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y="6858000" cx="12192000"/>
  <p:notesSz cx="6858000" cy="9144000"/>
  <p:embeddedFontLst>
    <p:embeddedFont>
      <p:font typeface="Quattrocento Sans"/>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48" roundtripDataSignature="AMtx7mgvy+Tlo5UdKPQLJ7F1Wr1o++z4Q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33C1919-A8A9-43B8-883E-13103B7F2C14}">
  <a:tblStyle styleId="{E33C1919-A8A9-43B8-883E-13103B7F2C14}"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0E7E6"/>
          </a:solidFill>
        </a:fill>
      </a:tcStyle>
    </a:wholeTbl>
    <a:band1H>
      <a:tcTxStyle b="off" i="off"/>
      <a:tcStyle>
        <a:fill>
          <a:solidFill>
            <a:srgbClr val="E0CCCA"/>
          </a:solidFill>
        </a:fill>
      </a:tcStyle>
    </a:band1H>
    <a:band2H>
      <a:tcTxStyle b="off" i="off"/>
    </a:band2H>
    <a:band1V>
      <a:tcTxStyle b="off" i="off"/>
      <a:tcStyle>
        <a:fill>
          <a:solidFill>
            <a:srgbClr val="E0CCCA"/>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font" Target="fonts/QuattrocentoSans-regular.fntdata"/><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46" Type="http://schemas.openxmlformats.org/officeDocument/2006/relationships/font" Target="fonts/QuattrocentoSans-italic.fntdata"/><Relationship Id="rId23" Type="http://schemas.openxmlformats.org/officeDocument/2006/relationships/slide" Target="slides/slide17.xml"/><Relationship Id="rId45" Type="http://schemas.openxmlformats.org/officeDocument/2006/relationships/font" Target="fonts/QuattrocentoSans-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48" Type="http://customschemas.google.com/relationships/presentationmetadata" Target="metadata"/><Relationship Id="rId25" Type="http://schemas.openxmlformats.org/officeDocument/2006/relationships/slide" Target="slides/slide19.xml"/><Relationship Id="rId47" Type="http://schemas.openxmlformats.org/officeDocument/2006/relationships/font" Target="fonts/QuattrocentoSans-boldItalic.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8" name="Google Shape;8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1" name="Google Shape;101;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7" name="Google Shape;107;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3" name="Google Shape;113;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9" name="Google Shape;119;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5" name="Google Shape;125;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1" name="Google Shape;131;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5" name="Google Shape;145;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2" name="Google Shape;152;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8" name="Google Shape;158;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6" name="Google Shape;166;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3" name="Google Shape;173;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9" name="Google Shape;179;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5" name="Google Shape;185;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2" name="Google Shape;192;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8" name="Google Shape;198;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4" name="Google Shape;204;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3" name="Google Shape;213;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9" name="Google Shape;219;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5" name="Google Shape;225;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3" name="Google Shape;233;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9" name="Google Shape;239;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5" name="Google Shape;245;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3" name="Google Shape;253;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9" name="Google Shape;259;p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5" name="Google Shape;265;p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3" name="Google Shape;273;p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9" name="Google Shape;279;p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5" name="Google Shape;285;p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6" name="Google Shape;296;p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2" name="Google Shape;302;p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8" name="Google Shape;308;p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4" name="Google Shape;314;p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0" name="Google Shape;320;p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6" name="Google Shape;326;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17" name="Shape 17"/>
        <p:cNvGrpSpPr/>
        <p:nvPr/>
      </p:nvGrpSpPr>
      <p:grpSpPr>
        <a:xfrm>
          <a:off x="0" y="0"/>
          <a:ext cx="0" cy="0"/>
          <a:chOff x="0" y="0"/>
          <a:chExt cx="0" cy="0"/>
        </a:xfrm>
      </p:grpSpPr>
      <p:sp>
        <p:nvSpPr>
          <p:cNvPr id="18" name="Google Shape;18;p2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23" name="Shape 23"/>
        <p:cNvGrpSpPr/>
        <p:nvPr/>
      </p:nvGrpSpPr>
      <p:grpSpPr>
        <a:xfrm>
          <a:off x="0" y="0"/>
          <a:ext cx="0" cy="0"/>
          <a:chOff x="0" y="0"/>
          <a:chExt cx="0" cy="0"/>
        </a:xfrm>
      </p:grpSpPr>
      <p:sp>
        <p:nvSpPr>
          <p:cNvPr id="24" name="Google Shape;24;p22"/>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2"/>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29" name="Shape 29"/>
        <p:cNvGrpSpPr/>
        <p:nvPr/>
      </p:nvGrpSpPr>
      <p:grpSpPr>
        <a:xfrm>
          <a:off x="0" y="0"/>
          <a:ext cx="0" cy="0"/>
          <a:chOff x="0" y="0"/>
          <a:chExt cx="0" cy="0"/>
        </a:xfrm>
      </p:grpSpPr>
      <p:sp>
        <p:nvSpPr>
          <p:cNvPr id="30" name="Google Shape;30;p23"/>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3"/>
          <p:cNvSpPr txBox="1"/>
          <p:nvPr>
            <p:ph idx="1" type="body"/>
          </p:nvPr>
        </p:nvSpPr>
        <p:spPr>
          <a:xfrm>
            <a:off x="838200" y="1825625"/>
            <a:ext cx="5181600" cy="410322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23"/>
          <p:cNvSpPr txBox="1"/>
          <p:nvPr>
            <p:ph idx="2" type="body"/>
          </p:nvPr>
        </p:nvSpPr>
        <p:spPr>
          <a:xfrm>
            <a:off x="6172200" y="1825625"/>
            <a:ext cx="5181600" cy="410322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36" name="Shape 36"/>
        <p:cNvGrpSpPr/>
        <p:nvPr/>
      </p:nvGrpSpPr>
      <p:grpSpPr>
        <a:xfrm>
          <a:off x="0" y="0"/>
          <a:ext cx="0" cy="0"/>
          <a:chOff x="0" y="0"/>
          <a:chExt cx="0" cy="0"/>
        </a:xfrm>
      </p:grpSpPr>
      <p:sp>
        <p:nvSpPr>
          <p:cNvPr id="37" name="Google Shape;37;p2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9" name="Google Shape;39;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42" name="Shape 42"/>
        <p:cNvGrpSpPr/>
        <p:nvPr/>
      </p:nvGrpSpPr>
      <p:grpSpPr>
        <a:xfrm>
          <a:off x="0" y="0"/>
          <a:ext cx="0" cy="0"/>
          <a:chOff x="0" y="0"/>
          <a:chExt cx="0" cy="0"/>
        </a:xfrm>
      </p:grpSpPr>
      <p:sp>
        <p:nvSpPr>
          <p:cNvPr id="43" name="Google Shape;43;p2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2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2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51" name="Shape 51"/>
        <p:cNvGrpSpPr/>
        <p:nvPr/>
      </p:nvGrpSpPr>
      <p:grpSpPr>
        <a:xfrm>
          <a:off x="0" y="0"/>
          <a:ext cx="0" cy="0"/>
          <a:chOff x="0" y="0"/>
          <a:chExt cx="0" cy="0"/>
        </a:xfrm>
      </p:grpSpPr>
      <p:sp>
        <p:nvSpPr>
          <p:cNvPr id="52" name="Google Shape;52;p26"/>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56" name="Shape 56"/>
        <p:cNvGrpSpPr/>
        <p:nvPr/>
      </p:nvGrpSpPr>
      <p:grpSpPr>
        <a:xfrm>
          <a:off x="0" y="0"/>
          <a:ext cx="0" cy="0"/>
          <a:chOff x="0" y="0"/>
          <a:chExt cx="0" cy="0"/>
        </a:xfrm>
      </p:grpSpPr>
      <p:sp>
        <p:nvSpPr>
          <p:cNvPr id="57" name="Google Shape;57;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60" name="Shape 60"/>
        <p:cNvGrpSpPr/>
        <p:nvPr/>
      </p:nvGrpSpPr>
      <p:grpSpPr>
        <a:xfrm>
          <a:off x="0" y="0"/>
          <a:ext cx="0" cy="0"/>
          <a:chOff x="0" y="0"/>
          <a:chExt cx="0" cy="0"/>
        </a:xfrm>
      </p:grpSpPr>
      <p:sp>
        <p:nvSpPr>
          <p:cNvPr id="61" name="Google Shape;61;p2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2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67" name="Shape 67"/>
        <p:cNvGrpSpPr/>
        <p:nvPr/>
      </p:nvGrpSpPr>
      <p:grpSpPr>
        <a:xfrm>
          <a:off x="0" y="0"/>
          <a:ext cx="0" cy="0"/>
          <a:chOff x="0" y="0"/>
          <a:chExt cx="0" cy="0"/>
        </a:xfrm>
      </p:grpSpPr>
      <p:sp>
        <p:nvSpPr>
          <p:cNvPr id="68" name="Google Shape;68;p2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9"/>
          <p:cNvSpPr/>
          <p:nvPr>
            <p:ph idx="2" type="pic"/>
          </p:nvPr>
        </p:nvSpPr>
        <p:spPr>
          <a:xfrm>
            <a:off x="5183188" y="987425"/>
            <a:ext cx="6172200" cy="4873625"/>
          </a:xfrm>
          <a:prstGeom prst="rect">
            <a:avLst/>
          </a:prstGeom>
          <a:noFill/>
          <a:ln>
            <a:noFill/>
          </a:ln>
        </p:spPr>
      </p:sp>
      <p:sp>
        <p:nvSpPr>
          <p:cNvPr id="70" name="Google Shape;70;p2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74" name="Shape 74"/>
        <p:cNvGrpSpPr/>
        <p:nvPr/>
      </p:nvGrpSpPr>
      <p:grpSpPr>
        <a:xfrm>
          <a:off x="0" y="0"/>
          <a:ext cx="0" cy="0"/>
          <a:chOff x="0" y="0"/>
          <a:chExt cx="0" cy="0"/>
        </a:xfrm>
      </p:grpSpPr>
      <p:sp>
        <p:nvSpPr>
          <p:cNvPr id="75" name="Google Shape;75;p30"/>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0"/>
          <p:cNvSpPr txBox="1"/>
          <p:nvPr>
            <p:ph idx="1" type="body"/>
          </p:nvPr>
        </p:nvSpPr>
        <p:spPr>
          <a:xfrm rot="5400000">
            <a:off x="3751681" y="-1650980"/>
            <a:ext cx="46886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80" name="Shape 80"/>
        <p:cNvGrpSpPr/>
        <p:nvPr/>
      </p:nvGrpSpPr>
      <p:grpSpPr>
        <a:xfrm>
          <a:off x="0" y="0"/>
          <a:ext cx="0" cy="0"/>
          <a:chOff x="0" y="0"/>
          <a:chExt cx="0" cy="0"/>
        </a:xfrm>
      </p:grpSpPr>
      <p:sp>
        <p:nvSpPr>
          <p:cNvPr id="81" name="Google Shape;81;p3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2.jpg"/><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theme" Target="../theme/theme2.xml"/><Relationship Id="rId14" Type="http://schemas.openxmlformats.org/officeDocument/2006/relationships/slideLayout" Target="../slideLayouts/slideLayout1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0"/>
          <p:cNvSpPr/>
          <p:nvPr/>
        </p:nvSpPr>
        <p:spPr>
          <a:xfrm>
            <a:off x="-17320" y="-68825"/>
            <a:ext cx="12192000" cy="992154"/>
          </a:xfrm>
          <a:prstGeom prst="rect">
            <a:avLst/>
          </a:prstGeom>
          <a:solidFill>
            <a:srgbClr val="C00000"/>
          </a:solidFill>
          <a:ln cap="flat" cmpd="sng" w="12700">
            <a:solidFill>
              <a:srgbClr val="45140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 name="Google Shape;7;p20"/>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p20"/>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 name="Google Shape;9;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 name="Google Shape;11;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2" name="Google Shape;12;p20"/>
          <p:cNvSpPr/>
          <p:nvPr/>
        </p:nvSpPr>
        <p:spPr>
          <a:xfrm>
            <a:off x="-17320" y="6204155"/>
            <a:ext cx="12209320" cy="670314"/>
          </a:xfrm>
          <a:prstGeom prst="rect">
            <a:avLst/>
          </a:prstGeom>
          <a:solidFill>
            <a:srgbClr val="C00000"/>
          </a:solidFill>
          <a:ln cap="flat" cmpd="sng" w="12700">
            <a:solidFill>
              <a:srgbClr val="45140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3" name="Google Shape;13;p20"/>
          <p:cNvPicPr preferRelativeResize="0"/>
          <p:nvPr/>
        </p:nvPicPr>
        <p:blipFill rotWithShape="1">
          <a:blip r:embed="rId1">
            <a:alphaModFix/>
          </a:blip>
          <a:srcRect b="0" l="0" r="0" t="0"/>
          <a:stretch/>
        </p:blipFill>
        <p:spPr>
          <a:xfrm>
            <a:off x="104945" y="6356350"/>
            <a:ext cx="1061484" cy="400384"/>
          </a:xfrm>
          <a:prstGeom prst="rect">
            <a:avLst/>
          </a:prstGeom>
          <a:noFill/>
          <a:ln>
            <a:noFill/>
          </a:ln>
        </p:spPr>
      </p:pic>
      <p:sp>
        <p:nvSpPr>
          <p:cNvPr id="14" name="Google Shape;14;p20"/>
          <p:cNvSpPr txBox="1"/>
          <p:nvPr/>
        </p:nvSpPr>
        <p:spPr>
          <a:xfrm>
            <a:off x="3588239" y="6306779"/>
            <a:ext cx="5015522" cy="567690"/>
          </a:xfrm>
          <a:prstGeom prst="rect">
            <a:avLst/>
          </a:prstGeom>
          <a:noFill/>
          <a:ln>
            <a:noFill/>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chemeClr val="accent1"/>
              </a:buClr>
              <a:buSzPts val="900"/>
              <a:buFont typeface="Noto Sans Symbols"/>
              <a:buNone/>
            </a:pPr>
            <a:r>
              <a:rPr b="0" i="0" lang="en-GB" sz="900" u="none" cap="none" strike="noStrike">
                <a:solidFill>
                  <a:schemeClr val="lt1"/>
                </a:solidFill>
                <a:latin typeface="Calibri"/>
                <a:ea typeface="Calibri"/>
                <a:cs typeface="Calibri"/>
                <a:sym typeface="Calibri"/>
              </a:rPr>
              <a:t>Avrupa Komisyonu'nun bu yayının hazırlanmasına verdiği destek, sadece yazarların görüşlerini yansıtan içeriğin onaylandığı anlamına gelmez ve Komisyon burada yer alan bilgilerin herhangi bir şekilde kullanılmasından sorumlu tutulamaz.</a:t>
            </a:r>
            <a:endParaRPr b="0" i="0" sz="900" u="none" cap="none" strike="noStrike">
              <a:solidFill>
                <a:schemeClr val="lt1"/>
              </a:solidFill>
              <a:latin typeface="Calibri"/>
              <a:ea typeface="Calibri"/>
              <a:cs typeface="Calibri"/>
              <a:sym typeface="Calibri"/>
            </a:endParaRPr>
          </a:p>
          <a:p>
            <a:pPr indent="0" lvl="0" marL="0" marR="0" rtl="0" algn="ctr">
              <a:lnSpc>
                <a:spcPct val="100000"/>
              </a:lnSpc>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alibri"/>
              <a:ea typeface="Calibri"/>
              <a:cs typeface="Calibri"/>
              <a:sym typeface="Calibri"/>
            </a:endParaRPr>
          </a:p>
        </p:txBody>
      </p:sp>
      <p:pic>
        <p:nvPicPr>
          <p:cNvPr id="15" name="Google Shape;15;p20"/>
          <p:cNvPicPr preferRelativeResize="0"/>
          <p:nvPr/>
        </p:nvPicPr>
        <p:blipFill rotWithShape="1">
          <a:blip r:embed="rId2">
            <a:alphaModFix/>
          </a:blip>
          <a:srcRect b="0" l="0" r="0" t="0"/>
          <a:stretch/>
        </p:blipFill>
        <p:spPr>
          <a:xfrm>
            <a:off x="10690874" y="6356350"/>
            <a:ext cx="1396181" cy="365126"/>
          </a:xfrm>
          <a:prstGeom prst="rect">
            <a:avLst/>
          </a:prstGeom>
          <a:noFill/>
          <a:ln>
            <a:noFill/>
          </a:ln>
        </p:spPr>
      </p:pic>
      <p:pic>
        <p:nvPicPr>
          <p:cNvPr id="16" name="Google Shape;16;p20"/>
          <p:cNvPicPr preferRelativeResize="0"/>
          <p:nvPr/>
        </p:nvPicPr>
        <p:blipFill rotWithShape="1">
          <a:blip r:embed="rId3">
            <a:alphaModFix/>
          </a:blip>
          <a:srcRect b="0" l="0" r="0" t="0"/>
          <a:stretch/>
        </p:blipFill>
        <p:spPr>
          <a:xfrm>
            <a:off x="11169445" y="-55640"/>
            <a:ext cx="1022555" cy="97897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9.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
          <p:cNvSpPr txBox="1"/>
          <p:nvPr>
            <p:ph type="ctrTitle"/>
          </p:nvPr>
        </p:nvSpPr>
        <p:spPr>
          <a:xfrm>
            <a:off x="-17320" y="1311965"/>
            <a:ext cx="12192000" cy="469127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C00000"/>
              </a:buClr>
              <a:buSzPts val="14727"/>
              <a:buNone/>
            </a:pPr>
            <a:r>
              <a:rPr b="1" lang="en-GB">
                <a:solidFill>
                  <a:srgbClr val="C00000"/>
                </a:solidFill>
              </a:rPr>
              <a:t>Diskalkuli</a:t>
            </a:r>
            <a:br>
              <a:rPr lang="en-GB"/>
            </a:br>
            <a:br>
              <a:rPr lang="en-GB"/>
            </a:br>
            <a:r>
              <a:rPr b="1" lang="en-GB"/>
              <a:t>Modül 4: Eğitim ve öğretimin tüm alanlarında kapsayıcılık </a:t>
            </a:r>
            <a:br>
              <a:rPr b="1" lang="en-GB"/>
            </a:br>
            <a:r>
              <a:rPr b="1" lang="en-GB" sz="2700"/>
              <a:t>Doç. Dr. Oğuzhan KIRDÖK</a:t>
            </a:r>
            <a:br>
              <a:rPr lang="en-GB" sz="2200"/>
            </a:br>
            <a:br>
              <a:rPr lang="en-GB" sz="2200"/>
            </a:br>
            <a:r>
              <a:rPr lang="en-GB" sz="2700"/>
              <a:t>Çukurova Üniversitesi</a:t>
            </a:r>
            <a:br>
              <a:rPr lang="en-GB" sz="2200"/>
            </a:br>
            <a:endParaRPr sz="2200"/>
          </a:p>
        </p:txBody>
      </p:sp>
      <p:sp>
        <p:nvSpPr>
          <p:cNvPr id="91" name="Google Shape;91;p2"/>
          <p:cNvSpPr txBox="1"/>
          <p:nvPr/>
        </p:nvSpPr>
        <p:spPr>
          <a:xfrm>
            <a:off x="-1" y="-1"/>
            <a:ext cx="5465619" cy="12002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Bakış Açını Değiştir: Bu Sadece Diskalkuli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Referans Numarası: 2022-1-TR01-KA220-SCH-000088738</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Süre 31.12.2022-30.12.2024 (24 ay)</a:t>
            </a:r>
            <a:endParaRPr b="0" i="0" sz="1800" u="none" cap="none" strike="noStrike">
              <a:solidFill>
                <a:schemeClr val="lt1"/>
              </a:solidFill>
              <a:latin typeface="Calibri"/>
              <a:ea typeface="Calibri"/>
              <a:cs typeface="Calibri"/>
              <a:sym typeface="Calibri"/>
            </a:endParaRPr>
          </a:p>
        </p:txBody>
      </p:sp>
      <p:sp>
        <p:nvSpPr>
          <p:cNvPr id="92" name="Google Shape;92;p2"/>
          <p:cNvSpPr txBox="1"/>
          <p:nvPr/>
        </p:nvSpPr>
        <p:spPr>
          <a:xfrm>
            <a:off x="6096000" y="0"/>
            <a:ext cx="5465619" cy="6462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Okul Eğitimi ERASMUS+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KA220-SCH-Okul Eğitiminde İşbirliği Ortaklıkları</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3"/>
          <p:cNvSpPr txBox="1"/>
          <p:nvPr>
            <p:ph type="title"/>
          </p:nvPr>
        </p:nvSpPr>
        <p:spPr>
          <a:xfrm>
            <a:off x="838200" y="365126"/>
            <a:ext cx="10515600" cy="558204"/>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3200"/>
              <a:buNone/>
            </a:pPr>
            <a:r>
              <a:rPr b="1" lang="en-GB" sz="2800">
                <a:solidFill>
                  <a:schemeClr val="lt1"/>
                </a:solidFill>
              </a:rPr>
              <a:t>Modül 4: Eğitim ve </a:t>
            </a:r>
            <a:r>
              <a:rPr lang="en-GB" sz="2000">
                <a:solidFill>
                  <a:schemeClr val="lt1"/>
                </a:solidFill>
              </a:rPr>
              <a:t>öğretimin</a:t>
            </a:r>
            <a:r>
              <a:rPr b="1" lang="en-GB" sz="2800">
                <a:solidFill>
                  <a:schemeClr val="lt1"/>
                </a:solidFill>
              </a:rPr>
              <a:t> tüm alanlarında kapsayıcılık </a:t>
            </a:r>
            <a:endParaRPr b="1" sz="2000">
              <a:solidFill>
                <a:schemeClr val="lt1"/>
              </a:solidFill>
            </a:endParaRPr>
          </a:p>
        </p:txBody>
      </p:sp>
      <p:sp>
        <p:nvSpPr>
          <p:cNvPr id="98" name="Google Shape;98;p3"/>
          <p:cNvSpPr txBox="1"/>
          <p:nvPr>
            <p:ph idx="1" type="body"/>
          </p:nvPr>
        </p:nvSpPr>
        <p:spPr>
          <a:xfrm>
            <a:off x="838200" y="1262501"/>
            <a:ext cx="10515600" cy="4906070"/>
          </a:xfrm>
          <a:prstGeom prst="rect">
            <a:avLst/>
          </a:prstGeom>
          <a:noFill/>
          <a:ln>
            <a:noFill/>
          </a:ln>
        </p:spPr>
        <p:txBody>
          <a:bodyPr anchorCtr="0" anchor="t" bIns="45700" lIns="91425" spcFirstLastPara="1" rIns="91425" wrap="square" tIns="45700">
            <a:normAutofit fontScale="77500" lnSpcReduction="20000"/>
          </a:bodyPr>
          <a:lstStyle/>
          <a:p>
            <a:pPr indent="-514350" lvl="0" marL="514350" rtl="0" algn="l">
              <a:lnSpc>
                <a:spcPct val="150000"/>
              </a:lnSpc>
              <a:spcBef>
                <a:spcPts val="0"/>
              </a:spcBef>
              <a:spcAft>
                <a:spcPts val="0"/>
              </a:spcAft>
              <a:buSzPct val="129032"/>
              <a:buFont typeface="Calibri"/>
              <a:buAutoNum type="arabicPeriod"/>
            </a:pPr>
            <a:r>
              <a:rPr b="1" lang="en-GB"/>
              <a:t>Modülün Amacı </a:t>
            </a:r>
            <a:endParaRPr b="1"/>
          </a:p>
          <a:p>
            <a:pPr indent="-514350" lvl="0" marL="514350" rtl="0" algn="l">
              <a:lnSpc>
                <a:spcPct val="150000"/>
              </a:lnSpc>
              <a:spcBef>
                <a:spcPts val="0"/>
              </a:spcBef>
              <a:spcAft>
                <a:spcPts val="0"/>
              </a:spcAft>
              <a:buSzPct val="129032"/>
              <a:buFont typeface="Calibri"/>
              <a:buAutoNum type="arabicPeriod"/>
            </a:pPr>
            <a:r>
              <a:rPr b="1" lang="en-GB"/>
              <a:t>Modülün Tanıtımı</a:t>
            </a:r>
            <a:endParaRPr/>
          </a:p>
          <a:p>
            <a:pPr indent="-514350" lvl="0" marL="514350" rtl="0" algn="l">
              <a:lnSpc>
                <a:spcPct val="150000"/>
              </a:lnSpc>
              <a:spcBef>
                <a:spcPts val="10"/>
              </a:spcBef>
              <a:spcAft>
                <a:spcPts val="0"/>
              </a:spcAft>
              <a:buSzPct val="129032"/>
              <a:buFont typeface="Calibri"/>
              <a:buAutoNum type="arabicPeriod"/>
            </a:pPr>
            <a:r>
              <a:rPr b="1" lang="en-GB"/>
              <a:t>Öğrenme Çıktıları </a:t>
            </a:r>
            <a:endParaRPr/>
          </a:p>
          <a:p>
            <a:pPr indent="-514350" lvl="0" marL="514350" rtl="0" algn="l">
              <a:lnSpc>
                <a:spcPct val="150000"/>
              </a:lnSpc>
              <a:spcBef>
                <a:spcPts val="10"/>
              </a:spcBef>
              <a:spcAft>
                <a:spcPts val="0"/>
              </a:spcAft>
              <a:buSzPct val="129032"/>
              <a:buFont typeface="Calibri"/>
              <a:buAutoNum type="arabicPeriod"/>
            </a:pPr>
            <a:r>
              <a:rPr b="1" lang="en-GB"/>
              <a:t>Etkinlik: Az-Çok, Büyük-Küçük Farkındalığı </a:t>
            </a:r>
            <a:endParaRPr b="1"/>
          </a:p>
          <a:p>
            <a:pPr indent="-514350" lvl="0" marL="514350" rtl="0" algn="l">
              <a:lnSpc>
                <a:spcPct val="150000"/>
              </a:lnSpc>
              <a:spcBef>
                <a:spcPts val="10"/>
              </a:spcBef>
              <a:spcAft>
                <a:spcPts val="0"/>
              </a:spcAft>
              <a:buSzPct val="129032"/>
              <a:buFont typeface="Calibri"/>
              <a:buAutoNum type="arabicPeriod"/>
            </a:pPr>
            <a:r>
              <a:rPr b="1" lang="en-GB"/>
              <a:t>Faaliyet: Tamamlama faaliyeti </a:t>
            </a:r>
            <a:endParaRPr/>
          </a:p>
          <a:p>
            <a:pPr indent="-514350" lvl="0" marL="514350" rtl="0" algn="l">
              <a:lnSpc>
                <a:spcPct val="150000"/>
              </a:lnSpc>
              <a:spcBef>
                <a:spcPts val="10"/>
              </a:spcBef>
              <a:spcAft>
                <a:spcPts val="0"/>
              </a:spcAft>
              <a:buSzPct val="129032"/>
              <a:buFont typeface="Calibri"/>
              <a:buAutoNum type="arabicPeriod"/>
            </a:pPr>
            <a:r>
              <a:rPr b="1" lang="en-GB"/>
              <a:t>Etkinlik: Dikkatin Gelişimi </a:t>
            </a:r>
            <a:endParaRPr/>
          </a:p>
          <a:p>
            <a:pPr indent="-514350" lvl="0" marL="514350" rtl="0" algn="l">
              <a:lnSpc>
                <a:spcPct val="150000"/>
              </a:lnSpc>
              <a:spcBef>
                <a:spcPts val="10"/>
              </a:spcBef>
              <a:spcAft>
                <a:spcPts val="0"/>
              </a:spcAft>
              <a:buSzPct val="129032"/>
              <a:buFont typeface="Calibri"/>
              <a:buAutoNum type="arabicPeriod"/>
            </a:pPr>
            <a:r>
              <a:rPr b="1" lang="en-GB"/>
              <a:t>Etkinlik: Basit Toplama Etkinliği </a:t>
            </a:r>
            <a:endParaRPr/>
          </a:p>
          <a:p>
            <a:pPr indent="-514350" lvl="0" marL="514350" rtl="0" algn="l">
              <a:lnSpc>
                <a:spcPct val="150000"/>
              </a:lnSpc>
              <a:spcBef>
                <a:spcPts val="10"/>
              </a:spcBef>
              <a:spcAft>
                <a:spcPts val="0"/>
              </a:spcAft>
              <a:buSzPct val="129032"/>
              <a:buFont typeface="Calibri"/>
              <a:buAutoNum type="arabicPeriod"/>
            </a:pPr>
            <a:r>
              <a:rPr b="1" lang="en-GB"/>
              <a:t>Etkinlik: Sayı Bulmaca Etkinliği </a:t>
            </a:r>
            <a:endParaRPr/>
          </a:p>
          <a:p>
            <a:pPr indent="-514350" lvl="0" marL="514350" rtl="0" algn="l">
              <a:lnSpc>
                <a:spcPct val="150000"/>
              </a:lnSpc>
              <a:spcBef>
                <a:spcPts val="10"/>
              </a:spcBef>
              <a:spcAft>
                <a:spcPts val="0"/>
              </a:spcAft>
              <a:buSzPct val="129032"/>
              <a:buFont typeface="Calibri"/>
              <a:buAutoNum type="arabicPeriod"/>
            </a:pPr>
            <a:r>
              <a:rPr b="1" lang="en-GB"/>
              <a:t>Etkinlik: Kare Karalama Etkinliği </a:t>
            </a:r>
            <a:endParaRPr/>
          </a:p>
          <a:p>
            <a:pPr indent="-514350" lvl="0" marL="514350" rtl="0" algn="l">
              <a:lnSpc>
                <a:spcPct val="150000"/>
              </a:lnSpc>
              <a:spcBef>
                <a:spcPts val="10"/>
              </a:spcBef>
              <a:spcAft>
                <a:spcPts val="0"/>
              </a:spcAft>
              <a:buSzPct val="129032"/>
              <a:buFont typeface="Calibri"/>
              <a:buAutoNum type="arabicPeriod"/>
            </a:pPr>
            <a:r>
              <a:rPr b="1" lang="en-GB"/>
              <a:t>Etkinlik: Doğru Yönü Bulma Etkinliği</a:t>
            </a:r>
            <a:endParaRPr b="1"/>
          </a:p>
          <a:p>
            <a:pPr indent="-514350" lvl="0" marL="514350" rtl="0" algn="l">
              <a:lnSpc>
                <a:spcPct val="150000"/>
              </a:lnSpc>
              <a:spcBef>
                <a:spcPts val="10"/>
              </a:spcBef>
              <a:spcAft>
                <a:spcPts val="0"/>
              </a:spcAft>
              <a:buSzPct val="129032"/>
              <a:buFont typeface="Calibri"/>
              <a:buAutoNum type="arabicPeriod"/>
            </a:pPr>
            <a:r>
              <a:rPr b="1" lang="en-GB"/>
              <a:t>Quiz</a:t>
            </a:r>
            <a:endParaRPr b="1"/>
          </a:p>
          <a:p>
            <a:pPr indent="0" lvl="0" marL="0" rtl="0" algn="l">
              <a:lnSpc>
                <a:spcPct val="150000"/>
              </a:lnSpc>
              <a:spcBef>
                <a:spcPts val="10"/>
              </a:spcBef>
              <a:spcAft>
                <a:spcPts val="0"/>
              </a:spcAft>
              <a:buClr>
                <a:schemeClr val="dk1"/>
              </a:buClr>
              <a:buSzPct val="129032"/>
              <a:buNone/>
            </a:pPr>
            <a:r>
              <a:t/>
            </a:r>
            <a:endParaRPr sz="2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4"/>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1. Modülün Amacı</a:t>
            </a:r>
            <a:endParaRPr b="1" sz="3200">
              <a:solidFill>
                <a:schemeClr val="lt1"/>
              </a:solidFill>
            </a:endParaRPr>
          </a:p>
        </p:txBody>
      </p:sp>
      <p:sp>
        <p:nvSpPr>
          <p:cNvPr id="104" name="Google Shape;104;p4"/>
          <p:cNvSpPr txBox="1"/>
          <p:nvPr>
            <p:ph idx="1" type="body"/>
          </p:nvPr>
        </p:nvSpPr>
        <p:spPr>
          <a:xfrm>
            <a:off x="838201" y="1558558"/>
            <a:ext cx="10214112" cy="4351587"/>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0"/>
              </a:spcBef>
              <a:spcAft>
                <a:spcPts val="0"/>
              </a:spcAft>
              <a:buSzPts val="1600"/>
              <a:buNone/>
            </a:pPr>
            <a:r>
              <a:rPr lang="en-GB" sz="2400"/>
              <a:t>Diskalkulik öğrencilerin sosyal entegrasyonunun sağlanması ve genel eğitim kalitesinin iyileştirilmesi, kapsayıcılığa dayanan stratejiler gerektirmektedir. </a:t>
            </a:r>
            <a:endParaRPr/>
          </a:p>
          <a:p>
            <a:pPr indent="0" lvl="0" marL="0" rtl="0" algn="l">
              <a:lnSpc>
                <a:spcPct val="150000"/>
              </a:lnSpc>
              <a:spcBef>
                <a:spcPts val="0"/>
              </a:spcBef>
              <a:spcAft>
                <a:spcPts val="0"/>
              </a:spcAft>
              <a:buSzPts val="1600"/>
              <a:buNone/>
            </a:pPr>
            <a:r>
              <a:rPr lang="en-GB" sz="2400"/>
              <a:t>Bu, destekleyici bir sosyal ortamın geliştirilmesini, ders planlarında kapsayıcı uygulamaların hayata geçirilmesini ve öğretmenler, destek personeli ve ebeveynler arasında işbirliğinin teşvik edilmesini içerir. </a:t>
            </a:r>
            <a:endParaRPr/>
          </a:p>
          <a:p>
            <a:pPr indent="0" lvl="0" marL="0" rtl="0" algn="l">
              <a:lnSpc>
                <a:spcPct val="150000"/>
              </a:lnSpc>
              <a:spcBef>
                <a:spcPts val="0"/>
              </a:spcBef>
              <a:spcAft>
                <a:spcPts val="0"/>
              </a:spcAft>
              <a:buSzPts val="1600"/>
              <a:buNone/>
            </a:pPr>
            <a:r>
              <a:rPr lang="en-GB" sz="2400"/>
              <a:t>Bu çabalar toplu olarak tüm öğrenciler için daha kapsayıcı ve zenginleştirici bir sınıf deneyimine katkıda bulunur.</a:t>
            </a:r>
            <a:endParaRPr sz="2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32"/>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2. Modülün Tanıtımı</a:t>
            </a:r>
            <a:endParaRPr b="1" sz="3200">
              <a:solidFill>
                <a:schemeClr val="lt1"/>
              </a:solidFill>
            </a:endParaRPr>
          </a:p>
        </p:txBody>
      </p:sp>
      <p:sp>
        <p:nvSpPr>
          <p:cNvPr id="110" name="Google Shape;110;p32"/>
          <p:cNvSpPr txBox="1"/>
          <p:nvPr>
            <p:ph idx="1" type="body"/>
          </p:nvPr>
        </p:nvSpPr>
        <p:spPr>
          <a:xfrm>
            <a:off x="838201" y="1262744"/>
            <a:ext cx="10214112" cy="4647402"/>
          </a:xfrm>
          <a:prstGeom prst="rect">
            <a:avLst/>
          </a:prstGeom>
          <a:noFill/>
          <a:ln>
            <a:noFill/>
          </a:ln>
        </p:spPr>
        <p:txBody>
          <a:bodyPr anchorCtr="0" anchor="t" bIns="45700" lIns="91425" spcFirstLastPara="1" rIns="91425" wrap="square" tIns="45700">
            <a:noAutofit/>
          </a:bodyPr>
          <a:lstStyle/>
          <a:p>
            <a:pPr indent="0" lvl="0" marL="114300" rtl="0" algn="l">
              <a:lnSpc>
                <a:spcPct val="90000"/>
              </a:lnSpc>
              <a:spcBef>
                <a:spcPts val="1000"/>
              </a:spcBef>
              <a:spcAft>
                <a:spcPts val="0"/>
              </a:spcAft>
              <a:buSzPts val="1800"/>
              <a:buNone/>
            </a:pPr>
            <a:r>
              <a:rPr lang="en-GB"/>
              <a:t>Diskalkuli, matematiksel kavramları anlama ve uygulama becerilerinde ciddi zorluklara yol açan nörogelişimsel bir problemdir. Diskakuli problemi yaşayan öğrenciler genelde şu özellikleri gösterir:</a:t>
            </a:r>
            <a:endParaRPr/>
          </a:p>
          <a:p>
            <a:pPr indent="0" lvl="0" marL="114300" rtl="0" algn="l">
              <a:lnSpc>
                <a:spcPct val="90000"/>
              </a:lnSpc>
              <a:spcBef>
                <a:spcPts val="1000"/>
              </a:spcBef>
              <a:spcAft>
                <a:spcPts val="0"/>
              </a:spcAft>
              <a:buSzPts val="1800"/>
              <a:buNone/>
            </a:pPr>
            <a:r>
              <a:rPr lang="en-GB"/>
              <a:t>- Temel matematik işlemlerinde zorlanma</a:t>
            </a:r>
            <a:endParaRPr/>
          </a:p>
          <a:p>
            <a:pPr indent="0" lvl="0" marL="114300" rtl="0" algn="l">
              <a:lnSpc>
                <a:spcPct val="90000"/>
              </a:lnSpc>
              <a:spcBef>
                <a:spcPts val="1000"/>
              </a:spcBef>
              <a:spcAft>
                <a:spcPts val="0"/>
              </a:spcAft>
              <a:buSzPts val="1800"/>
              <a:buNone/>
            </a:pPr>
            <a:r>
              <a:rPr lang="en-GB"/>
              <a:t>- Zaman yönetiminde güçlük</a:t>
            </a:r>
            <a:endParaRPr/>
          </a:p>
          <a:p>
            <a:pPr indent="0" lvl="0" marL="114300" rtl="0" algn="l">
              <a:lnSpc>
                <a:spcPct val="90000"/>
              </a:lnSpc>
              <a:spcBef>
                <a:spcPts val="1000"/>
              </a:spcBef>
              <a:spcAft>
                <a:spcPts val="0"/>
              </a:spcAft>
              <a:buSzPts val="1800"/>
              <a:buNone/>
            </a:pPr>
            <a:r>
              <a:rPr lang="en-GB"/>
              <a:t>- Sayılar ve miktarlar arasındaki ilişkileri anlamada zorluk</a:t>
            </a:r>
            <a:endParaRPr/>
          </a:p>
          <a:p>
            <a:pPr indent="0" lvl="0" marL="114300" rtl="0" algn="l">
              <a:lnSpc>
                <a:spcPct val="90000"/>
              </a:lnSpc>
              <a:spcBef>
                <a:spcPts val="1000"/>
              </a:spcBef>
              <a:spcAft>
                <a:spcPts val="0"/>
              </a:spcAft>
              <a:buSzPts val="1800"/>
              <a:buNone/>
            </a:pPr>
            <a:r>
              <a:rPr lang="en-GB"/>
              <a:t>- Geometrik şekiller ve mekansal ilişkiler kavramada sorunlar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33"/>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2. Modülün Tanıtımı</a:t>
            </a:r>
            <a:endParaRPr b="1" sz="3200">
              <a:solidFill>
                <a:schemeClr val="lt1"/>
              </a:solidFill>
            </a:endParaRPr>
          </a:p>
        </p:txBody>
      </p:sp>
      <p:sp>
        <p:nvSpPr>
          <p:cNvPr id="116" name="Google Shape;116;p33"/>
          <p:cNvSpPr txBox="1"/>
          <p:nvPr>
            <p:ph idx="1" type="body"/>
          </p:nvPr>
        </p:nvSpPr>
        <p:spPr>
          <a:xfrm>
            <a:off x="838201" y="1262744"/>
            <a:ext cx="10214112" cy="4647402"/>
          </a:xfrm>
          <a:prstGeom prst="rect">
            <a:avLst/>
          </a:prstGeom>
          <a:noFill/>
          <a:ln>
            <a:noFill/>
          </a:ln>
        </p:spPr>
        <p:txBody>
          <a:bodyPr anchorCtr="0" anchor="t" bIns="45700" lIns="91425" spcFirstLastPara="1" rIns="91425" wrap="square" tIns="45700">
            <a:noAutofit/>
          </a:bodyPr>
          <a:lstStyle/>
          <a:p>
            <a:pPr indent="-342900" lvl="0" marL="457200" rtl="0" algn="l">
              <a:lnSpc>
                <a:spcPct val="90000"/>
              </a:lnSpc>
              <a:spcBef>
                <a:spcPts val="1000"/>
              </a:spcBef>
              <a:spcAft>
                <a:spcPts val="0"/>
              </a:spcAft>
              <a:buClr>
                <a:schemeClr val="dk1"/>
              </a:buClr>
              <a:buSzPts val="1800"/>
              <a:buChar char="•"/>
            </a:pPr>
            <a:r>
              <a:rPr lang="en-GB"/>
              <a:t>Bu özellikler diskalkuli problemi olan öğrencilerin sınıftaki yaşıtlarına göre Matematiksel bilgi ve becerileri edinim yetilerinde yetersizliklere, onların gerisinde kalmalarına yol açar. </a:t>
            </a:r>
            <a:endParaRPr/>
          </a:p>
          <a:p>
            <a:pPr indent="-342900" lvl="0" marL="457200" rtl="0" algn="l">
              <a:lnSpc>
                <a:spcPct val="90000"/>
              </a:lnSpc>
              <a:spcBef>
                <a:spcPts val="1000"/>
              </a:spcBef>
              <a:spcAft>
                <a:spcPts val="0"/>
              </a:spcAft>
              <a:buClr>
                <a:schemeClr val="dk1"/>
              </a:buClr>
              <a:buSzPts val="1800"/>
              <a:buChar char="•"/>
            </a:pPr>
            <a:r>
              <a:rPr lang="en-GB"/>
              <a:t>Bu durum zaman içinde sadece akademik olarak giderek artan bir yetersizlik oluşturmasının dışında sosyal etkileşimde de sorunlar yaratarak diskalkuli öğrencinin dışlanmasına ve eğitim ortamından da fiziksel olduğu gibi duygusal olarak da uzaklaşmasına neden olabilir.</a:t>
            </a:r>
            <a:endParaRPr/>
          </a:p>
          <a:p>
            <a:pPr indent="-342900" lvl="0" marL="457200" rtl="0" algn="l">
              <a:lnSpc>
                <a:spcPct val="90000"/>
              </a:lnSpc>
              <a:spcBef>
                <a:spcPts val="1000"/>
              </a:spcBef>
              <a:spcAft>
                <a:spcPts val="0"/>
              </a:spcAft>
              <a:buClr>
                <a:schemeClr val="dk1"/>
              </a:buClr>
              <a:buSzPts val="1800"/>
              <a:buChar char="•"/>
            </a:pPr>
            <a:r>
              <a:rPr lang="en-GB"/>
              <a:t>Bu nedenle bir öğretmenin sınıfta diskalkuli problemi yaşayan öğrencilerle karşılaştığınızda kapsayıcı eğitim stratejilerini benimsemek büyük önem taşır.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34"/>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2. Modülün Tanıtımı</a:t>
            </a:r>
            <a:endParaRPr b="1" sz="3200">
              <a:solidFill>
                <a:schemeClr val="lt1"/>
              </a:solidFill>
            </a:endParaRPr>
          </a:p>
        </p:txBody>
      </p:sp>
      <p:sp>
        <p:nvSpPr>
          <p:cNvPr id="122" name="Google Shape;122;p34"/>
          <p:cNvSpPr txBox="1"/>
          <p:nvPr>
            <p:ph idx="1" type="body"/>
          </p:nvPr>
        </p:nvSpPr>
        <p:spPr>
          <a:xfrm>
            <a:off x="838201" y="1262744"/>
            <a:ext cx="10214112" cy="4647402"/>
          </a:xfrm>
          <a:prstGeom prst="rect">
            <a:avLst/>
          </a:prstGeom>
          <a:noFill/>
          <a:ln>
            <a:noFill/>
          </a:ln>
        </p:spPr>
        <p:txBody>
          <a:bodyPr anchorCtr="0" anchor="t" bIns="45700" lIns="91425" spcFirstLastPara="1" rIns="91425" wrap="square" tIns="45700">
            <a:noAutofit/>
          </a:bodyPr>
          <a:lstStyle/>
          <a:p>
            <a:pPr indent="-342900" lvl="0" marL="457200" rtl="0" algn="l">
              <a:lnSpc>
                <a:spcPct val="90000"/>
              </a:lnSpc>
              <a:spcBef>
                <a:spcPts val="1000"/>
              </a:spcBef>
              <a:spcAft>
                <a:spcPts val="0"/>
              </a:spcAft>
              <a:buClr>
                <a:schemeClr val="dk1"/>
              </a:buClr>
              <a:buSzPts val="1800"/>
              <a:buChar char="•"/>
            </a:pPr>
            <a:r>
              <a:rPr lang="en-GB"/>
              <a:t>Diskalkuli problemi olan öğrencilerin gösterdiği özellikler altında, hafıza problemleri, dikkat dağınıklığı, işitsel ve görsel algı problemleri, mekânsal ve anlamsal ilişkiler kavrama problemleri gibi nörogelişimsel nedenler söz konusudur.</a:t>
            </a:r>
            <a:endParaRPr/>
          </a:p>
          <a:p>
            <a:pPr indent="-342900" lvl="0" marL="457200" rtl="0" algn="l">
              <a:lnSpc>
                <a:spcPct val="90000"/>
              </a:lnSpc>
              <a:spcBef>
                <a:spcPts val="1000"/>
              </a:spcBef>
              <a:spcAft>
                <a:spcPts val="0"/>
              </a:spcAft>
              <a:buClr>
                <a:schemeClr val="dk1"/>
              </a:buClr>
              <a:buSzPts val="1800"/>
              <a:buChar char="•"/>
            </a:pPr>
            <a:r>
              <a:rPr lang="en-GB"/>
              <a:t>Sınıf ortamında hem diskalkuli problemi olan öğrencilerin gelişimini sağlamak hem de diğer öğrencilerle etkileşimlerini sağlamak amacıyla etkinlikler yapılması kapsayıcılığı sağlayacaktır.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35"/>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2. Modülün Tanıtımı</a:t>
            </a:r>
            <a:endParaRPr b="1" sz="3200">
              <a:solidFill>
                <a:schemeClr val="lt1"/>
              </a:solidFill>
            </a:endParaRPr>
          </a:p>
        </p:txBody>
      </p:sp>
      <p:sp>
        <p:nvSpPr>
          <p:cNvPr id="128" name="Google Shape;128;p35"/>
          <p:cNvSpPr txBox="1"/>
          <p:nvPr>
            <p:ph idx="1" type="body"/>
          </p:nvPr>
        </p:nvSpPr>
        <p:spPr>
          <a:xfrm>
            <a:off x="838201" y="1262744"/>
            <a:ext cx="10214112" cy="4647402"/>
          </a:xfrm>
          <a:prstGeom prst="rect">
            <a:avLst/>
          </a:prstGeom>
          <a:noFill/>
          <a:ln>
            <a:noFill/>
          </a:ln>
        </p:spPr>
        <p:txBody>
          <a:bodyPr anchorCtr="0" anchor="t" bIns="45700" lIns="91425" spcFirstLastPara="1" rIns="91425" wrap="square" tIns="45700">
            <a:noAutofit/>
          </a:bodyPr>
          <a:lstStyle/>
          <a:p>
            <a:pPr indent="0" lvl="0" marL="114300" rtl="0" algn="l">
              <a:lnSpc>
                <a:spcPct val="90000"/>
              </a:lnSpc>
              <a:spcBef>
                <a:spcPts val="1000"/>
              </a:spcBef>
              <a:spcAft>
                <a:spcPts val="0"/>
              </a:spcAft>
              <a:buSzPts val="1800"/>
              <a:buNone/>
            </a:pPr>
            <a:r>
              <a:rPr lang="en-GB" sz="2400"/>
              <a:t>Bu etkinliklerin uygulanması sırasında aşağıda belirtilenlere de dikkat edilmesi yararlı olacaktır.</a:t>
            </a:r>
            <a:endParaRPr/>
          </a:p>
          <a:p>
            <a:pPr indent="-342900" lvl="0" marL="457200" rtl="0" algn="l">
              <a:lnSpc>
                <a:spcPct val="90000"/>
              </a:lnSpc>
              <a:spcBef>
                <a:spcPts val="1000"/>
              </a:spcBef>
              <a:spcAft>
                <a:spcPts val="0"/>
              </a:spcAft>
              <a:buSzPts val="1800"/>
              <a:buChar char="•"/>
            </a:pPr>
            <a:r>
              <a:rPr lang="en-GB" sz="2400"/>
              <a:t>Sınıf düzenini dikkat dağınıklığını en aza indirecek şekilde ayarlanması, </a:t>
            </a:r>
            <a:endParaRPr/>
          </a:p>
          <a:p>
            <a:pPr indent="-342900" lvl="0" marL="457200" rtl="0" algn="l">
              <a:lnSpc>
                <a:spcPct val="90000"/>
              </a:lnSpc>
              <a:spcBef>
                <a:spcPts val="1000"/>
              </a:spcBef>
              <a:spcAft>
                <a:spcPts val="0"/>
              </a:spcAft>
              <a:buSzPts val="1800"/>
              <a:buChar char="•"/>
            </a:pPr>
            <a:r>
              <a:rPr lang="en-GB" sz="2400"/>
              <a:t>Öğrencinin öğretmeni ve tahtayı rahatça görebileceği bir oturma düzeni olması</a:t>
            </a:r>
            <a:endParaRPr/>
          </a:p>
          <a:p>
            <a:pPr indent="-342900" lvl="0" marL="457200" rtl="0" algn="l">
              <a:lnSpc>
                <a:spcPct val="90000"/>
              </a:lnSpc>
              <a:spcBef>
                <a:spcPts val="1000"/>
              </a:spcBef>
              <a:spcAft>
                <a:spcPts val="0"/>
              </a:spcAft>
              <a:buSzPts val="1800"/>
              <a:buChar char="•"/>
            </a:pPr>
            <a:r>
              <a:rPr lang="en-GB" sz="2400"/>
              <a:t>Çoklu duyusal öğrenme araçlarının kullanılması (görsel, işitsel ve dokunsal materyaller)</a:t>
            </a:r>
            <a:endParaRPr/>
          </a:p>
          <a:p>
            <a:pPr indent="-342900" lvl="0" marL="457200" rtl="0" algn="l">
              <a:lnSpc>
                <a:spcPct val="90000"/>
              </a:lnSpc>
              <a:spcBef>
                <a:spcPts val="1000"/>
              </a:spcBef>
              <a:spcAft>
                <a:spcPts val="0"/>
              </a:spcAft>
              <a:buSzPts val="1800"/>
              <a:buChar char="•"/>
            </a:pPr>
            <a:r>
              <a:rPr lang="en-GB" sz="2400"/>
              <a:t>Somut materyaller kullanarak matematik kavramlarının somutlaştırılması</a:t>
            </a:r>
            <a:endParaRPr/>
          </a:p>
          <a:p>
            <a:pPr indent="-342900" lvl="0" marL="457200" rtl="0" algn="l">
              <a:lnSpc>
                <a:spcPct val="90000"/>
              </a:lnSpc>
              <a:spcBef>
                <a:spcPts val="1000"/>
              </a:spcBef>
              <a:spcAft>
                <a:spcPts val="0"/>
              </a:spcAft>
              <a:buSzPts val="1800"/>
              <a:buChar char="•"/>
            </a:pPr>
            <a:r>
              <a:rPr lang="en-GB" sz="2400"/>
              <a:t>Küçük adımlarla ilerleyerek ve sık tekrarlamalar yapılması</a:t>
            </a:r>
            <a:endParaRPr/>
          </a:p>
          <a:p>
            <a:pPr indent="-342900" lvl="0" marL="457200" rtl="0" algn="l">
              <a:lnSpc>
                <a:spcPct val="90000"/>
              </a:lnSpc>
              <a:spcBef>
                <a:spcPts val="1000"/>
              </a:spcBef>
              <a:spcAft>
                <a:spcPts val="0"/>
              </a:spcAft>
              <a:buClr>
                <a:schemeClr val="dk1"/>
              </a:buClr>
              <a:buSzPts val="1800"/>
              <a:buChar char="•"/>
            </a:pPr>
            <a:r>
              <a:rPr lang="en-GB" sz="2400"/>
              <a:t>Öğrencilere ekstra zaman ve ek destek sağlanması</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36"/>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3</a:t>
            </a:r>
            <a:r>
              <a:rPr lang="en-GB" sz="3200">
                <a:solidFill>
                  <a:schemeClr val="lt1"/>
                </a:solidFill>
              </a:rPr>
              <a:t>. </a:t>
            </a:r>
            <a:r>
              <a:rPr b="1" lang="en-GB" sz="3200">
                <a:solidFill>
                  <a:schemeClr val="lt1"/>
                </a:solidFill>
              </a:rPr>
              <a:t>Öğrenme Çıktıları</a:t>
            </a:r>
            <a:endParaRPr b="1" sz="3200">
              <a:solidFill>
                <a:schemeClr val="lt1"/>
              </a:solidFill>
            </a:endParaRPr>
          </a:p>
        </p:txBody>
      </p:sp>
      <p:sp>
        <p:nvSpPr>
          <p:cNvPr id="134" name="Google Shape;134;p36"/>
          <p:cNvSpPr/>
          <p:nvPr/>
        </p:nvSpPr>
        <p:spPr>
          <a:xfrm>
            <a:off x="3159669" y="1269556"/>
            <a:ext cx="8651331" cy="4455835"/>
          </a:xfrm>
          <a:prstGeom prst="rect">
            <a:avLst/>
          </a:prstGeom>
          <a:noFill/>
          <a:ln>
            <a:noFill/>
          </a:ln>
        </p:spPr>
        <p:txBody>
          <a:bodyPr anchorCtr="0" anchor="t" bIns="45700" lIns="91425" spcFirstLastPara="1" rIns="91425" wrap="square" tIns="45700">
            <a:spAutoFit/>
          </a:bodyPr>
          <a:lstStyle/>
          <a:p>
            <a:pPr indent="-342900" lvl="0" marL="342900" marR="0" rtl="0" algn="l">
              <a:lnSpc>
                <a:spcPct val="150000"/>
              </a:lnSpc>
              <a:spcBef>
                <a:spcPts val="0"/>
              </a:spcBef>
              <a:spcAft>
                <a:spcPts val="0"/>
              </a:spcAft>
              <a:buClr>
                <a:srgbClr val="000000"/>
              </a:buClr>
              <a:buSzPts val="2400"/>
              <a:buFont typeface="Arial"/>
              <a:buChar char="•"/>
            </a:pPr>
            <a:r>
              <a:rPr b="0" i="0" lang="en-GB" sz="2400" u="none" cap="none" strike="noStrike">
                <a:solidFill>
                  <a:srgbClr val="000000"/>
                </a:solidFill>
                <a:latin typeface="Arial"/>
                <a:ea typeface="Arial"/>
                <a:cs typeface="Arial"/>
                <a:sym typeface="Arial"/>
              </a:rPr>
              <a:t>Eğitim ve öğretimin tüm yönlerinde kapsayıcılık ilkelerinin ve öneminin anlaşılması.</a:t>
            </a:r>
            <a:endParaRPr b="0" i="0" sz="24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400"/>
              <a:buFont typeface="Arial"/>
              <a:buChar char="•"/>
            </a:pPr>
            <a:r>
              <a:rPr b="0" i="0" lang="en-GB" sz="2400" u="none" cap="none" strike="noStrike">
                <a:solidFill>
                  <a:srgbClr val="000000"/>
                </a:solidFill>
                <a:latin typeface="Arial"/>
                <a:ea typeface="Arial"/>
                <a:cs typeface="Arial"/>
                <a:sym typeface="Arial"/>
              </a:rPr>
              <a:t>Diskalkulik öğrencilerin sosyal entegrasyon ve sınıf adaptasyonu açısından karşılaştıkları zorluklar hakkında bilgi.</a:t>
            </a:r>
            <a:endParaRPr b="0" i="0" sz="24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400"/>
              <a:buFont typeface="Arial"/>
              <a:buChar char="•"/>
            </a:pPr>
            <a:r>
              <a:rPr b="0" i="0" lang="en-GB" sz="2400" u="none" cap="none" strike="noStrike">
                <a:solidFill>
                  <a:srgbClr val="000000"/>
                </a:solidFill>
                <a:latin typeface="Arial"/>
                <a:ea typeface="Arial"/>
                <a:cs typeface="Arial"/>
                <a:sym typeface="Arial"/>
              </a:rPr>
              <a:t>Okul eğitiminin kalitesine katkıda bulunan faktörler hakkında farkındalık.</a:t>
            </a:r>
            <a:endParaRPr/>
          </a:p>
          <a:p>
            <a:pPr indent="-342900" lvl="0" marL="342900" marR="0" rtl="0" algn="l">
              <a:lnSpc>
                <a:spcPct val="150000"/>
              </a:lnSpc>
              <a:spcBef>
                <a:spcPts val="0"/>
              </a:spcBef>
              <a:spcAft>
                <a:spcPts val="0"/>
              </a:spcAft>
              <a:buClr>
                <a:srgbClr val="000000"/>
              </a:buClr>
              <a:buSzPts val="2400"/>
              <a:buFont typeface="Arial"/>
              <a:buChar char="•"/>
            </a:pPr>
            <a:r>
              <a:rPr b="0" i="0" lang="en-GB" sz="2400" u="none" cap="none" strike="noStrike">
                <a:solidFill>
                  <a:srgbClr val="000000"/>
                </a:solidFill>
                <a:latin typeface="Arial"/>
                <a:ea typeface="Arial"/>
                <a:cs typeface="Arial"/>
                <a:sym typeface="Arial"/>
              </a:rPr>
              <a:t>Eğitimde kapsayıcı uygulamalara ve bunların eğitim kalitesini artırmak</a:t>
            </a:r>
            <a:r>
              <a:rPr lang="en-GB" sz="2400"/>
              <a:t>taki </a:t>
            </a:r>
            <a:r>
              <a:rPr b="0" i="0" lang="en-GB" sz="2400" u="none" cap="none" strike="noStrike">
                <a:solidFill>
                  <a:srgbClr val="000000"/>
                </a:solidFill>
                <a:latin typeface="Arial"/>
                <a:ea typeface="Arial"/>
                <a:cs typeface="Arial"/>
                <a:sym typeface="Arial"/>
              </a:rPr>
              <a:t>rolüne aşinalık. </a:t>
            </a:r>
            <a:endParaRPr b="0" i="0" sz="1600" u="none" cap="none" strike="noStrike">
              <a:solidFill>
                <a:srgbClr val="000000"/>
              </a:solidFill>
              <a:latin typeface="Arial"/>
              <a:ea typeface="Arial"/>
              <a:cs typeface="Arial"/>
              <a:sym typeface="Arial"/>
            </a:endParaRPr>
          </a:p>
        </p:txBody>
      </p:sp>
      <p:sp>
        <p:nvSpPr>
          <p:cNvPr id="135" name="Google Shape;135;p36"/>
          <p:cNvSpPr/>
          <p:nvPr/>
        </p:nvSpPr>
        <p:spPr>
          <a:xfrm>
            <a:off x="838200" y="1262270"/>
            <a:ext cx="2321469"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800" u="none" cap="none" strike="noStrike">
                <a:solidFill>
                  <a:srgbClr val="C00000"/>
                </a:solidFill>
                <a:latin typeface="Arial"/>
                <a:ea typeface="Arial"/>
                <a:cs typeface="Arial"/>
                <a:sym typeface="Arial"/>
              </a:rPr>
              <a:t>Bilgi</a:t>
            </a:r>
            <a:r>
              <a:rPr b="0" i="0" lang="en-GB" sz="2800" u="none" cap="none" strike="noStrike">
                <a:solidFill>
                  <a:srgbClr val="C00000"/>
                </a:solidFill>
                <a:latin typeface="Arial"/>
                <a:ea typeface="Arial"/>
                <a:cs typeface="Arial"/>
                <a:sym typeface="Arial"/>
              </a:rPr>
              <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37"/>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3. Öğrenme Çıktıları</a:t>
            </a:r>
            <a:endParaRPr b="1" sz="3200">
              <a:solidFill>
                <a:schemeClr val="lt1"/>
              </a:solidFill>
            </a:endParaRPr>
          </a:p>
        </p:txBody>
      </p:sp>
      <p:sp>
        <p:nvSpPr>
          <p:cNvPr id="141" name="Google Shape;141;p37"/>
          <p:cNvSpPr/>
          <p:nvPr/>
        </p:nvSpPr>
        <p:spPr>
          <a:xfrm>
            <a:off x="2497873" y="1091134"/>
            <a:ext cx="9313127" cy="5009833"/>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000000"/>
              </a:buClr>
              <a:buSzPts val="2400"/>
              <a:buFont typeface="Arial"/>
              <a:buChar char="•"/>
            </a:pPr>
            <a:r>
              <a:rPr b="1" i="0" lang="en-GB" sz="2400" u="none" cap="none" strike="noStrike">
                <a:solidFill>
                  <a:srgbClr val="000000"/>
                </a:solidFill>
                <a:latin typeface="Arial"/>
                <a:ea typeface="Arial"/>
                <a:cs typeface="Arial"/>
                <a:sym typeface="Arial"/>
              </a:rPr>
              <a:t>Sosyal Entegrasyon Becerileri: </a:t>
            </a:r>
            <a:r>
              <a:rPr b="0" i="0" lang="en-GB" sz="2400" u="none" cap="none" strike="noStrike">
                <a:solidFill>
                  <a:srgbClr val="000000"/>
                </a:solidFill>
                <a:latin typeface="Arial"/>
                <a:ea typeface="Arial"/>
                <a:cs typeface="Arial"/>
                <a:sym typeface="Arial"/>
              </a:rPr>
              <a:t>Diskalkulik öğrencilerin sosyal entegrasyonunu kolaylaştırma ve sınıf ortamına uyum sağlamalarına yardımcı olma konusunda yeterlilik.</a:t>
            </a:r>
            <a:endParaRPr b="0" i="0" sz="2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000000"/>
              </a:buClr>
              <a:buSzPts val="2400"/>
              <a:buFont typeface="Arial"/>
              <a:buChar char="•"/>
            </a:pPr>
            <a:r>
              <a:rPr b="1" i="0" lang="en-GB" sz="2400" u="none" cap="none" strike="noStrike">
                <a:solidFill>
                  <a:srgbClr val="000000"/>
                </a:solidFill>
                <a:latin typeface="Arial"/>
                <a:ea typeface="Arial"/>
                <a:cs typeface="Arial"/>
                <a:sym typeface="Arial"/>
              </a:rPr>
              <a:t>Stratejik Gelişim Becerileri: </a:t>
            </a:r>
            <a:r>
              <a:rPr b="0" i="0" lang="en-GB" sz="2400" u="none" cap="none" strike="noStrike">
                <a:solidFill>
                  <a:srgbClr val="000000"/>
                </a:solidFill>
                <a:latin typeface="Arial"/>
                <a:ea typeface="Arial"/>
                <a:cs typeface="Arial"/>
                <a:sym typeface="Arial"/>
              </a:rPr>
              <a:t>Kapsayıcılığa odaklanarak okul eğitiminin genel kalitesini artırmaya yönelik stratejiler geliştirme becerisi.</a:t>
            </a:r>
            <a:endParaRPr b="0" i="0" sz="2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000000"/>
              </a:buClr>
              <a:buSzPts val="2400"/>
              <a:buFont typeface="Arial"/>
              <a:buChar char="•"/>
            </a:pPr>
            <a:r>
              <a:rPr b="1" i="0" lang="en-GB" sz="2400" u="none" cap="none" strike="noStrike">
                <a:solidFill>
                  <a:srgbClr val="000000"/>
                </a:solidFill>
                <a:latin typeface="Arial"/>
                <a:ea typeface="Arial"/>
                <a:cs typeface="Arial"/>
                <a:sym typeface="Arial"/>
              </a:rPr>
              <a:t>Kapsayıcı Eğitim Stratejisi Becerileri: </a:t>
            </a:r>
            <a:r>
              <a:rPr b="0" i="0" lang="en-GB" sz="2400" u="none" cap="none" strike="noStrike">
                <a:solidFill>
                  <a:srgbClr val="000000"/>
                </a:solidFill>
                <a:latin typeface="Arial"/>
                <a:ea typeface="Arial"/>
                <a:cs typeface="Arial"/>
                <a:sym typeface="Arial"/>
              </a:rPr>
              <a:t>Kapsayıcı uygulamaları teşvik eden ve eğitim kalitesini artıran stratejiler tasarlama ve uygulama yetkinliği.</a:t>
            </a:r>
            <a:endParaRPr b="0" i="0" sz="2800" u="none" cap="none" strike="noStrike">
              <a:solidFill>
                <a:srgbClr val="000000"/>
              </a:solidFill>
              <a:latin typeface="Arial"/>
              <a:ea typeface="Arial"/>
              <a:cs typeface="Arial"/>
              <a:sym typeface="Arial"/>
            </a:endParaRPr>
          </a:p>
        </p:txBody>
      </p:sp>
      <p:sp>
        <p:nvSpPr>
          <p:cNvPr id="142" name="Google Shape;142;p37"/>
          <p:cNvSpPr/>
          <p:nvPr/>
        </p:nvSpPr>
        <p:spPr>
          <a:xfrm>
            <a:off x="838200" y="1262270"/>
            <a:ext cx="1342034"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800" u="none" cap="none" strike="noStrike">
                <a:solidFill>
                  <a:srgbClr val="C00000"/>
                </a:solidFill>
                <a:latin typeface="Arial"/>
                <a:ea typeface="Arial"/>
                <a:cs typeface="Arial"/>
                <a:sym typeface="Arial"/>
              </a:rPr>
              <a:t>Beceriler</a:t>
            </a:r>
            <a:r>
              <a:rPr b="0" i="0" lang="en-GB" sz="2800" u="none" cap="none" strike="noStrike">
                <a:solidFill>
                  <a:srgbClr val="C00000"/>
                </a:solidFill>
                <a:latin typeface="Arial"/>
                <a:ea typeface="Arial"/>
                <a:cs typeface="Arial"/>
                <a:sym typeface="Arial"/>
              </a:rPr>
              <a:t>: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38"/>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3</a:t>
            </a:r>
            <a:r>
              <a:rPr lang="en-GB" sz="3200">
                <a:solidFill>
                  <a:schemeClr val="lt1"/>
                </a:solidFill>
              </a:rPr>
              <a:t>. </a:t>
            </a:r>
            <a:r>
              <a:rPr b="1" lang="en-GB" sz="3200">
                <a:solidFill>
                  <a:schemeClr val="lt1"/>
                </a:solidFill>
              </a:rPr>
              <a:t>Öğrenme Çıktıları</a:t>
            </a:r>
            <a:endParaRPr b="1" sz="3200">
              <a:solidFill>
                <a:schemeClr val="lt1"/>
              </a:solidFill>
            </a:endParaRPr>
          </a:p>
        </p:txBody>
      </p:sp>
      <p:sp>
        <p:nvSpPr>
          <p:cNvPr id="148" name="Google Shape;148;p38"/>
          <p:cNvSpPr/>
          <p:nvPr/>
        </p:nvSpPr>
        <p:spPr>
          <a:xfrm>
            <a:off x="2230245" y="2104928"/>
            <a:ext cx="9580756" cy="3244093"/>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000000"/>
              </a:buClr>
              <a:buSzPts val="2800"/>
              <a:buFont typeface="Arial"/>
              <a:buChar char="•"/>
            </a:pPr>
            <a:r>
              <a:rPr b="1" i="0" lang="en-GB" sz="2800" u="none" cap="none" strike="noStrike">
                <a:solidFill>
                  <a:srgbClr val="000000"/>
                </a:solidFill>
                <a:latin typeface="Arial"/>
                <a:ea typeface="Arial"/>
                <a:cs typeface="Arial"/>
                <a:sym typeface="Arial"/>
              </a:rPr>
              <a:t>Kapsayıcı Eğitim Yeterliliği: </a:t>
            </a:r>
            <a:r>
              <a:rPr b="0" i="0" lang="en-GB" sz="2800" u="none" cap="none" strike="noStrike">
                <a:solidFill>
                  <a:srgbClr val="000000"/>
                </a:solidFill>
                <a:latin typeface="Arial"/>
                <a:ea typeface="Arial"/>
                <a:cs typeface="Arial"/>
                <a:sym typeface="Arial"/>
              </a:rPr>
              <a:t>Eğitim ve öğretimin her alanda kapsayıcı olmasını sağlama, diskalkulik öğrenciler de dahil olmak üzere her öğrencinin hoş karşılandığını ve desteklendiğini hissettiği bir ortamı teşvik etme yeterliliği.</a:t>
            </a:r>
            <a:endParaRPr b="0" i="0" sz="4800" u="none" cap="none" strike="noStrike">
              <a:solidFill>
                <a:srgbClr val="000000"/>
              </a:solidFill>
              <a:latin typeface="Arial"/>
              <a:ea typeface="Arial"/>
              <a:cs typeface="Arial"/>
              <a:sym typeface="Arial"/>
            </a:endParaRPr>
          </a:p>
        </p:txBody>
      </p:sp>
      <p:sp>
        <p:nvSpPr>
          <p:cNvPr id="149" name="Google Shape;149;p38"/>
          <p:cNvSpPr/>
          <p:nvPr/>
        </p:nvSpPr>
        <p:spPr>
          <a:xfrm>
            <a:off x="838200" y="1262270"/>
            <a:ext cx="2763898"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800" u="none" cap="none" strike="noStrike">
                <a:solidFill>
                  <a:srgbClr val="C00000"/>
                </a:solidFill>
                <a:latin typeface="Arial"/>
                <a:ea typeface="Arial"/>
                <a:cs typeface="Arial"/>
                <a:sym typeface="Arial"/>
              </a:rPr>
              <a:t>Yetkinlikler</a:t>
            </a:r>
            <a:r>
              <a:rPr b="0" i="0" lang="en-GB" sz="2800" u="none" cap="none" strike="noStrike">
                <a:solidFill>
                  <a:srgbClr val="C00000"/>
                </a:solidFill>
                <a:latin typeface="Arial"/>
                <a:ea typeface="Arial"/>
                <a:cs typeface="Arial"/>
                <a:sym typeface="Arial"/>
              </a:rPr>
              <a:t>: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39"/>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4</a:t>
            </a:r>
            <a:r>
              <a:rPr lang="en-GB" sz="3200">
                <a:solidFill>
                  <a:schemeClr val="lt1"/>
                </a:solidFill>
              </a:rPr>
              <a:t>. </a:t>
            </a:r>
            <a:r>
              <a:rPr b="1" lang="en-GB" sz="3200">
                <a:solidFill>
                  <a:schemeClr val="lt1"/>
                </a:solidFill>
              </a:rPr>
              <a:t>Etkinlik: Az-Çok, Büyük-Küçük Farkındalığı </a:t>
            </a:r>
            <a:endParaRPr b="1" sz="3200">
              <a:solidFill>
                <a:schemeClr val="lt1"/>
              </a:solidFill>
            </a:endParaRPr>
          </a:p>
        </p:txBody>
      </p:sp>
      <p:graphicFrame>
        <p:nvGraphicFramePr>
          <p:cNvPr id="155" name="Google Shape;155;p39"/>
          <p:cNvGraphicFramePr/>
          <p:nvPr/>
        </p:nvGraphicFramePr>
        <p:xfrm>
          <a:off x="357809" y="1130867"/>
          <a:ext cx="3000000" cy="3000000"/>
        </p:xfrm>
        <a:graphic>
          <a:graphicData uri="http://schemas.openxmlformats.org/drawingml/2006/table">
            <a:tbl>
              <a:tblPr bandRow="1">
                <a:noFill/>
                <a:tableStyleId>{E33C1919-A8A9-43B8-883E-13103B7F2C14}</a:tableStyleId>
              </a:tblPr>
              <a:tblGrid>
                <a:gridCol w="1683375"/>
                <a:gridCol w="9607500"/>
              </a:tblGrid>
              <a:tr h="415825">
                <a:tc>
                  <a:txBody>
                    <a:bodyPr/>
                    <a:lstStyle/>
                    <a:p>
                      <a:pPr indent="0" lvl="0" marL="0" marR="0" rtl="0" algn="l">
                        <a:lnSpc>
                          <a:spcPct val="150000"/>
                        </a:lnSpc>
                        <a:spcBef>
                          <a:spcPts val="0"/>
                        </a:spcBef>
                        <a:spcAft>
                          <a:spcPts val="0"/>
                        </a:spcAft>
                        <a:buNone/>
                      </a:pPr>
                      <a:r>
                        <a:rPr b="1" lang="en-GB" sz="2000" u="none" cap="none" strike="noStrike">
                          <a:solidFill>
                            <a:srgbClr val="C00000"/>
                          </a:solidFill>
                        </a:rPr>
                        <a:t>Öğrenme Süresi:</a:t>
                      </a:r>
                      <a:endParaRPr b="1" sz="2000" u="none" cap="none" strike="noStrike">
                        <a:solidFill>
                          <a:srgbClr val="C00000"/>
                        </a:solidFill>
                        <a:latin typeface="Arial"/>
                        <a:ea typeface="Arial"/>
                        <a:cs typeface="Arial"/>
                        <a:sym typeface="Arial"/>
                      </a:endParaRPr>
                    </a:p>
                  </a:txBody>
                  <a:tcPr marT="0" marB="0" marR="50625" marL="50625"/>
                </a:tc>
                <a:tc>
                  <a:txBody>
                    <a:bodyPr/>
                    <a:lstStyle/>
                    <a:p>
                      <a:pPr indent="0" lvl="0" marL="0" marR="0" rtl="0" algn="l">
                        <a:lnSpc>
                          <a:spcPct val="150000"/>
                        </a:lnSpc>
                        <a:spcBef>
                          <a:spcPts val="0"/>
                        </a:spcBef>
                        <a:spcAft>
                          <a:spcPts val="0"/>
                        </a:spcAft>
                        <a:buNone/>
                      </a:pPr>
                      <a:r>
                        <a:rPr lang="en-GB" sz="2000" u="none" cap="none" strike="noStrike"/>
                        <a:t>20-30 dakika</a:t>
                      </a:r>
                      <a:endParaRPr sz="2000" u="none" cap="none" strike="noStrike">
                        <a:latin typeface="Arial"/>
                        <a:ea typeface="Arial"/>
                        <a:cs typeface="Arial"/>
                        <a:sym typeface="Arial"/>
                      </a:endParaRPr>
                    </a:p>
                  </a:txBody>
                  <a:tcPr marT="0" marB="0" marR="50625" marL="50625"/>
                </a:tc>
              </a:tr>
              <a:tr h="4158350">
                <a:tc>
                  <a:txBody>
                    <a:bodyPr/>
                    <a:lstStyle/>
                    <a:p>
                      <a:pPr indent="0" lvl="0" marL="0" marR="0" rtl="0" algn="l">
                        <a:lnSpc>
                          <a:spcPct val="150000"/>
                        </a:lnSpc>
                        <a:spcBef>
                          <a:spcPts val="0"/>
                        </a:spcBef>
                        <a:spcAft>
                          <a:spcPts val="0"/>
                        </a:spcAft>
                        <a:buNone/>
                      </a:pPr>
                      <a:r>
                        <a:rPr b="1" lang="en-GB" sz="2000" u="none" cap="none" strike="noStrike">
                          <a:solidFill>
                            <a:srgbClr val="C00000"/>
                          </a:solidFill>
                        </a:rPr>
                        <a:t>İçerik:</a:t>
                      </a:r>
                      <a:endParaRPr b="1" sz="2000" u="none" cap="none" strike="noStrike">
                        <a:solidFill>
                          <a:srgbClr val="C00000"/>
                        </a:solidFill>
                        <a:latin typeface="Arial"/>
                        <a:ea typeface="Arial"/>
                        <a:cs typeface="Arial"/>
                        <a:sym typeface="Arial"/>
                      </a:endParaRPr>
                    </a:p>
                  </a:txBody>
                  <a:tcPr marT="0" marB="0" marR="50625" marL="50625"/>
                </a:tc>
                <a:tc>
                  <a:txBody>
                    <a:bodyPr/>
                    <a:lstStyle/>
                    <a:p>
                      <a:pPr indent="0" lvl="0" marL="0" marR="0" rtl="0" algn="just">
                        <a:lnSpc>
                          <a:spcPct val="100000"/>
                        </a:lnSpc>
                        <a:spcBef>
                          <a:spcPts val="0"/>
                        </a:spcBef>
                        <a:spcAft>
                          <a:spcPts val="0"/>
                        </a:spcAft>
                        <a:buNone/>
                      </a:pPr>
                      <a:r>
                        <a:rPr lang="en-GB" sz="2400" u="none" cap="none" strike="noStrike"/>
                        <a:t>Diskalkulisi olan öğrenciler genellikle nesnelerin büyüklüğü ve küçüklüğü ile az ve çok kavramlarını karıştırabilirler. Bu karışıklık ilkokula yeni başlayan öğrencilerde de görülebilir. </a:t>
                      </a:r>
                      <a:endParaRPr/>
                    </a:p>
                    <a:p>
                      <a:pPr indent="0" lvl="0" marL="0" marR="0" rtl="0" algn="just">
                        <a:lnSpc>
                          <a:spcPct val="100000"/>
                        </a:lnSpc>
                        <a:spcBef>
                          <a:spcPts val="0"/>
                        </a:spcBef>
                        <a:spcAft>
                          <a:spcPts val="0"/>
                        </a:spcAft>
                        <a:buNone/>
                      </a:pPr>
                      <a:r>
                        <a:rPr lang="en-GB" sz="2400" u="none" cap="none" strike="noStrike"/>
                        <a:t>Özellikle ilkokulun ilk yıllarında kapsamlı bir çalışma olarak karşılaştırmaya yönelik görsel etkinlikler, öğrencilerin büyük ile küçük, az ile çok arasındaki farkları anlamalarını sağlayacaktır.</a:t>
                      </a:r>
                      <a:endParaRPr sz="2400" u="none" cap="none" strike="noStrike"/>
                    </a:p>
                    <a:p>
                      <a:pPr indent="0" lvl="0" marL="0" marR="0" rtl="0" algn="just">
                        <a:lnSpc>
                          <a:spcPct val="100000"/>
                        </a:lnSpc>
                        <a:spcBef>
                          <a:spcPts val="0"/>
                        </a:spcBef>
                        <a:spcAft>
                          <a:spcPts val="0"/>
                        </a:spcAft>
                        <a:buNone/>
                      </a:pPr>
                      <a:r>
                        <a:rPr lang="en-GB" sz="2400" u="none" cap="none" strike="noStrike"/>
                        <a:t>Bu amaçla Form-1 ve Form-2'deki resimler ve benzerleri kullanılabilir.</a:t>
                      </a:r>
                      <a:endParaRPr sz="2400" u="none" cap="none" strike="noStrike"/>
                    </a:p>
                    <a:p>
                      <a:pPr indent="0" lvl="0" marL="0" marR="0" rtl="0" algn="l">
                        <a:lnSpc>
                          <a:spcPct val="100000"/>
                        </a:lnSpc>
                        <a:spcBef>
                          <a:spcPts val="0"/>
                        </a:spcBef>
                        <a:spcAft>
                          <a:spcPts val="0"/>
                        </a:spcAft>
                        <a:buNone/>
                      </a:pPr>
                      <a:r>
                        <a:rPr lang="en-GB" sz="2400" u="none" cap="none" strike="noStrike"/>
                        <a:t>Bu görseller öğrenci sayısına göre çoğaltılır ve tüm öğrencilere dağıtılır. Büyük olan sayıyı işaretlemeniz istenir. </a:t>
                      </a:r>
                      <a:endParaRPr/>
                    </a:p>
                    <a:p>
                      <a:pPr indent="0" lvl="0" marL="0" marR="0" rtl="0" algn="l">
                        <a:lnSpc>
                          <a:spcPct val="100000"/>
                        </a:lnSpc>
                        <a:spcBef>
                          <a:spcPts val="0"/>
                        </a:spcBef>
                        <a:spcAft>
                          <a:spcPts val="0"/>
                        </a:spcAft>
                        <a:buNone/>
                      </a:pPr>
                      <a:r>
                        <a:rPr lang="en-GB" sz="2400" u="none" cap="none" strike="noStrike"/>
                        <a:t>Ayrıca Form-2'deki görselde olduğu gibi öğrencinin sayının değerini temsil eden sayıda kutucuğu boyamasıyla amaçlanan kazanımların kalıcılığı artırılabilir.</a:t>
                      </a:r>
                      <a:endParaRPr sz="2400" u="none" cap="none" strike="noStrike">
                        <a:latin typeface="Arial"/>
                        <a:ea typeface="Arial"/>
                        <a:cs typeface="Arial"/>
                        <a:sym typeface="Arial"/>
                      </a:endParaRPr>
                    </a:p>
                  </a:txBody>
                  <a:tcPr marT="0" marB="0" marR="50625" marL="50625"/>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40"/>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4</a:t>
            </a:r>
            <a:r>
              <a:rPr lang="en-GB" sz="3200">
                <a:solidFill>
                  <a:schemeClr val="lt1"/>
                </a:solidFill>
              </a:rPr>
              <a:t>. </a:t>
            </a:r>
            <a:r>
              <a:rPr b="1" lang="en-GB" sz="3200">
                <a:solidFill>
                  <a:schemeClr val="lt1"/>
                </a:solidFill>
              </a:rPr>
              <a:t>Etkinlik: Az-Çok, Büyük-Küçük Farkındalığı</a:t>
            </a:r>
            <a:r>
              <a:rPr lang="en-GB" sz="3200">
                <a:solidFill>
                  <a:schemeClr val="lt1"/>
                </a:solidFill>
              </a:rPr>
              <a:t> </a:t>
            </a:r>
            <a:endParaRPr b="1" sz="3200">
              <a:solidFill>
                <a:schemeClr val="lt1"/>
              </a:solidFill>
            </a:endParaRPr>
          </a:p>
        </p:txBody>
      </p:sp>
      <p:pic>
        <p:nvPicPr>
          <p:cNvPr descr="tasarım içeren bir resim&#10;&#10;Açıklama otomatik olarak düşük güvenilirlik düzeyiyle oluşturuldu" id="161" name="Google Shape;161;p40"/>
          <p:cNvPicPr preferRelativeResize="0"/>
          <p:nvPr/>
        </p:nvPicPr>
        <p:blipFill rotWithShape="1">
          <a:blip r:embed="rId3">
            <a:alphaModFix/>
          </a:blip>
          <a:srcRect b="0" l="0" r="51039" t="0"/>
          <a:stretch/>
        </p:blipFill>
        <p:spPr>
          <a:xfrm>
            <a:off x="1198493" y="1892904"/>
            <a:ext cx="4085590" cy="3785870"/>
          </a:xfrm>
          <a:prstGeom prst="rect">
            <a:avLst/>
          </a:prstGeom>
          <a:noFill/>
          <a:ln>
            <a:noFill/>
          </a:ln>
        </p:spPr>
      </p:pic>
      <p:pic>
        <p:nvPicPr>
          <p:cNvPr descr="tasarım içeren bir resim&#10;&#10;Açıklama otomatik olarak düşük güvenilirlik düzeyiyle oluşturuldu" id="162" name="Google Shape;162;p40"/>
          <p:cNvPicPr preferRelativeResize="0"/>
          <p:nvPr/>
        </p:nvPicPr>
        <p:blipFill rotWithShape="1">
          <a:blip r:embed="rId3">
            <a:alphaModFix/>
          </a:blip>
          <a:srcRect b="0" l="49585" r="0" t="0"/>
          <a:stretch/>
        </p:blipFill>
        <p:spPr>
          <a:xfrm>
            <a:off x="6651168" y="1892904"/>
            <a:ext cx="4085590" cy="3785870"/>
          </a:xfrm>
          <a:prstGeom prst="rect">
            <a:avLst/>
          </a:prstGeom>
          <a:noFill/>
          <a:ln>
            <a:noFill/>
          </a:ln>
        </p:spPr>
      </p:pic>
      <p:sp>
        <p:nvSpPr>
          <p:cNvPr id="163" name="Google Shape;163;p40"/>
          <p:cNvSpPr/>
          <p:nvPr/>
        </p:nvSpPr>
        <p:spPr>
          <a:xfrm>
            <a:off x="1198493" y="1255519"/>
            <a:ext cx="103105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000" u="none" cap="none" strike="noStrike">
                <a:solidFill>
                  <a:srgbClr val="000000"/>
                </a:solidFill>
                <a:latin typeface="Calibri"/>
                <a:ea typeface="Calibri"/>
                <a:cs typeface="Calibri"/>
                <a:sym typeface="Calibri"/>
              </a:rPr>
              <a:t>FORM 1</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41"/>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4</a:t>
            </a:r>
            <a:r>
              <a:rPr lang="en-GB" sz="3200">
                <a:solidFill>
                  <a:schemeClr val="lt1"/>
                </a:solidFill>
              </a:rPr>
              <a:t>. </a:t>
            </a:r>
            <a:r>
              <a:rPr b="1" lang="en-GB" sz="3200">
                <a:solidFill>
                  <a:schemeClr val="lt1"/>
                </a:solidFill>
              </a:rPr>
              <a:t>Etkinlik: Az-Çok, Büyük-Küçük Farkındalığı</a:t>
            </a:r>
            <a:r>
              <a:rPr lang="en-GB" sz="3200">
                <a:solidFill>
                  <a:schemeClr val="lt1"/>
                </a:solidFill>
              </a:rPr>
              <a:t> </a:t>
            </a:r>
            <a:endParaRPr b="1" sz="3200">
              <a:solidFill>
                <a:schemeClr val="lt1"/>
              </a:solidFill>
            </a:endParaRPr>
          </a:p>
        </p:txBody>
      </p:sp>
      <p:sp>
        <p:nvSpPr>
          <p:cNvPr id="169" name="Google Shape;169;p41"/>
          <p:cNvSpPr/>
          <p:nvPr/>
        </p:nvSpPr>
        <p:spPr>
          <a:xfrm>
            <a:off x="1198493" y="1255519"/>
            <a:ext cx="103105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000" u="none" cap="none" strike="noStrike">
                <a:solidFill>
                  <a:srgbClr val="000000"/>
                </a:solidFill>
                <a:latin typeface="Calibri"/>
                <a:ea typeface="Calibri"/>
                <a:cs typeface="Calibri"/>
                <a:sym typeface="Calibri"/>
              </a:rPr>
              <a:t>FORM 2</a:t>
            </a:r>
            <a:endParaRPr/>
          </a:p>
        </p:txBody>
      </p:sp>
      <p:pic>
        <p:nvPicPr>
          <p:cNvPr id="170" name="Google Shape;170;p41"/>
          <p:cNvPicPr preferRelativeResize="0"/>
          <p:nvPr/>
        </p:nvPicPr>
        <p:blipFill rotWithShape="1">
          <a:blip r:embed="rId3">
            <a:alphaModFix/>
          </a:blip>
          <a:srcRect b="0" l="0" r="0" t="0"/>
          <a:stretch/>
        </p:blipFill>
        <p:spPr>
          <a:xfrm>
            <a:off x="3570179" y="1656397"/>
            <a:ext cx="6510523" cy="40307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42"/>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4</a:t>
            </a:r>
            <a:r>
              <a:rPr lang="en-GB" sz="3200">
                <a:solidFill>
                  <a:schemeClr val="lt1"/>
                </a:solidFill>
              </a:rPr>
              <a:t>. </a:t>
            </a:r>
            <a:r>
              <a:rPr b="1" lang="en-GB" sz="3200">
                <a:solidFill>
                  <a:schemeClr val="lt1"/>
                </a:solidFill>
              </a:rPr>
              <a:t>Etkinlik: Az-Çok, Büyük-Küçük Farkındalığı</a:t>
            </a:r>
            <a:r>
              <a:rPr lang="en-GB" sz="3200">
                <a:solidFill>
                  <a:schemeClr val="lt1"/>
                </a:solidFill>
              </a:rPr>
              <a:t> </a:t>
            </a:r>
            <a:endParaRPr b="1" sz="3200">
              <a:solidFill>
                <a:schemeClr val="lt1"/>
              </a:solidFill>
            </a:endParaRPr>
          </a:p>
        </p:txBody>
      </p:sp>
      <p:sp>
        <p:nvSpPr>
          <p:cNvPr id="176" name="Google Shape;176;p42"/>
          <p:cNvSpPr/>
          <p:nvPr/>
        </p:nvSpPr>
        <p:spPr>
          <a:xfrm>
            <a:off x="965915" y="1468192"/>
            <a:ext cx="10148553" cy="3901837"/>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en-GB" sz="2400" u="none" cap="none" strike="noStrike">
                <a:solidFill>
                  <a:srgbClr val="000000"/>
                </a:solidFill>
                <a:highlight>
                  <a:srgbClr val="FFFFFF"/>
                </a:highlight>
                <a:latin typeface="Arial"/>
                <a:ea typeface="Arial"/>
                <a:cs typeface="Arial"/>
                <a:sym typeface="Arial"/>
              </a:rPr>
              <a:t>Ek Öğrenme Kaynakları:</a:t>
            </a:r>
            <a:endParaRPr b="1" i="0" sz="2400" u="none" cap="none" strike="noStrike">
              <a:solidFill>
                <a:srgbClr val="000000"/>
              </a:solidFill>
              <a:highlight>
                <a:srgbClr val="FFFFFF"/>
              </a:highlight>
              <a:latin typeface="Arial"/>
              <a:ea typeface="Arial"/>
              <a:cs typeface="Arial"/>
              <a:sym typeface="Arial"/>
            </a:endParaRPr>
          </a:p>
          <a:p>
            <a:pPr indent="0" lvl="0" marL="0" marR="0" rtl="0" algn="l">
              <a:lnSpc>
                <a:spcPct val="150000"/>
              </a:lnSpc>
              <a:spcBef>
                <a:spcPts val="0"/>
              </a:spcBef>
              <a:spcAft>
                <a:spcPts val="0"/>
              </a:spcAft>
              <a:buNone/>
            </a:pPr>
            <a:r>
              <a:t/>
            </a:r>
            <a:endParaRPr b="0" i="0" sz="2400" u="none" cap="none" strike="noStrike">
              <a:solidFill>
                <a:srgbClr val="000000"/>
              </a:solidFill>
              <a:highlight>
                <a:srgbClr val="FFFFFF"/>
              </a:highlight>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400"/>
              <a:buFont typeface="Noto Sans Symbols"/>
              <a:buChar char="−"/>
            </a:pPr>
            <a:r>
              <a:rPr b="0" i="0" lang="en-GB" sz="2400" u="none" cap="none" strike="noStrike">
                <a:solidFill>
                  <a:srgbClr val="000000"/>
                </a:solidFill>
                <a:highlight>
                  <a:srgbClr val="FFFFFF"/>
                </a:highlight>
                <a:latin typeface="Arial"/>
                <a:ea typeface="Arial"/>
                <a:cs typeface="Arial"/>
                <a:sym typeface="Arial"/>
              </a:rPr>
              <a:t>Elkaan, G. (2022). Matematik performansı iyi ve zayıf olan öğrencilerin temel sayı yeterliliklerinin ve görsel algı becerilerinin incelenmesi (Yüksek lisans tezi, Hasan Kalyoncu Üniversitesi).</a:t>
            </a:r>
            <a:endParaRPr/>
          </a:p>
          <a:p>
            <a:pPr indent="-190500" lvl="0" marL="342900" marR="0" rtl="0" algn="l">
              <a:lnSpc>
                <a:spcPct val="150000"/>
              </a:lnSpc>
              <a:spcBef>
                <a:spcPts val="0"/>
              </a:spcBef>
              <a:spcAft>
                <a:spcPts val="0"/>
              </a:spcAft>
              <a:buClr>
                <a:srgbClr val="000000"/>
              </a:buClr>
              <a:buSzPts val="2400"/>
              <a:buFont typeface="Noto Sans Symbols"/>
              <a:buNone/>
            </a:pPr>
            <a:r>
              <a:t/>
            </a:r>
            <a:endParaRPr b="0" i="0" sz="24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400"/>
              <a:buFont typeface="Noto Sans Symbols"/>
              <a:buChar char="−"/>
            </a:pPr>
            <a:r>
              <a:rPr b="0" i="0" lang="en-GB" sz="2400" u="none" cap="none" strike="noStrike">
                <a:solidFill>
                  <a:srgbClr val="000000"/>
                </a:solidFill>
                <a:highlight>
                  <a:srgbClr val="FFFFFF"/>
                </a:highlight>
                <a:latin typeface="Arial"/>
                <a:ea typeface="Arial"/>
                <a:cs typeface="Arial"/>
                <a:sym typeface="Arial"/>
              </a:rPr>
              <a:t>https://www.youtube.com/watch?v=cshehFbVPV0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43"/>
          <p:cNvSpPr txBox="1"/>
          <p:nvPr>
            <p:ph type="title"/>
          </p:nvPr>
        </p:nvSpPr>
        <p:spPr>
          <a:xfrm>
            <a:off x="838200" y="142504"/>
            <a:ext cx="10515600" cy="71193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5</a:t>
            </a:r>
            <a:r>
              <a:rPr lang="en-GB" sz="3200">
                <a:solidFill>
                  <a:schemeClr val="lt1"/>
                </a:solidFill>
              </a:rPr>
              <a:t>. </a:t>
            </a:r>
            <a:r>
              <a:rPr b="1" lang="en-GB" sz="3200">
                <a:solidFill>
                  <a:schemeClr val="lt1"/>
                </a:solidFill>
              </a:rPr>
              <a:t>Faaliyet: Tamamlama faaliyeti </a:t>
            </a:r>
            <a:endParaRPr b="1" sz="3200">
              <a:solidFill>
                <a:schemeClr val="lt1"/>
              </a:solidFill>
            </a:endParaRPr>
          </a:p>
        </p:txBody>
      </p:sp>
      <p:graphicFrame>
        <p:nvGraphicFramePr>
          <p:cNvPr id="182" name="Google Shape;182;p43"/>
          <p:cNvGraphicFramePr/>
          <p:nvPr/>
        </p:nvGraphicFramePr>
        <p:xfrm>
          <a:off x="357809" y="1130867"/>
          <a:ext cx="3000000" cy="3000000"/>
        </p:xfrm>
        <a:graphic>
          <a:graphicData uri="http://schemas.openxmlformats.org/drawingml/2006/table">
            <a:tbl>
              <a:tblPr bandRow="1">
                <a:noFill/>
                <a:tableStyleId>{E33C1919-A8A9-43B8-883E-13103B7F2C14}</a:tableStyleId>
              </a:tblPr>
              <a:tblGrid>
                <a:gridCol w="1683375"/>
                <a:gridCol w="9607500"/>
              </a:tblGrid>
              <a:tr h="415825">
                <a:tc>
                  <a:txBody>
                    <a:bodyPr/>
                    <a:lstStyle/>
                    <a:p>
                      <a:pPr indent="0" lvl="0" marL="0" marR="0" rtl="0" algn="l">
                        <a:lnSpc>
                          <a:spcPct val="150000"/>
                        </a:lnSpc>
                        <a:spcBef>
                          <a:spcPts val="0"/>
                        </a:spcBef>
                        <a:spcAft>
                          <a:spcPts val="0"/>
                        </a:spcAft>
                        <a:buNone/>
                      </a:pPr>
                      <a:r>
                        <a:rPr b="1" lang="en-GB" sz="2000" u="none" cap="none" strike="noStrike">
                          <a:solidFill>
                            <a:srgbClr val="C00000"/>
                          </a:solidFill>
                        </a:rPr>
                        <a:t>Öğrenme Süresi:</a:t>
                      </a:r>
                      <a:endParaRPr b="1" sz="2000" u="none" cap="none" strike="noStrike">
                        <a:solidFill>
                          <a:srgbClr val="C00000"/>
                        </a:solidFill>
                        <a:latin typeface="Arial"/>
                        <a:ea typeface="Arial"/>
                        <a:cs typeface="Arial"/>
                        <a:sym typeface="Arial"/>
                      </a:endParaRPr>
                    </a:p>
                  </a:txBody>
                  <a:tcPr marT="0" marB="0" marR="50625" marL="50625"/>
                </a:tc>
                <a:tc>
                  <a:txBody>
                    <a:bodyPr/>
                    <a:lstStyle/>
                    <a:p>
                      <a:pPr indent="0" lvl="0" marL="0" marR="0" rtl="0" algn="l">
                        <a:lnSpc>
                          <a:spcPct val="150000"/>
                        </a:lnSpc>
                        <a:spcBef>
                          <a:spcPts val="0"/>
                        </a:spcBef>
                        <a:spcAft>
                          <a:spcPts val="0"/>
                        </a:spcAft>
                        <a:buNone/>
                      </a:pPr>
                      <a:r>
                        <a:rPr lang="en-GB" sz="2000" u="none" cap="none" strike="noStrike"/>
                        <a:t>15-20 dakika</a:t>
                      </a:r>
                      <a:endParaRPr sz="2000" u="none" cap="none" strike="noStrike">
                        <a:latin typeface="Arial"/>
                        <a:ea typeface="Arial"/>
                        <a:cs typeface="Arial"/>
                        <a:sym typeface="Arial"/>
                      </a:endParaRPr>
                    </a:p>
                  </a:txBody>
                  <a:tcPr marT="0" marB="0" marR="50625" marL="50625"/>
                </a:tc>
              </a:tr>
              <a:tr h="4158350">
                <a:tc>
                  <a:txBody>
                    <a:bodyPr/>
                    <a:lstStyle/>
                    <a:p>
                      <a:pPr indent="0" lvl="0" marL="0" marR="0" rtl="0" algn="l">
                        <a:lnSpc>
                          <a:spcPct val="150000"/>
                        </a:lnSpc>
                        <a:spcBef>
                          <a:spcPts val="0"/>
                        </a:spcBef>
                        <a:spcAft>
                          <a:spcPts val="0"/>
                        </a:spcAft>
                        <a:buNone/>
                      </a:pPr>
                      <a:r>
                        <a:rPr b="1" lang="en-GB" sz="2000" u="none" cap="none" strike="noStrike">
                          <a:solidFill>
                            <a:srgbClr val="C00000"/>
                          </a:solidFill>
                        </a:rPr>
                        <a:t>İçerik:</a:t>
                      </a:r>
                      <a:endParaRPr b="1" sz="2000" u="none" cap="none" strike="noStrike">
                        <a:solidFill>
                          <a:srgbClr val="C00000"/>
                        </a:solidFill>
                        <a:latin typeface="Arial"/>
                        <a:ea typeface="Arial"/>
                        <a:cs typeface="Arial"/>
                        <a:sym typeface="Arial"/>
                      </a:endParaRPr>
                    </a:p>
                  </a:txBody>
                  <a:tcPr marT="0" marB="0" marR="50625" marL="50625"/>
                </a:tc>
                <a:tc>
                  <a:txBody>
                    <a:bodyPr/>
                    <a:lstStyle/>
                    <a:p>
                      <a:pPr indent="0" lvl="0" marL="0" marR="0" rtl="0" algn="just">
                        <a:lnSpc>
                          <a:spcPct val="100000"/>
                        </a:lnSpc>
                        <a:spcBef>
                          <a:spcPts val="0"/>
                        </a:spcBef>
                        <a:spcAft>
                          <a:spcPts val="0"/>
                        </a:spcAft>
                        <a:buNone/>
                      </a:pPr>
                      <a:r>
                        <a:rPr b="0" i="0" lang="en-GB" sz="2400" u="none" cap="none" strike="noStrike">
                          <a:solidFill>
                            <a:schemeClr val="dk1"/>
                          </a:solidFill>
                          <a:latin typeface="Calibri"/>
                          <a:ea typeface="Calibri"/>
                          <a:cs typeface="Calibri"/>
                          <a:sym typeface="Calibri"/>
                        </a:rPr>
                        <a:t>Diskalkulisi olan çocuklar için nesnelerin miktarı ile sayılar arasındaki ilişkiyi anlamak çok önemlidir. </a:t>
                      </a:r>
                      <a:endParaRPr/>
                    </a:p>
                    <a:p>
                      <a:pPr indent="0" lvl="0" marL="0" marR="0" rtl="0" algn="just">
                        <a:lnSpc>
                          <a:spcPct val="100000"/>
                        </a:lnSpc>
                        <a:spcBef>
                          <a:spcPts val="0"/>
                        </a:spcBef>
                        <a:spcAft>
                          <a:spcPts val="0"/>
                        </a:spcAft>
                        <a:buNone/>
                      </a:pPr>
                      <a:r>
                        <a:rPr b="0" i="0" lang="en-GB" sz="2400" u="none" cap="none" strike="noStrike">
                          <a:solidFill>
                            <a:schemeClr val="dk1"/>
                          </a:solidFill>
                          <a:latin typeface="Calibri"/>
                          <a:ea typeface="Calibri"/>
                          <a:cs typeface="Calibri"/>
                          <a:sym typeface="Calibri"/>
                        </a:rPr>
                        <a:t>Bu görseller öğrenci sayısına göre çoğaltılır ve tüm öğrencilere dağıtılır. Belirli sayıda kutucuktan oluşan bir tabloda Form-3'teki resimde olduğu gibi belirli sayıda kutucuk renklendirilir ve daha sonra bu tablo öğrenciye bir kez gösterilip kaldırılır. </a:t>
                      </a:r>
                      <a:endParaRPr/>
                    </a:p>
                    <a:p>
                      <a:pPr indent="0" lvl="0" marL="0" marR="0" rtl="0" algn="just">
                        <a:lnSpc>
                          <a:spcPct val="100000"/>
                        </a:lnSpc>
                        <a:spcBef>
                          <a:spcPts val="0"/>
                        </a:spcBef>
                        <a:spcAft>
                          <a:spcPts val="0"/>
                        </a:spcAft>
                        <a:buNone/>
                      </a:pPr>
                      <a:r>
                        <a:rPr b="0" i="0" lang="en-GB" sz="2400" u="none" cap="none" strike="noStrike">
                          <a:solidFill>
                            <a:schemeClr val="dk1"/>
                          </a:solidFill>
                          <a:latin typeface="Calibri"/>
                          <a:ea typeface="Calibri"/>
                          <a:cs typeface="Calibri"/>
                          <a:sym typeface="Calibri"/>
                        </a:rPr>
                        <a:t>Sonrasında öğrenciye tabloda toplam kaç kutu olduğu, tabloda kaç kutunun renklendirildiği, toplam kutuların tamamının renklendirilmesi için kaç kutunun daha renklendirilmesi gerektiği gibi sorular sorularak oyunlaştırma yoluyla temel sayıların, toplama ve çıkarma işlemlerinin öğretimi sağlanabilir.</a:t>
                      </a:r>
                      <a:endParaRPr sz="2400" u="none" cap="none" strike="noStrike">
                        <a:latin typeface="Arial"/>
                        <a:ea typeface="Arial"/>
                        <a:cs typeface="Arial"/>
                        <a:sym typeface="Arial"/>
                      </a:endParaRPr>
                    </a:p>
                  </a:txBody>
                  <a:tcPr marT="0" marB="0" marR="50625" marL="50625"/>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44"/>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5</a:t>
            </a:r>
            <a:r>
              <a:rPr lang="en-GB" sz="3200">
                <a:solidFill>
                  <a:schemeClr val="lt1"/>
                </a:solidFill>
              </a:rPr>
              <a:t>. </a:t>
            </a:r>
            <a:r>
              <a:rPr b="1" lang="en-GB" sz="3200">
                <a:solidFill>
                  <a:schemeClr val="lt1"/>
                </a:solidFill>
              </a:rPr>
              <a:t>Faaliyet: Tamamlama faaliyeti </a:t>
            </a:r>
            <a:endParaRPr b="1" sz="3200">
              <a:solidFill>
                <a:schemeClr val="lt1"/>
              </a:solidFill>
            </a:endParaRPr>
          </a:p>
        </p:txBody>
      </p:sp>
      <p:pic>
        <p:nvPicPr>
          <p:cNvPr descr="çizgi, dikdörtgen, kare, tasarım içeren bir resim&#10;&#10;Açıklama otomatik olarak oluşturuldu" id="188" name="Google Shape;188;p44"/>
          <p:cNvPicPr preferRelativeResize="0"/>
          <p:nvPr/>
        </p:nvPicPr>
        <p:blipFill rotWithShape="1">
          <a:blip r:embed="rId3">
            <a:alphaModFix/>
          </a:blip>
          <a:srcRect b="0" l="0" r="0" t="0"/>
          <a:stretch/>
        </p:blipFill>
        <p:spPr>
          <a:xfrm>
            <a:off x="2147252" y="1805832"/>
            <a:ext cx="7897495" cy="3915410"/>
          </a:xfrm>
          <a:prstGeom prst="rect">
            <a:avLst/>
          </a:prstGeom>
          <a:noFill/>
          <a:ln>
            <a:noFill/>
          </a:ln>
        </p:spPr>
      </p:pic>
      <p:sp>
        <p:nvSpPr>
          <p:cNvPr id="189" name="Google Shape;189;p44"/>
          <p:cNvSpPr/>
          <p:nvPr/>
        </p:nvSpPr>
        <p:spPr>
          <a:xfrm>
            <a:off x="1198493" y="1255519"/>
            <a:ext cx="103105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000" u="none" cap="none" strike="noStrike">
                <a:solidFill>
                  <a:srgbClr val="000000"/>
                </a:solidFill>
                <a:latin typeface="Calibri"/>
                <a:ea typeface="Calibri"/>
                <a:cs typeface="Calibri"/>
                <a:sym typeface="Calibri"/>
              </a:rPr>
              <a:t>FORM 3</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45"/>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5</a:t>
            </a:r>
            <a:r>
              <a:rPr lang="en-GB" sz="3200">
                <a:solidFill>
                  <a:schemeClr val="lt1"/>
                </a:solidFill>
              </a:rPr>
              <a:t>. </a:t>
            </a:r>
            <a:r>
              <a:rPr b="1" lang="en-GB" sz="3200">
                <a:solidFill>
                  <a:schemeClr val="lt1"/>
                </a:solidFill>
              </a:rPr>
              <a:t>Faaliyet: Tamamlama faaliyeti </a:t>
            </a:r>
            <a:endParaRPr b="1" sz="3200">
              <a:solidFill>
                <a:schemeClr val="lt1"/>
              </a:solidFill>
            </a:endParaRPr>
          </a:p>
        </p:txBody>
      </p:sp>
      <p:sp>
        <p:nvSpPr>
          <p:cNvPr id="195" name="Google Shape;195;p45"/>
          <p:cNvSpPr/>
          <p:nvPr/>
        </p:nvSpPr>
        <p:spPr>
          <a:xfrm>
            <a:off x="965915" y="1468192"/>
            <a:ext cx="10148553" cy="3059427"/>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en-GB" sz="2400" u="none" cap="none" strike="noStrike">
                <a:solidFill>
                  <a:srgbClr val="000000"/>
                </a:solidFill>
                <a:highlight>
                  <a:srgbClr val="FFFFFF"/>
                </a:highlight>
                <a:latin typeface="Arial"/>
                <a:ea typeface="Arial"/>
                <a:cs typeface="Arial"/>
                <a:sym typeface="Arial"/>
              </a:rPr>
              <a:t>Ek Öğrenme Kaynakları:</a:t>
            </a:r>
            <a:endParaRPr b="1" i="0" sz="2400" u="none" cap="none" strike="noStrike">
              <a:solidFill>
                <a:srgbClr val="000000"/>
              </a:solidFill>
              <a:highlight>
                <a:srgbClr val="FFFFFF"/>
              </a:highlight>
              <a:latin typeface="Arial"/>
              <a:ea typeface="Arial"/>
              <a:cs typeface="Arial"/>
              <a:sym typeface="Arial"/>
            </a:endParaRPr>
          </a:p>
          <a:p>
            <a:pPr indent="0" lvl="0" marL="0" marR="0" rtl="0" algn="l">
              <a:lnSpc>
                <a:spcPct val="150000"/>
              </a:lnSpc>
              <a:spcBef>
                <a:spcPts val="0"/>
              </a:spcBef>
              <a:spcAft>
                <a:spcPts val="0"/>
              </a:spcAft>
              <a:buNone/>
            </a:pPr>
            <a:r>
              <a:t/>
            </a:r>
            <a:endParaRPr b="0" i="0" sz="2400" u="none" cap="none" strike="noStrike">
              <a:solidFill>
                <a:srgbClr val="000000"/>
              </a:solidFill>
              <a:highlight>
                <a:srgbClr val="FFFFFF"/>
              </a:highlight>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800"/>
              <a:buFont typeface="Noto Sans Symbols"/>
              <a:buChar char="−"/>
            </a:pPr>
            <a:r>
              <a:rPr b="0" i="0" lang="en-GB" sz="2800" u="none" cap="none" strike="noStrike">
                <a:solidFill>
                  <a:srgbClr val="000000"/>
                </a:solidFill>
                <a:highlight>
                  <a:srgbClr val="FFFFFF"/>
                </a:highlight>
                <a:latin typeface="Arial"/>
                <a:ea typeface="Arial"/>
                <a:cs typeface="Arial"/>
                <a:sym typeface="Arial"/>
              </a:rPr>
              <a:t>Avcı, A. (2020). Matematik öğrenme güçlüğü olan ilkokul öğrencilerine yönelik öğretim uygulamalarının değerlendirilmesi (Yüksek lisans tezi, Eğitim Bilimleri Enstitüsü). </a:t>
            </a:r>
            <a:endParaRPr b="0" i="0" sz="28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46"/>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6</a:t>
            </a:r>
            <a:r>
              <a:rPr lang="en-GB" sz="3200">
                <a:solidFill>
                  <a:schemeClr val="lt1"/>
                </a:solidFill>
              </a:rPr>
              <a:t>. </a:t>
            </a:r>
            <a:r>
              <a:rPr b="1" lang="en-GB" sz="3200">
                <a:solidFill>
                  <a:schemeClr val="lt1"/>
                </a:solidFill>
              </a:rPr>
              <a:t>Etkinlik: Dikkatin Gelişimi </a:t>
            </a:r>
            <a:endParaRPr b="1" sz="3200">
              <a:solidFill>
                <a:schemeClr val="lt1"/>
              </a:solidFill>
            </a:endParaRPr>
          </a:p>
        </p:txBody>
      </p:sp>
      <p:graphicFrame>
        <p:nvGraphicFramePr>
          <p:cNvPr id="201" name="Google Shape;201;p46"/>
          <p:cNvGraphicFramePr/>
          <p:nvPr/>
        </p:nvGraphicFramePr>
        <p:xfrm>
          <a:off x="357808" y="1130867"/>
          <a:ext cx="3000000" cy="3000000"/>
        </p:xfrm>
        <a:graphic>
          <a:graphicData uri="http://schemas.openxmlformats.org/drawingml/2006/table">
            <a:tbl>
              <a:tblPr bandRow="1">
                <a:noFill/>
                <a:tableStyleId>{E33C1919-A8A9-43B8-883E-13103B7F2C14}</a:tableStyleId>
              </a:tblPr>
              <a:tblGrid>
                <a:gridCol w="1735550"/>
                <a:gridCol w="9905350"/>
              </a:tblGrid>
              <a:tr h="415825">
                <a:tc>
                  <a:txBody>
                    <a:bodyPr/>
                    <a:lstStyle/>
                    <a:p>
                      <a:pPr indent="0" lvl="0" marL="0" marR="0" rtl="0" algn="l">
                        <a:lnSpc>
                          <a:spcPct val="150000"/>
                        </a:lnSpc>
                        <a:spcBef>
                          <a:spcPts val="0"/>
                        </a:spcBef>
                        <a:spcAft>
                          <a:spcPts val="0"/>
                        </a:spcAft>
                        <a:buNone/>
                      </a:pPr>
                      <a:r>
                        <a:rPr b="1" lang="en-GB" sz="2000" u="none" cap="none" strike="noStrike">
                          <a:solidFill>
                            <a:srgbClr val="C00000"/>
                          </a:solidFill>
                        </a:rPr>
                        <a:t>Öğrenme Süresi:</a:t>
                      </a:r>
                      <a:endParaRPr b="1" sz="2000" u="none" cap="none" strike="noStrike">
                        <a:solidFill>
                          <a:srgbClr val="C00000"/>
                        </a:solidFill>
                        <a:latin typeface="Arial"/>
                        <a:ea typeface="Arial"/>
                        <a:cs typeface="Arial"/>
                        <a:sym typeface="Arial"/>
                      </a:endParaRPr>
                    </a:p>
                  </a:txBody>
                  <a:tcPr marT="0" marB="0" marR="50625" marL="50625"/>
                </a:tc>
                <a:tc>
                  <a:txBody>
                    <a:bodyPr/>
                    <a:lstStyle/>
                    <a:p>
                      <a:pPr indent="0" lvl="0" marL="0" marR="0" rtl="0" algn="l">
                        <a:lnSpc>
                          <a:spcPct val="150000"/>
                        </a:lnSpc>
                        <a:spcBef>
                          <a:spcPts val="0"/>
                        </a:spcBef>
                        <a:spcAft>
                          <a:spcPts val="0"/>
                        </a:spcAft>
                        <a:buNone/>
                      </a:pPr>
                      <a:r>
                        <a:rPr lang="en-GB" sz="2000" u="none" cap="none" strike="noStrike"/>
                        <a:t>15-20 dakika</a:t>
                      </a:r>
                      <a:endParaRPr sz="2000" u="none" cap="none" strike="noStrike">
                        <a:latin typeface="Arial"/>
                        <a:ea typeface="Arial"/>
                        <a:cs typeface="Arial"/>
                        <a:sym typeface="Arial"/>
                      </a:endParaRPr>
                    </a:p>
                  </a:txBody>
                  <a:tcPr marT="0" marB="0" marR="50625" marL="50625"/>
                </a:tc>
              </a:tr>
              <a:tr h="4158350">
                <a:tc>
                  <a:txBody>
                    <a:bodyPr/>
                    <a:lstStyle/>
                    <a:p>
                      <a:pPr indent="0" lvl="0" marL="0" marR="0" rtl="0" algn="l">
                        <a:lnSpc>
                          <a:spcPct val="150000"/>
                        </a:lnSpc>
                        <a:spcBef>
                          <a:spcPts val="0"/>
                        </a:spcBef>
                        <a:spcAft>
                          <a:spcPts val="0"/>
                        </a:spcAft>
                        <a:buNone/>
                      </a:pPr>
                      <a:r>
                        <a:rPr b="1" lang="en-GB" sz="2000" u="none" cap="none" strike="noStrike">
                          <a:solidFill>
                            <a:srgbClr val="C00000"/>
                          </a:solidFill>
                        </a:rPr>
                        <a:t>İçerik:</a:t>
                      </a:r>
                      <a:endParaRPr b="1" sz="2000" u="none" cap="none" strike="noStrike">
                        <a:solidFill>
                          <a:srgbClr val="C00000"/>
                        </a:solidFill>
                        <a:latin typeface="Arial"/>
                        <a:ea typeface="Arial"/>
                        <a:cs typeface="Arial"/>
                        <a:sym typeface="Arial"/>
                      </a:endParaRPr>
                    </a:p>
                  </a:txBody>
                  <a:tcPr marT="0" marB="0" marR="50625" marL="50625"/>
                </a:tc>
                <a:tc>
                  <a:txBody>
                    <a:bodyPr/>
                    <a:lstStyle/>
                    <a:p>
                      <a:pPr indent="0" lvl="0" marL="0" marR="0" rtl="0" algn="just">
                        <a:lnSpc>
                          <a:spcPct val="100000"/>
                        </a:lnSpc>
                        <a:spcBef>
                          <a:spcPts val="0"/>
                        </a:spcBef>
                        <a:spcAft>
                          <a:spcPts val="0"/>
                        </a:spcAft>
                        <a:buNone/>
                      </a:pPr>
                      <a:r>
                        <a:rPr lang="en-GB" sz="2000" u="none" cap="none" strike="noStrike">
                          <a:latin typeface="Arial"/>
                          <a:ea typeface="Arial"/>
                          <a:cs typeface="Arial"/>
                          <a:sym typeface="Arial"/>
                        </a:rPr>
                        <a:t>Dikkat dağınıklığı ve odaklanma, diskalkulisi olan çocuklarda önemli sorun alanlarıdır. Öğrencilerin odaklanmasını ve dikkatini toplamasını amaçlayan etkinlikler etkili olacaktır.</a:t>
                      </a:r>
                      <a:endParaRPr sz="2000" u="none" cap="none" strike="noStrike">
                        <a:latin typeface="Arial"/>
                        <a:ea typeface="Arial"/>
                        <a:cs typeface="Arial"/>
                        <a:sym typeface="Arial"/>
                      </a:endParaRPr>
                    </a:p>
                    <a:p>
                      <a:pPr indent="0" lvl="0" marL="0" marR="0" rtl="0" algn="just">
                        <a:lnSpc>
                          <a:spcPct val="100000"/>
                        </a:lnSpc>
                        <a:spcBef>
                          <a:spcPts val="600"/>
                        </a:spcBef>
                        <a:spcAft>
                          <a:spcPts val="0"/>
                        </a:spcAft>
                        <a:buNone/>
                      </a:pPr>
                      <a:r>
                        <a:rPr lang="en-GB" sz="2000" u="none" cap="none" strike="noStrike">
                          <a:latin typeface="Arial"/>
                          <a:ea typeface="Arial"/>
                          <a:cs typeface="Arial"/>
                          <a:sym typeface="Arial"/>
                        </a:rPr>
                        <a:t>Form-4 ve Form-5'teki örneklere benzer çalışma kartları hazırlanarak diskalkulisi olan öğrencilerin dikkat becerilerinin geliştirilmesi hedeflenir. Bu tür etkinlikler sayesinde öğrenciler birbiriyle karıştırılabilecek kadar benzer olan harf ve rakamları ayırt etme konusunda ilerleme kaydederler.</a:t>
                      </a:r>
                      <a:endParaRPr sz="2000" u="none" cap="none" strike="noStrike">
                        <a:latin typeface="Arial"/>
                        <a:ea typeface="Arial"/>
                        <a:cs typeface="Arial"/>
                        <a:sym typeface="Arial"/>
                      </a:endParaRPr>
                    </a:p>
                    <a:p>
                      <a:pPr indent="0" lvl="0" marL="0" marR="0" rtl="0" algn="just">
                        <a:lnSpc>
                          <a:spcPct val="100000"/>
                        </a:lnSpc>
                        <a:spcBef>
                          <a:spcPts val="600"/>
                        </a:spcBef>
                        <a:spcAft>
                          <a:spcPts val="0"/>
                        </a:spcAft>
                        <a:buNone/>
                      </a:pPr>
                      <a:r>
                        <a:rPr lang="en-GB" sz="2000" u="none" cap="none" strike="noStrike">
                          <a:latin typeface="Arial"/>
                          <a:ea typeface="Arial"/>
                          <a:cs typeface="Arial"/>
                          <a:sym typeface="Arial"/>
                        </a:rPr>
                        <a:t>Form-4'te öğrencilerden görselde kaç tane 5 rakamı olduğunu bulmaları ve daire içine almaları istenir. Bulma süresi 1 dakika olarak verilir. Bir dakika geçse bile tüm öğrencilerden beşlikleri bulmaları istenir. Beşleri eksik ya da yanlış bulan öğrencilerden 5 ile S arasındaki farkı fark etmeleri istenir.</a:t>
                      </a:r>
                      <a:endParaRPr sz="2000" u="none" cap="none" strike="noStrike">
                        <a:latin typeface="Arial"/>
                        <a:ea typeface="Arial"/>
                        <a:cs typeface="Arial"/>
                        <a:sym typeface="Arial"/>
                      </a:endParaRPr>
                    </a:p>
                    <a:p>
                      <a:pPr indent="0" lvl="0" marL="0" marR="0" rtl="0" algn="just">
                        <a:lnSpc>
                          <a:spcPct val="100000"/>
                        </a:lnSpc>
                        <a:spcBef>
                          <a:spcPts val="600"/>
                        </a:spcBef>
                        <a:spcAft>
                          <a:spcPts val="0"/>
                        </a:spcAft>
                        <a:buNone/>
                      </a:pPr>
                      <a:r>
                        <a:rPr lang="en-GB" sz="2000" u="none" cap="none" strike="noStrike">
                          <a:latin typeface="Arial"/>
                          <a:ea typeface="Arial"/>
                          <a:cs typeface="Arial"/>
                          <a:sym typeface="Arial"/>
                        </a:rPr>
                        <a:t>Form-5'te öğrencilerden 6 sayılarını bulmaları ve daire içine almaları istenir. Öğrenciler 9,6 ve G sayılarını karıştırdıklarında, aradaki farkı fark etmeleri için teşvik edilirler.</a:t>
                      </a:r>
                      <a:endParaRPr sz="2000" u="none" cap="none" strike="noStrike">
                        <a:latin typeface="Arial"/>
                        <a:ea typeface="Arial"/>
                        <a:cs typeface="Arial"/>
                        <a:sym typeface="Arial"/>
                      </a:endParaRPr>
                    </a:p>
                  </a:txBody>
                  <a:tcPr marT="0" marB="0" marR="68575" marL="68575"/>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47"/>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6</a:t>
            </a:r>
            <a:r>
              <a:rPr lang="en-GB" sz="3200">
                <a:solidFill>
                  <a:schemeClr val="lt1"/>
                </a:solidFill>
              </a:rPr>
              <a:t>. </a:t>
            </a:r>
            <a:r>
              <a:rPr b="1" lang="en-GB" sz="3200">
                <a:solidFill>
                  <a:schemeClr val="lt1"/>
                </a:solidFill>
              </a:rPr>
              <a:t>Etkinlik: Dikkatin Gelişimi </a:t>
            </a:r>
            <a:endParaRPr b="1" sz="3200">
              <a:solidFill>
                <a:schemeClr val="lt1"/>
              </a:solidFill>
            </a:endParaRPr>
          </a:p>
        </p:txBody>
      </p:sp>
      <p:pic>
        <p:nvPicPr>
          <p:cNvPr descr="metin, ekran görüntüsü, yazı tipi, siyah beyaz içeren bir resim&#10;&#10;Açıklama otomatik olarak oluşturuldu" id="207" name="Google Shape;207;p47"/>
          <p:cNvPicPr preferRelativeResize="0"/>
          <p:nvPr/>
        </p:nvPicPr>
        <p:blipFill rotWithShape="1">
          <a:blip r:embed="rId3">
            <a:alphaModFix/>
          </a:blip>
          <a:srcRect b="8756" l="0" r="0" t="0"/>
          <a:stretch/>
        </p:blipFill>
        <p:spPr>
          <a:xfrm>
            <a:off x="838200" y="1271239"/>
            <a:ext cx="4577057" cy="4821342"/>
          </a:xfrm>
          <a:prstGeom prst="rect">
            <a:avLst/>
          </a:prstGeom>
          <a:noFill/>
          <a:ln>
            <a:noFill/>
          </a:ln>
        </p:spPr>
      </p:pic>
      <p:pic>
        <p:nvPicPr>
          <p:cNvPr descr="metin, ekran görüntüsü, kalıp, desen, düzen içeren bir resim&#10;&#10;Açıklama otomatik olarak oluşturuldu" id="208" name="Google Shape;208;p47"/>
          <p:cNvPicPr preferRelativeResize="0"/>
          <p:nvPr/>
        </p:nvPicPr>
        <p:blipFill rotWithShape="1">
          <a:blip r:embed="rId4">
            <a:alphaModFix/>
          </a:blip>
          <a:srcRect b="8003" l="0" r="0" t="0"/>
          <a:stretch/>
        </p:blipFill>
        <p:spPr>
          <a:xfrm>
            <a:off x="6776745" y="1271239"/>
            <a:ext cx="4418196" cy="4821342"/>
          </a:xfrm>
          <a:prstGeom prst="rect">
            <a:avLst/>
          </a:prstGeom>
          <a:noFill/>
          <a:ln>
            <a:noFill/>
          </a:ln>
        </p:spPr>
      </p:pic>
      <p:sp>
        <p:nvSpPr>
          <p:cNvPr id="209" name="Google Shape;209;p47"/>
          <p:cNvSpPr/>
          <p:nvPr/>
        </p:nvSpPr>
        <p:spPr>
          <a:xfrm>
            <a:off x="1198493" y="1099405"/>
            <a:ext cx="103105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000" u="none" cap="none" strike="noStrike">
                <a:solidFill>
                  <a:srgbClr val="000000"/>
                </a:solidFill>
                <a:latin typeface="Calibri"/>
                <a:ea typeface="Calibri"/>
                <a:cs typeface="Calibri"/>
                <a:sym typeface="Calibri"/>
              </a:rPr>
              <a:t>FORM 4</a:t>
            </a:r>
            <a:endParaRPr/>
          </a:p>
        </p:txBody>
      </p:sp>
      <p:sp>
        <p:nvSpPr>
          <p:cNvPr id="210" name="Google Shape;210;p47"/>
          <p:cNvSpPr/>
          <p:nvPr/>
        </p:nvSpPr>
        <p:spPr>
          <a:xfrm>
            <a:off x="6776745" y="1071184"/>
            <a:ext cx="103105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000" u="none" cap="none" strike="noStrike">
                <a:solidFill>
                  <a:srgbClr val="000000"/>
                </a:solidFill>
                <a:latin typeface="Calibri"/>
                <a:ea typeface="Calibri"/>
                <a:cs typeface="Calibri"/>
                <a:sym typeface="Calibri"/>
              </a:rPr>
              <a:t>FORM 5</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48"/>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6</a:t>
            </a:r>
            <a:r>
              <a:rPr lang="en-GB" sz="3200">
                <a:solidFill>
                  <a:schemeClr val="lt1"/>
                </a:solidFill>
              </a:rPr>
              <a:t>. </a:t>
            </a:r>
            <a:r>
              <a:rPr b="1" lang="en-GB" sz="3200">
                <a:solidFill>
                  <a:schemeClr val="lt1"/>
                </a:solidFill>
              </a:rPr>
              <a:t>Etkinlik: Dikkatin Gelişimi </a:t>
            </a:r>
            <a:endParaRPr b="1" sz="3200">
              <a:solidFill>
                <a:schemeClr val="lt1"/>
              </a:solidFill>
            </a:endParaRPr>
          </a:p>
        </p:txBody>
      </p:sp>
      <p:sp>
        <p:nvSpPr>
          <p:cNvPr id="216" name="Google Shape;216;p48"/>
          <p:cNvSpPr/>
          <p:nvPr/>
        </p:nvSpPr>
        <p:spPr>
          <a:xfrm>
            <a:off x="965915" y="1468192"/>
            <a:ext cx="10148553" cy="435208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en-GB" sz="2400" u="none" cap="none" strike="noStrike">
                <a:solidFill>
                  <a:srgbClr val="000000"/>
                </a:solidFill>
                <a:highlight>
                  <a:srgbClr val="FFFFFF"/>
                </a:highlight>
                <a:latin typeface="Arial"/>
                <a:ea typeface="Arial"/>
                <a:cs typeface="Arial"/>
                <a:sym typeface="Arial"/>
              </a:rPr>
              <a:t>Ek Öğrenme Kaynakları:</a:t>
            </a:r>
            <a:endParaRPr b="1" i="0" sz="2400" u="none" cap="none" strike="noStrike">
              <a:solidFill>
                <a:srgbClr val="000000"/>
              </a:solidFill>
              <a:highlight>
                <a:srgbClr val="FFFFFF"/>
              </a:highlight>
              <a:latin typeface="Arial"/>
              <a:ea typeface="Arial"/>
              <a:cs typeface="Arial"/>
              <a:sym typeface="Arial"/>
            </a:endParaRPr>
          </a:p>
          <a:p>
            <a:pPr indent="0" lvl="0" marL="0" marR="0" rtl="0" algn="l">
              <a:lnSpc>
                <a:spcPct val="150000"/>
              </a:lnSpc>
              <a:spcBef>
                <a:spcPts val="0"/>
              </a:spcBef>
              <a:spcAft>
                <a:spcPts val="0"/>
              </a:spcAft>
              <a:buNone/>
            </a:pPr>
            <a:r>
              <a:t/>
            </a:r>
            <a:endParaRPr b="0" i="0" sz="2400" u="none" cap="none" strike="noStrike">
              <a:solidFill>
                <a:srgbClr val="000000"/>
              </a:solidFill>
              <a:highlight>
                <a:srgbClr val="FFFFFF"/>
              </a:highlight>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800"/>
              <a:buFont typeface="Noto Sans Symbols"/>
              <a:buChar char="−"/>
            </a:pPr>
            <a:r>
              <a:rPr b="0" i="0" lang="en-GB" sz="2800" u="none" cap="none" strike="noStrike">
                <a:solidFill>
                  <a:srgbClr val="000000"/>
                </a:solidFill>
                <a:highlight>
                  <a:srgbClr val="FFFFFF"/>
                </a:highlight>
                <a:latin typeface="Arial"/>
                <a:ea typeface="Arial"/>
                <a:cs typeface="Arial"/>
                <a:sym typeface="Arial"/>
              </a:rPr>
              <a:t>Avcı, A. (2020). Matematik öğrenme güçlüğü olan ilkokul öğrencilerine yönelik öğretim uygulamalarının değerlendirilmesi (Yüksek lisans tezi, Eğitim Bilimleri Enstitüsü). </a:t>
            </a:r>
            <a:endParaRPr/>
          </a:p>
          <a:p>
            <a:pPr indent="-165100" lvl="0" marL="342900" marR="0" rtl="0" algn="l">
              <a:lnSpc>
                <a:spcPct val="150000"/>
              </a:lnSpc>
              <a:spcBef>
                <a:spcPts val="0"/>
              </a:spcBef>
              <a:spcAft>
                <a:spcPts val="0"/>
              </a:spcAft>
              <a:buClr>
                <a:srgbClr val="000000"/>
              </a:buClr>
              <a:buSzPts val="2800"/>
              <a:buFont typeface="Noto Sans Symbols"/>
              <a:buNone/>
            </a:pPr>
            <a:r>
              <a:t/>
            </a:r>
            <a:endParaRPr b="0" i="0" sz="2800" u="none" cap="none" strike="noStrike">
              <a:solidFill>
                <a:srgbClr val="000000"/>
              </a:solidFill>
              <a:highlight>
                <a:srgbClr val="FFFFFF"/>
              </a:highlight>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800"/>
              <a:buFont typeface="Noto Sans Symbols"/>
              <a:buChar char="−"/>
            </a:pPr>
            <a:r>
              <a:rPr b="0" i="0" lang="en-GB" sz="2800" u="none" cap="none" strike="noStrike">
                <a:solidFill>
                  <a:srgbClr val="000000"/>
                </a:solidFill>
                <a:latin typeface="Arial"/>
                <a:ea typeface="Arial"/>
                <a:cs typeface="Arial"/>
                <a:sym typeface="Arial"/>
              </a:rPr>
              <a:t>https://www.youtube.com/watch?v=1W17IfnBFDc </a:t>
            </a:r>
            <a:endParaRPr b="0" i="0" sz="28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49"/>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7</a:t>
            </a:r>
            <a:r>
              <a:rPr lang="en-GB" sz="3200">
                <a:solidFill>
                  <a:schemeClr val="lt1"/>
                </a:solidFill>
              </a:rPr>
              <a:t>. </a:t>
            </a:r>
            <a:r>
              <a:rPr b="1" lang="en-GB" sz="3200">
                <a:solidFill>
                  <a:schemeClr val="lt1"/>
                </a:solidFill>
              </a:rPr>
              <a:t>Etkinlik: Basit Toplama Etkinliği </a:t>
            </a:r>
            <a:endParaRPr b="1" sz="3200">
              <a:solidFill>
                <a:schemeClr val="lt1"/>
              </a:solidFill>
            </a:endParaRPr>
          </a:p>
        </p:txBody>
      </p:sp>
      <p:graphicFrame>
        <p:nvGraphicFramePr>
          <p:cNvPr id="222" name="Google Shape;222;p49"/>
          <p:cNvGraphicFramePr/>
          <p:nvPr/>
        </p:nvGraphicFramePr>
        <p:xfrm>
          <a:off x="357808" y="1130867"/>
          <a:ext cx="3000000" cy="3000000"/>
        </p:xfrm>
        <a:graphic>
          <a:graphicData uri="http://schemas.openxmlformats.org/drawingml/2006/table">
            <a:tbl>
              <a:tblPr bandRow="1">
                <a:noFill/>
                <a:tableStyleId>{E33C1919-A8A9-43B8-883E-13103B7F2C14}</a:tableStyleId>
              </a:tblPr>
              <a:tblGrid>
                <a:gridCol w="1735550"/>
                <a:gridCol w="9905350"/>
              </a:tblGrid>
              <a:tr h="415825">
                <a:tc>
                  <a:txBody>
                    <a:bodyPr/>
                    <a:lstStyle/>
                    <a:p>
                      <a:pPr indent="0" lvl="0" marL="0" marR="0" rtl="0" algn="l">
                        <a:lnSpc>
                          <a:spcPct val="150000"/>
                        </a:lnSpc>
                        <a:spcBef>
                          <a:spcPts val="0"/>
                        </a:spcBef>
                        <a:spcAft>
                          <a:spcPts val="0"/>
                        </a:spcAft>
                        <a:buNone/>
                      </a:pPr>
                      <a:r>
                        <a:rPr b="1" lang="en-GB" sz="2000" u="none" cap="none" strike="noStrike">
                          <a:solidFill>
                            <a:srgbClr val="C00000"/>
                          </a:solidFill>
                        </a:rPr>
                        <a:t>Öğrenme Süresi:</a:t>
                      </a:r>
                      <a:endParaRPr b="1" sz="2000" u="none" cap="none" strike="noStrike">
                        <a:solidFill>
                          <a:srgbClr val="C00000"/>
                        </a:solidFill>
                        <a:latin typeface="Arial"/>
                        <a:ea typeface="Arial"/>
                        <a:cs typeface="Arial"/>
                        <a:sym typeface="Arial"/>
                      </a:endParaRPr>
                    </a:p>
                  </a:txBody>
                  <a:tcPr marT="0" marB="0" marR="50625" marL="50625"/>
                </a:tc>
                <a:tc>
                  <a:txBody>
                    <a:bodyPr/>
                    <a:lstStyle/>
                    <a:p>
                      <a:pPr indent="0" lvl="0" marL="0" marR="0" rtl="0" algn="l">
                        <a:lnSpc>
                          <a:spcPct val="150000"/>
                        </a:lnSpc>
                        <a:spcBef>
                          <a:spcPts val="0"/>
                        </a:spcBef>
                        <a:spcAft>
                          <a:spcPts val="0"/>
                        </a:spcAft>
                        <a:buNone/>
                      </a:pPr>
                      <a:r>
                        <a:rPr lang="en-GB" sz="2000" u="none" cap="none" strike="noStrike"/>
                        <a:t>15-20 dakika</a:t>
                      </a:r>
                      <a:endParaRPr sz="2000" u="none" cap="none" strike="noStrike">
                        <a:latin typeface="Arial"/>
                        <a:ea typeface="Arial"/>
                        <a:cs typeface="Arial"/>
                        <a:sym typeface="Arial"/>
                      </a:endParaRPr>
                    </a:p>
                  </a:txBody>
                  <a:tcPr marT="0" marB="0" marR="50625" marL="50625"/>
                </a:tc>
              </a:tr>
              <a:tr h="4158350">
                <a:tc>
                  <a:txBody>
                    <a:bodyPr/>
                    <a:lstStyle/>
                    <a:p>
                      <a:pPr indent="0" lvl="0" marL="0" marR="0" rtl="0" algn="l">
                        <a:lnSpc>
                          <a:spcPct val="150000"/>
                        </a:lnSpc>
                        <a:spcBef>
                          <a:spcPts val="0"/>
                        </a:spcBef>
                        <a:spcAft>
                          <a:spcPts val="0"/>
                        </a:spcAft>
                        <a:buNone/>
                      </a:pPr>
                      <a:r>
                        <a:rPr b="1" lang="en-GB" sz="2000" u="none" cap="none" strike="noStrike">
                          <a:solidFill>
                            <a:srgbClr val="C00000"/>
                          </a:solidFill>
                        </a:rPr>
                        <a:t>İçerik:</a:t>
                      </a:r>
                      <a:endParaRPr b="1" sz="2000" u="none" cap="none" strike="noStrike">
                        <a:solidFill>
                          <a:srgbClr val="C00000"/>
                        </a:solidFill>
                        <a:latin typeface="Arial"/>
                        <a:ea typeface="Arial"/>
                        <a:cs typeface="Arial"/>
                        <a:sym typeface="Arial"/>
                      </a:endParaRPr>
                    </a:p>
                  </a:txBody>
                  <a:tcPr marT="0" marB="0" marR="50625" marL="50625"/>
                </a:tc>
                <a:tc>
                  <a:txBody>
                    <a:bodyPr/>
                    <a:lstStyle/>
                    <a:p>
                      <a:pPr indent="0" lvl="0" marL="0" marR="0" rtl="0" algn="just">
                        <a:lnSpc>
                          <a:spcPct val="150000"/>
                        </a:lnSpc>
                        <a:spcBef>
                          <a:spcPts val="0"/>
                        </a:spcBef>
                        <a:spcAft>
                          <a:spcPts val="0"/>
                        </a:spcAft>
                        <a:buNone/>
                      </a:pPr>
                      <a:r>
                        <a:rPr lang="en-GB" sz="2000" u="none" cap="none" strike="noStrike">
                          <a:latin typeface="Arial"/>
                          <a:ea typeface="Arial"/>
                          <a:cs typeface="Arial"/>
                          <a:sym typeface="Arial"/>
                        </a:rPr>
                        <a:t>Matematiksel kavramların somutlaştırılması diskalkulisi olan çocuklara öğretimde yardımcı bir yöntemdir. Bu amaçla Form-7'deki etkinlik örneklerinde olduğu gibi toplama işlemi yapılırken parmaklarla işlemin somutlaştırılması amaçlanmıştır.</a:t>
                      </a:r>
                      <a:endParaRPr sz="2000" u="none" cap="none" strike="noStrike">
                        <a:latin typeface="Arial"/>
                        <a:ea typeface="Arial"/>
                        <a:cs typeface="Arial"/>
                        <a:sym typeface="Arial"/>
                      </a:endParaRPr>
                    </a:p>
                    <a:p>
                      <a:pPr indent="0" lvl="0" marL="0" marR="0" rtl="0" algn="just">
                        <a:lnSpc>
                          <a:spcPct val="150000"/>
                        </a:lnSpc>
                        <a:spcBef>
                          <a:spcPts val="1200"/>
                        </a:spcBef>
                        <a:spcAft>
                          <a:spcPts val="0"/>
                        </a:spcAft>
                        <a:buNone/>
                      </a:pPr>
                      <a:r>
                        <a:rPr lang="en-GB" sz="2000" u="none" cap="none" strike="noStrike">
                          <a:latin typeface="Arial"/>
                          <a:ea typeface="Arial"/>
                          <a:cs typeface="Arial"/>
                          <a:sym typeface="Arial"/>
                        </a:rPr>
                        <a:t>Form-6'da yer alan görseller öğrencilere verilir ve öğrencilerden görselde yer alan ellerin parmak sayılarını kutucuklara yazmaları ve sayılar ile el çizimlerini kullanarak toplam yapmaları istenir. Daha sonra öğretmen öğrencilere kendi ellerindeki parmak sayılarını gösterir ve bu sayıları defterlerine yazmalarını ister. Toplam puan yine sayılar ve parmak çizimleri ile gösterilir.</a:t>
                      </a:r>
                      <a:endParaRPr sz="2000" u="none" cap="none" strike="noStrike">
                        <a:latin typeface="Arial"/>
                        <a:ea typeface="Arial"/>
                        <a:cs typeface="Arial"/>
                        <a:sym typeface="Arial"/>
                      </a:endParaRPr>
                    </a:p>
                    <a:p>
                      <a:pPr indent="0" lvl="0" marL="0" marR="0" rtl="0" algn="l">
                        <a:lnSpc>
                          <a:spcPct val="150000"/>
                        </a:lnSpc>
                        <a:spcBef>
                          <a:spcPts val="1200"/>
                        </a:spcBef>
                        <a:spcAft>
                          <a:spcPts val="0"/>
                        </a:spcAft>
                        <a:buNone/>
                      </a:pPr>
                      <a:r>
                        <a:rPr lang="en-GB" sz="2000" u="none" cap="none" strike="noStrike">
                          <a:latin typeface="Arial"/>
                          <a:ea typeface="Arial"/>
                          <a:cs typeface="Arial"/>
                          <a:sym typeface="Arial"/>
                        </a:rPr>
                        <a:t>Form-6'nın geri kalanında, puan toplam sayılarını kutulara yazmaları istenir.</a:t>
                      </a:r>
                      <a:endParaRPr sz="2000" u="none" cap="none" strike="noStrike">
                        <a:latin typeface="Arial"/>
                        <a:ea typeface="Arial"/>
                        <a:cs typeface="Arial"/>
                        <a:sym typeface="Arial"/>
                      </a:endParaRPr>
                    </a:p>
                  </a:txBody>
                  <a:tcPr marT="0" marB="0" marR="68575" marL="68575"/>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50"/>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7</a:t>
            </a:r>
            <a:r>
              <a:rPr lang="en-GB" sz="3200">
                <a:solidFill>
                  <a:schemeClr val="lt1"/>
                </a:solidFill>
              </a:rPr>
              <a:t>. </a:t>
            </a:r>
            <a:r>
              <a:rPr b="1" lang="en-GB" sz="3200">
                <a:solidFill>
                  <a:schemeClr val="lt1"/>
                </a:solidFill>
              </a:rPr>
              <a:t>Etkinlik: Basit Toplama Etkinliği </a:t>
            </a:r>
            <a:endParaRPr b="1" sz="3200">
              <a:solidFill>
                <a:schemeClr val="lt1"/>
              </a:solidFill>
            </a:endParaRPr>
          </a:p>
        </p:txBody>
      </p:sp>
      <p:pic>
        <p:nvPicPr>
          <p:cNvPr id="228" name="Google Shape;228;p50"/>
          <p:cNvPicPr preferRelativeResize="0"/>
          <p:nvPr/>
        </p:nvPicPr>
        <p:blipFill rotWithShape="1">
          <a:blip r:embed="rId3">
            <a:alphaModFix/>
          </a:blip>
          <a:srcRect b="5925" l="9192" r="11153" t="13346"/>
          <a:stretch/>
        </p:blipFill>
        <p:spPr>
          <a:xfrm>
            <a:off x="6534615" y="1538868"/>
            <a:ext cx="3951434" cy="4304371"/>
          </a:xfrm>
          <a:prstGeom prst="rect">
            <a:avLst/>
          </a:prstGeom>
          <a:noFill/>
          <a:ln>
            <a:noFill/>
          </a:ln>
        </p:spPr>
      </p:pic>
      <p:pic>
        <p:nvPicPr>
          <p:cNvPr id="229" name="Google Shape;229;p50"/>
          <p:cNvPicPr preferRelativeResize="0"/>
          <p:nvPr/>
        </p:nvPicPr>
        <p:blipFill rotWithShape="1">
          <a:blip r:embed="rId4">
            <a:alphaModFix/>
          </a:blip>
          <a:srcRect b="0" l="10592" r="7055" t="0"/>
          <a:stretch/>
        </p:blipFill>
        <p:spPr>
          <a:xfrm>
            <a:off x="1385902" y="3429000"/>
            <a:ext cx="3576955" cy="2392045"/>
          </a:xfrm>
          <a:prstGeom prst="rect">
            <a:avLst/>
          </a:prstGeom>
          <a:noFill/>
          <a:ln>
            <a:noFill/>
          </a:ln>
        </p:spPr>
      </p:pic>
      <p:sp>
        <p:nvSpPr>
          <p:cNvPr id="230" name="Google Shape;230;p50"/>
          <p:cNvSpPr/>
          <p:nvPr/>
        </p:nvSpPr>
        <p:spPr>
          <a:xfrm>
            <a:off x="1385902" y="1577291"/>
            <a:ext cx="103105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000" u="none" cap="none" strike="noStrike">
                <a:solidFill>
                  <a:srgbClr val="000000"/>
                </a:solidFill>
                <a:latin typeface="Calibri"/>
                <a:ea typeface="Calibri"/>
                <a:cs typeface="Calibri"/>
                <a:sym typeface="Calibri"/>
              </a:rPr>
              <a:t>FORM 6</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51"/>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7</a:t>
            </a:r>
            <a:r>
              <a:rPr lang="en-GB" sz="3200">
                <a:solidFill>
                  <a:schemeClr val="lt1"/>
                </a:solidFill>
              </a:rPr>
              <a:t>. </a:t>
            </a:r>
            <a:r>
              <a:rPr b="1" lang="en-GB" sz="3200">
                <a:solidFill>
                  <a:schemeClr val="lt1"/>
                </a:solidFill>
              </a:rPr>
              <a:t>Etkinlik: Basit Toplama Etkinliği </a:t>
            </a:r>
            <a:endParaRPr b="1" sz="3200">
              <a:solidFill>
                <a:schemeClr val="lt1"/>
              </a:solidFill>
            </a:endParaRPr>
          </a:p>
        </p:txBody>
      </p:sp>
      <p:sp>
        <p:nvSpPr>
          <p:cNvPr id="236" name="Google Shape;236;p51"/>
          <p:cNvSpPr/>
          <p:nvPr/>
        </p:nvSpPr>
        <p:spPr>
          <a:xfrm>
            <a:off x="965915" y="1468192"/>
            <a:ext cx="10148553" cy="2708434"/>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en-GB" sz="2400" u="none" cap="none" strike="noStrike">
                <a:solidFill>
                  <a:srgbClr val="000000"/>
                </a:solidFill>
                <a:highlight>
                  <a:srgbClr val="FFFFFF"/>
                </a:highlight>
                <a:latin typeface="Arial"/>
                <a:ea typeface="Arial"/>
                <a:cs typeface="Arial"/>
                <a:sym typeface="Arial"/>
              </a:rPr>
              <a:t>Ek Öğrenme Kaynakları:</a:t>
            </a:r>
            <a:endParaRPr b="1" i="0" sz="2400" u="none" cap="none" strike="noStrike">
              <a:solidFill>
                <a:srgbClr val="000000"/>
              </a:solidFill>
              <a:highlight>
                <a:srgbClr val="FFFFFF"/>
              </a:highlight>
              <a:latin typeface="Arial"/>
              <a:ea typeface="Arial"/>
              <a:cs typeface="Arial"/>
              <a:sym typeface="Arial"/>
            </a:endParaRPr>
          </a:p>
          <a:p>
            <a:pPr indent="-196850" lvl="0" marL="28575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FF"/>
              </a:highlight>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GB" sz="2400" u="none" cap="none" strike="noStrike">
                <a:solidFill>
                  <a:srgbClr val="000000"/>
                </a:solidFill>
                <a:highlight>
                  <a:srgbClr val="FFFFFF"/>
                </a:highlight>
                <a:latin typeface="Arial"/>
                <a:ea typeface="Arial"/>
                <a:cs typeface="Arial"/>
                <a:sym typeface="Arial"/>
              </a:rPr>
              <a:t>Mutlu, Y. (2016). Matematik öğrenme güçlüğü (gelişimsel diskalkuli). Matematik Eğitiminde Kuramlar. Ankara: Pegem Akademi</a:t>
            </a:r>
            <a:endParaRPr b="0" i="0" sz="2400" u="none" cap="none" strike="noStrike">
              <a:solidFill>
                <a:srgbClr val="000000"/>
              </a:solidFill>
              <a:highlight>
                <a:srgbClr val="FFFFFF"/>
              </a:highlight>
              <a:latin typeface="Arial"/>
              <a:ea typeface="Arial"/>
              <a:cs typeface="Arial"/>
              <a:sym typeface="Arial"/>
            </a:endParaRPr>
          </a:p>
          <a:p>
            <a:pPr indent="-133350" lvl="0" marL="28575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GB" sz="2400" u="none" cap="none" strike="noStrike">
                <a:solidFill>
                  <a:srgbClr val="000000"/>
                </a:solidFill>
                <a:highlight>
                  <a:srgbClr val="FFFFFF"/>
                </a:highlight>
                <a:latin typeface="Arial"/>
                <a:ea typeface="Arial"/>
                <a:cs typeface="Arial"/>
                <a:sym typeface="Arial"/>
              </a:rPr>
              <a:t>https://www.youtube.com/watch?v=7mvvj75holc</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52"/>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8</a:t>
            </a:r>
            <a:r>
              <a:rPr lang="en-GB" sz="3200">
                <a:solidFill>
                  <a:schemeClr val="lt1"/>
                </a:solidFill>
              </a:rPr>
              <a:t>. </a:t>
            </a:r>
            <a:r>
              <a:rPr b="1" lang="en-GB" sz="3200">
                <a:solidFill>
                  <a:schemeClr val="lt1"/>
                </a:solidFill>
              </a:rPr>
              <a:t>Etkinlik: Sayı Bulmaca Etkinliği </a:t>
            </a:r>
            <a:endParaRPr b="1" sz="3200">
              <a:solidFill>
                <a:schemeClr val="lt1"/>
              </a:solidFill>
            </a:endParaRPr>
          </a:p>
        </p:txBody>
      </p:sp>
      <p:graphicFrame>
        <p:nvGraphicFramePr>
          <p:cNvPr id="242" name="Google Shape;242;p52"/>
          <p:cNvGraphicFramePr/>
          <p:nvPr/>
        </p:nvGraphicFramePr>
        <p:xfrm>
          <a:off x="357808" y="1130867"/>
          <a:ext cx="3000000" cy="3000000"/>
        </p:xfrm>
        <a:graphic>
          <a:graphicData uri="http://schemas.openxmlformats.org/drawingml/2006/table">
            <a:tbl>
              <a:tblPr bandRow="1">
                <a:noFill/>
                <a:tableStyleId>{E33C1919-A8A9-43B8-883E-13103B7F2C14}</a:tableStyleId>
              </a:tblPr>
              <a:tblGrid>
                <a:gridCol w="1735550"/>
                <a:gridCol w="9905350"/>
              </a:tblGrid>
              <a:tr h="415825">
                <a:tc>
                  <a:txBody>
                    <a:bodyPr/>
                    <a:lstStyle/>
                    <a:p>
                      <a:pPr indent="0" lvl="0" marL="0" marR="0" rtl="0" algn="l">
                        <a:lnSpc>
                          <a:spcPct val="150000"/>
                        </a:lnSpc>
                        <a:spcBef>
                          <a:spcPts val="0"/>
                        </a:spcBef>
                        <a:spcAft>
                          <a:spcPts val="0"/>
                        </a:spcAft>
                        <a:buNone/>
                      </a:pPr>
                      <a:r>
                        <a:rPr b="1" lang="en-GB" sz="2000" u="none" cap="none" strike="noStrike">
                          <a:solidFill>
                            <a:srgbClr val="C00000"/>
                          </a:solidFill>
                        </a:rPr>
                        <a:t>Öğrenme Süresi:</a:t>
                      </a:r>
                      <a:endParaRPr b="1" sz="2000" u="none" cap="none" strike="noStrike">
                        <a:solidFill>
                          <a:srgbClr val="C00000"/>
                        </a:solidFill>
                        <a:latin typeface="Arial"/>
                        <a:ea typeface="Arial"/>
                        <a:cs typeface="Arial"/>
                        <a:sym typeface="Arial"/>
                      </a:endParaRPr>
                    </a:p>
                  </a:txBody>
                  <a:tcPr marT="0" marB="0" marR="50625" marL="50625"/>
                </a:tc>
                <a:tc>
                  <a:txBody>
                    <a:bodyPr/>
                    <a:lstStyle/>
                    <a:p>
                      <a:pPr indent="0" lvl="0" marL="0" marR="0" rtl="0" algn="l">
                        <a:lnSpc>
                          <a:spcPct val="150000"/>
                        </a:lnSpc>
                        <a:spcBef>
                          <a:spcPts val="0"/>
                        </a:spcBef>
                        <a:spcAft>
                          <a:spcPts val="0"/>
                        </a:spcAft>
                        <a:buNone/>
                      </a:pPr>
                      <a:r>
                        <a:rPr lang="en-GB" sz="2000" u="none" cap="none" strike="noStrike"/>
                        <a:t>15-20 dakika</a:t>
                      </a:r>
                      <a:endParaRPr sz="2000" u="none" cap="none" strike="noStrike">
                        <a:latin typeface="Arial"/>
                        <a:ea typeface="Arial"/>
                        <a:cs typeface="Arial"/>
                        <a:sym typeface="Arial"/>
                      </a:endParaRPr>
                    </a:p>
                  </a:txBody>
                  <a:tcPr marT="0" marB="0" marR="50625" marL="50625"/>
                </a:tc>
              </a:tr>
              <a:tr h="4158350">
                <a:tc>
                  <a:txBody>
                    <a:bodyPr/>
                    <a:lstStyle/>
                    <a:p>
                      <a:pPr indent="0" lvl="0" marL="0" marR="0" rtl="0" algn="l">
                        <a:lnSpc>
                          <a:spcPct val="150000"/>
                        </a:lnSpc>
                        <a:spcBef>
                          <a:spcPts val="0"/>
                        </a:spcBef>
                        <a:spcAft>
                          <a:spcPts val="0"/>
                        </a:spcAft>
                        <a:buNone/>
                      </a:pPr>
                      <a:r>
                        <a:rPr b="1" lang="en-GB" sz="2000" u="none" cap="none" strike="noStrike">
                          <a:solidFill>
                            <a:srgbClr val="C00000"/>
                          </a:solidFill>
                        </a:rPr>
                        <a:t>İçerik:</a:t>
                      </a:r>
                      <a:endParaRPr b="1" sz="2000" u="none" cap="none" strike="noStrike">
                        <a:solidFill>
                          <a:srgbClr val="C00000"/>
                        </a:solidFill>
                        <a:latin typeface="Arial"/>
                        <a:ea typeface="Arial"/>
                        <a:cs typeface="Arial"/>
                        <a:sym typeface="Arial"/>
                      </a:endParaRPr>
                    </a:p>
                  </a:txBody>
                  <a:tcPr marT="0" marB="0" marR="50625" marL="50625"/>
                </a:tc>
                <a:tc>
                  <a:txBody>
                    <a:bodyPr/>
                    <a:lstStyle/>
                    <a:p>
                      <a:pPr indent="0" lvl="0" marL="0" marR="0" rtl="0" algn="just">
                        <a:lnSpc>
                          <a:spcPct val="150000"/>
                        </a:lnSpc>
                        <a:spcBef>
                          <a:spcPts val="0"/>
                        </a:spcBef>
                        <a:spcAft>
                          <a:spcPts val="0"/>
                        </a:spcAft>
                        <a:buNone/>
                      </a:pPr>
                      <a:r>
                        <a:rPr lang="en-GB" sz="2000" u="none" cap="none" strike="noStrike">
                          <a:latin typeface="Arial"/>
                          <a:ea typeface="Arial"/>
                          <a:cs typeface="Arial"/>
                          <a:sym typeface="Arial"/>
                        </a:rPr>
                        <a:t>Diskalkulisi olan çocuklar için sayıların şekil farklılıklarını ayırt etmek önemli bir beceridir. </a:t>
                      </a:r>
                      <a:endParaRPr/>
                    </a:p>
                    <a:p>
                      <a:pPr indent="0" lvl="0" marL="0" marR="0" rtl="0" algn="just">
                        <a:lnSpc>
                          <a:spcPct val="150000"/>
                        </a:lnSpc>
                        <a:spcBef>
                          <a:spcPts val="1200"/>
                        </a:spcBef>
                        <a:spcAft>
                          <a:spcPts val="0"/>
                        </a:spcAft>
                        <a:buNone/>
                      </a:pPr>
                      <a:r>
                        <a:rPr lang="en-GB" sz="2000" u="none" cap="none" strike="noStrike">
                          <a:latin typeface="Arial"/>
                          <a:ea typeface="Arial"/>
                          <a:cs typeface="Arial"/>
                          <a:sym typeface="Arial"/>
                        </a:rPr>
                        <a:t>Özellikle renkler bu farkı fark etmeleri için önemli bir araç olarak kullanılabilir. Form-7 öğrenci sayısına göre çoğaltılır ve tüm öğrencilere dağıtılır.</a:t>
                      </a:r>
                      <a:endParaRPr/>
                    </a:p>
                    <a:p>
                      <a:pPr indent="0" lvl="0" marL="0" marR="0" rtl="0" algn="just">
                        <a:lnSpc>
                          <a:spcPct val="150000"/>
                        </a:lnSpc>
                        <a:spcBef>
                          <a:spcPts val="1200"/>
                        </a:spcBef>
                        <a:spcAft>
                          <a:spcPts val="0"/>
                        </a:spcAft>
                        <a:buNone/>
                      </a:pPr>
                      <a:r>
                        <a:rPr lang="en-GB" sz="2000" u="none" cap="none" strike="noStrike">
                          <a:latin typeface="Arial"/>
                          <a:ea typeface="Arial"/>
                          <a:cs typeface="Arial"/>
                          <a:sym typeface="Arial"/>
                        </a:rPr>
                        <a:t>Öğrencilere Form-7'de yer alan resimdekine benzer etkinlik kartları verilir ve resimdeki sayıları renklerine göre kutucuklara yazmaları istenir</a:t>
                      </a:r>
                      <a:r>
                        <a:rPr lang="en-GB" sz="2200" u="none" cap="none" strike="noStrike">
                          <a:latin typeface="Arial"/>
                          <a:ea typeface="Arial"/>
                          <a:cs typeface="Arial"/>
                          <a:sym typeface="Arial"/>
                        </a:rPr>
                        <a:t>.</a:t>
                      </a:r>
                      <a:endParaRPr sz="2200" u="none" cap="none" strike="noStrike">
                        <a:latin typeface="Arial"/>
                        <a:ea typeface="Arial"/>
                        <a:cs typeface="Arial"/>
                        <a:sym typeface="Arial"/>
                      </a:endParaRPr>
                    </a:p>
                  </a:txBody>
                  <a:tcPr marT="0" marB="0" marR="68575" marL="68575"/>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53"/>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8</a:t>
            </a:r>
            <a:r>
              <a:rPr lang="en-GB" sz="3200">
                <a:solidFill>
                  <a:schemeClr val="lt1"/>
                </a:solidFill>
              </a:rPr>
              <a:t>. </a:t>
            </a:r>
            <a:r>
              <a:rPr b="1" lang="en-GB" sz="3200">
                <a:solidFill>
                  <a:schemeClr val="lt1"/>
                </a:solidFill>
              </a:rPr>
              <a:t>Etkinlik: Sayı Bulmaca Etkinliği </a:t>
            </a:r>
            <a:endParaRPr b="1" sz="3200">
              <a:solidFill>
                <a:schemeClr val="lt1"/>
              </a:solidFill>
            </a:endParaRPr>
          </a:p>
        </p:txBody>
      </p:sp>
      <p:pic>
        <p:nvPicPr>
          <p:cNvPr id="248" name="Google Shape;248;p53"/>
          <p:cNvPicPr preferRelativeResize="0"/>
          <p:nvPr/>
        </p:nvPicPr>
        <p:blipFill rotWithShape="1">
          <a:blip r:embed="rId3">
            <a:alphaModFix/>
          </a:blip>
          <a:srcRect b="59738" l="5848" r="6701" t="15184"/>
          <a:stretch/>
        </p:blipFill>
        <p:spPr>
          <a:xfrm>
            <a:off x="423006" y="3590693"/>
            <a:ext cx="5516880" cy="2124926"/>
          </a:xfrm>
          <a:prstGeom prst="rect">
            <a:avLst/>
          </a:prstGeom>
          <a:noFill/>
          <a:ln>
            <a:noFill/>
          </a:ln>
        </p:spPr>
      </p:pic>
      <p:pic>
        <p:nvPicPr>
          <p:cNvPr id="249" name="Google Shape;249;p53"/>
          <p:cNvPicPr preferRelativeResize="0"/>
          <p:nvPr/>
        </p:nvPicPr>
        <p:blipFill rotWithShape="1">
          <a:blip r:embed="rId3">
            <a:alphaModFix/>
          </a:blip>
          <a:srcRect b="6120" l="5848" r="6701" t="40263"/>
          <a:stretch/>
        </p:blipFill>
        <p:spPr>
          <a:xfrm>
            <a:off x="6096000" y="1040780"/>
            <a:ext cx="5516880" cy="4776439"/>
          </a:xfrm>
          <a:prstGeom prst="rect">
            <a:avLst/>
          </a:prstGeom>
          <a:noFill/>
          <a:ln>
            <a:noFill/>
          </a:ln>
        </p:spPr>
      </p:pic>
      <p:sp>
        <p:nvSpPr>
          <p:cNvPr id="250" name="Google Shape;250;p53"/>
          <p:cNvSpPr/>
          <p:nvPr/>
        </p:nvSpPr>
        <p:spPr>
          <a:xfrm>
            <a:off x="1385902" y="1577291"/>
            <a:ext cx="103105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000" u="none" cap="none" strike="noStrike">
                <a:solidFill>
                  <a:srgbClr val="000000"/>
                </a:solidFill>
                <a:latin typeface="Calibri"/>
                <a:ea typeface="Calibri"/>
                <a:cs typeface="Calibri"/>
                <a:sym typeface="Calibri"/>
              </a:rPr>
              <a:t>FORM 7</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54"/>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8</a:t>
            </a:r>
            <a:r>
              <a:rPr lang="en-GB" sz="3200">
                <a:solidFill>
                  <a:schemeClr val="lt1"/>
                </a:solidFill>
              </a:rPr>
              <a:t>. </a:t>
            </a:r>
            <a:r>
              <a:rPr b="1" lang="en-GB" sz="3200">
                <a:solidFill>
                  <a:schemeClr val="lt1"/>
                </a:solidFill>
              </a:rPr>
              <a:t>Etkinlik: Sayı Bulmaca Etkinliği </a:t>
            </a:r>
            <a:endParaRPr b="1" sz="3200">
              <a:solidFill>
                <a:schemeClr val="lt1"/>
              </a:solidFill>
            </a:endParaRPr>
          </a:p>
        </p:txBody>
      </p:sp>
      <p:sp>
        <p:nvSpPr>
          <p:cNvPr id="256" name="Google Shape;256;p54"/>
          <p:cNvSpPr/>
          <p:nvPr/>
        </p:nvSpPr>
        <p:spPr>
          <a:xfrm>
            <a:off x="965915" y="1468192"/>
            <a:ext cx="10148553" cy="233910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en-GB" sz="2400" u="none" cap="none" strike="noStrike">
                <a:solidFill>
                  <a:srgbClr val="000000"/>
                </a:solidFill>
                <a:highlight>
                  <a:srgbClr val="FFFFFF"/>
                </a:highlight>
                <a:latin typeface="Arial"/>
                <a:ea typeface="Arial"/>
                <a:cs typeface="Arial"/>
                <a:sym typeface="Arial"/>
              </a:rPr>
              <a:t>Ek Öğrenme Kaynakları:</a:t>
            </a:r>
            <a:endParaRPr b="1" i="0" sz="2400" u="none" cap="none" strike="noStrike">
              <a:solidFill>
                <a:srgbClr val="000000"/>
              </a:solidFill>
              <a:highlight>
                <a:srgbClr val="FFFFFF"/>
              </a:highlight>
              <a:latin typeface="Arial"/>
              <a:ea typeface="Arial"/>
              <a:cs typeface="Arial"/>
              <a:sym typeface="Arial"/>
            </a:endParaRPr>
          </a:p>
          <a:p>
            <a:pPr indent="-146050" lvl="0" marL="28575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highlight>
                <a:srgbClr val="FFFFFF"/>
              </a:highlight>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200"/>
              <a:buFont typeface="Arial"/>
              <a:buChar char="•"/>
            </a:pPr>
            <a:r>
              <a:rPr b="0" i="0" lang="en-GB" sz="2200" u="none" cap="none" strike="noStrike">
                <a:solidFill>
                  <a:srgbClr val="000000"/>
                </a:solidFill>
                <a:highlight>
                  <a:srgbClr val="FFFFFF"/>
                </a:highlight>
                <a:latin typeface="Arial"/>
                <a:ea typeface="Arial"/>
                <a:cs typeface="Arial"/>
                <a:sym typeface="Arial"/>
              </a:rPr>
              <a:t>Toptaş, Olkun, Çekirdekçi ve Sarı (2020) İlkokulda Matematik Öğretimi, Vizetek Yayınları</a:t>
            </a:r>
            <a:endParaRPr/>
          </a:p>
          <a:p>
            <a:pPr indent="-146050" lvl="0" marL="28575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highlight>
                <a:srgbClr val="FFFFFF"/>
              </a:highlight>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200"/>
              <a:buFont typeface="Arial"/>
              <a:buChar char="•"/>
            </a:pPr>
            <a:r>
              <a:rPr b="0" i="0" lang="en-GB" sz="2200" u="none" cap="none" strike="noStrike">
                <a:solidFill>
                  <a:srgbClr val="000000"/>
                </a:solidFill>
                <a:highlight>
                  <a:srgbClr val="FFFFFF"/>
                </a:highlight>
                <a:latin typeface="Arial"/>
                <a:ea typeface="Arial"/>
                <a:cs typeface="Arial"/>
                <a:sym typeface="Arial"/>
              </a:rPr>
              <a:t>https://www.youtube.com/watch?v=Gt75jzMzpSg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55"/>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9</a:t>
            </a:r>
            <a:r>
              <a:rPr lang="en-GB" sz="3200">
                <a:solidFill>
                  <a:schemeClr val="lt1"/>
                </a:solidFill>
              </a:rPr>
              <a:t>. </a:t>
            </a:r>
            <a:r>
              <a:rPr b="1" lang="en-GB" sz="3200">
                <a:solidFill>
                  <a:schemeClr val="lt1"/>
                </a:solidFill>
              </a:rPr>
              <a:t>Etkinlik: Kare Karalama Etkinliği </a:t>
            </a:r>
            <a:endParaRPr b="1" sz="3200">
              <a:solidFill>
                <a:schemeClr val="lt1"/>
              </a:solidFill>
            </a:endParaRPr>
          </a:p>
        </p:txBody>
      </p:sp>
      <p:graphicFrame>
        <p:nvGraphicFramePr>
          <p:cNvPr id="262" name="Google Shape;262;p55"/>
          <p:cNvGraphicFramePr/>
          <p:nvPr/>
        </p:nvGraphicFramePr>
        <p:xfrm>
          <a:off x="357808" y="1130867"/>
          <a:ext cx="3000000" cy="3000000"/>
        </p:xfrm>
        <a:graphic>
          <a:graphicData uri="http://schemas.openxmlformats.org/drawingml/2006/table">
            <a:tbl>
              <a:tblPr bandRow="1">
                <a:noFill/>
                <a:tableStyleId>{E33C1919-A8A9-43B8-883E-13103B7F2C14}</a:tableStyleId>
              </a:tblPr>
              <a:tblGrid>
                <a:gridCol w="1735550"/>
                <a:gridCol w="9905350"/>
              </a:tblGrid>
              <a:tr h="848550">
                <a:tc>
                  <a:txBody>
                    <a:bodyPr/>
                    <a:lstStyle/>
                    <a:p>
                      <a:pPr indent="0" lvl="0" marL="0" marR="0" rtl="0" algn="l">
                        <a:lnSpc>
                          <a:spcPct val="150000"/>
                        </a:lnSpc>
                        <a:spcBef>
                          <a:spcPts val="0"/>
                        </a:spcBef>
                        <a:spcAft>
                          <a:spcPts val="0"/>
                        </a:spcAft>
                        <a:buNone/>
                      </a:pPr>
                      <a:r>
                        <a:rPr b="1" lang="en-GB" sz="2200" u="none" cap="none" strike="noStrike">
                          <a:solidFill>
                            <a:srgbClr val="C00000"/>
                          </a:solidFill>
                        </a:rPr>
                        <a:t>Öğrenme Süresi:</a:t>
                      </a:r>
                      <a:endParaRPr b="1" sz="2200" u="none" cap="none" strike="noStrike">
                        <a:solidFill>
                          <a:srgbClr val="C00000"/>
                        </a:solidFill>
                        <a:latin typeface="Arial"/>
                        <a:ea typeface="Arial"/>
                        <a:cs typeface="Arial"/>
                        <a:sym typeface="Arial"/>
                      </a:endParaRPr>
                    </a:p>
                  </a:txBody>
                  <a:tcPr marT="0" marB="0" marR="50625" marL="50625"/>
                </a:tc>
                <a:tc>
                  <a:txBody>
                    <a:bodyPr/>
                    <a:lstStyle/>
                    <a:p>
                      <a:pPr indent="0" lvl="0" marL="0" marR="0" rtl="0" algn="l">
                        <a:lnSpc>
                          <a:spcPct val="150000"/>
                        </a:lnSpc>
                        <a:spcBef>
                          <a:spcPts val="0"/>
                        </a:spcBef>
                        <a:spcAft>
                          <a:spcPts val="0"/>
                        </a:spcAft>
                        <a:buNone/>
                      </a:pPr>
                      <a:r>
                        <a:rPr lang="en-GB" sz="2200" u="none" cap="none" strike="noStrike"/>
                        <a:t>15-20 dakika</a:t>
                      </a:r>
                      <a:endParaRPr sz="2200" u="none" cap="none" strike="noStrike">
                        <a:latin typeface="Arial"/>
                        <a:ea typeface="Arial"/>
                        <a:cs typeface="Arial"/>
                        <a:sym typeface="Arial"/>
                      </a:endParaRPr>
                    </a:p>
                  </a:txBody>
                  <a:tcPr marT="0" marB="0" marR="50625" marL="50625"/>
                </a:tc>
              </a:tr>
              <a:tr h="3707725">
                <a:tc>
                  <a:txBody>
                    <a:bodyPr/>
                    <a:lstStyle/>
                    <a:p>
                      <a:pPr indent="0" lvl="0" marL="0" marR="0" rtl="0" algn="l">
                        <a:lnSpc>
                          <a:spcPct val="150000"/>
                        </a:lnSpc>
                        <a:spcBef>
                          <a:spcPts val="0"/>
                        </a:spcBef>
                        <a:spcAft>
                          <a:spcPts val="0"/>
                        </a:spcAft>
                        <a:buNone/>
                      </a:pPr>
                      <a:r>
                        <a:rPr b="1" lang="en-GB" sz="2200" u="none" cap="none" strike="noStrike">
                          <a:solidFill>
                            <a:srgbClr val="C00000"/>
                          </a:solidFill>
                        </a:rPr>
                        <a:t>İçerik:</a:t>
                      </a:r>
                      <a:endParaRPr b="1" sz="2200" u="none" cap="none" strike="noStrike">
                        <a:solidFill>
                          <a:srgbClr val="C00000"/>
                        </a:solidFill>
                        <a:latin typeface="Arial"/>
                        <a:ea typeface="Arial"/>
                        <a:cs typeface="Arial"/>
                        <a:sym typeface="Arial"/>
                      </a:endParaRPr>
                    </a:p>
                  </a:txBody>
                  <a:tcPr marT="0" marB="0" marR="50625" marL="50625"/>
                </a:tc>
                <a:tc>
                  <a:txBody>
                    <a:bodyPr/>
                    <a:lstStyle/>
                    <a:p>
                      <a:pPr indent="0" lvl="0" marL="0" marR="0" rtl="0" algn="just">
                        <a:lnSpc>
                          <a:spcPct val="150000"/>
                        </a:lnSpc>
                        <a:spcBef>
                          <a:spcPts val="0"/>
                        </a:spcBef>
                        <a:spcAft>
                          <a:spcPts val="0"/>
                        </a:spcAft>
                        <a:buNone/>
                      </a:pPr>
                      <a:r>
                        <a:rPr b="0" i="0" lang="en-GB" sz="2200" u="none" cap="none" strike="noStrike">
                          <a:solidFill>
                            <a:schemeClr val="dk1"/>
                          </a:solidFill>
                          <a:latin typeface="Calibri"/>
                          <a:ea typeface="Calibri"/>
                          <a:cs typeface="Calibri"/>
                          <a:sym typeface="Calibri"/>
                        </a:rPr>
                        <a:t>Diskalkulisi olan çocuklarda nesne miktarı ile sayı ifadesi arasındaki ilişkiyi fark etmek çok önemlidir. </a:t>
                      </a:r>
                      <a:endParaRPr/>
                    </a:p>
                    <a:p>
                      <a:pPr indent="0" lvl="0" marL="0" marR="0" rtl="0" algn="just">
                        <a:lnSpc>
                          <a:spcPct val="150000"/>
                        </a:lnSpc>
                        <a:spcBef>
                          <a:spcPts val="1200"/>
                        </a:spcBef>
                        <a:spcAft>
                          <a:spcPts val="0"/>
                        </a:spcAft>
                        <a:buNone/>
                      </a:pPr>
                      <a:r>
                        <a:rPr b="0" i="0" lang="en-GB" sz="2200" u="none" cap="none" strike="noStrike">
                          <a:solidFill>
                            <a:schemeClr val="dk1"/>
                          </a:solidFill>
                          <a:latin typeface="Calibri"/>
                          <a:ea typeface="Calibri"/>
                          <a:cs typeface="Calibri"/>
                          <a:sym typeface="Calibri"/>
                        </a:rPr>
                        <a:t>Bu amaçla sayıların öğretiminde öğrencilerden Form-8 resminde gösterildiği gibi çalışma kartları hazırlayarak her bölümde yazan sayı kadar kutucuğu renklendirmeleri istenir.</a:t>
                      </a:r>
                      <a:endParaRPr sz="2200" u="none" cap="none" strike="noStrike">
                        <a:latin typeface="Arial"/>
                        <a:ea typeface="Arial"/>
                        <a:cs typeface="Arial"/>
                        <a:sym typeface="Arial"/>
                      </a:endParaRPr>
                    </a:p>
                  </a:txBody>
                  <a:tcPr marT="0" marB="0" marR="68575" marL="68575"/>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56"/>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9</a:t>
            </a:r>
            <a:r>
              <a:rPr lang="en-GB" sz="3200">
                <a:solidFill>
                  <a:schemeClr val="lt1"/>
                </a:solidFill>
              </a:rPr>
              <a:t>. </a:t>
            </a:r>
            <a:r>
              <a:rPr b="1" lang="en-GB" sz="3200">
                <a:solidFill>
                  <a:schemeClr val="lt1"/>
                </a:solidFill>
              </a:rPr>
              <a:t>Etkinlik: Kare Karalama Etkinliği</a:t>
            </a:r>
            <a:endParaRPr b="1" sz="3200">
              <a:solidFill>
                <a:schemeClr val="lt1"/>
              </a:solidFill>
            </a:endParaRPr>
          </a:p>
        </p:txBody>
      </p:sp>
      <p:pic>
        <p:nvPicPr>
          <p:cNvPr id="268" name="Google Shape;268;p56"/>
          <p:cNvPicPr preferRelativeResize="0"/>
          <p:nvPr/>
        </p:nvPicPr>
        <p:blipFill rotWithShape="1">
          <a:blip r:embed="rId3">
            <a:alphaModFix/>
          </a:blip>
          <a:srcRect b="50581" l="0" r="0" t="0"/>
          <a:stretch/>
        </p:blipFill>
        <p:spPr>
          <a:xfrm>
            <a:off x="838200" y="1337124"/>
            <a:ext cx="5421630" cy="4183752"/>
          </a:xfrm>
          <a:prstGeom prst="rect">
            <a:avLst/>
          </a:prstGeom>
          <a:noFill/>
          <a:ln>
            <a:noFill/>
          </a:ln>
        </p:spPr>
      </p:pic>
      <p:pic>
        <p:nvPicPr>
          <p:cNvPr id="269" name="Google Shape;269;p56"/>
          <p:cNvPicPr preferRelativeResize="0"/>
          <p:nvPr/>
        </p:nvPicPr>
        <p:blipFill rotWithShape="1">
          <a:blip r:embed="rId3">
            <a:alphaModFix/>
          </a:blip>
          <a:srcRect b="0" l="0" r="0" t="50581"/>
          <a:stretch/>
        </p:blipFill>
        <p:spPr>
          <a:xfrm>
            <a:off x="6259830" y="1408584"/>
            <a:ext cx="5421630" cy="4183752"/>
          </a:xfrm>
          <a:prstGeom prst="rect">
            <a:avLst/>
          </a:prstGeom>
          <a:noFill/>
          <a:ln>
            <a:noFill/>
          </a:ln>
        </p:spPr>
      </p:pic>
      <p:sp>
        <p:nvSpPr>
          <p:cNvPr id="270" name="Google Shape;270;p56"/>
          <p:cNvSpPr/>
          <p:nvPr/>
        </p:nvSpPr>
        <p:spPr>
          <a:xfrm>
            <a:off x="1385902" y="1069291"/>
            <a:ext cx="103105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000" u="none" cap="none" strike="noStrike">
                <a:solidFill>
                  <a:srgbClr val="000000"/>
                </a:solidFill>
                <a:latin typeface="Calibri"/>
                <a:ea typeface="Calibri"/>
                <a:cs typeface="Calibri"/>
                <a:sym typeface="Calibri"/>
              </a:rPr>
              <a:t>FORM 8</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57"/>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9</a:t>
            </a:r>
            <a:r>
              <a:rPr lang="en-GB" sz="3200">
                <a:solidFill>
                  <a:schemeClr val="lt1"/>
                </a:solidFill>
              </a:rPr>
              <a:t>. </a:t>
            </a:r>
            <a:r>
              <a:rPr b="1" lang="en-GB" sz="3200">
                <a:solidFill>
                  <a:schemeClr val="lt1"/>
                </a:solidFill>
              </a:rPr>
              <a:t>Etkinlik: Kare Karalama Etkinliği</a:t>
            </a:r>
            <a:endParaRPr b="1" sz="3200">
              <a:solidFill>
                <a:schemeClr val="lt1"/>
              </a:solidFill>
            </a:endParaRPr>
          </a:p>
        </p:txBody>
      </p:sp>
      <p:sp>
        <p:nvSpPr>
          <p:cNvPr id="276" name="Google Shape;276;p57"/>
          <p:cNvSpPr/>
          <p:nvPr/>
        </p:nvSpPr>
        <p:spPr>
          <a:xfrm>
            <a:off x="965915" y="1468192"/>
            <a:ext cx="10148553" cy="2578398"/>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en-GB" sz="2400" u="none" cap="none" strike="noStrike">
                <a:solidFill>
                  <a:srgbClr val="000000"/>
                </a:solidFill>
                <a:highlight>
                  <a:srgbClr val="FFFFFF"/>
                </a:highlight>
                <a:latin typeface="Arial"/>
                <a:ea typeface="Arial"/>
                <a:cs typeface="Arial"/>
                <a:sym typeface="Arial"/>
              </a:rPr>
              <a:t>Ek Öğrenme Kaynakları:</a:t>
            </a:r>
            <a:endParaRPr b="1" i="0" sz="2400" u="none" cap="none" strike="noStrike">
              <a:solidFill>
                <a:srgbClr val="000000"/>
              </a:solidFill>
              <a:highlight>
                <a:srgbClr val="FFFFFF"/>
              </a:highlight>
              <a:latin typeface="Arial"/>
              <a:ea typeface="Arial"/>
              <a:cs typeface="Arial"/>
              <a:sym typeface="Arial"/>
            </a:endParaRPr>
          </a:p>
          <a:p>
            <a:pPr indent="-146050" lvl="0" marL="28575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highlight>
                <a:srgbClr val="FFFFFF"/>
              </a:highlight>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400"/>
              <a:buFont typeface="Arial"/>
              <a:buChar char="•"/>
            </a:pPr>
            <a:r>
              <a:rPr b="0" i="0" lang="en-GB" sz="2400" u="none" cap="none" strike="noStrike">
                <a:solidFill>
                  <a:srgbClr val="000000"/>
                </a:solidFill>
                <a:highlight>
                  <a:srgbClr val="FFFFFF"/>
                </a:highlight>
                <a:latin typeface="Arial"/>
                <a:ea typeface="Arial"/>
                <a:cs typeface="Arial"/>
                <a:sym typeface="Arial"/>
              </a:rPr>
              <a:t>Mutlu, Y. (2016). Matematik öğrenme güçlüğü (gelişimsel diskalkuli). Matematik Eğitiminde Kuramlar. Ankara: Pegem Akademi.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58"/>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10</a:t>
            </a:r>
            <a:r>
              <a:rPr lang="en-GB" sz="3200">
                <a:solidFill>
                  <a:schemeClr val="lt1"/>
                </a:solidFill>
              </a:rPr>
              <a:t>. </a:t>
            </a:r>
            <a:r>
              <a:rPr b="1" lang="en-GB" sz="3200">
                <a:solidFill>
                  <a:schemeClr val="lt1"/>
                </a:solidFill>
              </a:rPr>
              <a:t>Etkinlik: Doğru Yönü Bulma Etkinliği </a:t>
            </a:r>
            <a:endParaRPr b="1" sz="3200">
              <a:solidFill>
                <a:schemeClr val="lt1"/>
              </a:solidFill>
            </a:endParaRPr>
          </a:p>
        </p:txBody>
      </p:sp>
      <p:graphicFrame>
        <p:nvGraphicFramePr>
          <p:cNvPr id="282" name="Google Shape;282;p58"/>
          <p:cNvGraphicFramePr/>
          <p:nvPr/>
        </p:nvGraphicFramePr>
        <p:xfrm>
          <a:off x="379141" y="1130867"/>
          <a:ext cx="3000000" cy="3000000"/>
        </p:xfrm>
        <a:graphic>
          <a:graphicData uri="http://schemas.openxmlformats.org/drawingml/2006/table">
            <a:tbl>
              <a:tblPr bandRow="1">
                <a:noFill/>
                <a:tableStyleId>{E33C1919-A8A9-43B8-883E-13103B7F2C14}</a:tableStyleId>
              </a:tblPr>
              <a:tblGrid>
                <a:gridCol w="2029525"/>
                <a:gridCol w="9590050"/>
              </a:tblGrid>
              <a:tr h="848550">
                <a:tc>
                  <a:txBody>
                    <a:bodyPr/>
                    <a:lstStyle/>
                    <a:p>
                      <a:pPr indent="0" lvl="0" marL="0" marR="0" rtl="0" algn="l">
                        <a:lnSpc>
                          <a:spcPct val="150000"/>
                        </a:lnSpc>
                        <a:spcBef>
                          <a:spcPts val="0"/>
                        </a:spcBef>
                        <a:spcAft>
                          <a:spcPts val="0"/>
                        </a:spcAft>
                        <a:buNone/>
                      </a:pPr>
                      <a:r>
                        <a:rPr b="1" lang="en-GB" sz="2000" u="none" cap="none" strike="noStrike">
                          <a:solidFill>
                            <a:srgbClr val="C00000"/>
                          </a:solidFill>
                        </a:rPr>
                        <a:t>Öğrenme Süresi:</a:t>
                      </a:r>
                      <a:endParaRPr b="1" sz="2000" u="none" cap="none" strike="noStrike">
                        <a:solidFill>
                          <a:srgbClr val="C00000"/>
                        </a:solidFill>
                        <a:latin typeface="Arial"/>
                        <a:ea typeface="Arial"/>
                        <a:cs typeface="Arial"/>
                        <a:sym typeface="Arial"/>
                      </a:endParaRPr>
                    </a:p>
                  </a:txBody>
                  <a:tcPr marT="0" marB="0" marR="50625" marL="50625"/>
                </a:tc>
                <a:tc>
                  <a:txBody>
                    <a:bodyPr/>
                    <a:lstStyle/>
                    <a:p>
                      <a:pPr indent="0" lvl="0" marL="0" marR="0" rtl="0" algn="l">
                        <a:lnSpc>
                          <a:spcPct val="150000"/>
                        </a:lnSpc>
                        <a:spcBef>
                          <a:spcPts val="0"/>
                        </a:spcBef>
                        <a:spcAft>
                          <a:spcPts val="0"/>
                        </a:spcAft>
                        <a:buNone/>
                      </a:pPr>
                      <a:r>
                        <a:rPr lang="en-GB" sz="2000" u="none" cap="none" strike="noStrike"/>
                        <a:t>15-20 dakika</a:t>
                      </a:r>
                      <a:endParaRPr sz="2000" u="none" cap="none" strike="noStrike">
                        <a:latin typeface="Arial"/>
                        <a:ea typeface="Arial"/>
                        <a:cs typeface="Arial"/>
                        <a:sym typeface="Arial"/>
                      </a:endParaRPr>
                    </a:p>
                  </a:txBody>
                  <a:tcPr marT="0" marB="0" marR="50625" marL="50625"/>
                </a:tc>
              </a:tr>
              <a:tr h="3707725">
                <a:tc>
                  <a:txBody>
                    <a:bodyPr/>
                    <a:lstStyle/>
                    <a:p>
                      <a:pPr indent="0" lvl="0" marL="0" marR="0" rtl="0" algn="l">
                        <a:lnSpc>
                          <a:spcPct val="150000"/>
                        </a:lnSpc>
                        <a:spcBef>
                          <a:spcPts val="0"/>
                        </a:spcBef>
                        <a:spcAft>
                          <a:spcPts val="0"/>
                        </a:spcAft>
                        <a:buNone/>
                      </a:pPr>
                      <a:r>
                        <a:rPr b="1" lang="en-GB" sz="2200" u="none" cap="none" strike="noStrike">
                          <a:solidFill>
                            <a:srgbClr val="C00000"/>
                          </a:solidFill>
                        </a:rPr>
                        <a:t>İçerik:</a:t>
                      </a:r>
                      <a:endParaRPr b="1" sz="2200" u="none" cap="none" strike="noStrike">
                        <a:solidFill>
                          <a:srgbClr val="C00000"/>
                        </a:solidFill>
                        <a:latin typeface="Arial"/>
                        <a:ea typeface="Arial"/>
                        <a:cs typeface="Arial"/>
                        <a:sym typeface="Arial"/>
                      </a:endParaRPr>
                    </a:p>
                  </a:txBody>
                  <a:tcPr marT="0" marB="0" marR="50625" marL="50625"/>
                </a:tc>
                <a:tc>
                  <a:txBody>
                    <a:bodyPr/>
                    <a:lstStyle/>
                    <a:p>
                      <a:pPr indent="0" lvl="0" marL="0" marR="0" rtl="0" algn="just">
                        <a:lnSpc>
                          <a:spcPct val="150000"/>
                        </a:lnSpc>
                        <a:spcBef>
                          <a:spcPts val="0"/>
                        </a:spcBef>
                        <a:spcAft>
                          <a:spcPts val="0"/>
                        </a:spcAft>
                        <a:buNone/>
                      </a:pPr>
                      <a:r>
                        <a:rPr b="0" i="0" lang="en-GB" sz="2000" u="none" cap="none" strike="noStrike">
                          <a:solidFill>
                            <a:schemeClr val="dk1"/>
                          </a:solidFill>
                          <a:latin typeface="Calibri"/>
                          <a:ea typeface="Calibri"/>
                          <a:cs typeface="Calibri"/>
                          <a:sym typeface="Calibri"/>
                        </a:rPr>
                        <a:t>Diskalkulisi olan çocuklar genellikle sayıların yönünü doğru yazma ve görme konusunda sorunlarla karşılaşırlar. </a:t>
                      </a:r>
                      <a:endParaRPr/>
                    </a:p>
                    <a:p>
                      <a:pPr indent="0" lvl="0" marL="0" marR="0" rtl="0" algn="just">
                        <a:lnSpc>
                          <a:spcPct val="150000"/>
                        </a:lnSpc>
                        <a:spcBef>
                          <a:spcPts val="1200"/>
                        </a:spcBef>
                        <a:spcAft>
                          <a:spcPts val="0"/>
                        </a:spcAft>
                        <a:buNone/>
                      </a:pPr>
                      <a:r>
                        <a:rPr b="0" i="0" lang="en-GB" sz="2000" u="none" cap="none" strike="noStrike">
                          <a:solidFill>
                            <a:schemeClr val="dk1"/>
                          </a:solidFill>
                          <a:latin typeface="Calibri"/>
                          <a:ea typeface="Calibri"/>
                          <a:cs typeface="Calibri"/>
                          <a:sym typeface="Calibri"/>
                        </a:rPr>
                        <a:t>Özellikle 5, 2, 9, 6 ve 7 sayıları karıştırılmaktadır. Form-9, Form-10 ve Form 11'deki görsellerde olduğu gibi sayıların yönünü bulma alıştırmaları yapmanın, öğrencilerin sayıların yönünü doğru algılama becerilerini geliştirmede belirgin faydaları vardır. </a:t>
                      </a:r>
                      <a:endParaRPr/>
                    </a:p>
                    <a:p>
                      <a:pPr indent="0" lvl="0" marL="0" marR="0" rtl="0" algn="just">
                        <a:lnSpc>
                          <a:spcPct val="150000"/>
                        </a:lnSpc>
                        <a:spcBef>
                          <a:spcPts val="1200"/>
                        </a:spcBef>
                        <a:spcAft>
                          <a:spcPts val="0"/>
                        </a:spcAft>
                        <a:buNone/>
                      </a:pPr>
                      <a:r>
                        <a:rPr b="0" i="0" lang="en-GB" sz="2000" u="none" cap="none" strike="noStrike">
                          <a:solidFill>
                            <a:schemeClr val="dk1"/>
                          </a:solidFill>
                          <a:latin typeface="Calibri"/>
                          <a:ea typeface="Calibri"/>
                          <a:cs typeface="Calibri"/>
                          <a:sym typeface="Calibri"/>
                        </a:rPr>
                        <a:t>Formlar öğrenci sayısına göre çoğaltılır ve tüm öğrencilere dağıtılır. Öğrencilerden doğru yöne bakan sayıları bulmalarını ve daire içine almalarını isteyin</a:t>
                      </a:r>
                      <a:r>
                        <a:rPr lang="en-GB" sz="2400" u="none" cap="none" strike="noStrike"/>
                        <a:t>. </a:t>
                      </a:r>
                      <a:endParaRPr sz="2200" u="none" cap="none" strike="noStrike">
                        <a:latin typeface="Arial"/>
                        <a:ea typeface="Arial"/>
                        <a:cs typeface="Arial"/>
                        <a:sym typeface="Arial"/>
                      </a:endParaRPr>
                    </a:p>
                  </a:txBody>
                  <a:tcPr marT="0" marB="0" marR="68575" marL="68575"/>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59"/>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10</a:t>
            </a:r>
            <a:r>
              <a:rPr lang="en-GB" sz="3200">
                <a:solidFill>
                  <a:schemeClr val="lt1"/>
                </a:solidFill>
              </a:rPr>
              <a:t>. </a:t>
            </a:r>
            <a:r>
              <a:rPr b="1" lang="en-GB" sz="3200">
                <a:solidFill>
                  <a:schemeClr val="lt1"/>
                </a:solidFill>
              </a:rPr>
              <a:t>Etkinlik: Doğru Yönü Bulma Etkinliği</a:t>
            </a:r>
            <a:endParaRPr b="1" sz="3200">
              <a:solidFill>
                <a:schemeClr val="lt1"/>
              </a:solidFill>
            </a:endParaRPr>
          </a:p>
        </p:txBody>
      </p:sp>
      <p:pic>
        <p:nvPicPr>
          <p:cNvPr id="288" name="Google Shape;288;p59"/>
          <p:cNvPicPr preferRelativeResize="0"/>
          <p:nvPr/>
        </p:nvPicPr>
        <p:blipFill rotWithShape="1">
          <a:blip r:embed="rId3">
            <a:alphaModFix/>
          </a:blip>
          <a:srcRect b="7712" l="7366" r="5885" t="30696"/>
          <a:stretch/>
        </p:blipFill>
        <p:spPr>
          <a:xfrm>
            <a:off x="223024" y="1516562"/>
            <a:ext cx="3724508" cy="4505093"/>
          </a:xfrm>
          <a:prstGeom prst="rect">
            <a:avLst/>
          </a:prstGeom>
          <a:noFill/>
          <a:ln>
            <a:noFill/>
          </a:ln>
        </p:spPr>
      </p:pic>
      <p:pic>
        <p:nvPicPr>
          <p:cNvPr id="289" name="Google Shape;289;p59"/>
          <p:cNvPicPr preferRelativeResize="0"/>
          <p:nvPr/>
        </p:nvPicPr>
        <p:blipFill rotWithShape="1">
          <a:blip r:embed="rId4">
            <a:alphaModFix/>
          </a:blip>
          <a:srcRect b="7265" l="6685" r="5716" t="30747"/>
          <a:stretch/>
        </p:blipFill>
        <p:spPr>
          <a:xfrm>
            <a:off x="4340837" y="1449656"/>
            <a:ext cx="3627864" cy="4667350"/>
          </a:xfrm>
          <a:prstGeom prst="rect">
            <a:avLst/>
          </a:prstGeom>
          <a:noFill/>
          <a:ln>
            <a:noFill/>
          </a:ln>
        </p:spPr>
      </p:pic>
      <p:pic>
        <p:nvPicPr>
          <p:cNvPr id="290" name="Google Shape;290;p59"/>
          <p:cNvPicPr preferRelativeResize="0"/>
          <p:nvPr/>
        </p:nvPicPr>
        <p:blipFill rotWithShape="1">
          <a:blip r:embed="rId5">
            <a:alphaModFix/>
          </a:blip>
          <a:srcRect b="6313" l="5349" r="5071" t="30751"/>
          <a:stretch/>
        </p:blipFill>
        <p:spPr>
          <a:xfrm>
            <a:off x="8341113" y="1471958"/>
            <a:ext cx="3627864" cy="4600444"/>
          </a:xfrm>
          <a:prstGeom prst="rect">
            <a:avLst/>
          </a:prstGeom>
          <a:noFill/>
          <a:ln>
            <a:noFill/>
          </a:ln>
        </p:spPr>
      </p:pic>
      <p:sp>
        <p:nvSpPr>
          <p:cNvPr id="291" name="Google Shape;291;p59"/>
          <p:cNvSpPr/>
          <p:nvPr/>
        </p:nvSpPr>
        <p:spPr>
          <a:xfrm>
            <a:off x="322674" y="959005"/>
            <a:ext cx="103105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000" u="none" cap="none" strike="noStrike">
                <a:solidFill>
                  <a:srgbClr val="000000"/>
                </a:solidFill>
                <a:latin typeface="Calibri"/>
                <a:ea typeface="Calibri"/>
                <a:cs typeface="Calibri"/>
                <a:sym typeface="Calibri"/>
              </a:rPr>
              <a:t>FORM 9</a:t>
            </a:r>
            <a:endParaRPr/>
          </a:p>
        </p:txBody>
      </p:sp>
      <p:sp>
        <p:nvSpPr>
          <p:cNvPr id="292" name="Google Shape;292;p59"/>
          <p:cNvSpPr/>
          <p:nvPr/>
        </p:nvSpPr>
        <p:spPr>
          <a:xfrm>
            <a:off x="4340837" y="959005"/>
            <a:ext cx="116089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000" u="none" cap="none" strike="noStrike">
                <a:solidFill>
                  <a:srgbClr val="000000"/>
                </a:solidFill>
                <a:latin typeface="Calibri"/>
                <a:ea typeface="Calibri"/>
                <a:cs typeface="Calibri"/>
                <a:sym typeface="Calibri"/>
              </a:rPr>
              <a:t>FORM 10</a:t>
            </a:r>
            <a:endParaRPr/>
          </a:p>
        </p:txBody>
      </p:sp>
      <p:sp>
        <p:nvSpPr>
          <p:cNvPr id="293" name="Google Shape;293;p59"/>
          <p:cNvSpPr/>
          <p:nvPr/>
        </p:nvSpPr>
        <p:spPr>
          <a:xfrm>
            <a:off x="8341113" y="954271"/>
            <a:ext cx="116089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000" u="none" cap="none" strike="noStrike">
                <a:solidFill>
                  <a:srgbClr val="000000"/>
                </a:solidFill>
                <a:latin typeface="Calibri"/>
                <a:ea typeface="Calibri"/>
                <a:cs typeface="Calibri"/>
                <a:sym typeface="Calibri"/>
              </a:rPr>
              <a:t>FORM 11</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60"/>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10</a:t>
            </a:r>
            <a:r>
              <a:rPr lang="en-GB" sz="3200">
                <a:solidFill>
                  <a:schemeClr val="lt1"/>
                </a:solidFill>
              </a:rPr>
              <a:t>. </a:t>
            </a:r>
            <a:r>
              <a:rPr b="1" lang="en-GB" sz="3200">
                <a:solidFill>
                  <a:schemeClr val="lt1"/>
                </a:solidFill>
              </a:rPr>
              <a:t>Etkinlik: Doğru Yönü Bulma Etkinliği</a:t>
            </a:r>
            <a:endParaRPr b="1" sz="3200">
              <a:solidFill>
                <a:schemeClr val="lt1"/>
              </a:solidFill>
            </a:endParaRPr>
          </a:p>
        </p:txBody>
      </p:sp>
      <p:sp>
        <p:nvSpPr>
          <p:cNvPr id="299" name="Google Shape;299;p60"/>
          <p:cNvSpPr/>
          <p:nvPr/>
        </p:nvSpPr>
        <p:spPr>
          <a:xfrm>
            <a:off x="965915" y="1468192"/>
            <a:ext cx="10148553" cy="346126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en-GB" sz="2400" u="none" cap="none" strike="noStrike">
                <a:solidFill>
                  <a:srgbClr val="000000"/>
                </a:solidFill>
                <a:highlight>
                  <a:srgbClr val="FFFFFF"/>
                </a:highlight>
                <a:latin typeface="Arial"/>
                <a:ea typeface="Arial"/>
                <a:cs typeface="Arial"/>
                <a:sym typeface="Arial"/>
              </a:rPr>
              <a:t>Ek Öğrenme Kaynakları:</a:t>
            </a:r>
            <a:endParaRPr b="1" i="0" sz="2400" u="none" cap="none" strike="noStrike">
              <a:solidFill>
                <a:srgbClr val="000000"/>
              </a:solidFill>
              <a:highlight>
                <a:srgbClr val="FFFFFF"/>
              </a:highlight>
              <a:latin typeface="Arial"/>
              <a:ea typeface="Arial"/>
              <a:cs typeface="Arial"/>
              <a:sym typeface="Arial"/>
            </a:endParaRPr>
          </a:p>
          <a:p>
            <a:pPr indent="-146050" lvl="0" marL="28575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highlight>
                <a:srgbClr val="FFFFFF"/>
              </a:highlight>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200"/>
              <a:buFont typeface="Arial"/>
              <a:buChar char="•"/>
            </a:pPr>
            <a:r>
              <a:rPr b="0" i="0" lang="en-GB" sz="2200" u="none" cap="none" strike="noStrike">
                <a:solidFill>
                  <a:srgbClr val="000000"/>
                </a:solidFill>
                <a:highlight>
                  <a:srgbClr val="FFFFFF"/>
                </a:highlight>
                <a:latin typeface="Arial"/>
                <a:ea typeface="Arial"/>
                <a:cs typeface="Arial"/>
                <a:sym typeface="Arial"/>
              </a:rPr>
              <a:t>Mutlu, Olkun, Akgün ve Sarı (2020) Diskalkuli: Matematik Öğrenme Güçlüğünün Tanımı, Özellikleri, Yaygınlığı, Nedenleri ve Tanısı, Pegem Akademi</a:t>
            </a:r>
            <a:endParaRPr/>
          </a:p>
          <a:p>
            <a:pPr indent="-203200" lvl="0" marL="342900" marR="0" rtl="0" algn="l">
              <a:lnSpc>
                <a:spcPct val="150000"/>
              </a:lnSpc>
              <a:spcBef>
                <a:spcPts val="0"/>
              </a:spcBef>
              <a:spcAft>
                <a:spcPts val="0"/>
              </a:spcAft>
              <a:buClr>
                <a:srgbClr val="000000"/>
              </a:buClr>
              <a:buSzPts val="2200"/>
              <a:buFont typeface="Arial"/>
              <a:buNone/>
            </a:pPr>
            <a:r>
              <a:t/>
            </a:r>
            <a:endParaRPr b="0" i="0" sz="2200" u="none" cap="none" strike="noStrike">
              <a:solidFill>
                <a:srgbClr val="000000"/>
              </a:solidFill>
              <a:highlight>
                <a:srgbClr val="FFFFFF"/>
              </a:highlight>
              <a:latin typeface="Arial"/>
              <a:ea typeface="Arial"/>
              <a:cs typeface="Arial"/>
              <a:sym typeface="Arial"/>
            </a:endParaRPr>
          </a:p>
          <a:p>
            <a:pPr indent="-342900" lvl="0" marL="342900" marR="0" rtl="0" algn="l">
              <a:lnSpc>
                <a:spcPct val="150000"/>
              </a:lnSpc>
              <a:spcBef>
                <a:spcPts val="0"/>
              </a:spcBef>
              <a:spcAft>
                <a:spcPts val="0"/>
              </a:spcAft>
              <a:buClr>
                <a:srgbClr val="000000"/>
              </a:buClr>
              <a:buSzPts val="2200"/>
              <a:buFont typeface="Arial"/>
              <a:buChar char="•"/>
            </a:pPr>
            <a:r>
              <a:rPr b="0" i="0" lang="en-GB" sz="2200" u="none" cap="none" strike="noStrike">
                <a:solidFill>
                  <a:srgbClr val="000000"/>
                </a:solidFill>
                <a:highlight>
                  <a:srgbClr val="FFFFFF"/>
                </a:highlight>
                <a:latin typeface="Arial"/>
                <a:ea typeface="Arial"/>
                <a:cs typeface="Arial"/>
                <a:sym typeface="Arial"/>
              </a:rPr>
              <a:t>https://www.youtube.com/watch?v=_radX5wjaPE</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61"/>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11</a:t>
            </a:r>
            <a:r>
              <a:rPr lang="en-GB" sz="3200">
                <a:solidFill>
                  <a:schemeClr val="lt1"/>
                </a:solidFill>
              </a:rPr>
              <a:t>. </a:t>
            </a:r>
            <a:r>
              <a:rPr b="1" lang="en-GB" sz="3200">
                <a:solidFill>
                  <a:schemeClr val="lt1"/>
                </a:solidFill>
              </a:rPr>
              <a:t>QUIZ</a:t>
            </a:r>
            <a:endParaRPr b="1" sz="3200">
              <a:solidFill>
                <a:schemeClr val="lt1"/>
              </a:solidFill>
            </a:endParaRPr>
          </a:p>
        </p:txBody>
      </p:sp>
      <p:sp>
        <p:nvSpPr>
          <p:cNvPr id="305" name="Google Shape;305;p61"/>
          <p:cNvSpPr/>
          <p:nvPr/>
        </p:nvSpPr>
        <p:spPr>
          <a:xfrm>
            <a:off x="965915" y="1468192"/>
            <a:ext cx="10148553" cy="4108817"/>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000000"/>
              </a:buClr>
              <a:buSzPts val="2400"/>
              <a:buFont typeface="Arial"/>
              <a:buAutoNum type="arabicPeriod"/>
            </a:pPr>
            <a:r>
              <a:rPr b="1" i="0" lang="en-GB" sz="2400" u="none" cap="none" strike="noStrike">
                <a:solidFill>
                  <a:srgbClr val="000000"/>
                </a:solidFill>
                <a:latin typeface="Arial"/>
                <a:ea typeface="Arial"/>
                <a:cs typeface="Arial"/>
                <a:sym typeface="Arial"/>
              </a:rPr>
              <a:t>Çoktan Seçmeli Soru: </a:t>
            </a:r>
            <a:r>
              <a:rPr b="0" i="0" lang="en-GB" sz="2400" u="none" cap="none" strike="noStrike">
                <a:solidFill>
                  <a:srgbClr val="000000"/>
                </a:solidFill>
                <a:latin typeface="Arial"/>
                <a:ea typeface="Arial"/>
                <a:cs typeface="Arial"/>
                <a:sym typeface="Arial"/>
              </a:rPr>
              <a:t>Diskakuli yaşayan öğrenciler genelde hangi özellikleri gösterir? </a:t>
            </a:r>
            <a:endParaRPr/>
          </a:p>
          <a:p>
            <a:pPr indent="0" lvl="0" marL="0" marR="0" rtl="0" algn="l">
              <a:lnSpc>
                <a:spcPct val="150000"/>
              </a:lnSpc>
              <a:spcBef>
                <a:spcPts val="0"/>
              </a:spcBef>
              <a:spcAft>
                <a:spcPts val="0"/>
              </a:spcAft>
              <a:buNone/>
            </a:pPr>
            <a:r>
              <a:t/>
            </a:r>
            <a:endParaRPr b="0" i="0" sz="2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400"/>
              <a:buFont typeface="Arial"/>
              <a:buAutoNum type="arabicPeriod"/>
            </a:pPr>
            <a:r>
              <a:rPr b="0" i="0" lang="en-GB" sz="2400" u="none" cap="none" strike="noStrike">
                <a:solidFill>
                  <a:srgbClr val="FF0000"/>
                </a:solidFill>
                <a:latin typeface="Arial"/>
                <a:ea typeface="Arial"/>
                <a:cs typeface="Arial"/>
                <a:sym typeface="Arial"/>
              </a:rPr>
              <a:t>Temel matematik işlemlerinde zorlanma</a:t>
            </a:r>
            <a:endParaRPr/>
          </a:p>
          <a:p>
            <a:pPr indent="-457200" lvl="0" marL="457200" marR="0" rtl="0" algn="l">
              <a:lnSpc>
                <a:spcPct val="100000"/>
              </a:lnSpc>
              <a:spcBef>
                <a:spcPts val="0"/>
              </a:spcBef>
              <a:spcAft>
                <a:spcPts val="0"/>
              </a:spcAft>
              <a:buClr>
                <a:srgbClr val="000000"/>
              </a:buClr>
              <a:buSzPts val="2400"/>
              <a:buFont typeface="Arial"/>
              <a:buAutoNum type="arabicPeriod"/>
            </a:pPr>
            <a:r>
              <a:rPr b="0" i="0" lang="en-GB" sz="2400" u="none" cap="none" strike="noStrike">
                <a:solidFill>
                  <a:srgbClr val="FF0000"/>
                </a:solidFill>
                <a:latin typeface="Arial"/>
                <a:ea typeface="Arial"/>
                <a:cs typeface="Arial"/>
                <a:sym typeface="Arial"/>
              </a:rPr>
              <a:t>Zaman yönetiminde güçlük</a:t>
            </a:r>
            <a:endParaRPr/>
          </a:p>
          <a:p>
            <a:pPr indent="-457200" lvl="0" marL="457200" marR="0" rtl="0" algn="l">
              <a:lnSpc>
                <a:spcPct val="100000"/>
              </a:lnSpc>
              <a:spcBef>
                <a:spcPts val="0"/>
              </a:spcBef>
              <a:spcAft>
                <a:spcPts val="0"/>
              </a:spcAft>
              <a:buClr>
                <a:srgbClr val="000000"/>
              </a:buClr>
              <a:buSzPts val="2400"/>
              <a:buFont typeface="Arial"/>
              <a:buAutoNum type="arabicPeriod"/>
            </a:pPr>
            <a:r>
              <a:rPr b="0" i="0" lang="en-GB" sz="2400" u="none" cap="none" strike="noStrike">
                <a:solidFill>
                  <a:srgbClr val="FF0000"/>
                </a:solidFill>
                <a:latin typeface="Arial"/>
                <a:ea typeface="Arial"/>
                <a:cs typeface="Arial"/>
                <a:sym typeface="Arial"/>
              </a:rPr>
              <a:t>Sayılar ve miktarlar arasındaki ilişkileri anlamada zorluk</a:t>
            </a:r>
            <a:endParaRPr/>
          </a:p>
          <a:p>
            <a:pPr indent="-457200" lvl="0" marL="457200" marR="0" rtl="0" algn="l">
              <a:lnSpc>
                <a:spcPct val="100000"/>
              </a:lnSpc>
              <a:spcBef>
                <a:spcPts val="0"/>
              </a:spcBef>
              <a:spcAft>
                <a:spcPts val="0"/>
              </a:spcAft>
              <a:buClr>
                <a:srgbClr val="000000"/>
              </a:buClr>
              <a:buSzPts val="2400"/>
              <a:buFont typeface="Arial"/>
              <a:buAutoNum type="arabicPeriod"/>
            </a:pPr>
            <a:r>
              <a:rPr b="0" i="0" lang="en-GB" sz="2400" u="none" cap="none" strike="noStrike">
                <a:solidFill>
                  <a:srgbClr val="FF0000"/>
                </a:solidFill>
                <a:latin typeface="Arial"/>
                <a:ea typeface="Arial"/>
                <a:cs typeface="Arial"/>
                <a:sym typeface="Arial"/>
              </a:rPr>
              <a:t>Geometrik şekiller ve mekansal ilişkiler kavramada sorunlar</a:t>
            </a:r>
            <a:endParaRPr/>
          </a:p>
          <a:p>
            <a:pPr indent="-457200" lvl="0" marL="457200" marR="0" rtl="0" algn="l">
              <a:lnSpc>
                <a:spcPct val="100000"/>
              </a:lnSpc>
              <a:spcBef>
                <a:spcPts val="0"/>
              </a:spcBef>
              <a:spcAft>
                <a:spcPts val="0"/>
              </a:spcAft>
              <a:buClr>
                <a:srgbClr val="000000"/>
              </a:buClr>
              <a:buSzPts val="2400"/>
              <a:buFont typeface="Arial"/>
              <a:buAutoNum type="arabicPeriod"/>
            </a:pPr>
            <a:r>
              <a:rPr b="0" i="0" lang="en-GB" sz="2400" u="none" cap="none" strike="noStrike">
                <a:solidFill>
                  <a:srgbClr val="000000"/>
                </a:solidFill>
                <a:latin typeface="Arial"/>
                <a:ea typeface="Arial"/>
                <a:cs typeface="Arial"/>
                <a:sym typeface="Arial"/>
              </a:rPr>
              <a:t>Okuduğunu anlamama</a:t>
            </a:r>
            <a:endParaRPr/>
          </a:p>
          <a:p>
            <a:pPr indent="0" lvl="0" marL="0" marR="0" rtl="0" algn="l">
              <a:lnSpc>
                <a:spcPct val="150000"/>
              </a:lnSpc>
              <a:spcBef>
                <a:spcPts val="0"/>
              </a:spcBef>
              <a:spcAft>
                <a:spcPts val="0"/>
              </a:spcAft>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62"/>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11</a:t>
            </a:r>
            <a:r>
              <a:rPr lang="en-GB" sz="3200">
                <a:solidFill>
                  <a:schemeClr val="lt1"/>
                </a:solidFill>
              </a:rPr>
              <a:t>. </a:t>
            </a:r>
            <a:r>
              <a:rPr b="1" lang="en-GB" sz="3200">
                <a:solidFill>
                  <a:schemeClr val="lt1"/>
                </a:solidFill>
              </a:rPr>
              <a:t>QUIZ</a:t>
            </a:r>
            <a:endParaRPr b="1" sz="3200">
              <a:solidFill>
                <a:schemeClr val="lt1"/>
              </a:solidFill>
            </a:endParaRPr>
          </a:p>
        </p:txBody>
      </p:sp>
      <p:sp>
        <p:nvSpPr>
          <p:cNvPr id="311" name="Google Shape;311;p62"/>
          <p:cNvSpPr/>
          <p:nvPr/>
        </p:nvSpPr>
        <p:spPr>
          <a:xfrm>
            <a:off x="965915" y="1468192"/>
            <a:ext cx="10148553" cy="393954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en-GB" sz="2400" u="none" cap="none" strike="noStrike">
                <a:solidFill>
                  <a:srgbClr val="000000"/>
                </a:solidFill>
                <a:latin typeface="Arial"/>
                <a:ea typeface="Arial"/>
                <a:cs typeface="Arial"/>
                <a:sym typeface="Arial"/>
              </a:rPr>
              <a:t>2. Çoktan Seçmeli Soru : </a:t>
            </a:r>
            <a:r>
              <a:rPr b="0" i="0" lang="en-GB" sz="2400" u="none" cap="none" strike="noStrike">
                <a:solidFill>
                  <a:srgbClr val="000000"/>
                </a:solidFill>
                <a:latin typeface="Arial"/>
                <a:ea typeface="Arial"/>
                <a:cs typeface="Arial"/>
                <a:sym typeface="Arial"/>
              </a:rPr>
              <a:t>Diskalkuli problemi olan öğrencilerin gösterdiği özelliklerin nörogelişimsel nedenleridir?</a:t>
            </a:r>
            <a:endParaRPr/>
          </a:p>
          <a:p>
            <a:pPr indent="0" lvl="0" marL="0" marR="0" rtl="0" algn="l">
              <a:lnSpc>
                <a:spcPct val="150000"/>
              </a:lnSpc>
              <a:spcBef>
                <a:spcPts val="0"/>
              </a:spcBef>
              <a:spcAft>
                <a:spcPts val="0"/>
              </a:spcAft>
              <a:buNone/>
            </a:pPr>
            <a:r>
              <a:t/>
            </a:r>
            <a:endParaRPr b="0" i="0" sz="2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400"/>
              <a:buFont typeface="Arial"/>
              <a:buAutoNum type="arabicPeriod"/>
            </a:pPr>
            <a:r>
              <a:rPr b="0" i="0" lang="en-GB" sz="2400" u="none" cap="none" strike="noStrike">
                <a:solidFill>
                  <a:srgbClr val="000000"/>
                </a:solidFill>
                <a:latin typeface="Arial"/>
                <a:ea typeface="Arial"/>
                <a:cs typeface="Arial"/>
                <a:sym typeface="Arial"/>
              </a:rPr>
              <a:t>Sosyal ilişkiler kuramama</a:t>
            </a:r>
            <a:endParaRPr/>
          </a:p>
          <a:p>
            <a:pPr indent="-457200" lvl="0" marL="457200" marR="0" rtl="0" algn="l">
              <a:lnSpc>
                <a:spcPct val="100000"/>
              </a:lnSpc>
              <a:spcBef>
                <a:spcPts val="0"/>
              </a:spcBef>
              <a:spcAft>
                <a:spcPts val="0"/>
              </a:spcAft>
              <a:buClr>
                <a:srgbClr val="000000"/>
              </a:buClr>
              <a:buSzPts val="2400"/>
              <a:buFont typeface="Arial"/>
              <a:buAutoNum type="arabicPeriod"/>
            </a:pPr>
            <a:r>
              <a:rPr b="0" i="0" lang="en-GB" sz="2400" u="none" cap="none" strike="noStrike">
                <a:solidFill>
                  <a:srgbClr val="FF0000"/>
                </a:solidFill>
                <a:latin typeface="Arial"/>
                <a:ea typeface="Arial"/>
                <a:cs typeface="Arial"/>
                <a:sym typeface="Arial"/>
              </a:rPr>
              <a:t>Hafıza problemleri, </a:t>
            </a:r>
            <a:endParaRPr/>
          </a:p>
          <a:p>
            <a:pPr indent="-457200" lvl="0" marL="457200" marR="0" rtl="0" algn="l">
              <a:lnSpc>
                <a:spcPct val="100000"/>
              </a:lnSpc>
              <a:spcBef>
                <a:spcPts val="0"/>
              </a:spcBef>
              <a:spcAft>
                <a:spcPts val="0"/>
              </a:spcAft>
              <a:buClr>
                <a:srgbClr val="000000"/>
              </a:buClr>
              <a:buSzPts val="2400"/>
              <a:buFont typeface="Arial"/>
              <a:buAutoNum type="arabicPeriod"/>
            </a:pPr>
            <a:r>
              <a:rPr b="0" i="0" lang="en-GB" sz="2400" u="none" cap="none" strike="noStrike">
                <a:solidFill>
                  <a:srgbClr val="FF0000"/>
                </a:solidFill>
                <a:latin typeface="Arial"/>
                <a:ea typeface="Arial"/>
                <a:cs typeface="Arial"/>
                <a:sym typeface="Arial"/>
              </a:rPr>
              <a:t>Dikkat dağınıklığı, </a:t>
            </a:r>
            <a:endParaRPr/>
          </a:p>
          <a:p>
            <a:pPr indent="-457200" lvl="0" marL="457200" marR="0" rtl="0" algn="l">
              <a:lnSpc>
                <a:spcPct val="100000"/>
              </a:lnSpc>
              <a:spcBef>
                <a:spcPts val="0"/>
              </a:spcBef>
              <a:spcAft>
                <a:spcPts val="0"/>
              </a:spcAft>
              <a:buClr>
                <a:srgbClr val="000000"/>
              </a:buClr>
              <a:buSzPts val="2400"/>
              <a:buFont typeface="Arial"/>
              <a:buAutoNum type="arabicPeriod"/>
            </a:pPr>
            <a:r>
              <a:rPr b="0" i="0" lang="en-GB" sz="2400" u="none" cap="none" strike="noStrike">
                <a:solidFill>
                  <a:srgbClr val="FF0000"/>
                </a:solidFill>
                <a:latin typeface="Arial"/>
                <a:ea typeface="Arial"/>
                <a:cs typeface="Arial"/>
                <a:sym typeface="Arial"/>
              </a:rPr>
              <a:t>İşitsel ve görsel algı problemleri, </a:t>
            </a:r>
            <a:endParaRPr/>
          </a:p>
          <a:p>
            <a:pPr indent="-457200" lvl="0" marL="457200" marR="0" rtl="0" algn="l">
              <a:lnSpc>
                <a:spcPct val="100000"/>
              </a:lnSpc>
              <a:spcBef>
                <a:spcPts val="0"/>
              </a:spcBef>
              <a:spcAft>
                <a:spcPts val="0"/>
              </a:spcAft>
              <a:buClr>
                <a:srgbClr val="000000"/>
              </a:buClr>
              <a:buSzPts val="2400"/>
              <a:buFont typeface="Arial"/>
              <a:buAutoNum type="arabicPeriod"/>
            </a:pPr>
            <a:r>
              <a:rPr b="0" i="0" lang="en-GB" sz="2400" u="none" cap="none" strike="noStrike">
                <a:solidFill>
                  <a:srgbClr val="FF0000"/>
                </a:solidFill>
                <a:latin typeface="Arial"/>
                <a:ea typeface="Arial"/>
                <a:cs typeface="Arial"/>
                <a:sym typeface="Arial"/>
              </a:rPr>
              <a:t>Mekânsal ve anlamsal ilişkiler kavrama problemleri</a:t>
            </a:r>
            <a:endParaRPr/>
          </a:p>
          <a:p>
            <a:pPr indent="-31750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63"/>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11</a:t>
            </a:r>
            <a:r>
              <a:rPr lang="en-GB" sz="3200">
                <a:solidFill>
                  <a:schemeClr val="lt1"/>
                </a:solidFill>
              </a:rPr>
              <a:t>. </a:t>
            </a:r>
            <a:r>
              <a:rPr b="1" lang="en-GB" sz="3200">
                <a:solidFill>
                  <a:schemeClr val="lt1"/>
                </a:solidFill>
              </a:rPr>
              <a:t>QUIZ</a:t>
            </a:r>
            <a:endParaRPr b="1" sz="3200">
              <a:solidFill>
                <a:schemeClr val="lt1"/>
              </a:solidFill>
            </a:endParaRPr>
          </a:p>
        </p:txBody>
      </p:sp>
      <p:sp>
        <p:nvSpPr>
          <p:cNvPr id="317" name="Google Shape;317;p63"/>
          <p:cNvSpPr/>
          <p:nvPr/>
        </p:nvSpPr>
        <p:spPr>
          <a:xfrm>
            <a:off x="965915" y="1468192"/>
            <a:ext cx="10148553" cy="393954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en-GB" sz="2400" u="none" cap="none" strike="noStrike">
                <a:solidFill>
                  <a:srgbClr val="000000"/>
                </a:solidFill>
                <a:latin typeface="Arial"/>
                <a:ea typeface="Arial"/>
                <a:cs typeface="Arial"/>
                <a:sym typeface="Arial"/>
              </a:rPr>
              <a:t>2. . Tek Seçenekli Soru: </a:t>
            </a:r>
            <a:r>
              <a:rPr b="0" i="0" lang="en-GB" sz="2400" u="none" cap="none" strike="noStrike">
                <a:solidFill>
                  <a:srgbClr val="000000"/>
                </a:solidFill>
                <a:latin typeface="Arial"/>
                <a:ea typeface="Arial"/>
                <a:cs typeface="Arial"/>
                <a:sym typeface="Arial"/>
              </a:rPr>
              <a:t>Diskalkuli problemi olan öğrencilerin gösterdiği hangi problem görsel algılamadan kaynaklı bir problemdir?</a:t>
            </a:r>
            <a:endParaRPr/>
          </a:p>
          <a:p>
            <a:pPr indent="0" lvl="0" marL="0" marR="0" rtl="0" algn="l">
              <a:lnSpc>
                <a:spcPct val="150000"/>
              </a:lnSpc>
              <a:spcBef>
                <a:spcPts val="0"/>
              </a:spcBef>
              <a:spcAft>
                <a:spcPts val="0"/>
              </a:spcAft>
              <a:buNone/>
            </a:pPr>
            <a:r>
              <a:t/>
            </a:r>
            <a:endParaRPr b="0" i="0" sz="2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400"/>
              <a:buFont typeface="Arial"/>
              <a:buAutoNum type="arabicPeriod"/>
            </a:pPr>
            <a:r>
              <a:rPr b="0" i="0" lang="en-GB" sz="2400" u="none" cap="none" strike="noStrike">
                <a:solidFill>
                  <a:srgbClr val="000000"/>
                </a:solidFill>
                <a:latin typeface="Arial"/>
                <a:ea typeface="Arial"/>
                <a:cs typeface="Arial"/>
                <a:sym typeface="Arial"/>
              </a:rPr>
              <a:t>Soruya odaklanamama</a:t>
            </a:r>
            <a:endParaRPr/>
          </a:p>
          <a:p>
            <a:pPr indent="-457200" lvl="0" marL="457200" marR="0" rtl="0" algn="l">
              <a:lnSpc>
                <a:spcPct val="100000"/>
              </a:lnSpc>
              <a:spcBef>
                <a:spcPts val="0"/>
              </a:spcBef>
              <a:spcAft>
                <a:spcPts val="0"/>
              </a:spcAft>
              <a:buClr>
                <a:srgbClr val="000000"/>
              </a:buClr>
              <a:buSzPts val="2400"/>
              <a:buFont typeface="Arial"/>
              <a:buAutoNum type="arabicPeriod"/>
            </a:pPr>
            <a:r>
              <a:rPr b="0" i="0" lang="en-GB" sz="2400" u="none" cap="none" strike="noStrike">
                <a:solidFill>
                  <a:srgbClr val="000000"/>
                </a:solidFill>
                <a:latin typeface="Arial"/>
                <a:ea typeface="Arial"/>
                <a:cs typeface="Arial"/>
                <a:sym typeface="Arial"/>
              </a:rPr>
              <a:t>Matematik kavramlarını somutlaştıramama</a:t>
            </a:r>
            <a:endParaRPr/>
          </a:p>
          <a:p>
            <a:pPr indent="-457200" lvl="0" marL="457200" marR="0" rtl="0" algn="l">
              <a:lnSpc>
                <a:spcPct val="100000"/>
              </a:lnSpc>
              <a:spcBef>
                <a:spcPts val="0"/>
              </a:spcBef>
              <a:spcAft>
                <a:spcPts val="0"/>
              </a:spcAft>
              <a:buClr>
                <a:srgbClr val="000000"/>
              </a:buClr>
              <a:buSzPts val="2400"/>
              <a:buFont typeface="Arial"/>
              <a:buAutoNum type="arabicPeriod"/>
            </a:pPr>
            <a:r>
              <a:rPr b="0" i="0" lang="en-GB" sz="2400" u="none" cap="none" strike="noStrike">
                <a:solidFill>
                  <a:srgbClr val="FF0000"/>
                </a:solidFill>
                <a:latin typeface="Arial"/>
                <a:ea typeface="Arial"/>
                <a:cs typeface="Arial"/>
                <a:sym typeface="Arial"/>
              </a:rPr>
              <a:t>Rakamları karıştırma</a:t>
            </a:r>
            <a:endParaRPr/>
          </a:p>
          <a:p>
            <a:pPr indent="-457200" lvl="0" marL="457200" marR="0" rtl="0" algn="l">
              <a:lnSpc>
                <a:spcPct val="100000"/>
              </a:lnSpc>
              <a:spcBef>
                <a:spcPts val="0"/>
              </a:spcBef>
              <a:spcAft>
                <a:spcPts val="0"/>
              </a:spcAft>
              <a:buClr>
                <a:srgbClr val="000000"/>
              </a:buClr>
              <a:buSzPts val="2400"/>
              <a:buFont typeface="Arial"/>
              <a:buAutoNum type="arabicPeriod"/>
            </a:pPr>
            <a:r>
              <a:rPr b="0" i="0" lang="en-GB" sz="2400" u="none" cap="none" strike="noStrike">
                <a:solidFill>
                  <a:srgbClr val="000000"/>
                </a:solidFill>
                <a:latin typeface="Arial"/>
                <a:ea typeface="Arial"/>
                <a:cs typeface="Arial"/>
                <a:sym typeface="Arial"/>
              </a:rPr>
              <a:t>Sayılar arasında ilişkiyi kavrayamama</a:t>
            </a:r>
            <a:endParaRPr/>
          </a:p>
          <a:p>
            <a:pPr indent="-457200" lvl="0" marL="457200" marR="0" rtl="0" algn="l">
              <a:lnSpc>
                <a:spcPct val="100000"/>
              </a:lnSpc>
              <a:spcBef>
                <a:spcPts val="0"/>
              </a:spcBef>
              <a:spcAft>
                <a:spcPts val="0"/>
              </a:spcAft>
              <a:buClr>
                <a:srgbClr val="000000"/>
              </a:buClr>
              <a:buSzPts val="2400"/>
              <a:buFont typeface="Arial"/>
              <a:buAutoNum type="arabicPeriod"/>
            </a:pPr>
            <a:r>
              <a:rPr b="0" i="0" lang="en-GB" sz="2400" u="none" cap="none" strike="noStrike">
                <a:solidFill>
                  <a:srgbClr val="000000"/>
                </a:solidFill>
                <a:latin typeface="Arial"/>
                <a:ea typeface="Arial"/>
                <a:cs typeface="Arial"/>
                <a:sym typeface="Arial"/>
              </a:rPr>
              <a:t>Az-çok kavramını karıştırma</a:t>
            </a:r>
            <a:endParaRPr/>
          </a:p>
          <a:p>
            <a:pPr indent="-31750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64"/>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None/>
            </a:pPr>
            <a:r>
              <a:rPr b="1" lang="en-GB" sz="3200">
                <a:solidFill>
                  <a:schemeClr val="lt1"/>
                </a:solidFill>
              </a:rPr>
              <a:t>Modül 4: Eğitim ve öğretimin tüm alanlarında kapsayıcılık</a:t>
            </a:r>
            <a:br>
              <a:rPr b="1" lang="en-GB" sz="3200">
                <a:solidFill>
                  <a:schemeClr val="lt1"/>
                </a:solidFill>
              </a:rPr>
            </a:br>
            <a:r>
              <a:rPr b="1" lang="en-GB" sz="3200">
                <a:solidFill>
                  <a:schemeClr val="lt1"/>
                </a:solidFill>
              </a:rPr>
              <a:t>11</a:t>
            </a:r>
            <a:r>
              <a:rPr lang="en-GB" sz="3200">
                <a:solidFill>
                  <a:schemeClr val="lt1"/>
                </a:solidFill>
              </a:rPr>
              <a:t>. </a:t>
            </a:r>
            <a:r>
              <a:rPr b="1" lang="en-GB" sz="3200">
                <a:solidFill>
                  <a:schemeClr val="lt1"/>
                </a:solidFill>
              </a:rPr>
              <a:t>QUIZ</a:t>
            </a:r>
            <a:endParaRPr b="1" sz="3200">
              <a:solidFill>
                <a:schemeClr val="lt1"/>
              </a:solidFill>
            </a:endParaRPr>
          </a:p>
        </p:txBody>
      </p:sp>
      <p:sp>
        <p:nvSpPr>
          <p:cNvPr id="323" name="Google Shape;323;p64"/>
          <p:cNvSpPr/>
          <p:nvPr/>
        </p:nvSpPr>
        <p:spPr>
          <a:xfrm>
            <a:off x="965915" y="1468192"/>
            <a:ext cx="10148553" cy="4324261"/>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en-GB" sz="2200" u="none" cap="none" strike="noStrike">
                <a:solidFill>
                  <a:srgbClr val="000000"/>
                </a:solidFill>
                <a:latin typeface="Arial"/>
                <a:ea typeface="Arial"/>
                <a:cs typeface="Arial"/>
                <a:sym typeface="Arial"/>
              </a:rPr>
              <a:t>2. . Çoktan Seçmeli Soru : </a:t>
            </a:r>
            <a:r>
              <a:rPr b="0" i="0" lang="en-GB" sz="2200" u="none" cap="none" strike="noStrike">
                <a:solidFill>
                  <a:srgbClr val="000000"/>
                </a:solidFill>
                <a:latin typeface="Arial"/>
                <a:ea typeface="Arial"/>
                <a:cs typeface="Arial"/>
                <a:sym typeface="Arial"/>
              </a:rPr>
              <a:t>Kapsayıcı etkinliklerin uygulanması sırasında aşağıdakilerden hangilerine dikkat edilmelidir?</a:t>
            </a:r>
            <a:endParaRPr/>
          </a:p>
          <a:p>
            <a:pPr indent="0" lvl="0" marL="0" marR="0" rtl="0" algn="l">
              <a:lnSpc>
                <a:spcPct val="150000"/>
              </a:lnSpc>
              <a:spcBef>
                <a:spcPts val="0"/>
              </a:spcBef>
              <a:spcAft>
                <a:spcPts val="0"/>
              </a:spcAft>
              <a:buNone/>
            </a:pPr>
            <a:r>
              <a:t/>
            </a:r>
            <a:endParaRPr b="0" i="0" sz="22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200"/>
              <a:buFont typeface="Arial"/>
              <a:buAutoNum type="arabicPeriod"/>
            </a:pPr>
            <a:r>
              <a:rPr b="0" i="0" lang="en-GB" sz="2200" u="none" cap="none" strike="noStrike">
                <a:solidFill>
                  <a:srgbClr val="FF0000"/>
                </a:solidFill>
                <a:latin typeface="Arial"/>
                <a:ea typeface="Arial"/>
                <a:cs typeface="Arial"/>
                <a:sym typeface="Arial"/>
              </a:rPr>
              <a:t>Sınıf düzenini dikkat dağınıklığını en aza indirecek şekilde ayarlanması, </a:t>
            </a:r>
            <a:endParaRPr/>
          </a:p>
          <a:p>
            <a:pPr indent="-457200" lvl="0" marL="457200" marR="0" rtl="0" algn="l">
              <a:lnSpc>
                <a:spcPct val="100000"/>
              </a:lnSpc>
              <a:spcBef>
                <a:spcPts val="0"/>
              </a:spcBef>
              <a:spcAft>
                <a:spcPts val="0"/>
              </a:spcAft>
              <a:buClr>
                <a:srgbClr val="000000"/>
              </a:buClr>
              <a:buSzPts val="2200"/>
              <a:buFont typeface="Arial"/>
              <a:buAutoNum type="arabicPeriod"/>
            </a:pPr>
            <a:r>
              <a:rPr b="0" i="0" lang="en-GB" sz="2200" u="none" cap="none" strike="noStrike">
                <a:solidFill>
                  <a:srgbClr val="FF0000"/>
                </a:solidFill>
                <a:latin typeface="Arial"/>
                <a:ea typeface="Arial"/>
                <a:cs typeface="Arial"/>
                <a:sym typeface="Arial"/>
              </a:rPr>
              <a:t>Öğrencinin öğretmeni ve tahtayı rahatça görebileceği bir oturma düzeni olması</a:t>
            </a:r>
            <a:endParaRPr/>
          </a:p>
          <a:p>
            <a:pPr indent="-457200" lvl="0" marL="457200" marR="0" rtl="0" algn="l">
              <a:lnSpc>
                <a:spcPct val="100000"/>
              </a:lnSpc>
              <a:spcBef>
                <a:spcPts val="0"/>
              </a:spcBef>
              <a:spcAft>
                <a:spcPts val="0"/>
              </a:spcAft>
              <a:buClr>
                <a:srgbClr val="000000"/>
              </a:buClr>
              <a:buSzPts val="2200"/>
              <a:buFont typeface="Arial"/>
              <a:buAutoNum type="arabicPeriod"/>
            </a:pPr>
            <a:r>
              <a:rPr b="0" i="0" lang="en-GB" sz="2200" u="none" cap="none" strike="noStrike">
                <a:solidFill>
                  <a:srgbClr val="FF0000"/>
                </a:solidFill>
                <a:latin typeface="Arial"/>
                <a:ea typeface="Arial"/>
                <a:cs typeface="Arial"/>
                <a:sym typeface="Arial"/>
              </a:rPr>
              <a:t>Çoklu duyusal öğrenme araçlarının kullanılması (görsel, işitsel ve dokunsal materyaller)</a:t>
            </a:r>
            <a:endParaRPr/>
          </a:p>
          <a:p>
            <a:pPr indent="-457200" lvl="0" marL="457200" marR="0" rtl="0" algn="l">
              <a:lnSpc>
                <a:spcPct val="100000"/>
              </a:lnSpc>
              <a:spcBef>
                <a:spcPts val="0"/>
              </a:spcBef>
              <a:spcAft>
                <a:spcPts val="0"/>
              </a:spcAft>
              <a:buClr>
                <a:srgbClr val="000000"/>
              </a:buClr>
              <a:buSzPts val="2200"/>
              <a:buFont typeface="Arial"/>
              <a:buAutoNum type="arabicPeriod"/>
            </a:pPr>
            <a:r>
              <a:rPr b="0" i="0" lang="en-GB" sz="2200" u="none" cap="none" strike="noStrike">
                <a:solidFill>
                  <a:srgbClr val="FF0000"/>
                </a:solidFill>
                <a:latin typeface="Arial"/>
                <a:ea typeface="Arial"/>
                <a:cs typeface="Arial"/>
                <a:sym typeface="Arial"/>
              </a:rPr>
              <a:t>Somut materyaller kullanarak matematik kavramlarının somutlaştırılması</a:t>
            </a:r>
            <a:endParaRPr/>
          </a:p>
          <a:p>
            <a:pPr indent="-457200" lvl="0" marL="457200" marR="0" rtl="0" algn="l">
              <a:lnSpc>
                <a:spcPct val="100000"/>
              </a:lnSpc>
              <a:spcBef>
                <a:spcPts val="0"/>
              </a:spcBef>
              <a:spcAft>
                <a:spcPts val="0"/>
              </a:spcAft>
              <a:buClr>
                <a:srgbClr val="000000"/>
              </a:buClr>
              <a:buSzPts val="2200"/>
              <a:buFont typeface="Arial"/>
              <a:buAutoNum type="arabicPeriod"/>
            </a:pPr>
            <a:r>
              <a:rPr b="0" i="0" lang="en-GB" sz="2200" u="none" cap="none" strike="noStrike">
                <a:solidFill>
                  <a:srgbClr val="000000"/>
                </a:solidFill>
                <a:latin typeface="Arial"/>
                <a:ea typeface="Arial"/>
                <a:cs typeface="Arial"/>
                <a:sym typeface="Arial"/>
              </a:rPr>
              <a:t>Öğrencilere ekstra zaman verilmelidir.</a:t>
            </a:r>
            <a:endParaRPr/>
          </a:p>
          <a:p>
            <a:pPr indent="0" lvl="0" marL="0" marR="0" rtl="0" algn="l">
              <a:lnSpc>
                <a:spcPct val="100000"/>
              </a:lnSpc>
              <a:spcBef>
                <a:spcPts val="0"/>
              </a:spcBef>
              <a:spcAft>
                <a:spcPts val="0"/>
              </a:spcAft>
              <a:buNone/>
            </a:pPr>
            <a:r>
              <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19"/>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en-GB">
                <a:solidFill>
                  <a:schemeClr val="lt1"/>
                </a:solidFill>
              </a:rPr>
              <a:t>İletişim</a:t>
            </a:r>
            <a:endParaRPr>
              <a:solidFill>
                <a:schemeClr val="lt1"/>
              </a:solidFill>
            </a:endParaRPr>
          </a:p>
        </p:txBody>
      </p:sp>
      <p:sp>
        <p:nvSpPr>
          <p:cNvPr id="329" name="Google Shape;329;p19"/>
          <p:cNvSpPr/>
          <p:nvPr/>
        </p:nvSpPr>
        <p:spPr>
          <a:xfrm>
            <a:off x="2268773" y="2808817"/>
            <a:ext cx="5336359" cy="492402"/>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rPr b="1" i="0" lang="en-GB" sz="2600" u="none" cap="none" strike="noStrike">
                <a:solidFill>
                  <a:schemeClr val="dk1"/>
                </a:solidFill>
                <a:latin typeface="Quattrocento Sans"/>
                <a:ea typeface="Quattrocento Sans"/>
                <a:cs typeface="Quattrocento Sans"/>
                <a:sym typeface="Quattrocento Sans"/>
              </a:rPr>
              <a:t>Web</a:t>
            </a:r>
            <a:r>
              <a:rPr b="0" i="0" lang="en-GB" sz="2600" u="none" cap="none" strike="noStrike">
                <a:solidFill>
                  <a:schemeClr val="dk1"/>
                </a:solidFill>
                <a:latin typeface="Quattrocento Sans"/>
                <a:ea typeface="Quattrocento Sans"/>
                <a:cs typeface="Quattrocento Sans"/>
                <a:sym typeface="Quattrocento Sans"/>
              </a:rPr>
              <a:t>: www.cu.edu.tr/eng/</a:t>
            </a:r>
            <a:endParaRPr b="0" i="0" sz="2600" u="none" cap="none" strike="noStrike">
              <a:solidFill>
                <a:schemeClr val="dk1"/>
              </a:solidFill>
              <a:latin typeface="Arial"/>
              <a:ea typeface="Arial"/>
              <a:cs typeface="Arial"/>
              <a:sym typeface="Arial"/>
            </a:endParaRPr>
          </a:p>
        </p:txBody>
      </p:sp>
      <p:sp>
        <p:nvSpPr>
          <p:cNvPr id="330" name="Google Shape;330;p19"/>
          <p:cNvSpPr/>
          <p:nvPr/>
        </p:nvSpPr>
        <p:spPr>
          <a:xfrm>
            <a:off x="2268773" y="3937435"/>
            <a:ext cx="5833459" cy="1692731"/>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Quattrocento Sans"/>
              <a:buNone/>
            </a:pPr>
            <a:r>
              <a:rPr b="1" i="0" lang="en-GB" sz="2400" u="none" cap="none" strike="noStrike">
                <a:solidFill>
                  <a:schemeClr val="dk1"/>
                </a:solidFill>
                <a:latin typeface="Arial"/>
                <a:ea typeface="Arial"/>
                <a:cs typeface="Arial"/>
                <a:sym typeface="Arial"/>
              </a:rPr>
              <a:t>Doç. Dr. Oğuzhan KIRDÖK</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Özel Eğitim Bölüm Başkanı</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GB" sz="1800" u="none" cap="none" strike="noStrike">
                <a:solidFill>
                  <a:schemeClr val="dk1"/>
                </a:solidFill>
                <a:latin typeface="Arial"/>
                <a:ea typeface="Arial"/>
                <a:cs typeface="Arial"/>
                <a:sym typeface="Arial"/>
              </a:rPr>
              <a:t>Eğitim Fakültesi</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Calibri"/>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Quattrocento Sans"/>
              <a:buNone/>
            </a:pPr>
            <a:r>
              <a:rPr b="1" i="0" lang="en-GB" sz="1600" u="none" cap="none" strike="noStrike">
                <a:solidFill>
                  <a:schemeClr val="dk1"/>
                </a:solidFill>
                <a:latin typeface="Arial"/>
                <a:ea typeface="Arial"/>
                <a:cs typeface="Arial"/>
                <a:sym typeface="Arial"/>
              </a:rPr>
              <a:t>E-Mail: </a:t>
            </a:r>
            <a:r>
              <a:rPr b="0" i="0" lang="en-GB" sz="1600" u="sng" cap="none" strike="noStrike">
                <a:solidFill>
                  <a:srgbClr val="0563C1"/>
                </a:solidFill>
                <a:latin typeface="Arial"/>
                <a:ea typeface="Arial"/>
                <a:cs typeface="Arial"/>
                <a:sym typeface="Arial"/>
              </a:rPr>
              <a:t>okirdok@cu.edu.tr</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050"/>
              <a:buFont typeface="Calibri"/>
              <a:buNone/>
            </a:pPr>
            <a:r>
              <a:t/>
            </a:r>
            <a:endParaRPr b="0" i="0" sz="1200" u="none" cap="none" strike="noStrike">
              <a:solidFill>
                <a:schemeClr val="dk1"/>
              </a:solidFill>
              <a:latin typeface="Calibri"/>
              <a:ea typeface="Calibri"/>
              <a:cs typeface="Calibri"/>
              <a:sym typeface="Calibri"/>
            </a:endParaRPr>
          </a:p>
        </p:txBody>
      </p:sp>
      <p:pic>
        <p:nvPicPr>
          <p:cNvPr descr="Çukurova Üniversitesi Destek Sistemi" id="331" name="Google Shape;331;p19"/>
          <p:cNvPicPr preferRelativeResize="0"/>
          <p:nvPr/>
        </p:nvPicPr>
        <p:blipFill rotWithShape="1">
          <a:blip r:embed="rId3">
            <a:alphaModFix/>
          </a:blip>
          <a:srcRect b="0" l="0" r="0" t="0"/>
          <a:stretch/>
        </p:blipFill>
        <p:spPr>
          <a:xfrm>
            <a:off x="2268773" y="1784353"/>
            <a:ext cx="3302442" cy="8806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2023-09-04T09:53:46Z</dcterms:created>
  <dc:creator>Helene Lindenthal</dc:creator>
</cp:coreProperties>
</file>