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1"/>
  </p:notesMasterIdLst>
  <p:sldIdLst>
    <p:sldId id="257" r:id="rId2"/>
    <p:sldId id="258" r:id="rId3"/>
    <p:sldId id="259" r:id="rId4"/>
    <p:sldId id="275" r:id="rId5"/>
    <p:sldId id="276" r:id="rId6"/>
    <p:sldId id="277" r:id="rId7"/>
    <p:sldId id="278" r:id="rId8"/>
    <p:sldId id="280" r:id="rId9"/>
    <p:sldId id="281" r:id="rId10"/>
    <p:sldId id="279" r:id="rId11"/>
    <p:sldId id="282" r:id="rId12"/>
    <p:sldId id="283" r:id="rId13"/>
    <p:sldId id="284" r:id="rId14"/>
    <p:sldId id="285" r:id="rId15"/>
    <p:sldId id="286" r:id="rId16"/>
    <p:sldId id="287" r:id="rId17"/>
    <p:sldId id="288" r:id="rId18"/>
    <p:sldId id="289" r:id="rId19"/>
    <p:sldId id="290" r:id="rId20"/>
    <p:sldId id="291" r:id="rId21"/>
    <p:sldId id="293" r:id="rId22"/>
    <p:sldId id="294" r:id="rId23"/>
    <p:sldId id="295" r:id="rId24"/>
    <p:sldId id="296" r:id="rId25"/>
    <p:sldId id="297" r:id="rId26"/>
    <p:sldId id="298" r:id="rId27"/>
    <p:sldId id="299" r:id="rId28"/>
    <p:sldId id="300" r:id="rId29"/>
    <p:sldId id="274" r:id="rId30"/>
  </p:sldIdLst>
  <p:sldSz cx="12192000" cy="6858000"/>
  <p:notesSz cx="6858000" cy="9144000"/>
  <p:embeddedFontLst>
    <p:embeddedFont>
      <p:font typeface="Quattrocento Sans" panose="020B0604020202020204" charset="0"/>
      <p:regular r:id="rId32"/>
      <p:bold r:id="rId33"/>
      <p:italic r:id="rId34"/>
      <p:boldItalic r:id="rId35"/>
    </p:embeddedFont>
    <p:embeddedFont>
      <p:font typeface="Calibri" panose="020F0502020204030204" pitchFamily="34"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0" roundtripDataSignature="AMtx7mgXRKSrZ5yjZW9jiWGXpQvp7dirI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06EA3C1-0F02-4256-BE88-5E90EB001394}">
  <a:tblStyle styleId="{506EA3C1-0F02-4256-BE88-5E90EB001394}"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0E7E6"/>
          </a:solidFill>
        </a:fill>
      </a:tcStyle>
    </a:wholeTbl>
    <a:band1H>
      <a:tcTxStyle/>
      <a:tcStyle>
        <a:tcBdr/>
        <a:fill>
          <a:solidFill>
            <a:srgbClr val="E0CCCA"/>
          </a:solidFill>
        </a:fill>
      </a:tcStyle>
    </a:band1H>
    <a:band2H>
      <a:tcTxStyle/>
      <a:tcStyle>
        <a:tcBdr/>
      </a:tcStyle>
    </a:band2H>
    <a:band1V>
      <a:tcTxStyle/>
      <a:tcStyle>
        <a:tcBdr/>
        <a:fill>
          <a:solidFill>
            <a:srgbClr val="E0CCC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3891"/>
  </p:normalViewPr>
  <p:slideViewPr>
    <p:cSldViewPr snapToGrid="0" snapToObjects="1">
      <p:cViewPr varScale="1">
        <p:scale>
          <a:sx n="81" d="100"/>
          <a:sy n="81" d="100"/>
        </p:scale>
        <p:origin x="96" y="5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95802583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1281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3084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5987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0051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6491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938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8626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951895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6747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8207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75423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203154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54553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445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01511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46676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71216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2583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98422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45031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34290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126539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89544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70525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60470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69925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51739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60076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3" name="Google Shape;33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9921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17"/>
        <p:cNvGrpSpPr/>
        <p:nvPr/>
      </p:nvGrpSpPr>
      <p:grpSpPr>
        <a:xfrm>
          <a:off x="0" y="0"/>
          <a:ext cx="0" cy="0"/>
          <a:chOff x="0" y="0"/>
          <a:chExt cx="0" cy="0"/>
        </a:xfrm>
      </p:grpSpPr>
      <p:sp>
        <p:nvSpPr>
          <p:cNvPr id="18" name="Google Shape;18;p2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3"/>
        <p:cNvGrpSpPr/>
        <p:nvPr/>
      </p:nvGrpSpPr>
      <p:grpSpPr>
        <a:xfrm>
          <a:off x="0" y="0"/>
          <a:ext cx="0" cy="0"/>
          <a:chOff x="0" y="0"/>
          <a:chExt cx="0" cy="0"/>
        </a:xfrm>
      </p:grpSpPr>
      <p:sp>
        <p:nvSpPr>
          <p:cNvPr id="24" name="Google Shape;24;p2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22"/>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29"/>
        <p:cNvGrpSpPr/>
        <p:nvPr/>
      </p:nvGrpSpPr>
      <p:grpSpPr>
        <a:xfrm>
          <a:off x="0" y="0"/>
          <a:ext cx="0" cy="0"/>
          <a:chOff x="0" y="0"/>
          <a:chExt cx="0" cy="0"/>
        </a:xfrm>
      </p:grpSpPr>
      <p:sp>
        <p:nvSpPr>
          <p:cNvPr id="30" name="Google Shape;30;p23"/>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23"/>
          <p:cNvSpPr txBox="1">
            <a:spLocks noGrp="1"/>
          </p:cNvSpPr>
          <p:nvPr>
            <p:ph type="body" idx="1"/>
          </p:nvPr>
        </p:nvSpPr>
        <p:spPr>
          <a:xfrm>
            <a:off x="838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3"/>
          <p:cNvSpPr txBox="1">
            <a:spLocks noGrp="1"/>
          </p:cNvSpPr>
          <p:nvPr>
            <p:ph type="body" idx="2"/>
          </p:nvPr>
        </p:nvSpPr>
        <p:spPr>
          <a:xfrm>
            <a:off x="6172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6"/>
        <p:cNvGrpSpPr/>
        <p:nvPr/>
      </p:nvGrpSpPr>
      <p:grpSpPr>
        <a:xfrm>
          <a:off x="0" y="0"/>
          <a:ext cx="0" cy="0"/>
          <a:chOff x="0" y="0"/>
          <a:chExt cx="0" cy="0"/>
        </a:xfrm>
      </p:grpSpPr>
      <p:sp>
        <p:nvSpPr>
          <p:cNvPr id="37" name="Google Shape;37;p2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2"/>
        <p:cNvGrpSpPr/>
        <p:nvPr/>
      </p:nvGrpSpPr>
      <p:grpSpPr>
        <a:xfrm>
          <a:off x="0" y="0"/>
          <a:ext cx="0" cy="0"/>
          <a:chOff x="0" y="0"/>
          <a:chExt cx="0" cy="0"/>
        </a:xfrm>
      </p:grpSpPr>
      <p:sp>
        <p:nvSpPr>
          <p:cNvPr id="43" name="Google Shape;43;p2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2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1"/>
        <p:cNvGrpSpPr/>
        <p:nvPr/>
      </p:nvGrpSpPr>
      <p:grpSpPr>
        <a:xfrm>
          <a:off x="0" y="0"/>
          <a:ext cx="0" cy="0"/>
          <a:chOff x="0" y="0"/>
          <a:chExt cx="0" cy="0"/>
        </a:xfrm>
      </p:grpSpPr>
      <p:sp>
        <p:nvSpPr>
          <p:cNvPr id="52" name="Google Shape;52;p26"/>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6"/>
        <p:cNvGrpSpPr/>
        <p:nvPr/>
      </p:nvGrpSpPr>
      <p:grpSpPr>
        <a:xfrm>
          <a:off x="0" y="0"/>
          <a:ext cx="0" cy="0"/>
          <a:chOff x="0" y="0"/>
          <a:chExt cx="0" cy="0"/>
        </a:xfrm>
      </p:grpSpPr>
      <p:sp>
        <p:nvSpPr>
          <p:cNvPr id="57" name="Google Shape;5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60"/>
        <p:cNvGrpSpPr/>
        <p:nvPr/>
      </p:nvGrpSpPr>
      <p:grpSpPr>
        <a:xfrm>
          <a:off x="0" y="0"/>
          <a:ext cx="0" cy="0"/>
          <a:chOff x="0" y="0"/>
          <a:chExt cx="0" cy="0"/>
        </a:xfrm>
      </p:grpSpPr>
      <p:sp>
        <p:nvSpPr>
          <p:cNvPr id="61" name="Google Shape;61;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2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7"/>
        <p:cNvGrpSpPr/>
        <p:nvPr/>
      </p:nvGrpSpPr>
      <p:grpSpPr>
        <a:xfrm>
          <a:off x="0" y="0"/>
          <a:ext cx="0" cy="0"/>
          <a:chOff x="0" y="0"/>
          <a:chExt cx="0" cy="0"/>
        </a:xfrm>
      </p:grpSpPr>
      <p:sp>
        <p:nvSpPr>
          <p:cNvPr id="68" name="Google Shape;68;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29"/>
          <p:cNvSpPr>
            <a:spLocks noGrp="1"/>
          </p:cNvSpPr>
          <p:nvPr>
            <p:ph type="pic" idx="2"/>
          </p:nvPr>
        </p:nvSpPr>
        <p:spPr>
          <a:xfrm>
            <a:off x="5183188" y="987425"/>
            <a:ext cx="6172200" cy="4873625"/>
          </a:xfrm>
          <a:prstGeom prst="rect">
            <a:avLst/>
          </a:prstGeom>
          <a:noFill/>
          <a:ln>
            <a:noFill/>
          </a:ln>
        </p:spPr>
      </p:sp>
      <p:sp>
        <p:nvSpPr>
          <p:cNvPr id="70" name="Google Shape;70;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74"/>
        <p:cNvGrpSpPr/>
        <p:nvPr/>
      </p:nvGrpSpPr>
      <p:grpSpPr>
        <a:xfrm>
          <a:off x="0" y="0"/>
          <a:ext cx="0" cy="0"/>
          <a:chOff x="0" y="0"/>
          <a:chExt cx="0" cy="0"/>
        </a:xfrm>
      </p:grpSpPr>
      <p:sp>
        <p:nvSpPr>
          <p:cNvPr id="75" name="Google Shape;75;p30"/>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0"/>
          <p:cNvSpPr txBox="1">
            <a:spLocks noGrp="1"/>
          </p:cNvSpPr>
          <p:nvPr>
            <p:ph type="body" idx="1"/>
          </p:nvPr>
        </p:nvSpPr>
        <p:spPr>
          <a:xfrm rot="5400000">
            <a:off x="3751681" y="-1650980"/>
            <a:ext cx="46886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80"/>
        <p:cNvGrpSpPr/>
        <p:nvPr/>
      </p:nvGrpSpPr>
      <p:grpSpPr>
        <a:xfrm>
          <a:off x="0" y="0"/>
          <a:ext cx="0" cy="0"/>
          <a:chOff x="0" y="0"/>
          <a:chExt cx="0" cy="0"/>
        </a:xfrm>
      </p:grpSpPr>
      <p:sp>
        <p:nvSpPr>
          <p:cNvPr id="81" name="Google Shape;81;p3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3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0"/>
          <p:cNvSpPr/>
          <p:nvPr/>
        </p:nvSpPr>
        <p:spPr>
          <a:xfrm>
            <a:off x="-17320" y="-68825"/>
            <a:ext cx="12192000" cy="99215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 name="Google Shape;7;p20"/>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20"/>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‹Nº›</a:t>
            </a:fld>
            <a:endParaRPr/>
          </a:p>
        </p:txBody>
      </p:sp>
      <p:sp>
        <p:nvSpPr>
          <p:cNvPr id="12" name="Google Shape;12;p20"/>
          <p:cNvSpPr/>
          <p:nvPr/>
        </p:nvSpPr>
        <p:spPr>
          <a:xfrm>
            <a:off x="-17320" y="6204155"/>
            <a:ext cx="12209320" cy="67031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3" name="Google Shape;13;p20"/>
          <p:cNvPicPr preferRelativeResize="0"/>
          <p:nvPr/>
        </p:nvPicPr>
        <p:blipFill rotWithShape="1">
          <a:blip r:embed="rId13">
            <a:alphaModFix/>
          </a:blip>
          <a:srcRect/>
          <a:stretch/>
        </p:blipFill>
        <p:spPr>
          <a:xfrm>
            <a:off x="104945" y="6356350"/>
            <a:ext cx="1061484" cy="400384"/>
          </a:xfrm>
          <a:prstGeom prst="rect">
            <a:avLst/>
          </a:prstGeom>
          <a:noFill/>
          <a:ln>
            <a:noFill/>
          </a:ln>
        </p:spPr>
      </p:pic>
      <p:sp>
        <p:nvSpPr>
          <p:cNvPr id="14" name="Google Shape;14;p20"/>
          <p:cNvSpPr txBox="1"/>
          <p:nvPr/>
        </p:nvSpPr>
        <p:spPr>
          <a:xfrm>
            <a:off x="3588239" y="6306779"/>
            <a:ext cx="5015522" cy="567690"/>
          </a:xfrm>
          <a:prstGeom prst="rect">
            <a:avLst/>
          </a:prstGeom>
          <a:noFill/>
          <a:ln>
            <a:noFill/>
          </a:ln>
        </p:spPr>
        <p:txBody>
          <a:bodyPr spcFirstLastPara="1" wrap="square" lIns="91425" tIns="45700" rIns="91425" bIns="45700" anchor="t" anchorCtr="0">
            <a:normAutofit/>
          </a:bodyPr>
          <a:lstStyle/>
          <a:p>
            <a:pPr marL="0" marR="0" lvl="0" indent="0" algn="ctr" rtl="0">
              <a:spcBef>
                <a:spcPts val="0"/>
              </a:spcBef>
              <a:spcAft>
                <a:spcPts val="0"/>
              </a:spcAft>
              <a:buClr>
                <a:schemeClr val="accent1"/>
              </a:buClr>
              <a:buSzPts val="900"/>
              <a:buFont typeface="Noto Sans Symbols"/>
              <a:buNone/>
            </a:pPr>
            <a:r>
              <a:rPr lang="en-GB" sz="900" b="0" i="0" u="none" strike="noStrike" cap="none">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chemeClr val="lt1"/>
              </a:solidFill>
              <a:latin typeface="Calibri"/>
              <a:ea typeface="Calibri"/>
              <a:cs typeface="Calibri"/>
              <a:sym typeface="Calibri"/>
            </a:endParaRPr>
          </a:p>
          <a:p>
            <a:pPr marL="0" marR="0" lvl="0" indent="0" algn="ctr" rtl="0">
              <a:spcBef>
                <a:spcPts val="1000"/>
              </a:spcBef>
              <a:spcAft>
                <a:spcPts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15" name="Google Shape;15;p20"/>
          <p:cNvPicPr preferRelativeResize="0"/>
          <p:nvPr/>
        </p:nvPicPr>
        <p:blipFill rotWithShape="1">
          <a:blip r:embed="rId14">
            <a:alphaModFix/>
          </a:blip>
          <a:srcRect/>
          <a:stretch/>
        </p:blipFill>
        <p:spPr>
          <a:xfrm>
            <a:off x="10690874" y="6356350"/>
            <a:ext cx="1396181" cy="365126"/>
          </a:xfrm>
          <a:prstGeom prst="rect">
            <a:avLst/>
          </a:prstGeom>
          <a:noFill/>
          <a:ln>
            <a:noFill/>
          </a:ln>
        </p:spPr>
      </p:pic>
      <p:pic>
        <p:nvPicPr>
          <p:cNvPr id="16" name="Google Shape;16;p20"/>
          <p:cNvPicPr preferRelativeResize="0"/>
          <p:nvPr/>
        </p:nvPicPr>
        <p:blipFill rotWithShape="1">
          <a:blip r:embed="rId15">
            <a:alphaModFix/>
          </a:blip>
          <a:srcRect/>
          <a:stretch/>
        </p:blipFill>
        <p:spPr>
          <a:xfrm>
            <a:off x="11169445" y="-55640"/>
            <a:ext cx="1022555" cy="9789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cshehFbVPV0"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2"/>
          <p:cNvSpPr txBox="1">
            <a:spLocks noGrp="1"/>
          </p:cNvSpPr>
          <p:nvPr>
            <p:ph type="ctrTitle"/>
          </p:nvPr>
        </p:nvSpPr>
        <p:spPr>
          <a:xfrm>
            <a:off x="-17320" y="1311965"/>
            <a:ext cx="12192000" cy="4691270"/>
          </a:xfrm>
          <a:prstGeom prst="rect">
            <a:avLst/>
          </a:prstGeom>
          <a:noFill/>
          <a:ln>
            <a:noFill/>
          </a:ln>
        </p:spPr>
        <p:txBody>
          <a:bodyPr spcFirstLastPara="1" wrap="square" lIns="91425" tIns="45700" rIns="91425" bIns="45700" anchor="b" anchorCtr="0">
            <a:normAutofit fontScale="90000"/>
          </a:bodyPr>
          <a:lstStyle/>
          <a:p>
            <a:pPr lvl="0">
              <a:buClr>
                <a:srgbClr val="C00000"/>
              </a:buClr>
              <a:buSzPct val="272727"/>
            </a:pPr>
            <a:r>
              <a:rPr lang="en-GB" b="1" dirty="0">
                <a:solidFill>
                  <a:srgbClr val="C00000"/>
                </a:solidFill>
              </a:rPr>
              <a:t>Dyscalculia</a:t>
            </a:r>
            <a:r>
              <a:rPr lang="en-GB" dirty="0"/>
              <a:t/>
            </a:r>
            <a:br>
              <a:rPr lang="en-GB" dirty="0"/>
            </a:br>
            <a:r>
              <a:rPr lang="en-GB" dirty="0"/>
              <a:t/>
            </a:r>
            <a:br>
              <a:rPr lang="en-GB" dirty="0"/>
            </a:br>
            <a:r>
              <a:rPr lang="es-ES" b="1" dirty="0" err="1" smtClean="0"/>
              <a:t>Discalculia</a:t>
            </a:r>
            <a:r>
              <a:rPr lang="es-ES" b="1" dirty="0" smtClean="0"/>
              <a:t/>
            </a:r>
            <a:br>
              <a:rPr lang="es-ES" b="1" dirty="0" smtClean="0"/>
            </a:br>
            <a:r>
              <a:rPr lang="es-ES" b="1" dirty="0" smtClean="0"/>
              <a:t>Módulo </a:t>
            </a:r>
            <a:r>
              <a:rPr lang="es-ES" b="1" dirty="0"/>
              <a:t>4: Inclusión en todos los ámbitos de la educación y la formación</a:t>
            </a:r>
            <a:r>
              <a:rPr lang="en-GB" b="1" dirty="0"/>
              <a:t/>
            </a:r>
            <a:br>
              <a:rPr lang="en-GB" b="1" dirty="0"/>
            </a:br>
            <a:r>
              <a:rPr lang="en-GB" dirty="0"/>
              <a:t/>
            </a:r>
            <a:br>
              <a:rPr lang="en-GB" dirty="0"/>
            </a:br>
            <a:r>
              <a:rPr lang="en-GB" sz="2700" b="1" dirty="0"/>
              <a:t>Assoc. Prof. </a:t>
            </a:r>
            <a:r>
              <a:rPr lang="en-GB" sz="2700" b="1" dirty="0" err="1"/>
              <a:t>Dr.</a:t>
            </a:r>
            <a:r>
              <a:rPr lang="en-GB" sz="2700" b="1" dirty="0"/>
              <a:t> </a:t>
            </a:r>
            <a:r>
              <a:rPr lang="en-GB" sz="2700" b="1" dirty="0" err="1"/>
              <a:t>Oguzhan</a:t>
            </a:r>
            <a:r>
              <a:rPr lang="en-GB" sz="2700" b="1" dirty="0"/>
              <a:t> KIRDÖK</a:t>
            </a:r>
            <a:r>
              <a:rPr lang="en-GB" sz="2200" dirty="0"/>
              <a:t/>
            </a:r>
            <a:br>
              <a:rPr lang="en-GB" sz="2200" dirty="0"/>
            </a:br>
            <a:r>
              <a:rPr lang="en-GB" sz="2200" dirty="0"/>
              <a:t/>
            </a:r>
            <a:br>
              <a:rPr lang="en-GB" sz="2200" dirty="0"/>
            </a:br>
            <a:r>
              <a:rPr lang="en-GB" sz="2700" dirty="0" err="1"/>
              <a:t>Cukurova</a:t>
            </a:r>
            <a:r>
              <a:rPr lang="en-GB" sz="2700" dirty="0"/>
              <a:t> </a:t>
            </a:r>
            <a:r>
              <a:rPr lang="en-GB" sz="2700" dirty="0" smtClean="0"/>
              <a:t>Universidad</a:t>
            </a:r>
            <a:r>
              <a:rPr lang="en-GB" sz="2200" dirty="0"/>
              <a:t/>
            </a:r>
            <a:br>
              <a:rPr lang="en-GB" sz="2200" dirty="0"/>
            </a:br>
            <a:endParaRPr sz="2200" dirty="0"/>
          </a:p>
        </p:txBody>
      </p:sp>
      <p:sp>
        <p:nvSpPr>
          <p:cNvPr id="99" name="Google Shape;99;p2"/>
          <p:cNvSpPr txBox="1"/>
          <p:nvPr/>
        </p:nvSpPr>
        <p:spPr>
          <a:xfrm>
            <a:off x="-1" y="-1"/>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Change Your Perspective: It´s Just Dyscalculia</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Reference Number: 2022-1-TR01-KA220-SCH-000088738</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Duration: 31.12.2022-30.12.2024 (24 months)</a:t>
            </a:r>
            <a:endParaRPr sz="1800">
              <a:solidFill>
                <a:schemeClr val="lt1"/>
              </a:solidFill>
              <a:latin typeface="Calibri"/>
              <a:ea typeface="Calibri"/>
              <a:cs typeface="Calibri"/>
              <a:sym typeface="Calibri"/>
            </a:endParaRPr>
          </a:p>
        </p:txBody>
      </p:sp>
      <p:sp>
        <p:nvSpPr>
          <p:cNvPr id="100" name="Google Shape;100;p2"/>
          <p:cNvSpPr txBox="1"/>
          <p:nvPr/>
        </p:nvSpPr>
        <p:spPr>
          <a:xfrm>
            <a:off x="6096000" y="0"/>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School Education ERASMUS+</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KA220-SCH-Cooperation partnerschips in school education</a:t>
            </a:r>
            <a:endParaRPr sz="180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3"/>
          <p:cNvSpPr txBox="1">
            <a:spLocks noGrp="1"/>
          </p:cNvSpPr>
          <p:nvPr>
            <p:ph type="title"/>
          </p:nvPr>
        </p:nvSpPr>
        <p:spPr>
          <a:xfrm>
            <a:off x="838200" y="365126"/>
            <a:ext cx="10515600" cy="558204"/>
          </a:xfrm>
          <a:prstGeom prst="rect">
            <a:avLst/>
          </a:prstGeom>
          <a:noFill/>
          <a:ln>
            <a:noFill/>
          </a:ln>
        </p:spPr>
        <p:txBody>
          <a:bodyPr spcFirstLastPara="1" wrap="square" lIns="91425" tIns="45700" rIns="91425" bIns="45700" anchor="ctr" anchorCtr="0">
            <a:noAutofit/>
          </a:bodyPr>
          <a:lstStyle/>
          <a:p>
            <a:pPr lvl="0">
              <a:buClr>
                <a:schemeClr val="lt1"/>
              </a:buClr>
              <a:buSzPts val="3200"/>
            </a:pPr>
            <a:r>
              <a:rPr lang="es-ES" sz="2800" b="1" dirty="0">
                <a:solidFill>
                  <a:schemeClr val="bg1"/>
                </a:solidFill>
              </a:rPr>
              <a:t>Módulo 4: Inclusión en todos los ámbitos de la educación y la formación </a:t>
            </a:r>
            <a:endParaRPr sz="2000" b="1" dirty="0">
              <a:solidFill>
                <a:schemeClr val="bg1"/>
              </a:solidFill>
            </a:endParaRPr>
          </a:p>
        </p:txBody>
      </p:sp>
      <p:sp>
        <p:nvSpPr>
          <p:cNvPr id="107" name="Google Shape;107;p3"/>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fontScale="85000" lnSpcReduction="20000"/>
          </a:bodyPr>
          <a:lstStyle/>
          <a:p>
            <a:pPr marL="514350" lvl="0" indent="-514350">
              <a:lnSpc>
                <a:spcPct val="150000"/>
              </a:lnSpc>
              <a:spcBef>
                <a:spcPts val="0"/>
              </a:spcBef>
              <a:buSzPts val="2800"/>
              <a:buFont typeface="Calibri"/>
              <a:buAutoNum type="arabicPeriod"/>
            </a:pPr>
            <a:r>
              <a:rPr lang="es-ES" b="1" dirty="0"/>
              <a:t>Objetivo del módulo </a:t>
            </a:r>
          </a:p>
          <a:p>
            <a:pPr marL="514350" lvl="0" indent="-514350">
              <a:lnSpc>
                <a:spcPct val="150000"/>
              </a:lnSpc>
              <a:spcBef>
                <a:spcPts val="0"/>
              </a:spcBef>
              <a:buSzPts val="2800"/>
              <a:buFont typeface="Calibri"/>
              <a:buAutoNum type="arabicPeriod"/>
            </a:pPr>
            <a:r>
              <a:rPr lang="es-ES" b="1" dirty="0"/>
              <a:t>Resultados del aprendizaje </a:t>
            </a:r>
          </a:p>
          <a:p>
            <a:pPr marL="514350" lvl="0" indent="-514350">
              <a:lnSpc>
                <a:spcPct val="150000"/>
              </a:lnSpc>
              <a:spcBef>
                <a:spcPts val="0"/>
              </a:spcBef>
              <a:buSzPts val="2800"/>
              <a:buFont typeface="Calibri"/>
              <a:buAutoNum type="arabicPeriod"/>
            </a:pPr>
            <a:r>
              <a:rPr lang="es-ES" b="1" dirty="0"/>
              <a:t>Actividad: Menos-Más, Grande-Pequeño Conciencia </a:t>
            </a:r>
          </a:p>
          <a:p>
            <a:pPr marL="514350" lvl="0" indent="-514350">
              <a:lnSpc>
                <a:spcPct val="150000"/>
              </a:lnSpc>
              <a:spcBef>
                <a:spcPts val="0"/>
              </a:spcBef>
              <a:buSzPts val="2800"/>
              <a:buFont typeface="Calibri"/>
              <a:buAutoNum type="arabicPeriod"/>
            </a:pPr>
            <a:r>
              <a:rPr lang="es-ES" b="1" dirty="0"/>
              <a:t>Actividad: Actividad de finalización </a:t>
            </a:r>
          </a:p>
          <a:p>
            <a:pPr marL="514350" lvl="0" indent="-514350">
              <a:lnSpc>
                <a:spcPct val="150000"/>
              </a:lnSpc>
              <a:spcBef>
                <a:spcPts val="0"/>
              </a:spcBef>
              <a:buSzPts val="2800"/>
              <a:buFont typeface="Calibri"/>
              <a:buAutoNum type="arabicPeriod"/>
            </a:pPr>
            <a:r>
              <a:rPr lang="es-ES" b="1" dirty="0"/>
              <a:t>Actividad: Desarrollo de la Atención </a:t>
            </a:r>
          </a:p>
          <a:p>
            <a:pPr marL="514350" lvl="0" indent="-514350">
              <a:lnSpc>
                <a:spcPct val="150000"/>
              </a:lnSpc>
              <a:spcBef>
                <a:spcPts val="0"/>
              </a:spcBef>
              <a:buSzPts val="2800"/>
              <a:buFont typeface="Calibri"/>
              <a:buAutoNum type="arabicPeriod"/>
            </a:pPr>
            <a:r>
              <a:rPr lang="es-ES" b="1" dirty="0"/>
              <a:t>Actividad: Actividad de suma simple </a:t>
            </a:r>
          </a:p>
          <a:p>
            <a:pPr marL="514350" lvl="0" indent="-514350">
              <a:lnSpc>
                <a:spcPct val="150000"/>
              </a:lnSpc>
              <a:spcBef>
                <a:spcPts val="0"/>
              </a:spcBef>
              <a:buSzPts val="2800"/>
              <a:buFont typeface="Calibri"/>
              <a:buAutoNum type="arabicPeriod"/>
            </a:pPr>
            <a:r>
              <a:rPr lang="es-ES" b="1" dirty="0"/>
              <a:t>Actividad: Rompecabezas numérico </a:t>
            </a:r>
          </a:p>
          <a:p>
            <a:pPr marL="514350" lvl="0" indent="-514350">
              <a:lnSpc>
                <a:spcPct val="150000"/>
              </a:lnSpc>
              <a:spcBef>
                <a:spcPts val="0"/>
              </a:spcBef>
              <a:buSzPts val="2800"/>
              <a:buFont typeface="Calibri"/>
              <a:buAutoNum type="arabicPeriod"/>
            </a:pPr>
            <a:r>
              <a:rPr lang="es-ES" b="1" dirty="0"/>
              <a:t>Actividad Garabatos cuadrados </a:t>
            </a:r>
          </a:p>
          <a:p>
            <a:pPr marL="514350" lvl="0" indent="-514350">
              <a:lnSpc>
                <a:spcPct val="150000"/>
              </a:lnSpc>
              <a:spcBef>
                <a:spcPts val="0"/>
              </a:spcBef>
              <a:buSzPts val="2800"/>
              <a:buFont typeface="Calibri"/>
              <a:buAutoNum type="arabicPeriod"/>
            </a:pPr>
            <a:r>
              <a:rPr lang="es-ES" b="1" dirty="0"/>
              <a:t>Actividad Encontrar la dirección correcta Actividad </a:t>
            </a:r>
            <a:endParaRPr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s-ES" sz="3200" b="1" dirty="0">
                <a:solidFill>
                  <a:schemeClr val="bg1"/>
                </a:solidFill>
              </a:rPr>
              <a:t>Módulo 4: Inclusión en todos los ámbitos de la educación y la </a:t>
            </a:r>
            <a:r>
              <a:rPr lang="es-ES" sz="3200" b="1" dirty="0" smtClean="0">
                <a:solidFill>
                  <a:schemeClr val="bg1"/>
                </a:solidFill>
              </a:rPr>
              <a:t>formación</a:t>
            </a:r>
            <a:br>
              <a:rPr lang="es-ES" sz="3200" b="1" dirty="0" smtClean="0">
                <a:solidFill>
                  <a:schemeClr val="bg1"/>
                </a:solidFill>
              </a:rPr>
            </a:br>
            <a:r>
              <a:rPr lang="es-ES" sz="3200" b="1" dirty="0" smtClean="0">
                <a:solidFill>
                  <a:schemeClr val="bg1"/>
                </a:solidFill>
              </a:rPr>
              <a:t>1</a:t>
            </a:r>
            <a:r>
              <a:rPr lang="es-ES" sz="3200" b="1" dirty="0">
                <a:solidFill>
                  <a:schemeClr val="bg1"/>
                </a:solidFill>
              </a:rPr>
              <a:t>. Objetivo del módulo</a:t>
            </a:r>
            <a:endParaRPr sz="3200" b="1" dirty="0">
              <a:solidFill>
                <a:schemeClr val="bg1"/>
              </a:solidFill>
            </a:endParaRPr>
          </a:p>
        </p:txBody>
      </p:sp>
      <p:sp>
        <p:nvSpPr>
          <p:cNvPr id="113" name="Google Shape;113;p4"/>
          <p:cNvSpPr txBox="1">
            <a:spLocks noGrp="1"/>
          </p:cNvSpPr>
          <p:nvPr>
            <p:ph type="body" idx="1"/>
          </p:nvPr>
        </p:nvSpPr>
        <p:spPr>
          <a:xfrm>
            <a:off x="838201" y="1558558"/>
            <a:ext cx="10214112" cy="4351587"/>
          </a:xfrm>
          <a:prstGeom prst="rect">
            <a:avLst/>
          </a:prstGeom>
          <a:noFill/>
          <a:ln>
            <a:noFill/>
          </a:ln>
        </p:spPr>
        <p:txBody>
          <a:bodyPr spcFirstLastPara="1" wrap="square" lIns="91425" tIns="45700" rIns="91425" bIns="45700" anchor="t" anchorCtr="0">
            <a:normAutofit fontScale="92500" lnSpcReduction="20000"/>
          </a:bodyPr>
          <a:lstStyle/>
          <a:p>
            <a:pPr marL="0" lvl="0" indent="0">
              <a:lnSpc>
                <a:spcPct val="150000"/>
              </a:lnSpc>
              <a:spcBef>
                <a:spcPts val="0"/>
              </a:spcBef>
              <a:buSzPts val="1600"/>
              <a:buNone/>
            </a:pPr>
            <a:r>
              <a:rPr lang="es-ES" dirty="0"/>
              <a:t>Garantizar la integración social de los alumnos discapacitados y mejorar la calidad de la educación en general requiere estrategias basadas en la integración. </a:t>
            </a:r>
          </a:p>
          <a:p>
            <a:pPr marL="0" lvl="0" indent="0">
              <a:lnSpc>
                <a:spcPct val="150000"/>
              </a:lnSpc>
              <a:spcBef>
                <a:spcPts val="0"/>
              </a:spcBef>
              <a:buSzPts val="1600"/>
              <a:buNone/>
            </a:pPr>
            <a:r>
              <a:rPr lang="es-ES" dirty="0"/>
              <a:t>Esto implica fomentar un entorno social de apoyo, aplicar prácticas integradoras en la planificación de las clases y promover la colaboración entre profesores, personal de apoyo y padres. </a:t>
            </a:r>
          </a:p>
          <a:p>
            <a:pPr marL="0" lvl="0" indent="0">
              <a:lnSpc>
                <a:spcPct val="150000"/>
              </a:lnSpc>
              <a:spcBef>
                <a:spcPts val="0"/>
              </a:spcBef>
              <a:buSzPts val="1600"/>
              <a:buNone/>
            </a:pPr>
            <a:r>
              <a:rPr lang="es-ES" dirty="0"/>
              <a:t>Estos esfuerzos contribuyen colectivamente a una experiencia en el aula más integradora y enriquecedora para todos los alumnos.</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s-ES" sz="3200" b="1" dirty="0">
                <a:solidFill>
                  <a:schemeClr val="bg1"/>
                </a:solidFill>
              </a:rPr>
              <a:t>Módulo 4: Inclusión en todos los ámbitos de la educación y la </a:t>
            </a:r>
            <a:r>
              <a:rPr lang="es-ES" sz="3200" b="1" dirty="0" smtClean="0">
                <a:solidFill>
                  <a:schemeClr val="bg1"/>
                </a:solidFill>
              </a:rPr>
              <a:t>formación</a:t>
            </a:r>
            <a:br>
              <a:rPr lang="es-ES" sz="3200" b="1" dirty="0" smtClean="0">
                <a:solidFill>
                  <a:schemeClr val="bg1"/>
                </a:solidFill>
              </a:rPr>
            </a:br>
            <a:r>
              <a:rPr lang="es-ES" sz="3200" b="1" dirty="0" smtClean="0">
                <a:solidFill>
                  <a:schemeClr val="bg1"/>
                </a:solidFill>
              </a:rPr>
              <a:t>2</a:t>
            </a:r>
            <a:r>
              <a:rPr lang="es-ES" sz="3200" b="1" dirty="0">
                <a:solidFill>
                  <a:schemeClr val="bg1"/>
                </a:solidFill>
              </a:rPr>
              <a:t>. Resultados del aprendizaje</a:t>
            </a:r>
            <a:endParaRPr sz="3200" b="1" dirty="0">
              <a:solidFill>
                <a:schemeClr val="bg1"/>
              </a:solidFill>
            </a:endParaRPr>
          </a:p>
        </p:txBody>
      </p:sp>
      <p:sp>
        <p:nvSpPr>
          <p:cNvPr id="4" name="Dikdörtgen 3">
            <a:extLst>
              <a:ext uri="{FF2B5EF4-FFF2-40B4-BE49-F238E27FC236}">
                <a16:creationId xmlns:a16="http://schemas.microsoft.com/office/drawing/2014/main" xmlns="" id="{8693909A-7300-694C-96A3-A2610209BAB2}"/>
              </a:ext>
            </a:extLst>
          </p:cNvPr>
          <p:cNvSpPr/>
          <p:nvPr/>
        </p:nvSpPr>
        <p:spPr>
          <a:xfrm>
            <a:off x="3159669" y="1269556"/>
            <a:ext cx="8651331" cy="5563831"/>
          </a:xfrm>
          <a:prstGeom prst="rect">
            <a:avLst/>
          </a:prstGeom>
        </p:spPr>
        <p:txBody>
          <a:bodyPr wrap="square">
            <a:spAutoFit/>
          </a:bodyPr>
          <a:lstStyle/>
          <a:p>
            <a:pPr marL="342900" lvl="0" indent="-342900">
              <a:lnSpc>
                <a:spcPct val="150000"/>
              </a:lnSpc>
              <a:buFont typeface="Arial" panose="020B0604020202020204" pitchFamily="34" charset="0"/>
              <a:buChar char="•"/>
            </a:pPr>
            <a:r>
              <a:rPr lang="es-ES" sz="2400" dirty="0">
                <a:latin typeface="Arial" panose="020B0604020202020204" pitchFamily="34" charset="0"/>
                <a:ea typeface="Arial" panose="020B0604020202020204" pitchFamily="34" charset="0"/>
                <a:cs typeface="Arial" panose="020B0604020202020204" pitchFamily="34" charset="0"/>
              </a:rPr>
              <a:t>Comprensión de los principios y la importancia de la inclusión en todos los aspectos de la educación y la formación.</a:t>
            </a:r>
          </a:p>
          <a:p>
            <a:pPr marL="342900" lvl="0" indent="-342900">
              <a:lnSpc>
                <a:spcPct val="150000"/>
              </a:lnSpc>
              <a:buFont typeface="Arial" panose="020B0604020202020204" pitchFamily="34" charset="0"/>
              <a:buChar char="•"/>
            </a:pPr>
            <a:r>
              <a:rPr lang="es-ES" sz="2400" dirty="0">
                <a:latin typeface="Arial" panose="020B0604020202020204" pitchFamily="34" charset="0"/>
                <a:ea typeface="Arial" panose="020B0604020202020204" pitchFamily="34" charset="0"/>
                <a:cs typeface="Arial" panose="020B0604020202020204" pitchFamily="34" charset="0"/>
              </a:rPr>
              <a:t>Conocimiento de los retos a los que se enfrentan los alumnos </a:t>
            </a:r>
            <a:r>
              <a:rPr lang="es-ES" sz="2400" dirty="0" err="1">
                <a:latin typeface="Arial" panose="020B0604020202020204" pitchFamily="34" charset="0"/>
                <a:ea typeface="Arial" panose="020B0604020202020204" pitchFamily="34" charset="0"/>
                <a:cs typeface="Arial" panose="020B0604020202020204" pitchFamily="34" charset="0"/>
              </a:rPr>
              <a:t>discalcúlicos</a:t>
            </a:r>
            <a:r>
              <a:rPr lang="es-ES" sz="2400" dirty="0">
                <a:latin typeface="Arial" panose="020B0604020202020204" pitchFamily="34" charset="0"/>
                <a:ea typeface="Arial" panose="020B0604020202020204" pitchFamily="34" charset="0"/>
                <a:cs typeface="Arial" panose="020B0604020202020204" pitchFamily="34" charset="0"/>
              </a:rPr>
              <a:t> en términos de integración social y adaptación al aula.</a:t>
            </a:r>
          </a:p>
          <a:p>
            <a:pPr marL="342900" lvl="0" indent="-342900">
              <a:lnSpc>
                <a:spcPct val="150000"/>
              </a:lnSpc>
              <a:buFont typeface="Arial" panose="020B0604020202020204" pitchFamily="34" charset="0"/>
              <a:buChar char="•"/>
            </a:pPr>
            <a:r>
              <a:rPr lang="es-ES" sz="2400" dirty="0">
                <a:latin typeface="Arial" panose="020B0604020202020204" pitchFamily="34" charset="0"/>
                <a:ea typeface="Arial" panose="020B0604020202020204" pitchFamily="34" charset="0"/>
                <a:cs typeface="Arial" panose="020B0604020202020204" pitchFamily="34" charset="0"/>
              </a:rPr>
              <a:t>Conocimiento de los factores que contribuyen a la calidad de la educación escolar.</a:t>
            </a:r>
          </a:p>
          <a:p>
            <a:pPr marL="342900" lvl="0" indent="-342900">
              <a:lnSpc>
                <a:spcPct val="150000"/>
              </a:lnSpc>
              <a:buFont typeface="Arial" panose="020B0604020202020204" pitchFamily="34" charset="0"/>
              <a:buChar char="•"/>
            </a:pPr>
            <a:r>
              <a:rPr lang="es-ES" sz="2400" dirty="0">
                <a:latin typeface="Arial" panose="020B0604020202020204" pitchFamily="34" charset="0"/>
                <a:ea typeface="Arial" panose="020B0604020202020204" pitchFamily="34" charset="0"/>
                <a:cs typeface="Arial" panose="020B0604020202020204" pitchFamily="34" charset="0"/>
              </a:rPr>
              <a:t>Familiaridad con las prácticas inclusivas en la educación y su papel en la mejora de la calidad educativa. </a:t>
            </a:r>
            <a:endParaRPr lang="tr-TR" sz="1600" dirty="0"/>
          </a:p>
        </p:txBody>
      </p:sp>
      <p:sp>
        <p:nvSpPr>
          <p:cNvPr id="5" name="Dikdörtgen 4">
            <a:extLst>
              <a:ext uri="{FF2B5EF4-FFF2-40B4-BE49-F238E27FC236}">
                <a16:creationId xmlns:a16="http://schemas.microsoft.com/office/drawing/2014/main" xmlns="" id="{8847AFDF-7225-6747-9074-2B8D00EFF2BF}"/>
              </a:ext>
            </a:extLst>
          </p:cNvPr>
          <p:cNvSpPr/>
          <p:nvPr/>
        </p:nvSpPr>
        <p:spPr>
          <a:xfrm>
            <a:off x="838200" y="1262270"/>
            <a:ext cx="2800767" cy="523220"/>
          </a:xfrm>
          <a:prstGeom prst="rect">
            <a:avLst/>
          </a:prstGeom>
        </p:spPr>
        <p:txBody>
          <a:bodyPr wrap="none">
            <a:spAutoFit/>
          </a:bodyPr>
          <a:lstStyle/>
          <a:p>
            <a:r>
              <a:rPr lang="en-GB" sz="2800" b="1" dirty="0" err="1" smtClean="0">
                <a:solidFill>
                  <a:srgbClr val="C00000"/>
                </a:solidFill>
                <a:latin typeface="Arial" panose="020B0604020202020204" pitchFamily="34" charset="0"/>
                <a:ea typeface="Arial" panose="020B0604020202020204" pitchFamily="34" charset="0"/>
              </a:rPr>
              <a:t>Conocimiento</a:t>
            </a:r>
            <a:r>
              <a:rPr lang="en-GB" sz="2800" b="1" dirty="0" smtClean="0">
                <a:solidFill>
                  <a:srgbClr val="C00000"/>
                </a:solidFill>
                <a:latin typeface="Arial" panose="020B0604020202020204" pitchFamily="34" charset="0"/>
                <a:ea typeface="Arial" panose="020B0604020202020204" pitchFamily="34" charset="0"/>
              </a:rPr>
              <a:t>:</a:t>
            </a:r>
            <a:r>
              <a:rPr lang="tr-TR" sz="2800" dirty="0" smtClean="0">
                <a:solidFill>
                  <a:srgbClr val="C00000"/>
                </a:solidFill>
              </a:rPr>
              <a:t> </a:t>
            </a:r>
            <a:endParaRPr lang="tr-TR" sz="2800" dirty="0">
              <a:solidFill>
                <a:srgbClr val="C00000"/>
              </a:solidFill>
            </a:endParaRPr>
          </a:p>
        </p:txBody>
      </p:sp>
    </p:spTree>
    <p:extLst>
      <p:ext uri="{BB962C8B-B14F-4D97-AF65-F5344CB8AC3E}">
        <p14:creationId xmlns:p14="http://schemas.microsoft.com/office/powerpoint/2010/main" val="1775882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s-ES" sz="3200" b="1" dirty="0">
                <a:solidFill>
                  <a:schemeClr val="bg1"/>
                </a:solidFill>
              </a:rPr>
              <a:t>Módulo 4: Inclusión en todos los ámbitos de la educación y la formación</a:t>
            </a:r>
            <a:br>
              <a:rPr lang="es-ES" sz="3200" b="1" dirty="0">
                <a:solidFill>
                  <a:schemeClr val="bg1"/>
                </a:solidFill>
              </a:rPr>
            </a:br>
            <a:r>
              <a:rPr lang="es-ES" sz="3200" b="1" dirty="0">
                <a:solidFill>
                  <a:schemeClr val="bg1"/>
                </a:solidFill>
              </a:rPr>
              <a:t>2. </a:t>
            </a:r>
            <a:r>
              <a:rPr lang="es-ES" sz="3200" dirty="0">
                <a:solidFill>
                  <a:schemeClr val="bg1"/>
                </a:solidFill>
              </a:rPr>
              <a:t>Resultados del aprendizaje</a:t>
            </a:r>
            <a:endParaRPr sz="3200" dirty="0">
              <a:solidFill>
                <a:schemeClr val="bg1"/>
              </a:solidFill>
            </a:endParaRPr>
          </a:p>
        </p:txBody>
      </p:sp>
      <p:sp>
        <p:nvSpPr>
          <p:cNvPr id="4" name="Dikdörtgen 3">
            <a:extLst>
              <a:ext uri="{FF2B5EF4-FFF2-40B4-BE49-F238E27FC236}">
                <a16:creationId xmlns:a16="http://schemas.microsoft.com/office/drawing/2014/main" xmlns="" id="{8693909A-7300-694C-96A3-A2610209BAB2}"/>
              </a:ext>
            </a:extLst>
          </p:cNvPr>
          <p:cNvSpPr/>
          <p:nvPr/>
        </p:nvSpPr>
        <p:spPr>
          <a:xfrm>
            <a:off x="2497873" y="1091134"/>
            <a:ext cx="9313127" cy="5078313"/>
          </a:xfrm>
          <a:prstGeom prst="rect">
            <a:avLst/>
          </a:prstGeom>
        </p:spPr>
        <p:txBody>
          <a:bodyPr wrap="square">
            <a:spAutoFit/>
          </a:bodyPr>
          <a:lstStyle/>
          <a:p>
            <a:pPr marL="285750" lvl="0" indent="-285750">
              <a:lnSpc>
                <a:spcPct val="150000"/>
              </a:lnSpc>
              <a:buFont typeface="Arial" panose="020B0604020202020204" pitchFamily="34" charset="0"/>
              <a:buChar char="•"/>
            </a:pPr>
            <a:r>
              <a:rPr lang="es-ES" sz="2400" b="1" dirty="0"/>
              <a:t>Habilidades de integración social: </a:t>
            </a:r>
            <a:r>
              <a:rPr lang="es-ES" sz="2400" dirty="0"/>
              <a:t>Competencia para facilitar la integración social de los alumnos </a:t>
            </a:r>
            <a:r>
              <a:rPr lang="es-ES" sz="2400" dirty="0" err="1"/>
              <a:t>discalcúlicos</a:t>
            </a:r>
            <a:r>
              <a:rPr lang="es-ES" sz="2400" dirty="0"/>
              <a:t> y ayudarles a adaptarse al entorno del aula.</a:t>
            </a:r>
          </a:p>
          <a:p>
            <a:pPr marL="285750" lvl="0" indent="-285750">
              <a:lnSpc>
                <a:spcPct val="150000"/>
              </a:lnSpc>
              <a:buFont typeface="Arial" panose="020B0604020202020204" pitchFamily="34" charset="0"/>
              <a:buChar char="•"/>
            </a:pPr>
            <a:r>
              <a:rPr lang="es-ES" sz="2400" b="1" dirty="0"/>
              <a:t>Habilidades de desarrollo estratégico: </a:t>
            </a:r>
            <a:r>
              <a:rPr lang="es-ES" sz="2400" dirty="0"/>
              <a:t>Capacidad para desarrollar estrategias destinadas a mejorar la calidad general de la educación escolar, con especial atención a la inclusión.</a:t>
            </a:r>
          </a:p>
          <a:p>
            <a:pPr marL="285750" lvl="0" indent="-285750">
              <a:lnSpc>
                <a:spcPct val="150000"/>
              </a:lnSpc>
              <a:buFont typeface="Arial" panose="020B0604020202020204" pitchFamily="34" charset="0"/>
              <a:buChar char="•"/>
            </a:pPr>
            <a:r>
              <a:rPr lang="es-ES" sz="2400" b="1" dirty="0"/>
              <a:t>Habilidades en estrategias de educación inclusiva: </a:t>
            </a:r>
            <a:r>
              <a:rPr lang="es-ES" sz="2400" dirty="0"/>
              <a:t>Competencia en el diseño e implementación de estrategias que promuevan prácticas inclusivas y mejoren la calidad educativa.</a:t>
            </a:r>
            <a:endParaRPr lang="tr-TR" sz="2800" dirty="0"/>
          </a:p>
        </p:txBody>
      </p:sp>
      <p:sp>
        <p:nvSpPr>
          <p:cNvPr id="5" name="Dikdörtgen 4">
            <a:extLst>
              <a:ext uri="{FF2B5EF4-FFF2-40B4-BE49-F238E27FC236}">
                <a16:creationId xmlns:a16="http://schemas.microsoft.com/office/drawing/2014/main" xmlns="" id="{8847AFDF-7225-6747-9074-2B8D00EFF2BF}"/>
              </a:ext>
            </a:extLst>
          </p:cNvPr>
          <p:cNvSpPr/>
          <p:nvPr/>
        </p:nvSpPr>
        <p:spPr>
          <a:xfrm>
            <a:off x="838200" y="1262270"/>
            <a:ext cx="2422458" cy="523220"/>
          </a:xfrm>
          <a:prstGeom prst="rect">
            <a:avLst/>
          </a:prstGeom>
        </p:spPr>
        <p:txBody>
          <a:bodyPr wrap="none">
            <a:spAutoFit/>
          </a:bodyPr>
          <a:lstStyle/>
          <a:p>
            <a:r>
              <a:rPr lang="en-GB" sz="2800" b="1" dirty="0" err="1">
                <a:solidFill>
                  <a:srgbClr val="C00000"/>
                </a:solidFill>
                <a:latin typeface="Arial" panose="020B0604020202020204" pitchFamily="34" charset="0"/>
                <a:ea typeface="Arial" panose="020B0604020202020204" pitchFamily="34" charset="0"/>
              </a:rPr>
              <a:t>Habilidades</a:t>
            </a:r>
            <a:r>
              <a:rPr lang="en-GB" sz="2800" b="1" dirty="0">
                <a:solidFill>
                  <a:srgbClr val="C00000"/>
                </a:solidFill>
                <a:latin typeface="Arial" panose="020B0604020202020204" pitchFamily="34" charset="0"/>
                <a:ea typeface="Arial" panose="020B0604020202020204" pitchFamily="34" charset="0"/>
              </a:rPr>
              <a:t>:</a:t>
            </a:r>
            <a:r>
              <a:rPr lang="tr-TR" sz="2800" dirty="0" smtClean="0">
                <a:solidFill>
                  <a:srgbClr val="C00000"/>
                </a:solidFill>
              </a:rPr>
              <a:t> </a:t>
            </a:r>
            <a:endParaRPr lang="tr-TR" sz="2800" dirty="0">
              <a:solidFill>
                <a:srgbClr val="C00000"/>
              </a:solidFill>
            </a:endParaRPr>
          </a:p>
        </p:txBody>
      </p:sp>
    </p:spTree>
    <p:extLst>
      <p:ext uri="{BB962C8B-B14F-4D97-AF65-F5344CB8AC3E}">
        <p14:creationId xmlns:p14="http://schemas.microsoft.com/office/powerpoint/2010/main" val="1578538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s-ES" sz="3200" b="1" dirty="0">
                <a:solidFill>
                  <a:schemeClr val="bg1"/>
                </a:solidFill>
              </a:rPr>
              <a:t>Módulo 4: Inclusión en todos los ámbitos de la educación y la formación</a:t>
            </a:r>
            <a:br>
              <a:rPr lang="es-ES" sz="3200" b="1" dirty="0">
                <a:solidFill>
                  <a:schemeClr val="bg1"/>
                </a:solidFill>
              </a:rPr>
            </a:br>
            <a:r>
              <a:rPr lang="es-ES" sz="3200" b="1" dirty="0">
                <a:solidFill>
                  <a:schemeClr val="bg1"/>
                </a:solidFill>
              </a:rPr>
              <a:t>2. Resultados del aprendizaje</a:t>
            </a:r>
            <a:endParaRPr sz="3200" b="1" dirty="0">
              <a:solidFill>
                <a:schemeClr val="bg1"/>
              </a:solidFill>
            </a:endParaRPr>
          </a:p>
        </p:txBody>
      </p:sp>
      <p:sp>
        <p:nvSpPr>
          <p:cNvPr id="4" name="Dikdörtgen 3">
            <a:extLst>
              <a:ext uri="{FF2B5EF4-FFF2-40B4-BE49-F238E27FC236}">
                <a16:creationId xmlns:a16="http://schemas.microsoft.com/office/drawing/2014/main" xmlns="" id="{8693909A-7300-694C-96A3-A2610209BAB2}"/>
              </a:ext>
            </a:extLst>
          </p:cNvPr>
          <p:cNvSpPr/>
          <p:nvPr/>
        </p:nvSpPr>
        <p:spPr>
          <a:xfrm>
            <a:off x="2230245" y="2104928"/>
            <a:ext cx="9580756" cy="3244158"/>
          </a:xfrm>
          <a:prstGeom prst="rect">
            <a:avLst/>
          </a:prstGeom>
        </p:spPr>
        <p:txBody>
          <a:bodyPr wrap="square">
            <a:spAutoFit/>
          </a:bodyPr>
          <a:lstStyle/>
          <a:p>
            <a:pPr marL="285750" lvl="0" indent="-285750">
              <a:lnSpc>
                <a:spcPct val="150000"/>
              </a:lnSpc>
              <a:buFont typeface="Arial" panose="020B0604020202020204" pitchFamily="34" charset="0"/>
              <a:buChar char="•"/>
            </a:pPr>
            <a:r>
              <a:rPr lang="es-ES" sz="2800" b="1" dirty="0"/>
              <a:t>Competencia en educación inclusiva: </a:t>
            </a:r>
            <a:r>
              <a:rPr lang="es-ES" sz="2800" dirty="0"/>
              <a:t>La competencia para garantizar que la educación y la formación sean inclusivas en todos los ámbitos, fomentando un entorno en el que todos los alumnos, incluidos los </a:t>
            </a:r>
            <a:r>
              <a:rPr lang="es-ES" sz="2800" dirty="0" err="1"/>
              <a:t>discalcúlicos</a:t>
            </a:r>
            <a:r>
              <a:rPr lang="es-ES" sz="2800" dirty="0"/>
              <a:t>, se sientan bienvenidos y apoyados.</a:t>
            </a:r>
            <a:endParaRPr lang="tr-TR" sz="4800" dirty="0"/>
          </a:p>
        </p:txBody>
      </p:sp>
      <p:sp>
        <p:nvSpPr>
          <p:cNvPr id="5" name="Dikdörtgen 4">
            <a:extLst>
              <a:ext uri="{FF2B5EF4-FFF2-40B4-BE49-F238E27FC236}">
                <a16:creationId xmlns:a16="http://schemas.microsoft.com/office/drawing/2014/main" xmlns="" id="{8847AFDF-7225-6747-9074-2B8D00EFF2BF}"/>
              </a:ext>
            </a:extLst>
          </p:cNvPr>
          <p:cNvSpPr/>
          <p:nvPr/>
        </p:nvSpPr>
        <p:spPr>
          <a:xfrm>
            <a:off x="838200" y="1262270"/>
            <a:ext cx="2863284" cy="523220"/>
          </a:xfrm>
          <a:prstGeom prst="rect">
            <a:avLst/>
          </a:prstGeom>
        </p:spPr>
        <p:txBody>
          <a:bodyPr wrap="none">
            <a:spAutoFit/>
          </a:bodyPr>
          <a:lstStyle/>
          <a:p>
            <a:r>
              <a:rPr lang="en-GB" sz="2800" b="1" dirty="0" err="1" smtClean="0">
                <a:solidFill>
                  <a:srgbClr val="C00000"/>
                </a:solidFill>
              </a:rPr>
              <a:t>Competencia</a:t>
            </a:r>
            <a:r>
              <a:rPr lang="en-GB" sz="2800" b="1" dirty="0" err="1" smtClean="0">
                <a:solidFill>
                  <a:srgbClr val="C00000"/>
                </a:solidFill>
                <a:latin typeface="Arial" panose="020B0604020202020204" pitchFamily="34" charset="0"/>
                <a:ea typeface="Arial" panose="020B0604020202020204" pitchFamily="34" charset="0"/>
              </a:rPr>
              <a:t>s</a:t>
            </a:r>
            <a:r>
              <a:rPr lang="en-GB" sz="2800" b="1" dirty="0">
                <a:solidFill>
                  <a:srgbClr val="C00000"/>
                </a:solidFill>
                <a:latin typeface="Arial" panose="020B0604020202020204" pitchFamily="34" charset="0"/>
                <a:ea typeface="Arial" panose="020B0604020202020204" pitchFamily="34" charset="0"/>
              </a:rPr>
              <a:t>:</a:t>
            </a:r>
            <a:r>
              <a:rPr lang="tr-TR" sz="2800" dirty="0">
                <a:solidFill>
                  <a:srgbClr val="C00000"/>
                </a:solidFill>
              </a:rPr>
              <a:t> </a:t>
            </a:r>
          </a:p>
        </p:txBody>
      </p:sp>
    </p:spTree>
    <p:extLst>
      <p:ext uri="{BB962C8B-B14F-4D97-AF65-F5344CB8AC3E}">
        <p14:creationId xmlns:p14="http://schemas.microsoft.com/office/powerpoint/2010/main" val="1695542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s-ES" sz="3200" b="1" dirty="0">
                <a:solidFill>
                  <a:schemeClr val="bg1"/>
                </a:solidFill>
              </a:rPr>
              <a:t>Módulo 4: Inclusión en todos los ámbitos de la educación y la </a:t>
            </a:r>
            <a:r>
              <a:rPr lang="es-ES" sz="3200" b="1" dirty="0" smtClean="0">
                <a:solidFill>
                  <a:schemeClr val="bg1"/>
                </a:solidFill>
              </a:rPr>
              <a:t>formación</a:t>
            </a:r>
            <a:br>
              <a:rPr lang="es-ES" sz="3200" b="1" dirty="0" smtClean="0">
                <a:solidFill>
                  <a:schemeClr val="bg1"/>
                </a:solidFill>
              </a:rPr>
            </a:br>
            <a:r>
              <a:rPr lang="es-ES" sz="3200" b="1" dirty="0" smtClean="0">
                <a:solidFill>
                  <a:schemeClr val="bg1"/>
                </a:solidFill>
              </a:rPr>
              <a:t>3</a:t>
            </a:r>
            <a:r>
              <a:rPr lang="es-ES" sz="3200" b="1" dirty="0">
                <a:solidFill>
                  <a:schemeClr val="bg1"/>
                </a:solidFill>
              </a:rPr>
              <a:t>. Actividad: Menos-Más, Grande-Pequeño Concienciación </a:t>
            </a:r>
            <a:endParaRPr sz="3200" b="1" dirty="0">
              <a:solidFill>
                <a:schemeClr val="bg1"/>
              </a:solidFill>
            </a:endParaRPr>
          </a:p>
        </p:txBody>
      </p:sp>
      <p:graphicFrame>
        <p:nvGraphicFramePr>
          <p:cNvPr id="2" name="Tablo 1">
            <a:extLst>
              <a:ext uri="{FF2B5EF4-FFF2-40B4-BE49-F238E27FC236}">
                <a16:creationId xmlns:a16="http://schemas.microsoft.com/office/drawing/2014/main" xmlns="" id="{54024E91-4FCD-8943-A364-B175A8A1CAB4}"/>
              </a:ext>
            </a:extLst>
          </p:cNvPr>
          <p:cNvGraphicFramePr>
            <a:graphicFrameLocks noGrp="1"/>
          </p:cNvGraphicFramePr>
          <p:nvPr>
            <p:extLst>
              <p:ext uri="{D42A27DB-BD31-4B8C-83A1-F6EECF244321}">
                <p14:modId xmlns:p14="http://schemas.microsoft.com/office/powerpoint/2010/main" val="1510235117"/>
              </p:ext>
            </p:extLst>
          </p:nvPr>
        </p:nvGraphicFramePr>
        <p:xfrm>
          <a:off x="357809" y="1130867"/>
          <a:ext cx="11290852" cy="5985828"/>
        </p:xfrm>
        <a:graphic>
          <a:graphicData uri="http://schemas.openxmlformats.org/drawingml/2006/table">
            <a:tbl>
              <a:tblPr bandRow="1">
                <a:tableStyleId>{506EA3C1-0F02-4256-BE88-5E90EB001394}</a:tableStyleId>
              </a:tblPr>
              <a:tblGrid>
                <a:gridCol w="1683364">
                  <a:extLst>
                    <a:ext uri="{9D8B030D-6E8A-4147-A177-3AD203B41FA5}">
                      <a16:colId xmlns:a16="http://schemas.microsoft.com/office/drawing/2014/main" xmlns="" val="642608620"/>
                    </a:ext>
                  </a:extLst>
                </a:gridCol>
                <a:gridCol w="9607488">
                  <a:extLst>
                    <a:ext uri="{9D8B030D-6E8A-4147-A177-3AD203B41FA5}">
                      <a16:colId xmlns:a16="http://schemas.microsoft.com/office/drawing/2014/main" xmlns="" val="1960463359"/>
                    </a:ext>
                  </a:extLst>
                </a:gridCol>
              </a:tblGrid>
              <a:tr h="415836">
                <a:tc>
                  <a:txBody>
                    <a:bodyPr/>
                    <a:lstStyle/>
                    <a:p>
                      <a:pPr>
                        <a:lnSpc>
                          <a:spcPct val="150000"/>
                        </a:lnSpc>
                        <a:spcBef>
                          <a:spcPts val="0"/>
                        </a:spcBef>
                        <a:spcAft>
                          <a:spcPts val="0"/>
                        </a:spcAft>
                      </a:pPr>
                      <a:r>
                        <a:rPr lang="en-GB" sz="2000" b="1" dirty="0" err="1" smtClean="0">
                          <a:solidFill>
                            <a:srgbClr val="C00000"/>
                          </a:solidFill>
                          <a:effectLst/>
                        </a:rPr>
                        <a:t>Tiempo</a:t>
                      </a:r>
                      <a:r>
                        <a:rPr lang="en-GB" sz="2000" b="1" dirty="0" smtClean="0">
                          <a:solidFill>
                            <a:srgbClr val="C00000"/>
                          </a:solidFill>
                          <a:effectLst/>
                        </a:rPr>
                        <a:t> de </a:t>
                      </a:r>
                      <a:r>
                        <a:rPr lang="en-GB" sz="2000" b="1" dirty="0" err="1" smtClean="0">
                          <a:solidFill>
                            <a:srgbClr val="C00000"/>
                          </a:solidFill>
                          <a:effectLst/>
                        </a:rPr>
                        <a:t>aprendizaje</a:t>
                      </a:r>
                      <a:r>
                        <a:rPr lang="en-GB" sz="2000" b="1" dirty="0" smtClean="0">
                          <a:solidFill>
                            <a:srgbClr val="C00000"/>
                          </a:solidFill>
                          <a:effectLst/>
                        </a:rPr>
                        <a: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nSpc>
                          <a:spcPct val="150000"/>
                        </a:lnSpc>
                        <a:spcBef>
                          <a:spcPts val="0"/>
                        </a:spcBef>
                        <a:spcAft>
                          <a:spcPts val="0"/>
                        </a:spcAft>
                      </a:pPr>
                      <a:r>
                        <a:rPr lang="en-GB" sz="2000" dirty="0">
                          <a:effectLst/>
                        </a:rPr>
                        <a:t>20-30 </a:t>
                      </a:r>
                      <a:r>
                        <a:rPr lang="en-GB" sz="2000" dirty="0" err="1" smtClean="0">
                          <a:effectLst/>
                        </a:rPr>
                        <a:t>minutos</a:t>
                      </a:r>
                      <a:endParaRPr lang="tr-TR" sz="20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xmlns="" val="2138159007"/>
                  </a:ext>
                </a:extLst>
              </a:tr>
              <a:tr h="4158358">
                <a:tc>
                  <a:txBody>
                    <a:bodyPr/>
                    <a:lstStyle/>
                    <a:p>
                      <a:pPr>
                        <a:lnSpc>
                          <a:spcPct val="150000"/>
                        </a:lnSpc>
                        <a:spcBef>
                          <a:spcPts val="0"/>
                        </a:spcBef>
                        <a:spcAft>
                          <a:spcPts val="0"/>
                        </a:spcAft>
                      </a:pPr>
                      <a:r>
                        <a:rPr lang="en-GB" sz="2000" b="1" dirty="0" err="1" smtClean="0">
                          <a:solidFill>
                            <a:srgbClr val="C00000"/>
                          </a:solidFill>
                          <a:effectLst/>
                        </a:rPr>
                        <a:t>Contenido</a:t>
                      </a:r>
                      <a:r>
                        <a:rPr lang="en-GB" sz="2000" b="1" dirty="0" smtClean="0">
                          <a:solidFill>
                            <a:srgbClr val="C00000"/>
                          </a:solidFill>
                          <a:effectLst/>
                        </a:rPr>
                        <a: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gn="just">
                        <a:lnSpc>
                          <a:spcPct val="100000"/>
                        </a:lnSpc>
                        <a:spcBef>
                          <a:spcPts val="0"/>
                        </a:spcBef>
                        <a:spcAft>
                          <a:spcPts val="0"/>
                        </a:spcAft>
                      </a:pPr>
                      <a:r>
                        <a:rPr lang="es-ES" sz="2400" dirty="0" smtClean="0">
                          <a:effectLst/>
                        </a:rPr>
                        <a:t>Los alumnos con </a:t>
                      </a:r>
                      <a:r>
                        <a:rPr lang="es-ES" sz="2400" dirty="0" err="1" smtClean="0">
                          <a:effectLst/>
                        </a:rPr>
                        <a:t>discalculia</a:t>
                      </a:r>
                      <a:r>
                        <a:rPr lang="es-ES" sz="2400" dirty="0" smtClean="0">
                          <a:effectLst/>
                        </a:rPr>
                        <a:t> pueden confundir a menudo los conceptos de tamaño y pequeñez de los objetos y los conceptos de más y menos. Esta confusión también puede observarse en alumnos que acaban de empezar la escuela primaria. </a:t>
                      </a:r>
                    </a:p>
                    <a:p>
                      <a:pPr algn="just">
                        <a:lnSpc>
                          <a:spcPct val="100000"/>
                        </a:lnSpc>
                        <a:spcBef>
                          <a:spcPts val="0"/>
                        </a:spcBef>
                        <a:spcAft>
                          <a:spcPts val="0"/>
                        </a:spcAft>
                      </a:pPr>
                      <a:r>
                        <a:rPr lang="es-ES" sz="2400" dirty="0" smtClean="0">
                          <a:effectLst/>
                        </a:rPr>
                        <a:t>Especialmente en los primeros cursos de primaria, las actividades visuales orientadas a la comparación como estudio global permitirán a los alumnos comprender las diferencias entre grande y pequeño y más o menos.</a:t>
                      </a:r>
                    </a:p>
                    <a:p>
                      <a:pPr algn="just">
                        <a:lnSpc>
                          <a:spcPct val="100000"/>
                        </a:lnSpc>
                        <a:spcBef>
                          <a:spcPts val="0"/>
                        </a:spcBef>
                        <a:spcAft>
                          <a:spcPts val="0"/>
                        </a:spcAft>
                      </a:pPr>
                      <a:r>
                        <a:rPr lang="es-ES" sz="2400" dirty="0" smtClean="0">
                          <a:effectLst/>
                        </a:rPr>
                        <a:t>Para ello, se pueden utilizar imágenes y similares de Formumario-1 y Formulario-2.</a:t>
                      </a:r>
                    </a:p>
                    <a:p>
                      <a:pPr algn="just">
                        <a:lnSpc>
                          <a:spcPct val="100000"/>
                        </a:lnSpc>
                        <a:spcBef>
                          <a:spcPts val="0"/>
                        </a:spcBef>
                        <a:spcAft>
                          <a:spcPts val="0"/>
                        </a:spcAft>
                      </a:pPr>
                      <a:r>
                        <a:rPr lang="es-ES" sz="2400" dirty="0" smtClean="0">
                          <a:effectLst/>
                        </a:rPr>
                        <a:t>Estas imágenes se reproducen en función del número de alumnos y se distribuyen a todos ellos. Se les indica que marquen el número mayor. </a:t>
                      </a:r>
                    </a:p>
                    <a:p>
                      <a:pPr algn="just">
                        <a:lnSpc>
                          <a:spcPct val="100000"/>
                        </a:lnSpc>
                        <a:spcBef>
                          <a:spcPts val="0"/>
                        </a:spcBef>
                        <a:spcAft>
                          <a:spcPts val="0"/>
                        </a:spcAft>
                      </a:pPr>
                      <a:r>
                        <a:rPr lang="es-ES" sz="2400" dirty="0" smtClean="0">
                          <a:effectLst/>
                        </a:rPr>
                        <a:t>Además, se puede aumentar la permanencia de los logros previstos si el alumno colorea una serie de casillas que representen el valor del número, como en el visual del Formulario-2.</a:t>
                      </a:r>
                      <a:endParaRPr lang="tr-TR" sz="24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xmlns="" val="3495878948"/>
                  </a:ext>
                </a:extLst>
              </a:tr>
            </a:tbl>
          </a:graphicData>
        </a:graphic>
      </p:graphicFrame>
    </p:spTree>
    <p:extLst>
      <p:ext uri="{BB962C8B-B14F-4D97-AF65-F5344CB8AC3E}">
        <p14:creationId xmlns:p14="http://schemas.microsoft.com/office/powerpoint/2010/main" val="3206253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s-ES" sz="3200" b="1" dirty="0">
                <a:solidFill>
                  <a:schemeClr val="bg1"/>
                </a:solidFill>
              </a:rPr>
              <a:t>Módulo 4: Inclusión en todos los ámbitos de la educación y la </a:t>
            </a:r>
            <a:r>
              <a:rPr lang="es-ES" sz="3200" b="1" dirty="0" smtClean="0">
                <a:solidFill>
                  <a:schemeClr val="bg1"/>
                </a:solidFill>
              </a:rPr>
              <a:t>formación</a:t>
            </a:r>
            <a:br>
              <a:rPr lang="es-ES" sz="3200" b="1" dirty="0" smtClean="0">
                <a:solidFill>
                  <a:schemeClr val="bg1"/>
                </a:solidFill>
              </a:rPr>
            </a:br>
            <a:r>
              <a:rPr lang="es-ES" sz="3200" b="1" dirty="0" smtClean="0">
                <a:solidFill>
                  <a:schemeClr val="bg1"/>
                </a:solidFill>
              </a:rPr>
              <a:t>3</a:t>
            </a:r>
            <a:r>
              <a:rPr lang="es-ES" sz="3200" b="1" dirty="0">
                <a:solidFill>
                  <a:schemeClr val="bg1"/>
                </a:solidFill>
              </a:rPr>
              <a:t>. Actividad: Menos-Más, Grande-Pequeño Concienciación </a:t>
            </a:r>
            <a:endParaRPr sz="3200" b="1" dirty="0">
              <a:solidFill>
                <a:schemeClr val="bg1"/>
              </a:solidFill>
            </a:endParaRPr>
          </a:p>
        </p:txBody>
      </p:sp>
      <p:pic>
        <p:nvPicPr>
          <p:cNvPr id="5" name="Resim 4" descr="tasarım içeren bir resim&#10;&#10;Açıklama otomatik olarak düşük güvenilirlik düzeyiyle oluşturuldu">
            <a:extLst>
              <a:ext uri="{FF2B5EF4-FFF2-40B4-BE49-F238E27FC236}">
                <a16:creationId xmlns:a16="http://schemas.microsoft.com/office/drawing/2014/main" xmlns="" id="{3EC39997-DA1B-1946-B018-99C8BD409462}"/>
              </a:ext>
            </a:extLst>
          </p:cNvPr>
          <p:cNvPicPr/>
          <p:nvPr/>
        </p:nvPicPr>
        <p:blipFill rotWithShape="1">
          <a:blip r:embed="rId3">
            <a:extLst>
              <a:ext uri="{28A0092B-C50C-407E-A947-70E740481C1C}">
                <a14:useLocalDpi xmlns:a14="http://schemas.microsoft.com/office/drawing/2010/main" val="0"/>
              </a:ext>
            </a:extLst>
          </a:blip>
          <a:srcRect r="51039"/>
          <a:stretch/>
        </p:blipFill>
        <p:spPr bwMode="auto">
          <a:xfrm>
            <a:off x="1198493" y="1892904"/>
            <a:ext cx="4085590" cy="3785870"/>
          </a:xfrm>
          <a:prstGeom prst="rect">
            <a:avLst/>
          </a:prstGeom>
          <a:noFill/>
          <a:ln>
            <a:noFill/>
          </a:ln>
          <a:extLst>
            <a:ext uri="{53640926-AAD7-44D8-BBD7-CCE9431645EC}">
              <a14:shadowObscured xmlns:a14="http://schemas.microsoft.com/office/drawing/2010/main"/>
            </a:ext>
          </a:extLst>
        </p:spPr>
      </p:pic>
      <p:pic>
        <p:nvPicPr>
          <p:cNvPr id="6" name="Resim 5" descr="tasarım içeren bir resim&#10;&#10;Açıklama otomatik olarak düşük güvenilirlik düzeyiyle oluşturuldu">
            <a:extLst>
              <a:ext uri="{FF2B5EF4-FFF2-40B4-BE49-F238E27FC236}">
                <a16:creationId xmlns:a16="http://schemas.microsoft.com/office/drawing/2014/main" xmlns="" id="{D99E2228-FEA6-AA46-8B74-74E529791D1C}"/>
              </a:ext>
            </a:extLst>
          </p:cNvPr>
          <p:cNvPicPr/>
          <p:nvPr/>
        </p:nvPicPr>
        <p:blipFill rotWithShape="1">
          <a:blip r:embed="rId3">
            <a:extLst>
              <a:ext uri="{28A0092B-C50C-407E-A947-70E740481C1C}">
                <a14:useLocalDpi xmlns:a14="http://schemas.microsoft.com/office/drawing/2010/main" val="0"/>
              </a:ext>
            </a:extLst>
          </a:blip>
          <a:srcRect l="49585"/>
          <a:stretch/>
        </p:blipFill>
        <p:spPr bwMode="auto">
          <a:xfrm>
            <a:off x="6651168" y="1892904"/>
            <a:ext cx="4085590" cy="3785870"/>
          </a:xfrm>
          <a:prstGeom prst="rect">
            <a:avLst/>
          </a:prstGeom>
          <a:noFill/>
          <a:ln>
            <a:noFill/>
          </a:ln>
          <a:extLst>
            <a:ext uri="{53640926-AAD7-44D8-BBD7-CCE9431645EC}">
              <a14:shadowObscured xmlns:a14="http://schemas.microsoft.com/office/drawing/2010/main"/>
            </a:ext>
          </a:extLst>
        </p:spPr>
      </p:pic>
      <p:sp>
        <p:nvSpPr>
          <p:cNvPr id="2" name="Dikdörtgen 1">
            <a:extLst>
              <a:ext uri="{FF2B5EF4-FFF2-40B4-BE49-F238E27FC236}">
                <a16:creationId xmlns:a16="http://schemas.microsoft.com/office/drawing/2014/main" xmlns="" id="{5225BF00-0C0E-2142-A371-4F8C9335C2EE}"/>
              </a:ext>
            </a:extLst>
          </p:cNvPr>
          <p:cNvSpPr/>
          <p:nvPr/>
        </p:nvSpPr>
        <p:spPr>
          <a:xfrm>
            <a:off x="1198493" y="1255519"/>
            <a:ext cx="1848583" cy="400110"/>
          </a:xfrm>
          <a:prstGeom prst="rect">
            <a:avLst/>
          </a:prstGeom>
        </p:spPr>
        <p:txBody>
          <a:bodyPr wrap="none">
            <a:spAutoFit/>
          </a:bodyPr>
          <a:lstStyle/>
          <a:p>
            <a:r>
              <a:rPr lang="tr-TR" sz="2000" b="1" dirty="0" smtClean="0">
                <a:latin typeface="Calibri" panose="020F0502020204030204" pitchFamily="34" charset="0"/>
                <a:ea typeface="Calibri" panose="020F0502020204030204" pitchFamily="34" charset="0"/>
                <a:cs typeface="Times New Roman" panose="02020603050405020304" pitchFamily="18" charset="0"/>
              </a:rPr>
              <a:t>FORM</a:t>
            </a:r>
            <a:r>
              <a:rPr lang="es-ES" sz="2000" b="1" dirty="0" smtClean="0">
                <a:latin typeface="Calibri" panose="020F0502020204030204" pitchFamily="34" charset="0"/>
                <a:ea typeface="Calibri" panose="020F0502020204030204" pitchFamily="34" charset="0"/>
                <a:cs typeface="Times New Roman" panose="02020603050405020304" pitchFamily="18" charset="0"/>
              </a:rPr>
              <a:t>ULARIO</a:t>
            </a:r>
            <a:r>
              <a:rPr lang="tr-TR" sz="2000" b="1" dirty="0" smtClean="0">
                <a:latin typeface="Calibri" panose="020F0502020204030204" pitchFamily="34" charset="0"/>
                <a:ea typeface="Calibri" panose="020F0502020204030204" pitchFamily="34" charset="0"/>
                <a:cs typeface="Times New Roman" panose="02020603050405020304" pitchFamily="18" charset="0"/>
              </a:rPr>
              <a:t> </a:t>
            </a:r>
            <a:r>
              <a:rPr lang="tr-TR" sz="2000" b="1" dirty="0">
                <a:latin typeface="Calibri" panose="020F0502020204030204" pitchFamily="34" charset="0"/>
                <a:ea typeface="Calibri" panose="020F0502020204030204" pitchFamily="34" charset="0"/>
                <a:cs typeface="Times New Roman" panose="02020603050405020304" pitchFamily="18" charset="0"/>
              </a:rPr>
              <a:t>1</a:t>
            </a:r>
          </a:p>
        </p:txBody>
      </p:sp>
    </p:spTree>
    <p:extLst>
      <p:ext uri="{BB962C8B-B14F-4D97-AF65-F5344CB8AC3E}">
        <p14:creationId xmlns:p14="http://schemas.microsoft.com/office/powerpoint/2010/main" val="279283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s-ES" sz="3200" b="1" dirty="0">
                <a:solidFill>
                  <a:schemeClr val="bg1"/>
                </a:solidFill>
              </a:rPr>
              <a:t>Módulo 4: Inclusión en todos los ámbitos de la educación y la </a:t>
            </a:r>
            <a:r>
              <a:rPr lang="es-ES" sz="3200" b="1" dirty="0" smtClean="0">
                <a:solidFill>
                  <a:schemeClr val="bg1"/>
                </a:solidFill>
              </a:rPr>
              <a:t>formación</a:t>
            </a:r>
            <a:br>
              <a:rPr lang="es-ES" sz="3200" b="1" dirty="0" smtClean="0">
                <a:solidFill>
                  <a:schemeClr val="bg1"/>
                </a:solidFill>
              </a:rPr>
            </a:br>
            <a:r>
              <a:rPr lang="es-ES" sz="3200" b="1" dirty="0" smtClean="0">
                <a:solidFill>
                  <a:schemeClr val="bg1"/>
                </a:solidFill>
              </a:rPr>
              <a:t>3</a:t>
            </a:r>
            <a:r>
              <a:rPr lang="es-ES" sz="3200" b="1" dirty="0">
                <a:solidFill>
                  <a:schemeClr val="bg1"/>
                </a:solidFill>
              </a:rPr>
              <a:t>. Actividad: Menos-Más, Grande-Pequeño Concienciación </a:t>
            </a:r>
            <a:endParaRPr sz="3200" b="1" dirty="0">
              <a:solidFill>
                <a:schemeClr val="bg1"/>
              </a:solidFill>
            </a:endParaRPr>
          </a:p>
        </p:txBody>
      </p:sp>
      <p:sp>
        <p:nvSpPr>
          <p:cNvPr id="2" name="Dikdörtgen 1">
            <a:extLst>
              <a:ext uri="{FF2B5EF4-FFF2-40B4-BE49-F238E27FC236}">
                <a16:creationId xmlns:a16="http://schemas.microsoft.com/office/drawing/2014/main" xmlns="" id="{5225BF00-0C0E-2142-A371-4F8C9335C2EE}"/>
              </a:ext>
            </a:extLst>
          </p:cNvPr>
          <p:cNvSpPr/>
          <p:nvPr/>
        </p:nvSpPr>
        <p:spPr>
          <a:xfrm>
            <a:off x="1198493" y="1255519"/>
            <a:ext cx="1848583" cy="400110"/>
          </a:xfrm>
          <a:prstGeom prst="rect">
            <a:avLst/>
          </a:prstGeom>
        </p:spPr>
        <p:txBody>
          <a:bodyPr wrap="none">
            <a:spAutoFit/>
          </a:bodyPr>
          <a:lstStyle/>
          <a:p>
            <a:r>
              <a:rPr lang="tr-TR" sz="2000" b="1" dirty="0" smtClean="0">
                <a:latin typeface="Calibri" panose="020F0502020204030204" pitchFamily="34" charset="0"/>
                <a:ea typeface="Calibri" panose="020F0502020204030204" pitchFamily="34" charset="0"/>
                <a:cs typeface="Times New Roman" panose="02020603050405020304" pitchFamily="18" charset="0"/>
              </a:rPr>
              <a:t>FORM</a:t>
            </a:r>
            <a:r>
              <a:rPr lang="es-ES" sz="2000" b="1" dirty="0" smtClean="0">
                <a:latin typeface="Calibri" panose="020F0502020204030204" pitchFamily="34" charset="0"/>
                <a:ea typeface="Calibri" panose="020F0502020204030204" pitchFamily="34" charset="0"/>
                <a:cs typeface="Times New Roman" panose="02020603050405020304" pitchFamily="18" charset="0"/>
              </a:rPr>
              <a:t>ULARIO</a:t>
            </a:r>
            <a:r>
              <a:rPr lang="tr-TR" sz="2000" b="1" dirty="0" smtClean="0">
                <a:latin typeface="Calibri" panose="020F0502020204030204" pitchFamily="34" charset="0"/>
                <a:ea typeface="Calibri" panose="020F0502020204030204" pitchFamily="34" charset="0"/>
                <a:cs typeface="Times New Roman" panose="02020603050405020304" pitchFamily="18" charset="0"/>
              </a:rPr>
              <a:t> </a:t>
            </a:r>
            <a:r>
              <a:rPr lang="tr-TR" sz="2000" b="1" dirty="0">
                <a:latin typeface="Calibri" panose="020F0502020204030204" pitchFamily="34" charset="0"/>
                <a:ea typeface="Calibri" panose="020F0502020204030204" pitchFamily="34" charset="0"/>
                <a:cs typeface="Times New Roman" panose="02020603050405020304" pitchFamily="18" charset="0"/>
              </a:rPr>
              <a:t>2</a:t>
            </a:r>
          </a:p>
        </p:txBody>
      </p:sp>
      <p:pic>
        <p:nvPicPr>
          <p:cNvPr id="7" name="Resim 6">
            <a:extLst>
              <a:ext uri="{FF2B5EF4-FFF2-40B4-BE49-F238E27FC236}">
                <a16:creationId xmlns:a16="http://schemas.microsoft.com/office/drawing/2014/main" xmlns="" id="{B82F2B12-74A7-6D4E-A276-93B423752EC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570179" y="1656397"/>
            <a:ext cx="6510523" cy="4030725"/>
          </a:xfrm>
          <a:prstGeom prst="rect">
            <a:avLst/>
          </a:prstGeom>
          <a:noFill/>
          <a:ln>
            <a:noFill/>
          </a:ln>
        </p:spPr>
      </p:pic>
    </p:spTree>
    <p:extLst>
      <p:ext uri="{BB962C8B-B14F-4D97-AF65-F5344CB8AC3E}">
        <p14:creationId xmlns:p14="http://schemas.microsoft.com/office/powerpoint/2010/main" val="303573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s-ES" sz="3200" b="1" dirty="0">
                <a:solidFill>
                  <a:schemeClr val="bg1"/>
                </a:solidFill>
              </a:rPr>
              <a:t>Módulo 4: Inclusión en todos los ámbitos de la educación y la </a:t>
            </a:r>
            <a:r>
              <a:rPr lang="es-ES" sz="3200" b="1" dirty="0" smtClean="0">
                <a:solidFill>
                  <a:schemeClr val="bg1"/>
                </a:solidFill>
              </a:rPr>
              <a:t>formación</a:t>
            </a:r>
            <a:br>
              <a:rPr lang="es-ES" sz="3200" b="1" dirty="0" smtClean="0">
                <a:solidFill>
                  <a:schemeClr val="bg1"/>
                </a:solidFill>
              </a:rPr>
            </a:br>
            <a:r>
              <a:rPr lang="es-ES" sz="3200" b="1" dirty="0" smtClean="0">
                <a:solidFill>
                  <a:schemeClr val="bg1"/>
                </a:solidFill>
              </a:rPr>
              <a:t>3</a:t>
            </a:r>
            <a:r>
              <a:rPr lang="es-ES" sz="3200" b="1" dirty="0">
                <a:solidFill>
                  <a:schemeClr val="bg1"/>
                </a:solidFill>
              </a:rPr>
              <a:t>. Actividad: Menos-Más, Grande-Pequeño Concienciación </a:t>
            </a:r>
            <a:endParaRPr sz="3200" b="1" dirty="0">
              <a:solidFill>
                <a:schemeClr val="bg1"/>
              </a:solidFill>
            </a:endParaRPr>
          </a:p>
        </p:txBody>
      </p:sp>
      <p:sp>
        <p:nvSpPr>
          <p:cNvPr id="4" name="Dikdörtgen 3">
            <a:extLst>
              <a:ext uri="{FF2B5EF4-FFF2-40B4-BE49-F238E27FC236}">
                <a16:creationId xmlns:a16="http://schemas.microsoft.com/office/drawing/2014/main" xmlns="" id="{A7EE8C79-05DD-4646-9727-2FB3B4FB2B23}"/>
              </a:ext>
            </a:extLst>
          </p:cNvPr>
          <p:cNvSpPr/>
          <p:nvPr/>
        </p:nvSpPr>
        <p:spPr>
          <a:xfrm>
            <a:off x="965915" y="1468192"/>
            <a:ext cx="10148553" cy="4524315"/>
          </a:xfrm>
          <a:prstGeom prst="rect">
            <a:avLst/>
          </a:prstGeom>
        </p:spPr>
        <p:txBody>
          <a:bodyPr wrap="square">
            <a:spAutoFit/>
          </a:bodyPr>
          <a:lstStyle/>
          <a:p>
            <a:pPr>
              <a:lnSpc>
                <a:spcPct val="150000"/>
              </a:lnSpc>
            </a:pPr>
            <a:r>
              <a:rPr lang="es-ES" sz="2400" b="1" dirty="0">
                <a:highlight>
                  <a:srgbClr val="FFFFFF"/>
                </a:highlight>
              </a:rPr>
              <a:t>Fuentes de aprendizaje adicionales:</a:t>
            </a:r>
          </a:p>
          <a:p>
            <a:pPr>
              <a:lnSpc>
                <a:spcPct val="150000"/>
              </a:lnSpc>
            </a:pPr>
            <a:endParaRPr lang="es-ES" sz="2400" b="1" dirty="0" smtClean="0">
              <a:highlight>
                <a:srgbClr val="FFFFFF"/>
              </a:highlight>
            </a:endParaRPr>
          </a:p>
          <a:p>
            <a:pPr marL="342900" indent="-342900">
              <a:lnSpc>
                <a:spcPct val="150000"/>
              </a:lnSpc>
              <a:buFontTx/>
              <a:buChar char="-"/>
            </a:pPr>
            <a:r>
              <a:rPr lang="es-ES" sz="2400" dirty="0" err="1" smtClean="0">
                <a:highlight>
                  <a:srgbClr val="FFFFFF"/>
                </a:highlight>
              </a:rPr>
              <a:t>Elkaan</a:t>
            </a:r>
            <a:r>
              <a:rPr lang="es-ES" sz="2400" dirty="0">
                <a:highlight>
                  <a:srgbClr val="FFFFFF"/>
                </a:highlight>
              </a:rPr>
              <a:t>, G. (2022). Examen del dominio numérico básico y las habilidades de percepción visual de estudiantes con buen y mal desempeño en matemáticas (Tesis de máster, Universidad Hasan </a:t>
            </a:r>
            <a:r>
              <a:rPr lang="es-ES" sz="2400" dirty="0" err="1">
                <a:highlight>
                  <a:srgbClr val="FFFFFF"/>
                </a:highlight>
              </a:rPr>
              <a:t>Kalyoncu</a:t>
            </a:r>
            <a:r>
              <a:rPr lang="es-ES" sz="2400" dirty="0" smtClean="0">
                <a:highlight>
                  <a:srgbClr val="FFFFFF"/>
                </a:highlight>
              </a:rPr>
              <a:t>).</a:t>
            </a:r>
          </a:p>
          <a:p>
            <a:pPr marL="342900" indent="-342900">
              <a:lnSpc>
                <a:spcPct val="150000"/>
              </a:lnSpc>
              <a:buFontTx/>
              <a:buChar char="-"/>
            </a:pPr>
            <a:r>
              <a:rPr lang="en-GB" sz="2400" dirty="0">
                <a:highlight>
                  <a:srgbClr val="FFFFFF"/>
                </a:highlight>
                <a:hlinkClick r:id="rId3"/>
              </a:rPr>
              <a:t>https://</a:t>
            </a:r>
            <a:r>
              <a:rPr lang="en-GB" sz="2400" dirty="0" smtClean="0">
                <a:highlight>
                  <a:srgbClr val="FFFFFF"/>
                </a:highlight>
                <a:hlinkClick r:id="rId3"/>
              </a:rPr>
              <a:t>www.youtube.com/watch?v=cshehFbVPV0</a:t>
            </a:r>
            <a:endParaRPr lang="en-GB" sz="2400" dirty="0" smtClean="0"/>
          </a:p>
          <a:p>
            <a:pPr marL="342900" lvl="0" indent="-342900">
              <a:lnSpc>
                <a:spcPct val="150000"/>
              </a:lnSpc>
              <a:buFont typeface="Symbol" pitchFamily="2" charset="2"/>
              <a:buChar char="-"/>
            </a:pPr>
            <a:endParaRPr lang="tr-TR" sz="24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419107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s-ES" sz="3200" b="1" dirty="0">
                <a:solidFill>
                  <a:schemeClr val="bg1"/>
                </a:solidFill>
              </a:rPr>
              <a:t>Módulo 4: Inclusión en todos los ámbitos de la educación y la </a:t>
            </a:r>
            <a:r>
              <a:rPr lang="es-ES" sz="3200" b="1" dirty="0" smtClean="0">
                <a:solidFill>
                  <a:schemeClr val="bg1"/>
                </a:solidFill>
              </a:rPr>
              <a:t>formación</a:t>
            </a:r>
            <a:br>
              <a:rPr lang="es-ES" sz="3200" b="1" dirty="0" smtClean="0">
                <a:solidFill>
                  <a:schemeClr val="bg1"/>
                </a:solidFill>
              </a:rPr>
            </a:br>
            <a:r>
              <a:rPr lang="es-ES" sz="3200" b="1" dirty="0" smtClean="0">
                <a:solidFill>
                  <a:schemeClr val="bg1"/>
                </a:solidFill>
              </a:rPr>
              <a:t>4</a:t>
            </a:r>
            <a:r>
              <a:rPr lang="es-ES" sz="3200" b="1" dirty="0">
                <a:solidFill>
                  <a:schemeClr val="bg1"/>
                </a:solidFill>
              </a:rPr>
              <a:t>. Actividad: Actividad de finalización </a:t>
            </a:r>
            <a:endParaRPr sz="3200" b="1" dirty="0">
              <a:solidFill>
                <a:schemeClr val="bg1"/>
              </a:solidFill>
            </a:endParaRPr>
          </a:p>
        </p:txBody>
      </p:sp>
      <p:graphicFrame>
        <p:nvGraphicFramePr>
          <p:cNvPr id="2" name="Tablo 1">
            <a:extLst>
              <a:ext uri="{FF2B5EF4-FFF2-40B4-BE49-F238E27FC236}">
                <a16:creationId xmlns:a16="http://schemas.microsoft.com/office/drawing/2014/main" xmlns="" id="{54024E91-4FCD-8943-A364-B175A8A1CAB4}"/>
              </a:ext>
            </a:extLst>
          </p:cNvPr>
          <p:cNvGraphicFramePr>
            <a:graphicFrameLocks noGrp="1"/>
          </p:cNvGraphicFramePr>
          <p:nvPr>
            <p:extLst>
              <p:ext uri="{D42A27DB-BD31-4B8C-83A1-F6EECF244321}">
                <p14:modId xmlns:p14="http://schemas.microsoft.com/office/powerpoint/2010/main" val="3642868263"/>
              </p:ext>
            </p:extLst>
          </p:nvPr>
        </p:nvGraphicFramePr>
        <p:xfrm>
          <a:off x="357809" y="1130867"/>
          <a:ext cx="11290852" cy="5023546"/>
        </p:xfrm>
        <a:graphic>
          <a:graphicData uri="http://schemas.openxmlformats.org/drawingml/2006/table">
            <a:tbl>
              <a:tblPr bandRow="1">
                <a:tableStyleId>{506EA3C1-0F02-4256-BE88-5E90EB001394}</a:tableStyleId>
              </a:tblPr>
              <a:tblGrid>
                <a:gridCol w="1683364">
                  <a:extLst>
                    <a:ext uri="{9D8B030D-6E8A-4147-A177-3AD203B41FA5}">
                      <a16:colId xmlns:a16="http://schemas.microsoft.com/office/drawing/2014/main" xmlns="" val="642608620"/>
                    </a:ext>
                  </a:extLst>
                </a:gridCol>
                <a:gridCol w="9607488">
                  <a:extLst>
                    <a:ext uri="{9D8B030D-6E8A-4147-A177-3AD203B41FA5}">
                      <a16:colId xmlns:a16="http://schemas.microsoft.com/office/drawing/2014/main" xmlns="" val="1960463359"/>
                    </a:ext>
                  </a:extLst>
                </a:gridCol>
              </a:tblGrid>
              <a:tr h="415836">
                <a:tc>
                  <a:txBody>
                    <a:bodyPr/>
                    <a:lstStyle/>
                    <a:p>
                      <a:pPr>
                        <a:lnSpc>
                          <a:spcPct val="150000"/>
                        </a:lnSpc>
                        <a:spcBef>
                          <a:spcPts val="0"/>
                        </a:spcBef>
                        <a:spcAft>
                          <a:spcPts val="0"/>
                        </a:spcAft>
                      </a:pPr>
                      <a:r>
                        <a:rPr lang="en-GB" sz="2000" b="1" dirty="0" err="1" smtClean="0">
                          <a:solidFill>
                            <a:srgbClr val="C00000"/>
                          </a:solidFill>
                          <a:effectLst/>
                        </a:rPr>
                        <a:t>Tiempo</a:t>
                      </a:r>
                      <a:r>
                        <a:rPr lang="en-GB" sz="2000" b="1" dirty="0" smtClean="0">
                          <a:solidFill>
                            <a:srgbClr val="C00000"/>
                          </a:solidFill>
                          <a:effectLst/>
                        </a:rPr>
                        <a:t> de </a:t>
                      </a:r>
                      <a:r>
                        <a:rPr lang="en-GB" sz="2000" b="1" dirty="0" err="1" smtClean="0">
                          <a:solidFill>
                            <a:srgbClr val="C00000"/>
                          </a:solidFill>
                          <a:effectLst/>
                        </a:rPr>
                        <a:t>aprendizaje</a:t>
                      </a:r>
                      <a:r>
                        <a:rPr lang="en-GB" sz="2000" b="1" dirty="0" smtClean="0">
                          <a:solidFill>
                            <a:srgbClr val="C00000"/>
                          </a:solidFill>
                          <a:effectLst/>
                        </a:rPr>
                        <a: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nSpc>
                          <a:spcPct val="150000"/>
                        </a:lnSpc>
                        <a:spcBef>
                          <a:spcPts val="0"/>
                        </a:spcBef>
                        <a:spcAft>
                          <a:spcPts val="0"/>
                        </a:spcAft>
                      </a:pPr>
                      <a:r>
                        <a:rPr lang="en-GB" sz="2000" dirty="0">
                          <a:effectLst/>
                        </a:rPr>
                        <a:t>15-20 </a:t>
                      </a:r>
                      <a:r>
                        <a:rPr lang="en-GB" sz="2000" dirty="0" err="1" smtClean="0">
                          <a:effectLst/>
                        </a:rPr>
                        <a:t>minutos</a:t>
                      </a:r>
                      <a:endParaRPr lang="tr-TR" sz="20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xmlns="" val="2138159007"/>
                  </a:ext>
                </a:extLst>
              </a:tr>
              <a:tr h="4158358">
                <a:tc>
                  <a:txBody>
                    <a:bodyPr/>
                    <a:lstStyle/>
                    <a:p>
                      <a:pPr>
                        <a:lnSpc>
                          <a:spcPct val="150000"/>
                        </a:lnSpc>
                        <a:spcBef>
                          <a:spcPts val="0"/>
                        </a:spcBef>
                        <a:spcAft>
                          <a:spcPts val="0"/>
                        </a:spcAft>
                      </a:pPr>
                      <a:r>
                        <a:rPr lang="en-GB" sz="2000" b="1" dirty="0" err="1" smtClean="0">
                          <a:solidFill>
                            <a:srgbClr val="C00000"/>
                          </a:solidFill>
                          <a:effectLst/>
                        </a:rPr>
                        <a:t>Contenido</a:t>
                      </a:r>
                      <a:r>
                        <a:rPr lang="en-GB" sz="2000" b="1" dirty="0" smtClean="0">
                          <a:solidFill>
                            <a:srgbClr val="C00000"/>
                          </a:solidFill>
                          <a:effectLst/>
                        </a:rPr>
                        <a: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gn="just">
                        <a:lnSpc>
                          <a:spcPct val="100000"/>
                        </a:lnSpc>
                        <a:spcBef>
                          <a:spcPts val="0"/>
                        </a:spcBef>
                        <a:spcAft>
                          <a:spcPts val="0"/>
                        </a:spcAft>
                      </a:pPr>
                      <a:r>
                        <a:rPr lang="es-ES" sz="2400" b="0" i="0" u="none" strike="noStrike" cap="none" dirty="0" smtClean="0">
                          <a:solidFill>
                            <a:schemeClr val="dk1"/>
                          </a:solidFill>
                          <a:effectLst/>
                          <a:latin typeface="Calibri"/>
                          <a:ea typeface="Calibri"/>
                          <a:cs typeface="Calibri"/>
                          <a:sym typeface="Arial"/>
                        </a:rPr>
                        <a:t>Es muy importante que los niños con </a:t>
                      </a:r>
                      <a:r>
                        <a:rPr lang="es-ES" sz="2400" b="0" i="0" u="none" strike="noStrike" cap="none" dirty="0" err="1" smtClean="0">
                          <a:solidFill>
                            <a:schemeClr val="dk1"/>
                          </a:solidFill>
                          <a:effectLst/>
                          <a:latin typeface="Calibri"/>
                          <a:ea typeface="Calibri"/>
                          <a:cs typeface="Calibri"/>
                          <a:sym typeface="Arial"/>
                        </a:rPr>
                        <a:t>discalculia</a:t>
                      </a:r>
                      <a:r>
                        <a:rPr lang="es-ES" sz="2400" b="0" i="0" u="none" strike="noStrike" cap="none" dirty="0" smtClean="0">
                          <a:solidFill>
                            <a:schemeClr val="dk1"/>
                          </a:solidFill>
                          <a:effectLst/>
                          <a:latin typeface="Calibri"/>
                          <a:ea typeface="Calibri"/>
                          <a:cs typeface="Calibri"/>
                          <a:sym typeface="Arial"/>
                        </a:rPr>
                        <a:t> comprendan la relación entre la cantidad de objetos y los números. </a:t>
                      </a:r>
                    </a:p>
                    <a:p>
                      <a:pPr algn="just">
                        <a:lnSpc>
                          <a:spcPct val="100000"/>
                        </a:lnSpc>
                        <a:spcBef>
                          <a:spcPts val="0"/>
                        </a:spcBef>
                        <a:spcAft>
                          <a:spcPts val="0"/>
                        </a:spcAft>
                      </a:pPr>
                      <a:r>
                        <a:rPr lang="es-ES" sz="2400" b="0" i="0" u="none" strike="noStrike" cap="none" dirty="0" smtClean="0">
                          <a:solidFill>
                            <a:schemeClr val="dk1"/>
                          </a:solidFill>
                          <a:effectLst/>
                          <a:latin typeface="Calibri"/>
                          <a:ea typeface="Calibri"/>
                          <a:cs typeface="Calibri"/>
                          <a:sym typeface="Arial"/>
                        </a:rPr>
                        <a:t>Estas imágenes se reproducen en función del número de alumnos y se distribuyen a todos ellos. En una tabla formada por un cierto número de casillas, como en la imagen de la Formulario-3, se colorea un cierto número de casillas y luego se muestra esta tabla al alumno una vez y se retira. </a:t>
                      </a:r>
                    </a:p>
                    <a:p>
                      <a:pPr algn="just">
                        <a:lnSpc>
                          <a:spcPct val="100000"/>
                        </a:lnSpc>
                        <a:spcBef>
                          <a:spcPts val="0"/>
                        </a:spcBef>
                        <a:spcAft>
                          <a:spcPts val="0"/>
                        </a:spcAft>
                      </a:pPr>
                      <a:r>
                        <a:rPr lang="es-ES" sz="2400" b="0" i="0" u="none" strike="noStrike" cap="none" dirty="0" smtClean="0">
                          <a:solidFill>
                            <a:schemeClr val="dk1"/>
                          </a:solidFill>
                          <a:effectLst/>
                          <a:latin typeface="Calibri"/>
                          <a:ea typeface="Calibri"/>
                          <a:cs typeface="Calibri"/>
                          <a:sym typeface="Arial"/>
                        </a:rPr>
                        <a:t>Después, la enseñanza de los números básicos, la suma y la resta se puede lograr a través de la </a:t>
                      </a:r>
                      <a:r>
                        <a:rPr lang="es-ES" sz="2400" b="0" i="0" u="none" strike="noStrike" cap="none" dirty="0" err="1" smtClean="0">
                          <a:solidFill>
                            <a:schemeClr val="dk1"/>
                          </a:solidFill>
                          <a:effectLst/>
                          <a:latin typeface="Calibri"/>
                          <a:ea typeface="Calibri"/>
                          <a:cs typeface="Calibri"/>
                          <a:sym typeface="Arial"/>
                        </a:rPr>
                        <a:t>gamificación</a:t>
                      </a:r>
                      <a:r>
                        <a:rPr lang="es-ES" sz="2400" b="0" i="0" u="none" strike="noStrike" cap="none" dirty="0" smtClean="0">
                          <a:solidFill>
                            <a:schemeClr val="dk1"/>
                          </a:solidFill>
                          <a:effectLst/>
                          <a:latin typeface="Calibri"/>
                          <a:ea typeface="Calibri"/>
                          <a:cs typeface="Calibri"/>
                          <a:sym typeface="Arial"/>
                        </a:rPr>
                        <a:t> haciendo preguntas al alumno como cuántas casillas hay en la tabla en total, cuántas casillas están coloreadas en la tabla, cuántas casillas más hay que colorear para que todas las casillas totales estén coloreadas.</a:t>
                      </a:r>
                      <a:endParaRPr lang="tr-TR" sz="24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xmlns="" val="3495878948"/>
                  </a:ext>
                </a:extLst>
              </a:tr>
            </a:tbl>
          </a:graphicData>
        </a:graphic>
      </p:graphicFrame>
    </p:spTree>
    <p:extLst>
      <p:ext uri="{BB962C8B-B14F-4D97-AF65-F5344CB8AC3E}">
        <p14:creationId xmlns:p14="http://schemas.microsoft.com/office/powerpoint/2010/main" val="2701606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s-ES" sz="3200" b="1" dirty="0">
                <a:solidFill>
                  <a:schemeClr val="bg1"/>
                </a:solidFill>
              </a:rPr>
              <a:t>Módulo 4: Inclusión en todos los ámbitos de la educación y la formación</a:t>
            </a:r>
            <a:br>
              <a:rPr lang="es-ES" sz="3200" b="1" dirty="0">
                <a:solidFill>
                  <a:schemeClr val="bg1"/>
                </a:solidFill>
              </a:rPr>
            </a:br>
            <a:r>
              <a:rPr lang="es-ES" sz="3200" b="1" dirty="0">
                <a:solidFill>
                  <a:schemeClr val="bg1"/>
                </a:solidFill>
              </a:rPr>
              <a:t>4. Actividad: Actividad de finalización </a:t>
            </a:r>
            <a:endParaRPr sz="3200" b="1" dirty="0">
              <a:solidFill>
                <a:schemeClr val="bg1"/>
              </a:solidFill>
            </a:endParaRPr>
          </a:p>
        </p:txBody>
      </p:sp>
      <p:pic>
        <p:nvPicPr>
          <p:cNvPr id="4" name="Resim 3" descr="çizgi, dikdörtgen, kare, tasarım içeren bir resim&#10;&#10;Açıklama otomatik olarak oluşturuldu">
            <a:extLst>
              <a:ext uri="{FF2B5EF4-FFF2-40B4-BE49-F238E27FC236}">
                <a16:creationId xmlns:a16="http://schemas.microsoft.com/office/drawing/2014/main" xmlns="" id="{AF2D1417-DE3F-4840-BED3-FB6F26DC0581}"/>
              </a:ext>
            </a:extLst>
          </p:cNvPr>
          <p:cNvPicPr/>
          <p:nvPr/>
        </p:nvPicPr>
        <p:blipFill>
          <a:blip r:embed="rId3"/>
          <a:stretch>
            <a:fillRect/>
          </a:stretch>
        </p:blipFill>
        <p:spPr>
          <a:xfrm>
            <a:off x="2147252" y="1805832"/>
            <a:ext cx="7897495" cy="3915410"/>
          </a:xfrm>
          <a:prstGeom prst="rect">
            <a:avLst/>
          </a:prstGeom>
        </p:spPr>
      </p:pic>
      <p:sp>
        <p:nvSpPr>
          <p:cNvPr id="5" name="Dikdörtgen 4">
            <a:extLst>
              <a:ext uri="{FF2B5EF4-FFF2-40B4-BE49-F238E27FC236}">
                <a16:creationId xmlns:a16="http://schemas.microsoft.com/office/drawing/2014/main" xmlns="" id="{4BB01481-546D-0646-8FE3-2AAE02C9764B}"/>
              </a:ext>
            </a:extLst>
          </p:cNvPr>
          <p:cNvSpPr/>
          <p:nvPr/>
        </p:nvSpPr>
        <p:spPr>
          <a:xfrm>
            <a:off x="1198493" y="1255519"/>
            <a:ext cx="1848583" cy="400110"/>
          </a:xfrm>
          <a:prstGeom prst="rect">
            <a:avLst/>
          </a:prstGeom>
        </p:spPr>
        <p:txBody>
          <a:bodyPr wrap="none">
            <a:spAutoFit/>
          </a:bodyPr>
          <a:lstStyle/>
          <a:p>
            <a:r>
              <a:rPr lang="tr-TR" sz="2000" b="1" dirty="0" smtClean="0">
                <a:latin typeface="Calibri" panose="020F0502020204030204" pitchFamily="34" charset="0"/>
                <a:ea typeface="Calibri" panose="020F0502020204030204" pitchFamily="34" charset="0"/>
                <a:cs typeface="Times New Roman" panose="02020603050405020304" pitchFamily="18" charset="0"/>
              </a:rPr>
              <a:t>FORM</a:t>
            </a:r>
            <a:r>
              <a:rPr lang="es-ES" sz="2000" b="1" dirty="0" smtClean="0">
                <a:latin typeface="Calibri" panose="020F0502020204030204" pitchFamily="34" charset="0"/>
                <a:ea typeface="Calibri" panose="020F0502020204030204" pitchFamily="34" charset="0"/>
                <a:cs typeface="Times New Roman" panose="02020603050405020304" pitchFamily="18" charset="0"/>
              </a:rPr>
              <a:t>ULARIO</a:t>
            </a:r>
            <a:r>
              <a:rPr lang="tr-TR" sz="2000" b="1" dirty="0" smtClean="0">
                <a:latin typeface="Calibri" panose="020F0502020204030204" pitchFamily="34" charset="0"/>
                <a:ea typeface="Calibri" panose="020F0502020204030204" pitchFamily="34" charset="0"/>
                <a:cs typeface="Times New Roman" panose="02020603050405020304" pitchFamily="18" charset="0"/>
              </a:rPr>
              <a:t> </a:t>
            </a:r>
            <a:r>
              <a:rPr lang="tr-TR" sz="2000" b="1" dirty="0">
                <a:latin typeface="Calibri" panose="020F0502020204030204" pitchFamily="34" charset="0"/>
                <a:ea typeface="Calibri" panose="020F0502020204030204" pitchFamily="34" charset="0"/>
                <a:cs typeface="Times New Roman" panose="02020603050405020304" pitchFamily="18" charset="0"/>
              </a:rPr>
              <a:t>3</a:t>
            </a:r>
          </a:p>
        </p:txBody>
      </p:sp>
    </p:spTree>
    <p:extLst>
      <p:ext uri="{BB962C8B-B14F-4D97-AF65-F5344CB8AC3E}">
        <p14:creationId xmlns:p14="http://schemas.microsoft.com/office/powerpoint/2010/main" val="1823861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s-ES" sz="3200" b="1" dirty="0">
                <a:solidFill>
                  <a:schemeClr val="bg1"/>
                </a:solidFill>
              </a:rPr>
              <a:t>Módulo 4: Inclusión en todos los ámbitos de la educación y la formación</a:t>
            </a:r>
            <a:br>
              <a:rPr lang="es-ES" sz="3200" b="1" dirty="0">
                <a:solidFill>
                  <a:schemeClr val="bg1"/>
                </a:solidFill>
              </a:rPr>
            </a:br>
            <a:r>
              <a:rPr lang="es-ES" sz="3200" b="1" dirty="0">
                <a:solidFill>
                  <a:schemeClr val="bg1"/>
                </a:solidFill>
              </a:rPr>
              <a:t>4. Actividad: Actividad de finalización </a:t>
            </a:r>
            <a:endParaRPr sz="3200" b="1" dirty="0">
              <a:solidFill>
                <a:schemeClr val="bg1"/>
              </a:solidFill>
            </a:endParaRPr>
          </a:p>
        </p:txBody>
      </p:sp>
      <p:sp>
        <p:nvSpPr>
          <p:cNvPr id="6" name="Dikdörtgen 5">
            <a:extLst>
              <a:ext uri="{FF2B5EF4-FFF2-40B4-BE49-F238E27FC236}">
                <a16:creationId xmlns:a16="http://schemas.microsoft.com/office/drawing/2014/main" xmlns="" id="{BCAEB179-9F42-EA42-8CDF-FC00DDEA1B3B}"/>
              </a:ext>
            </a:extLst>
          </p:cNvPr>
          <p:cNvSpPr/>
          <p:nvPr/>
        </p:nvSpPr>
        <p:spPr>
          <a:xfrm>
            <a:off x="965915" y="1468192"/>
            <a:ext cx="10148553" cy="3785652"/>
          </a:xfrm>
          <a:prstGeom prst="rect">
            <a:avLst/>
          </a:prstGeom>
        </p:spPr>
        <p:txBody>
          <a:bodyPr wrap="square">
            <a:spAutoFit/>
          </a:bodyPr>
          <a:lstStyle/>
          <a:p>
            <a:pPr>
              <a:lnSpc>
                <a:spcPct val="150000"/>
              </a:lnSpc>
            </a:pPr>
            <a:r>
              <a:rPr lang="en-GB" sz="2400" b="1" dirty="0">
                <a:highlight>
                  <a:srgbClr val="FFFFFF"/>
                </a:highlight>
              </a:rPr>
              <a:t>Fuentes </a:t>
            </a:r>
            <a:r>
              <a:rPr lang="en-GB" sz="2400" b="1" dirty="0" err="1">
                <a:highlight>
                  <a:srgbClr val="FFFFFF"/>
                </a:highlight>
              </a:rPr>
              <a:t>adicionales</a:t>
            </a:r>
            <a:r>
              <a:rPr lang="en-GB" sz="2400" b="1" dirty="0">
                <a:highlight>
                  <a:srgbClr val="FFFFFF"/>
                </a:highlight>
              </a:rPr>
              <a:t> de </a:t>
            </a:r>
            <a:r>
              <a:rPr lang="en-GB" sz="2400" b="1" dirty="0" err="1">
                <a:highlight>
                  <a:srgbClr val="FFFFFF"/>
                </a:highlight>
              </a:rPr>
              <a:t>aprendizaje</a:t>
            </a:r>
            <a:r>
              <a:rPr lang="en-GB" sz="2400" b="1" dirty="0" smtClean="0">
                <a:highlight>
                  <a:srgbClr val="FFFFFF"/>
                </a:highlight>
              </a:rPr>
              <a:t>:</a:t>
            </a:r>
          </a:p>
          <a:p>
            <a:pPr>
              <a:lnSpc>
                <a:spcPct val="150000"/>
              </a:lnSpc>
            </a:pPr>
            <a:endParaRPr lang="en-GB" sz="2400" dirty="0">
              <a:highlight>
                <a:srgbClr val="FFFFFF"/>
              </a:highlight>
            </a:endParaRPr>
          </a:p>
          <a:p>
            <a:pPr marL="342900" lvl="0" indent="-342900">
              <a:lnSpc>
                <a:spcPct val="150000"/>
              </a:lnSpc>
              <a:buFont typeface="Symbol" pitchFamily="2" charset="2"/>
              <a:buChar char="-"/>
            </a:pPr>
            <a:r>
              <a:rPr lang="en-GB" sz="2800" dirty="0" err="1">
                <a:highlight>
                  <a:srgbClr val="FFFFFF"/>
                </a:highlight>
              </a:rPr>
              <a:t>Avci</a:t>
            </a:r>
            <a:r>
              <a:rPr lang="en-GB" sz="2800" dirty="0">
                <a:highlight>
                  <a:srgbClr val="FFFFFF"/>
                </a:highlight>
              </a:rPr>
              <a:t>, A. (2020). </a:t>
            </a:r>
            <a:r>
              <a:rPr lang="es-ES" sz="2800" dirty="0">
                <a:highlight>
                  <a:srgbClr val="FFFFFF"/>
                </a:highlight>
              </a:rPr>
              <a:t>Evaluación de prácticas docentes para estudiantes de primaria con dificultades en el aprendizaje de matemáticas</a:t>
            </a:r>
            <a:r>
              <a:rPr lang="es-ES" sz="2800" dirty="0" smtClean="0">
                <a:highlight>
                  <a:srgbClr val="FFFFFF"/>
                </a:highlight>
              </a:rPr>
              <a:t>.</a:t>
            </a:r>
            <a:r>
              <a:rPr lang="es-ES" sz="2800" dirty="0">
                <a:highlight>
                  <a:srgbClr val="FFFFFF"/>
                </a:highlight>
              </a:rPr>
              <a:t> (Tesis de máster, Instituto de Ciencias de la Educación)</a:t>
            </a:r>
            <a:r>
              <a:rPr lang="en-GB" sz="2800" dirty="0" smtClean="0">
                <a:highlight>
                  <a:srgbClr val="FFFFFF"/>
                </a:highlight>
              </a:rPr>
              <a:t>.</a:t>
            </a:r>
            <a:r>
              <a:rPr lang="tr-TR" sz="2800" dirty="0" smtClean="0">
                <a:highlight>
                  <a:srgbClr val="FFFFFF"/>
                </a:highlight>
              </a:rPr>
              <a:t> </a:t>
            </a:r>
            <a:endParaRPr lang="tr-TR" sz="28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4022109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s-ES" sz="3200" b="1" dirty="0">
                <a:solidFill>
                  <a:schemeClr val="bg1"/>
                </a:solidFill>
              </a:rPr>
              <a:t>Módulo 4: Inclusión en todos los ámbitos de la educación y la </a:t>
            </a:r>
            <a:r>
              <a:rPr lang="es-ES" sz="3200" b="1" dirty="0" smtClean="0">
                <a:solidFill>
                  <a:schemeClr val="bg1"/>
                </a:solidFill>
              </a:rPr>
              <a:t>formación</a:t>
            </a:r>
            <a:br>
              <a:rPr lang="es-ES" sz="3200" b="1" dirty="0" smtClean="0">
                <a:solidFill>
                  <a:schemeClr val="bg1"/>
                </a:solidFill>
              </a:rPr>
            </a:br>
            <a:r>
              <a:rPr lang="es-ES" sz="3200" b="1" dirty="0" smtClean="0">
                <a:solidFill>
                  <a:schemeClr val="bg1"/>
                </a:solidFill>
              </a:rPr>
              <a:t>5</a:t>
            </a:r>
            <a:r>
              <a:rPr lang="es-ES" sz="3200" b="1" dirty="0">
                <a:solidFill>
                  <a:schemeClr val="bg1"/>
                </a:solidFill>
              </a:rPr>
              <a:t>. Actividad: Desarrollo de la Atención </a:t>
            </a:r>
            <a:endParaRPr sz="3200" b="1" dirty="0">
              <a:solidFill>
                <a:schemeClr val="bg1"/>
              </a:solidFill>
            </a:endParaRPr>
          </a:p>
        </p:txBody>
      </p:sp>
      <p:graphicFrame>
        <p:nvGraphicFramePr>
          <p:cNvPr id="2" name="Tablo 1">
            <a:extLst>
              <a:ext uri="{FF2B5EF4-FFF2-40B4-BE49-F238E27FC236}">
                <a16:creationId xmlns:a16="http://schemas.microsoft.com/office/drawing/2014/main" xmlns="" id="{54024E91-4FCD-8943-A364-B175A8A1CAB4}"/>
              </a:ext>
            </a:extLst>
          </p:cNvPr>
          <p:cNvGraphicFramePr>
            <a:graphicFrameLocks noGrp="1"/>
          </p:cNvGraphicFramePr>
          <p:nvPr>
            <p:extLst>
              <p:ext uri="{D42A27DB-BD31-4B8C-83A1-F6EECF244321}">
                <p14:modId xmlns:p14="http://schemas.microsoft.com/office/powerpoint/2010/main" val="3451606035"/>
              </p:ext>
            </p:extLst>
          </p:nvPr>
        </p:nvGraphicFramePr>
        <p:xfrm>
          <a:off x="357808" y="1130867"/>
          <a:ext cx="11640903" cy="5665788"/>
        </p:xfrm>
        <a:graphic>
          <a:graphicData uri="http://schemas.openxmlformats.org/drawingml/2006/table">
            <a:tbl>
              <a:tblPr bandRow="1">
                <a:tableStyleId>{506EA3C1-0F02-4256-BE88-5E90EB001394}</a:tableStyleId>
              </a:tblPr>
              <a:tblGrid>
                <a:gridCol w="1735553">
                  <a:extLst>
                    <a:ext uri="{9D8B030D-6E8A-4147-A177-3AD203B41FA5}">
                      <a16:colId xmlns:a16="http://schemas.microsoft.com/office/drawing/2014/main" xmlns="" val="642608620"/>
                    </a:ext>
                  </a:extLst>
                </a:gridCol>
                <a:gridCol w="9905350">
                  <a:extLst>
                    <a:ext uri="{9D8B030D-6E8A-4147-A177-3AD203B41FA5}">
                      <a16:colId xmlns:a16="http://schemas.microsoft.com/office/drawing/2014/main" xmlns="" val="1960463359"/>
                    </a:ext>
                  </a:extLst>
                </a:gridCol>
              </a:tblGrid>
              <a:tr h="415836">
                <a:tc>
                  <a:txBody>
                    <a:bodyPr/>
                    <a:lstStyle/>
                    <a:p>
                      <a:pPr>
                        <a:lnSpc>
                          <a:spcPct val="150000"/>
                        </a:lnSpc>
                        <a:spcBef>
                          <a:spcPts val="0"/>
                        </a:spcBef>
                        <a:spcAft>
                          <a:spcPts val="0"/>
                        </a:spcAft>
                      </a:pPr>
                      <a:r>
                        <a:rPr lang="en-GB" sz="2000" b="1" dirty="0" err="1" smtClean="0">
                          <a:solidFill>
                            <a:srgbClr val="C00000"/>
                          </a:solidFill>
                          <a:effectLst/>
                        </a:rPr>
                        <a:t>Tiempo</a:t>
                      </a:r>
                      <a:r>
                        <a:rPr lang="en-GB" sz="2000" b="1" dirty="0" smtClean="0">
                          <a:solidFill>
                            <a:srgbClr val="C00000"/>
                          </a:solidFill>
                          <a:effectLst/>
                        </a:rPr>
                        <a:t> de </a:t>
                      </a:r>
                      <a:r>
                        <a:rPr lang="en-GB" sz="2000" b="1" dirty="0" err="1" smtClean="0">
                          <a:solidFill>
                            <a:srgbClr val="C00000"/>
                          </a:solidFill>
                          <a:effectLst/>
                        </a:rPr>
                        <a:t>aprendizaje</a:t>
                      </a:r>
                      <a:r>
                        <a:rPr lang="en-GB" sz="2000" b="1" dirty="0" smtClean="0">
                          <a:solidFill>
                            <a:srgbClr val="C00000"/>
                          </a:solidFill>
                          <a:effectLst/>
                        </a:rPr>
                        <a: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nSpc>
                          <a:spcPct val="150000"/>
                        </a:lnSpc>
                        <a:spcBef>
                          <a:spcPts val="0"/>
                        </a:spcBef>
                        <a:spcAft>
                          <a:spcPts val="0"/>
                        </a:spcAft>
                      </a:pPr>
                      <a:r>
                        <a:rPr lang="en-GB" sz="2000" dirty="0">
                          <a:effectLst/>
                        </a:rPr>
                        <a:t>15-20 </a:t>
                      </a:r>
                      <a:r>
                        <a:rPr lang="en-GB" sz="2000" dirty="0" err="1" smtClean="0">
                          <a:effectLst/>
                        </a:rPr>
                        <a:t>minutos</a:t>
                      </a:r>
                      <a:endParaRPr lang="tr-TR" sz="20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xmlns="" val="2138159007"/>
                  </a:ext>
                </a:extLst>
              </a:tr>
              <a:tr h="4158358">
                <a:tc>
                  <a:txBody>
                    <a:bodyPr/>
                    <a:lstStyle/>
                    <a:p>
                      <a:pPr>
                        <a:lnSpc>
                          <a:spcPct val="150000"/>
                        </a:lnSpc>
                        <a:spcBef>
                          <a:spcPts val="0"/>
                        </a:spcBef>
                        <a:spcAft>
                          <a:spcPts val="0"/>
                        </a:spcAft>
                      </a:pPr>
                      <a:r>
                        <a:rPr lang="en-GB" sz="2000" b="1" dirty="0" err="1" smtClean="0">
                          <a:solidFill>
                            <a:srgbClr val="C00000"/>
                          </a:solidFill>
                          <a:effectLst/>
                        </a:rPr>
                        <a:t>Contenido</a:t>
                      </a:r>
                      <a:r>
                        <a:rPr lang="en-GB" sz="2000" b="1" dirty="0" smtClean="0">
                          <a:solidFill>
                            <a:srgbClr val="C00000"/>
                          </a:solidFill>
                          <a:effectLst/>
                        </a:rPr>
                        <a: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gn="just">
                        <a:lnSpc>
                          <a:spcPct val="100000"/>
                        </a:lnSpc>
                        <a:spcBef>
                          <a:spcPts val="600"/>
                        </a:spcBef>
                        <a:spcAft>
                          <a:spcPts val="0"/>
                        </a:spcAft>
                      </a:pPr>
                      <a:r>
                        <a:rPr lang="es-ES" sz="2000" dirty="0" smtClean="0">
                          <a:effectLst/>
                          <a:latin typeface="Arial" panose="020B0604020202020204" pitchFamily="34" charset="0"/>
                          <a:ea typeface="Arial" panose="020B0604020202020204" pitchFamily="34" charset="0"/>
                        </a:rPr>
                        <a:t>La distracción y la concentración son importantes áreas problemáticas en los niños con </a:t>
                      </a:r>
                      <a:r>
                        <a:rPr lang="es-ES" sz="2000" dirty="0" err="1" smtClean="0">
                          <a:effectLst/>
                          <a:latin typeface="Arial" panose="020B0604020202020204" pitchFamily="34" charset="0"/>
                          <a:ea typeface="Arial" panose="020B0604020202020204" pitchFamily="34" charset="0"/>
                        </a:rPr>
                        <a:t>discalculia</a:t>
                      </a:r>
                      <a:r>
                        <a:rPr lang="es-ES" sz="2000" dirty="0" smtClean="0">
                          <a:effectLst/>
                          <a:latin typeface="Arial" panose="020B0604020202020204" pitchFamily="34" charset="0"/>
                          <a:ea typeface="Arial" panose="020B0604020202020204" pitchFamily="34" charset="0"/>
                        </a:rPr>
                        <a:t>. Las actividades dirigidas a conseguir que los alumnos se concentren y presten atención serán eficaces.</a:t>
                      </a:r>
                    </a:p>
                    <a:p>
                      <a:pPr algn="just">
                        <a:lnSpc>
                          <a:spcPct val="100000"/>
                        </a:lnSpc>
                        <a:spcBef>
                          <a:spcPts val="600"/>
                        </a:spcBef>
                        <a:spcAft>
                          <a:spcPts val="0"/>
                        </a:spcAft>
                      </a:pPr>
                      <a:r>
                        <a:rPr lang="es-ES" sz="2000" dirty="0" smtClean="0">
                          <a:effectLst/>
                          <a:latin typeface="Arial" panose="020B0604020202020204" pitchFamily="34" charset="0"/>
                          <a:ea typeface="Arial" panose="020B0604020202020204" pitchFamily="34" charset="0"/>
                        </a:rPr>
                        <a:t>Mediante la preparación de fichas de estudio similares a los ejemplos de los Formulario-4 y Formulario-5, se pretende mejorar la capacidad de atención de los alumnos con </a:t>
                      </a:r>
                      <a:r>
                        <a:rPr lang="es-ES" sz="2000" dirty="0" err="1" smtClean="0">
                          <a:effectLst/>
                          <a:latin typeface="Arial" panose="020B0604020202020204" pitchFamily="34" charset="0"/>
                          <a:ea typeface="Arial" panose="020B0604020202020204" pitchFamily="34" charset="0"/>
                        </a:rPr>
                        <a:t>discalculia</a:t>
                      </a:r>
                      <a:r>
                        <a:rPr lang="es-ES" sz="2000" dirty="0" smtClean="0">
                          <a:effectLst/>
                          <a:latin typeface="Arial" panose="020B0604020202020204" pitchFamily="34" charset="0"/>
                          <a:ea typeface="Arial" panose="020B0604020202020204" pitchFamily="34" charset="0"/>
                        </a:rPr>
                        <a:t>. Gracias a este tipo de actividades, los alumnos progresan en la distinción de letras y números tan parecidos que pueden confundirse entre sí.</a:t>
                      </a:r>
                    </a:p>
                    <a:p>
                      <a:pPr algn="just">
                        <a:lnSpc>
                          <a:spcPct val="100000"/>
                        </a:lnSpc>
                        <a:spcBef>
                          <a:spcPts val="600"/>
                        </a:spcBef>
                        <a:spcAft>
                          <a:spcPts val="0"/>
                        </a:spcAft>
                      </a:pPr>
                      <a:r>
                        <a:rPr lang="es-ES" sz="2000" dirty="0" smtClean="0">
                          <a:effectLst/>
                          <a:latin typeface="Arial" panose="020B0604020202020204" pitchFamily="34" charset="0"/>
                          <a:ea typeface="Arial" panose="020B0604020202020204" pitchFamily="34" charset="0"/>
                        </a:rPr>
                        <a:t>En Formulario-4, se pide a los alumnos que encuentren cuántos números 5 hay en el visual y los rodeen con un círculo. El tiempo de búsqueda es de 1 minuto. Aunque haya pasado un minuto, se pide a todos los alumnos que encuentren los cincos. A los alumnos que no encuentren los cincos o los encuentren mal se les pide que observen la diferencia entre 5 y S.</a:t>
                      </a:r>
                    </a:p>
                    <a:p>
                      <a:pPr algn="just">
                        <a:lnSpc>
                          <a:spcPct val="100000"/>
                        </a:lnSpc>
                        <a:spcBef>
                          <a:spcPts val="600"/>
                        </a:spcBef>
                        <a:spcAft>
                          <a:spcPts val="0"/>
                        </a:spcAft>
                      </a:pPr>
                      <a:r>
                        <a:rPr lang="es-ES" sz="2000" dirty="0" smtClean="0">
                          <a:effectLst/>
                          <a:latin typeface="Arial" panose="020B0604020202020204" pitchFamily="34" charset="0"/>
                          <a:ea typeface="Arial" panose="020B0604020202020204" pitchFamily="34" charset="0"/>
                        </a:rPr>
                        <a:t>En Formulario-5, se pide a los alumnos que encuentren los números 6 y los rodeen con un círculo. Cuando los alumnos confunden los números 9,6 y G, se les anima a notar la diferencia.</a:t>
                      </a:r>
                      <a:endParaRPr lang="tr-TR" sz="20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xmlns="" val="3495878948"/>
                  </a:ext>
                </a:extLst>
              </a:tr>
            </a:tbl>
          </a:graphicData>
        </a:graphic>
      </p:graphicFrame>
    </p:spTree>
    <p:extLst>
      <p:ext uri="{BB962C8B-B14F-4D97-AF65-F5344CB8AC3E}">
        <p14:creationId xmlns:p14="http://schemas.microsoft.com/office/powerpoint/2010/main" val="225714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s-ES" sz="3200" b="1" dirty="0">
                <a:solidFill>
                  <a:schemeClr val="bg1"/>
                </a:solidFill>
              </a:rPr>
              <a:t>Módulo 4: Inclusión en todos los ámbitos de la educación y la formación</a:t>
            </a:r>
            <a:br>
              <a:rPr lang="es-ES" sz="3200" b="1" dirty="0">
                <a:solidFill>
                  <a:schemeClr val="bg1"/>
                </a:solidFill>
              </a:rPr>
            </a:br>
            <a:r>
              <a:rPr lang="es-ES" sz="3200" b="1" dirty="0">
                <a:solidFill>
                  <a:schemeClr val="bg1"/>
                </a:solidFill>
              </a:rPr>
              <a:t>5. Actividad: Desarrollo de la Atención </a:t>
            </a:r>
            <a:endParaRPr sz="3200" b="1" dirty="0">
              <a:solidFill>
                <a:schemeClr val="bg1"/>
              </a:solidFill>
            </a:endParaRPr>
          </a:p>
        </p:txBody>
      </p:sp>
      <p:pic>
        <p:nvPicPr>
          <p:cNvPr id="4" name="Resim 3" descr="metin, ekran görüntüsü, yazı tipi, siyah beyaz içeren bir resim&#10;&#10;Açıklama otomatik olarak oluşturuldu">
            <a:extLst>
              <a:ext uri="{FF2B5EF4-FFF2-40B4-BE49-F238E27FC236}">
                <a16:creationId xmlns:a16="http://schemas.microsoft.com/office/drawing/2014/main" xmlns="" id="{C658CEA5-FA70-3F45-A84D-3E021F8CF30C}"/>
              </a:ext>
            </a:extLst>
          </p:cNvPr>
          <p:cNvPicPr/>
          <p:nvPr/>
        </p:nvPicPr>
        <p:blipFill rotWithShape="1">
          <a:blip r:embed="rId3">
            <a:extLst>
              <a:ext uri="{28A0092B-C50C-407E-A947-70E740481C1C}">
                <a14:useLocalDpi xmlns:a14="http://schemas.microsoft.com/office/drawing/2010/main" val="0"/>
              </a:ext>
            </a:extLst>
          </a:blip>
          <a:srcRect b="8756"/>
          <a:stretch/>
        </p:blipFill>
        <p:spPr bwMode="auto">
          <a:xfrm>
            <a:off x="838200" y="1271239"/>
            <a:ext cx="4577057" cy="4821342"/>
          </a:xfrm>
          <a:prstGeom prst="rect">
            <a:avLst/>
          </a:prstGeom>
          <a:noFill/>
          <a:ln>
            <a:noFill/>
          </a:ln>
          <a:extLst>
            <a:ext uri="{53640926-AAD7-44D8-BBD7-CCE9431645EC}">
              <a14:shadowObscured xmlns:a14="http://schemas.microsoft.com/office/drawing/2010/main"/>
            </a:ext>
          </a:extLst>
        </p:spPr>
      </p:pic>
      <p:pic>
        <p:nvPicPr>
          <p:cNvPr id="5" name="Resim 4" descr="metin, ekran görüntüsü, kalıp, desen, düzen içeren bir resim&#10;&#10;Açıklama otomatik olarak oluşturuldu">
            <a:extLst>
              <a:ext uri="{FF2B5EF4-FFF2-40B4-BE49-F238E27FC236}">
                <a16:creationId xmlns:a16="http://schemas.microsoft.com/office/drawing/2014/main" xmlns="" id="{D28A8185-E467-D044-B25B-34AE7CF25EBC}"/>
              </a:ext>
            </a:extLst>
          </p:cNvPr>
          <p:cNvPicPr/>
          <p:nvPr/>
        </p:nvPicPr>
        <p:blipFill rotWithShape="1">
          <a:blip r:embed="rId4">
            <a:extLst>
              <a:ext uri="{28A0092B-C50C-407E-A947-70E740481C1C}">
                <a14:useLocalDpi xmlns:a14="http://schemas.microsoft.com/office/drawing/2010/main" val="0"/>
              </a:ext>
            </a:extLst>
          </a:blip>
          <a:srcRect b="8004"/>
          <a:stretch/>
        </p:blipFill>
        <p:spPr bwMode="auto">
          <a:xfrm>
            <a:off x="6776745" y="1271239"/>
            <a:ext cx="4418196" cy="4821342"/>
          </a:xfrm>
          <a:prstGeom prst="rect">
            <a:avLst/>
          </a:prstGeom>
          <a:noFill/>
          <a:ln>
            <a:noFill/>
          </a:ln>
          <a:extLst>
            <a:ext uri="{53640926-AAD7-44D8-BBD7-CCE9431645EC}">
              <a14:shadowObscured xmlns:a14="http://schemas.microsoft.com/office/drawing/2010/main"/>
            </a:ext>
          </a:extLst>
        </p:spPr>
      </p:pic>
      <p:sp>
        <p:nvSpPr>
          <p:cNvPr id="6" name="Dikdörtgen 5">
            <a:extLst>
              <a:ext uri="{FF2B5EF4-FFF2-40B4-BE49-F238E27FC236}">
                <a16:creationId xmlns:a16="http://schemas.microsoft.com/office/drawing/2014/main" xmlns="" id="{5C1FFF99-C869-DD46-8CBC-EA787623FD73}"/>
              </a:ext>
            </a:extLst>
          </p:cNvPr>
          <p:cNvSpPr/>
          <p:nvPr/>
        </p:nvSpPr>
        <p:spPr>
          <a:xfrm>
            <a:off x="1198493" y="1099405"/>
            <a:ext cx="1848583" cy="400110"/>
          </a:xfrm>
          <a:prstGeom prst="rect">
            <a:avLst/>
          </a:prstGeom>
        </p:spPr>
        <p:txBody>
          <a:bodyPr wrap="none">
            <a:spAutoFit/>
          </a:bodyPr>
          <a:lstStyle/>
          <a:p>
            <a:r>
              <a:rPr lang="tr-TR" sz="2000" b="1" dirty="0" smtClean="0">
                <a:latin typeface="Calibri" panose="020F0502020204030204" pitchFamily="34" charset="0"/>
                <a:ea typeface="Calibri" panose="020F0502020204030204" pitchFamily="34" charset="0"/>
                <a:cs typeface="Times New Roman" panose="02020603050405020304" pitchFamily="18" charset="0"/>
              </a:rPr>
              <a:t>FORM</a:t>
            </a:r>
            <a:r>
              <a:rPr lang="es-ES" sz="2000" b="1" dirty="0" smtClean="0">
                <a:latin typeface="Calibri" panose="020F0502020204030204" pitchFamily="34" charset="0"/>
                <a:ea typeface="Calibri" panose="020F0502020204030204" pitchFamily="34" charset="0"/>
                <a:cs typeface="Times New Roman" panose="02020603050405020304" pitchFamily="18" charset="0"/>
              </a:rPr>
              <a:t>ULARIO</a:t>
            </a:r>
            <a:r>
              <a:rPr lang="tr-TR" sz="2000" b="1" dirty="0" smtClean="0">
                <a:latin typeface="Calibri" panose="020F0502020204030204" pitchFamily="34" charset="0"/>
                <a:ea typeface="Calibri" panose="020F0502020204030204" pitchFamily="34" charset="0"/>
                <a:cs typeface="Times New Roman" panose="02020603050405020304" pitchFamily="18" charset="0"/>
              </a:rPr>
              <a:t> </a:t>
            </a:r>
            <a:r>
              <a:rPr lang="tr-TR" sz="2000" b="1" dirty="0">
                <a:latin typeface="Calibri" panose="020F0502020204030204" pitchFamily="34" charset="0"/>
                <a:ea typeface="Calibri" panose="020F0502020204030204" pitchFamily="34" charset="0"/>
                <a:cs typeface="Times New Roman" panose="02020603050405020304" pitchFamily="18" charset="0"/>
              </a:rPr>
              <a:t>4</a:t>
            </a:r>
          </a:p>
        </p:txBody>
      </p:sp>
      <p:sp>
        <p:nvSpPr>
          <p:cNvPr id="7" name="Dikdörtgen 6">
            <a:extLst>
              <a:ext uri="{FF2B5EF4-FFF2-40B4-BE49-F238E27FC236}">
                <a16:creationId xmlns:a16="http://schemas.microsoft.com/office/drawing/2014/main" xmlns="" id="{EB295F65-6C98-A143-8D9F-751B5AFA5165}"/>
              </a:ext>
            </a:extLst>
          </p:cNvPr>
          <p:cNvSpPr/>
          <p:nvPr/>
        </p:nvSpPr>
        <p:spPr>
          <a:xfrm>
            <a:off x="6776745" y="1071184"/>
            <a:ext cx="1848583" cy="400110"/>
          </a:xfrm>
          <a:prstGeom prst="rect">
            <a:avLst/>
          </a:prstGeom>
        </p:spPr>
        <p:txBody>
          <a:bodyPr wrap="none">
            <a:spAutoFit/>
          </a:bodyPr>
          <a:lstStyle/>
          <a:p>
            <a:r>
              <a:rPr lang="tr-TR" sz="2000" b="1" dirty="0" smtClean="0">
                <a:latin typeface="Calibri" panose="020F0502020204030204" pitchFamily="34" charset="0"/>
                <a:ea typeface="Calibri" panose="020F0502020204030204" pitchFamily="34" charset="0"/>
                <a:cs typeface="Times New Roman" panose="02020603050405020304" pitchFamily="18" charset="0"/>
              </a:rPr>
              <a:t>FORM</a:t>
            </a:r>
            <a:r>
              <a:rPr lang="es-ES" sz="2000" b="1" dirty="0" smtClean="0">
                <a:latin typeface="Calibri" panose="020F0502020204030204" pitchFamily="34" charset="0"/>
                <a:ea typeface="Calibri" panose="020F0502020204030204" pitchFamily="34" charset="0"/>
                <a:cs typeface="Times New Roman" panose="02020603050405020304" pitchFamily="18" charset="0"/>
              </a:rPr>
              <a:t>ULARIO</a:t>
            </a:r>
            <a:r>
              <a:rPr lang="tr-TR" sz="2000" b="1" dirty="0" smtClean="0">
                <a:latin typeface="Calibri" panose="020F0502020204030204" pitchFamily="34" charset="0"/>
                <a:ea typeface="Calibri" panose="020F0502020204030204" pitchFamily="34" charset="0"/>
                <a:cs typeface="Times New Roman" panose="02020603050405020304" pitchFamily="18" charset="0"/>
              </a:rPr>
              <a:t> </a:t>
            </a:r>
            <a:r>
              <a:rPr lang="tr-TR" sz="2000" b="1" dirty="0">
                <a:latin typeface="Calibri" panose="020F0502020204030204" pitchFamily="34" charset="0"/>
                <a:ea typeface="Calibri" panose="020F0502020204030204" pitchFamily="34" charset="0"/>
                <a:cs typeface="Times New Roman" panose="02020603050405020304" pitchFamily="18" charset="0"/>
              </a:rPr>
              <a:t>5</a:t>
            </a:r>
          </a:p>
        </p:txBody>
      </p:sp>
    </p:spTree>
    <p:extLst>
      <p:ext uri="{BB962C8B-B14F-4D97-AF65-F5344CB8AC3E}">
        <p14:creationId xmlns:p14="http://schemas.microsoft.com/office/powerpoint/2010/main" val="3041321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s-ES" sz="3200" b="1" dirty="0">
                <a:solidFill>
                  <a:schemeClr val="bg1"/>
                </a:solidFill>
              </a:rPr>
              <a:t>Módulo 4: Inclusión en todos los ámbitos de la educación y la formación</a:t>
            </a:r>
            <a:br>
              <a:rPr lang="es-ES" sz="3200" b="1" dirty="0">
                <a:solidFill>
                  <a:schemeClr val="bg1"/>
                </a:solidFill>
              </a:rPr>
            </a:br>
            <a:r>
              <a:rPr lang="es-ES" sz="3200" b="1" dirty="0">
                <a:solidFill>
                  <a:schemeClr val="bg1"/>
                </a:solidFill>
              </a:rPr>
              <a:t>5. Actividad: Desarrollo de la Atención </a:t>
            </a:r>
            <a:endParaRPr sz="3200" b="1" dirty="0">
              <a:solidFill>
                <a:schemeClr val="bg1"/>
              </a:solidFill>
            </a:endParaRPr>
          </a:p>
        </p:txBody>
      </p:sp>
      <p:sp>
        <p:nvSpPr>
          <p:cNvPr id="6" name="Dikdörtgen 5">
            <a:extLst>
              <a:ext uri="{FF2B5EF4-FFF2-40B4-BE49-F238E27FC236}">
                <a16:creationId xmlns:a16="http://schemas.microsoft.com/office/drawing/2014/main" xmlns="" id="{BCAEB179-9F42-EA42-8CDF-FC00DDEA1B3B}"/>
              </a:ext>
            </a:extLst>
          </p:cNvPr>
          <p:cNvSpPr/>
          <p:nvPr/>
        </p:nvSpPr>
        <p:spPr>
          <a:xfrm>
            <a:off x="965915" y="1468192"/>
            <a:ext cx="10148553" cy="4431983"/>
          </a:xfrm>
          <a:prstGeom prst="rect">
            <a:avLst/>
          </a:prstGeom>
        </p:spPr>
        <p:txBody>
          <a:bodyPr wrap="square">
            <a:spAutoFit/>
          </a:bodyPr>
          <a:lstStyle/>
          <a:p>
            <a:pPr>
              <a:lnSpc>
                <a:spcPct val="150000"/>
              </a:lnSpc>
            </a:pPr>
            <a:r>
              <a:rPr lang="en-GB" sz="2400" b="1" dirty="0">
                <a:highlight>
                  <a:srgbClr val="FFFFFF"/>
                </a:highlight>
              </a:rPr>
              <a:t>Fuentes </a:t>
            </a:r>
            <a:r>
              <a:rPr lang="en-GB" sz="2400" b="1" dirty="0" err="1">
                <a:highlight>
                  <a:srgbClr val="FFFFFF"/>
                </a:highlight>
              </a:rPr>
              <a:t>adicionales</a:t>
            </a:r>
            <a:r>
              <a:rPr lang="en-GB" sz="2400" b="1" dirty="0">
                <a:highlight>
                  <a:srgbClr val="FFFFFF"/>
                </a:highlight>
              </a:rPr>
              <a:t> de </a:t>
            </a:r>
            <a:r>
              <a:rPr lang="en-GB" sz="2400" b="1" dirty="0" err="1">
                <a:highlight>
                  <a:srgbClr val="FFFFFF"/>
                </a:highlight>
              </a:rPr>
              <a:t>aprendizaje</a:t>
            </a:r>
            <a:r>
              <a:rPr lang="en-GB" sz="2400" b="1" dirty="0">
                <a:highlight>
                  <a:srgbClr val="FFFFFF"/>
                </a:highlight>
              </a:rPr>
              <a:t>:</a:t>
            </a:r>
            <a:endParaRPr lang="tr-TR" sz="2400" b="1" dirty="0">
              <a:highlight>
                <a:srgbClr val="FFFFFF"/>
              </a:highlight>
              <a:latin typeface="Arial" panose="020B0604020202020204" pitchFamily="34" charset="0"/>
              <a:ea typeface="Arial" panose="020B0604020202020204" pitchFamily="34" charset="0"/>
            </a:endParaRPr>
          </a:p>
          <a:p>
            <a:pPr lvl="0">
              <a:lnSpc>
                <a:spcPct val="150000"/>
              </a:lnSpc>
            </a:pPr>
            <a:endParaRPr lang="en-GB" sz="2400" dirty="0">
              <a:highlight>
                <a:srgbClr val="FFFFFF"/>
              </a:highlight>
            </a:endParaRPr>
          </a:p>
          <a:p>
            <a:pPr marL="342900" lvl="0" indent="-342900">
              <a:lnSpc>
                <a:spcPct val="150000"/>
              </a:lnSpc>
              <a:buFont typeface="Symbol" pitchFamily="2" charset="2"/>
              <a:buChar char="-"/>
            </a:pPr>
            <a:r>
              <a:rPr lang="en-GB" sz="2800" dirty="0" err="1">
                <a:highlight>
                  <a:srgbClr val="FFFFFF"/>
                </a:highlight>
              </a:rPr>
              <a:t>Avci</a:t>
            </a:r>
            <a:r>
              <a:rPr lang="en-GB" sz="2800" dirty="0">
                <a:highlight>
                  <a:srgbClr val="FFFFFF"/>
                </a:highlight>
              </a:rPr>
              <a:t>, A. (2020). </a:t>
            </a:r>
            <a:r>
              <a:rPr lang="es-ES" sz="2800" dirty="0">
                <a:highlight>
                  <a:srgbClr val="FFFFFF"/>
                </a:highlight>
              </a:rPr>
              <a:t>Evaluación de prácticas docentes para estudiantes de primaria con dificultades en el aprendizaje de matemáticas.</a:t>
            </a:r>
            <a:r>
              <a:rPr lang="en-GB" sz="2800" dirty="0" smtClean="0">
                <a:highlight>
                  <a:srgbClr val="FFFFFF"/>
                </a:highlight>
              </a:rPr>
              <a:t>(</a:t>
            </a:r>
            <a:r>
              <a:rPr lang="es-ES" sz="2800" dirty="0">
                <a:highlight>
                  <a:srgbClr val="FFFFFF"/>
                </a:highlight>
              </a:rPr>
              <a:t>Tesis de máster, Instituto de Ciencias de la Educación). </a:t>
            </a:r>
            <a:endParaRPr lang="tr-TR" sz="2800" dirty="0">
              <a:highlight>
                <a:srgbClr val="FFFFFF"/>
              </a:highlight>
            </a:endParaRPr>
          </a:p>
          <a:p>
            <a:pPr marL="342900" lvl="0" indent="-342900">
              <a:lnSpc>
                <a:spcPct val="150000"/>
              </a:lnSpc>
              <a:buFont typeface="Symbol" pitchFamily="2" charset="2"/>
              <a:buChar char="-"/>
            </a:pPr>
            <a:r>
              <a:rPr lang="en-GB" sz="2800" dirty="0"/>
              <a:t>https://</a:t>
            </a:r>
            <a:r>
              <a:rPr lang="en-GB" sz="2800" dirty="0" err="1"/>
              <a:t>www.youtube.com</a:t>
            </a:r>
            <a:r>
              <a:rPr lang="en-GB" sz="2800" dirty="0"/>
              <a:t>/</a:t>
            </a:r>
            <a:r>
              <a:rPr lang="en-GB" sz="2800" dirty="0" err="1"/>
              <a:t>watch?v</a:t>
            </a:r>
            <a:r>
              <a:rPr lang="en-GB" sz="2800" dirty="0"/>
              <a:t>=1W17IfnBFDc</a:t>
            </a:r>
            <a:r>
              <a:rPr lang="tr-TR" sz="2800" dirty="0"/>
              <a:t> </a:t>
            </a:r>
            <a:endParaRPr lang="tr-TR" sz="28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446946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s-ES" sz="3200" b="1" dirty="0">
                <a:solidFill>
                  <a:schemeClr val="bg1"/>
                </a:solidFill>
              </a:rPr>
              <a:t>Módulo 4: Inclusión en todos los ámbitos de la educación y la </a:t>
            </a:r>
            <a:r>
              <a:rPr lang="es-ES" sz="3200" b="1" dirty="0" smtClean="0">
                <a:solidFill>
                  <a:schemeClr val="bg1"/>
                </a:solidFill>
              </a:rPr>
              <a:t>formación</a:t>
            </a:r>
            <a:br>
              <a:rPr lang="es-ES" sz="3200" b="1" dirty="0" smtClean="0">
                <a:solidFill>
                  <a:schemeClr val="bg1"/>
                </a:solidFill>
              </a:rPr>
            </a:br>
            <a:r>
              <a:rPr lang="es-ES" sz="3200" b="1" dirty="0" smtClean="0">
                <a:solidFill>
                  <a:schemeClr val="bg1"/>
                </a:solidFill>
              </a:rPr>
              <a:t>6</a:t>
            </a:r>
            <a:r>
              <a:rPr lang="es-ES" sz="3200" b="1" dirty="0">
                <a:solidFill>
                  <a:schemeClr val="bg1"/>
                </a:solidFill>
              </a:rPr>
              <a:t>. Actividad: Actividad de suma simple </a:t>
            </a:r>
            <a:endParaRPr sz="3200" b="1" dirty="0">
              <a:solidFill>
                <a:schemeClr val="bg1"/>
              </a:solidFill>
            </a:endParaRPr>
          </a:p>
        </p:txBody>
      </p:sp>
      <p:graphicFrame>
        <p:nvGraphicFramePr>
          <p:cNvPr id="2" name="Tablo 1">
            <a:extLst>
              <a:ext uri="{FF2B5EF4-FFF2-40B4-BE49-F238E27FC236}">
                <a16:creationId xmlns:a16="http://schemas.microsoft.com/office/drawing/2014/main" xmlns="" id="{54024E91-4FCD-8943-A364-B175A8A1CAB4}"/>
              </a:ext>
            </a:extLst>
          </p:cNvPr>
          <p:cNvGraphicFramePr>
            <a:graphicFrameLocks noGrp="1"/>
          </p:cNvGraphicFramePr>
          <p:nvPr>
            <p:extLst>
              <p:ext uri="{D42A27DB-BD31-4B8C-83A1-F6EECF244321}">
                <p14:modId xmlns:p14="http://schemas.microsoft.com/office/powerpoint/2010/main" val="3623660515"/>
              </p:ext>
            </p:extLst>
          </p:nvPr>
        </p:nvGraphicFramePr>
        <p:xfrm>
          <a:off x="357808" y="1130867"/>
          <a:ext cx="11640903" cy="6142737"/>
        </p:xfrm>
        <a:graphic>
          <a:graphicData uri="http://schemas.openxmlformats.org/drawingml/2006/table">
            <a:tbl>
              <a:tblPr bandRow="1">
                <a:tableStyleId>{506EA3C1-0F02-4256-BE88-5E90EB001394}</a:tableStyleId>
              </a:tblPr>
              <a:tblGrid>
                <a:gridCol w="1735553">
                  <a:extLst>
                    <a:ext uri="{9D8B030D-6E8A-4147-A177-3AD203B41FA5}">
                      <a16:colId xmlns:a16="http://schemas.microsoft.com/office/drawing/2014/main" xmlns="" val="642608620"/>
                    </a:ext>
                  </a:extLst>
                </a:gridCol>
                <a:gridCol w="9905350">
                  <a:extLst>
                    <a:ext uri="{9D8B030D-6E8A-4147-A177-3AD203B41FA5}">
                      <a16:colId xmlns:a16="http://schemas.microsoft.com/office/drawing/2014/main" xmlns="" val="1960463359"/>
                    </a:ext>
                  </a:extLst>
                </a:gridCol>
              </a:tblGrid>
              <a:tr h="415836">
                <a:tc>
                  <a:txBody>
                    <a:bodyPr/>
                    <a:lstStyle/>
                    <a:p>
                      <a:pPr>
                        <a:lnSpc>
                          <a:spcPct val="150000"/>
                        </a:lnSpc>
                        <a:spcBef>
                          <a:spcPts val="0"/>
                        </a:spcBef>
                        <a:spcAft>
                          <a:spcPts val="0"/>
                        </a:spcAft>
                      </a:pPr>
                      <a:r>
                        <a:rPr lang="en-GB" sz="2000" b="1" dirty="0" err="1" smtClean="0">
                          <a:solidFill>
                            <a:srgbClr val="C00000"/>
                          </a:solidFill>
                          <a:effectLst/>
                        </a:rPr>
                        <a:t>Tiempo</a:t>
                      </a:r>
                      <a:r>
                        <a:rPr lang="en-GB" sz="2000" b="1" dirty="0" smtClean="0">
                          <a:solidFill>
                            <a:srgbClr val="C00000"/>
                          </a:solidFill>
                          <a:effectLst/>
                        </a:rPr>
                        <a:t> de </a:t>
                      </a:r>
                      <a:r>
                        <a:rPr lang="en-GB" sz="2000" b="1" dirty="0" err="1" smtClean="0">
                          <a:solidFill>
                            <a:srgbClr val="C00000"/>
                          </a:solidFill>
                          <a:effectLst/>
                        </a:rPr>
                        <a:t>aprendizaje</a:t>
                      </a:r>
                      <a:r>
                        <a:rPr lang="en-GB" sz="2000" b="1" dirty="0" smtClean="0">
                          <a:solidFill>
                            <a:srgbClr val="C00000"/>
                          </a:solidFill>
                          <a:effectLst/>
                        </a:rPr>
                        <a: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nSpc>
                          <a:spcPct val="150000"/>
                        </a:lnSpc>
                        <a:spcBef>
                          <a:spcPts val="0"/>
                        </a:spcBef>
                        <a:spcAft>
                          <a:spcPts val="0"/>
                        </a:spcAft>
                      </a:pPr>
                      <a:r>
                        <a:rPr lang="en-GB" sz="2000" dirty="0">
                          <a:effectLst/>
                        </a:rPr>
                        <a:t>15-20 </a:t>
                      </a:r>
                      <a:r>
                        <a:rPr lang="en-GB" sz="2000" dirty="0" err="1" smtClean="0">
                          <a:effectLst/>
                        </a:rPr>
                        <a:t>minutos</a:t>
                      </a:r>
                      <a:endParaRPr lang="tr-TR" sz="20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xmlns="" val="2138159007"/>
                  </a:ext>
                </a:extLst>
              </a:tr>
              <a:tr h="4158358">
                <a:tc>
                  <a:txBody>
                    <a:bodyPr/>
                    <a:lstStyle/>
                    <a:p>
                      <a:pPr>
                        <a:lnSpc>
                          <a:spcPct val="150000"/>
                        </a:lnSpc>
                        <a:spcBef>
                          <a:spcPts val="0"/>
                        </a:spcBef>
                        <a:spcAft>
                          <a:spcPts val="0"/>
                        </a:spcAft>
                      </a:pPr>
                      <a:r>
                        <a:rPr lang="en-GB" sz="2000" b="1" dirty="0" err="1" smtClean="0">
                          <a:solidFill>
                            <a:srgbClr val="C00000"/>
                          </a:solidFill>
                          <a:effectLst/>
                        </a:rPr>
                        <a:t>Contenido</a:t>
                      </a:r>
                      <a:r>
                        <a:rPr lang="en-GB" sz="2000" b="1" dirty="0" smtClean="0">
                          <a:solidFill>
                            <a:srgbClr val="C00000"/>
                          </a:solidFill>
                          <a:effectLst/>
                        </a:rPr>
                        <a: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gn="just">
                        <a:lnSpc>
                          <a:spcPct val="150000"/>
                        </a:lnSpc>
                        <a:spcBef>
                          <a:spcPts val="600"/>
                        </a:spcBef>
                        <a:spcAft>
                          <a:spcPts val="600"/>
                        </a:spcAft>
                      </a:pPr>
                      <a:r>
                        <a:rPr lang="es-ES" sz="2000" dirty="0" smtClean="0">
                          <a:effectLst/>
                          <a:latin typeface="Arial" panose="020B0604020202020204" pitchFamily="34" charset="0"/>
                          <a:ea typeface="Arial" panose="020B0604020202020204" pitchFamily="34" charset="0"/>
                        </a:rPr>
                        <a:t>La concretización de conceptos matemáticos es un método auxiliar en la enseñanza a niños con </a:t>
                      </a:r>
                      <a:r>
                        <a:rPr lang="es-ES" sz="2000" dirty="0" err="1" smtClean="0">
                          <a:effectLst/>
                          <a:latin typeface="Arial" panose="020B0604020202020204" pitchFamily="34" charset="0"/>
                          <a:ea typeface="Arial" panose="020B0604020202020204" pitchFamily="34" charset="0"/>
                        </a:rPr>
                        <a:t>discalculia</a:t>
                      </a:r>
                      <a:r>
                        <a:rPr lang="es-ES" sz="2000" dirty="0" smtClean="0">
                          <a:effectLst/>
                          <a:latin typeface="Arial" panose="020B0604020202020204" pitchFamily="34" charset="0"/>
                          <a:ea typeface="Arial" panose="020B0604020202020204" pitchFamily="34" charset="0"/>
                        </a:rPr>
                        <a:t>. Para ello, se pretende concretar la operación con los dedos mientras se hace la suma, como en los ejemplos de actividad del Formulario-7.</a:t>
                      </a:r>
                    </a:p>
                    <a:p>
                      <a:pPr algn="just">
                        <a:lnSpc>
                          <a:spcPct val="150000"/>
                        </a:lnSpc>
                        <a:spcBef>
                          <a:spcPts val="600"/>
                        </a:spcBef>
                        <a:spcAft>
                          <a:spcPts val="600"/>
                        </a:spcAft>
                      </a:pPr>
                      <a:r>
                        <a:rPr lang="es-ES" sz="2000" dirty="0" smtClean="0">
                          <a:effectLst/>
                          <a:latin typeface="Arial" panose="020B0604020202020204" pitchFamily="34" charset="0"/>
                          <a:ea typeface="Arial" panose="020B0604020202020204" pitchFamily="34" charset="0"/>
                        </a:rPr>
                        <a:t>Se entregan a los alumnos los visuales del Formulario-6 y se les pide que escriban en las casillas el número de dedos de las manos que aparecen en el visual y que hagan la suma utilizando los números y los dibujos de las manos. A continuación, el profesor muestra a los alumnos el número de dedos de sus propias manos y les pide que escriban estos números en sus cuadernos. La puntuación total se muestra de nuevo con números y dibujos de dedos.</a:t>
                      </a:r>
                    </a:p>
                    <a:p>
                      <a:pPr algn="just">
                        <a:lnSpc>
                          <a:spcPct val="150000"/>
                        </a:lnSpc>
                        <a:spcBef>
                          <a:spcPts val="600"/>
                        </a:spcBef>
                        <a:spcAft>
                          <a:spcPts val="600"/>
                        </a:spcAft>
                      </a:pPr>
                      <a:r>
                        <a:rPr lang="es-ES" sz="2000" dirty="0" smtClean="0">
                          <a:effectLst/>
                          <a:latin typeface="Arial" panose="020B0604020202020204" pitchFamily="34" charset="0"/>
                          <a:ea typeface="Arial" panose="020B0604020202020204" pitchFamily="34" charset="0"/>
                        </a:rPr>
                        <a:t>En el resto del formulario-6, se les pide que escriban los números del total de puntos en las casillas.</a:t>
                      </a:r>
                      <a:endParaRPr lang="tr-TR" sz="20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xmlns="" val="3495878948"/>
                  </a:ext>
                </a:extLst>
              </a:tr>
            </a:tbl>
          </a:graphicData>
        </a:graphic>
      </p:graphicFrame>
    </p:spTree>
    <p:extLst>
      <p:ext uri="{BB962C8B-B14F-4D97-AF65-F5344CB8AC3E}">
        <p14:creationId xmlns:p14="http://schemas.microsoft.com/office/powerpoint/2010/main" val="4172749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s-ES" sz="3200" b="1" dirty="0">
                <a:solidFill>
                  <a:schemeClr val="bg1"/>
                </a:solidFill>
              </a:rPr>
              <a:t>Módulo 4: Inclusión en todos los ámbitos de la educación y la formación</a:t>
            </a:r>
            <a:br>
              <a:rPr lang="es-ES" sz="3200" b="1" dirty="0">
                <a:solidFill>
                  <a:schemeClr val="bg1"/>
                </a:solidFill>
              </a:rPr>
            </a:br>
            <a:r>
              <a:rPr lang="es-ES" sz="3200" b="1" dirty="0">
                <a:solidFill>
                  <a:schemeClr val="bg1"/>
                </a:solidFill>
              </a:rPr>
              <a:t>6. Actividad: Actividad de suma simple </a:t>
            </a:r>
            <a:endParaRPr sz="3200" b="1" dirty="0">
              <a:solidFill>
                <a:schemeClr val="bg1"/>
              </a:solidFill>
            </a:endParaRPr>
          </a:p>
        </p:txBody>
      </p:sp>
      <p:pic>
        <p:nvPicPr>
          <p:cNvPr id="4" name="Resim 3">
            <a:extLst>
              <a:ext uri="{FF2B5EF4-FFF2-40B4-BE49-F238E27FC236}">
                <a16:creationId xmlns:a16="http://schemas.microsoft.com/office/drawing/2014/main" xmlns="" id="{4CA5ECED-A993-9B40-ACEF-66EA0F50C36D}"/>
              </a:ext>
            </a:extLst>
          </p:cNvPr>
          <p:cNvPicPr/>
          <p:nvPr/>
        </p:nvPicPr>
        <p:blipFill rotWithShape="1">
          <a:blip r:embed="rId3">
            <a:extLst>
              <a:ext uri="{28A0092B-C50C-407E-A947-70E740481C1C}">
                <a14:useLocalDpi xmlns:a14="http://schemas.microsoft.com/office/drawing/2010/main" val="0"/>
              </a:ext>
            </a:extLst>
          </a:blip>
          <a:srcRect l="9192" t="13346" r="11154" b="5925"/>
          <a:stretch/>
        </p:blipFill>
        <p:spPr bwMode="auto">
          <a:xfrm>
            <a:off x="6534615" y="1538868"/>
            <a:ext cx="3951434" cy="4304371"/>
          </a:xfrm>
          <a:prstGeom prst="rect">
            <a:avLst/>
          </a:prstGeom>
          <a:ln>
            <a:noFill/>
          </a:ln>
          <a:extLst>
            <a:ext uri="{53640926-AAD7-44D8-BBD7-CCE9431645EC}">
              <a14:shadowObscured xmlns:a14="http://schemas.microsoft.com/office/drawing/2010/main"/>
            </a:ext>
          </a:extLst>
        </p:spPr>
      </p:pic>
      <p:pic>
        <p:nvPicPr>
          <p:cNvPr id="5" name="Resim 4">
            <a:extLst>
              <a:ext uri="{FF2B5EF4-FFF2-40B4-BE49-F238E27FC236}">
                <a16:creationId xmlns:a16="http://schemas.microsoft.com/office/drawing/2014/main" xmlns="" id="{E89EA8D8-B881-5846-BA53-4E040B2C9672}"/>
              </a:ext>
            </a:extLst>
          </p:cNvPr>
          <p:cNvPicPr/>
          <p:nvPr/>
        </p:nvPicPr>
        <p:blipFill rotWithShape="1">
          <a:blip r:embed="rId4">
            <a:extLst>
              <a:ext uri="{28A0092B-C50C-407E-A947-70E740481C1C}">
                <a14:useLocalDpi xmlns:a14="http://schemas.microsoft.com/office/drawing/2010/main" val="0"/>
              </a:ext>
            </a:extLst>
          </a:blip>
          <a:srcRect l="10592" r="7056"/>
          <a:stretch/>
        </p:blipFill>
        <p:spPr bwMode="auto">
          <a:xfrm>
            <a:off x="1385902" y="3429000"/>
            <a:ext cx="3576955" cy="2392045"/>
          </a:xfrm>
          <a:prstGeom prst="rect">
            <a:avLst/>
          </a:prstGeom>
          <a:noFill/>
          <a:ln>
            <a:noFill/>
          </a:ln>
          <a:extLst>
            <a:ext uri="{53640926-AAD7-44D8-BBD7-CCE9431645EC}">
              <a14:shadowObscured xmlns:a14="http://schemas.microsoft.com/office/drawing/2010/main"/>
            </a:ext>
          </a:extLst>
        </p:spPr>
      </p:pic>
      <p:sp>
        <p:nvSpPr>
          <p:cNvPr id="7" name="Dikdörtgen 6">
            <a:extLst>
              <a:ext uri="{FF2B5EF4-FFF2-40B4-BE49-F238E27FC236}">
                <a16:creationId xmlns:a16="http://schemas.microsoft.com/office/drawing/2014/main" xmlns="" id="{49FF6AB7-174C-544A-96BD-47AE4CAD834E}"/>
              </a:ext>
            </a:extLst>
          </p:cNvPr>
          <p:cNvSpPr/>
          <p:nvPr/>
        </p:nvSpPr>
        <p:spPr>
          <a:xfrm>
            <a:off x="1385902" y="1577291"/>
            <a:ext cx="1848583" cy="400110"/>
          </a:xfrm>
          <a:prstGeom prst="rect">
            <a:avLst/>
          </a:prstGeom>
        </p:spPr>
        <p:txBody>
          <a:bodyPr wrap="none">
            <a:spAutoFit/>
          </a:bodyPr>
          <a:lstStyle/>
          <a:p>
            <a:r>
              <a:rPr lang="tr-TR" sz="2000" b="1" dirty="0" smtClean="0">
                <a:latin typeface="Calibri" panose="020F0502020204030204" pitchFamily="34" charset="0"/>
                <a:ea typeface="Calibri" panose="020F0502020204030204" pitchFamily="34" charset="0"/>
                <a:cs typeface="Times New Roman" panose="02020603050405020304" pitchFamily="18" charset="0"/>
              </a:rPr>
              <a:t>FORM</a:t>
            </a:r>
            <a:r>
              <a:rPr lang="es-ES" sz="2000" b="1" dirty="0" smtClean="0">
                <a:latin typeface="Calibri" panose="020F0502020204030204" pitchFamily="34" charset="0"/>
                <a:ea typeface="Calibri" panose="020F0502020204030204" pitchFamily="34" charset="0"/>
                <a:cs typeface="Times New Roman" panose="02020603050405020304" pitchFamily="18" charset="0"/>
              </a:rPr>
              <a:t>ULARIO</a:t>
            </a:r>
            <a:r>
              <a:rPr lang="tr-TR" sz="2000" b="1" dirty="0" smtClean="0">
                <a:latin typeface="Calibri" panose="020F0502020204030204" pitchFamily="34" charset="0"/>
                <a:ea typeface="Calibri" panose="020F0502020204030204" pitchFamily="34" charset="0"/>
                <a:cs typeface="Times New Roman" panose="02020603050405020304" pitchFamily="18" charset="0"/>
              </a:rPr>
              <a:t> </a:t>
            </a:r>
            <a:r>
              <a:rPr lang="tr-TR" sz="2000" b="1" dirty="0">
                <a:latin typeface="Calibri" panose="020F0502020204030204" pitchFamily="34" charset="0"/>
                <a:ea typeface="Calibri" panose="020F0502020204030204" pitchFamily="34" charset="0"/>
                <a:cs typeface="Times New Roman" panose="02020603050405020304" pitchFamily="18" charset="0"/>
              </a:rPr>
              <a:t>6</a:t>
            </a:r>
          </a:p>
        </p:txBody>
      </p:sp>
    </p:spTree>
    <p:extLst>
      <p:ext uri="{BB962C8B-B14F-4D97-AF65-F5344CB8AC3E}">
        <p14:creationId xmlns:p14="http://schemas.microsoft.com/office/powerpoint/2010/main" val="3484804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s-ES" sz="3200" b="1" dirty="0">
                <a:solidFill>
                  <a:schemeClr val="bg1"/>
                </a:solidFill>
              </a:rPr>
              <a:t>Módulo 4: Inclusión en todos los ámbitos de la educación y la formación</a:t>
            </a:r>
            <a:br>
              <a:rPr lang="es-ES" sz="3200" b="1" dirty="0">
                <a:solidFill>
                  <a:schemeClr val="bg1"/>
                </a:solidFill>
              </a:rPr>
            </a:br>
            <a:r>
              <a:rPr lang="es-ES" sz="3200" b="1" dirty="0">
                <a:solidFill>
                  <a:schemeClr val="bg1"/>
                </a:solidFill>
              </a:rPr>
              <a:t>6. Actividad: Actividad de suma simple </a:t>
            </a:r>
            <a:endParaRPr sz="3200" b="1" dirty="0">
              <a:solidFill>
                <a:schemeClr val="bg1"/>
              </a:solidFill>
            </a:endParaRPr>
          </a:p>
        </p:txBody>
      </p:sp>
      <p:sp>
        <p:nvSpPr>
          <p:cNvPr id="6" name="Dikdörtgen 5">
            <a:extLst>
              <a:ext uri="{FF2B5EF4-FFF2-40B4-BE49-F238E27FC236}">
                <a16:creationId xmlns:a16="http://schemas.microsoft.com/office/drawing/2014/main" xmlns="" id="{BCAEB179-9F42-EA42-8CDF-FC00DDEA1B3B}"/>
              </a:ext>
            </a:extLst>
          </p:cNvPr>
          <p:cNvSpPr/>
          <p:nvPr/>
        </p:nvSpPr>
        <p:spPr>
          <a:xfrm>
            <a:off x="965915" y="1468192"/>
            <a:ext cx="10148553" cy="2708434"/>
          </a:xfrm>
          <a:prstGeom prst="rect">
            <a:avLst/>
          </a:prstGeom>
        </p:spPr>
        <p:txBody>
          <a:bodyPr wrap="square">
            <a:spAutoFit/>
          </a:bodyPr>
          <a:lstStyle/>
          <a:p>
            <a:pPr>
              <a:lnSpc>
                <a:spcPct val="150000"/>
              </a:lnSpc>
            </a:pPr>
            <a:r>
              <a:rPr lang="en-GB" sz="2400" b="1" dirty="0">
                <a:highlight>
                  <a:srgbClr val="FFFFFF"/>
                </a:highlight>
              </a:rPr>
              <a:t>Fuentes </a:t>
            </a:r>
            <a:r>
              <a:rPr lang="en-GB" sz="2400" b="1" dirty="0" err="1">
                <a:highlight>
                  <a:srgbClr val="FFFFFF"/>
                </a:highlight>
              </a:rPr>
              <a:t>adicionales</a:t>
            </a:r>
            <a:r>
              <a:rPr lang="en-GB" sz="2400" b="1" dirty="0">
                <a:highlight>
                  <a:srgbClr val="FFFFFF"/>
                </a:highlight>
              </a:rPr>
              <a:t> de </a:t>
            </a:r>
            <a:r>
              <a:rPr lang="en-GB" sz="2400" b="1" dirty="0" err="1">
                <a:highlight>
                  <a:srgbClr val="FFFFFF"/>
                </a:highlight>
              </a:rPr>
              <a:t>aprendizaje</a:t>
            </a:r>
            <a:r>
              <a:rPr lang="en-GB" sz="2400" b="1" dirty="0">
                <a:highlight>
                  <a:srgbClr val="FFFFFF"/>
                </a:highlight>
              </a:rPr>
              <a:t> :</a:t>
            </a:r>
            <a:endParaRPr lang="tr-TR" sz="2400" b="1" dirty="0">
              <a:highlight>
                <a:srgbClr val="FFFFFF"/>
              </a:highlight>
              <a:latin typeface="Arial" panose="020B0604020202020204" pitchFamily="34" charset="0"/>
              <a:ea typeface="Arial" panose="020B0604020202020204" pitchFamily="34" charset="0"/>
            </a:endParaRPr>
          </a:p>
          <a:p>
            <a:pPr marL="285750" lvl="0" indent="-285750">
              <a:buFont typeface="Arial" panose="020B0604020202020204" pitchFamily="34" charset="0"/>
              <a:buChar char="•"/>
            </a:pPr>
            <a:endParaRPr lang="en-GB" dirty="0">
              <a:highlight>
                <a:srgbClr val="FFFFFF"/>
              </a:highlight>
            </a:endParaRPr>
          </a:p>
          <a:p>
            <a:pPr marL="285750" lvl="0" indent="-285750">
              <a:buFont typeface="Arial" panose="020B0604020202020204" pitchFamily="34" charset="0"/>
              <a:buChar char="•"/>
            </a:pPr>
            <a:r>
              <a:rPr lang="en-GB" sz="2400" dirty="0" err="1">
                <a:highlight>
                  <a:srgbClr val="FFFFFF"/>
                </a:highlight>
              </a:rPr>
              <a:t>Mutlu</a:t>
            </a:r>
            <a:r>
              <a:rPr lang="en-GB" sz="2400" dirty="0">
                <a:highlight>
                  <a:srgbClr val="FFFFFF"/>
                </a:highlight>
              </a:rPr>
              <a:t>, Y. (</a:t>
            </a:r>
            <a:r>
              <a:rPr lang="en-GB" sz="2400" dirty="0" smtClean="0">
                <a:highlight>
                  <a:srgbClr val="FFFFFF"/>
                </a:highlight>
              </a:rPr>
              <a:t>2016</a:t>
            </a:r>
            <a:r>
              <a:rPr lang="es-ES" sz="2400" dirty="0">
                <a:highlight>
                  <a:srgbClr val="FFFFFF"/>
                </a:highlight>
              </a:rPr>
              <a:t>). Discapacidad en el aprendizaje de matemáticas (</a:t>
            </a:r>
            <a:r>
              <a:rPr lang="es-ES" sz="2400" dirty="0" err="1">
                <a:highlight>
                  <a:srgbClr val="FFFFFF"/>
                </a:highlight>
              </a:rPr>
              <a:t>discalculia</a:t>
            </a:r>
            <a:r>
              <a:rPr lang="es-ES" sz="2400" dirty="0">
                <a:highlight>
                  <a:srgbClr val="FFFFFF"/>
                </a:highlight>
              </a:rPr>
              <a:t> del desarrollo). Teorías en la educación matemática</a:t>
            </a:r>
            <a:r>
              <a:rPr lang="en-GB" sz="2400" dirty="0" smtClean="0">
                <a:highlight>
                  <a:srgbClr val="FFFFFF"/>
                </a:highlight>
              </a:rPr>
              <a:t>. </a:t>
            </a:r>
            <a:r>
              <a:rPr lang="en-GB" sz="2400" dirty="0">
                <a:highlight>
                  <a:srgbClr val="FFFFFF"/>
                </a:highlight>
              </a:rPr>
              <a:t>Ankara: </a:t>
            </a:r>
            <a:r>
              <a:rPr lang="en-GB" sz="2400" dirty="0" err="1">
                <a:highlight>
                  <a:srgbClr val="FFFFFF"/>
                </a:highlight>
              </a:rPr>
              <a:t>Pegem</a:t>
            </a:r>
            <a:r>
              <a:rPr lang="en-GB" sz="2400" dirty="0">
                <a:highlight>
                  <a:srgbClr val="FFFFFF"/>
                </a:highlight>
              </a:rPr>
              <a:t> </a:t>
            </a:r>
            <a:r>
              <a:rPr lang="en-GB" sz="2400" dirty="0" err="1">
                <a:highlight>
                  <a:srgbClr val="FFFFFF"/>
                </a:highlight>
              </a:rPr>
              <a:t>Akademi</a:t>
            </a:r>
            <a:endParaRPr lang="en-GB" sz="2400" dirty="0">
              <a:highlight>
                <a:srgbClr val="FFFFFF"/>
              </a:highlight>
            </a:endParaRPr>
          </a:p>
          <a:p>
            <a:pPr marL="285750" lvl="0" indent="-285750">
              <a:buFont typeface="Arial" panose="020B0604020202020204" pitchFamily="34" charset="0"/>
              <a:buChar char="•"/>
            </a:pPr>
            <a:endParaRPr lang="tr-TR" sz="2400" dirty="0">
              <a:highlight>
                <a:srgbClr val="FFFFFF"/>
              </a:highlight>
            </a:endParaRPr>
          </a:p>
          <a:p>
            <a:pPr marL="285750" indent="-285750">
              <a:buFont typeface="Arial" panose="020B0604020202020204" pitchFamily="34" charset="0"/>
              <a:buChar char="•"/>
            </a:pPr>
            <a:r>
              <a:rPr lang="en-GB" sz="2400" dirty="0">
                <a:highlight>
                  <a:srgbClr val="FFFFFF"/>
                </a:highlight>
              </a:rPr>
              <a:t>https://</a:t>
            </a:r>
            <a:r>
              <a:rPr lang="en-GB" sz="2400" dirty="0" err="1">
                <a:highlight>
                  <a:srgbClr val="FFFFFF"/>
                </a:highlight>
              </a:rPr>
              <a:t>www.youtube.com</a:t>
            </a:r>
            <a:r>
              <a:rPr lang="en-GB" sz="2400" dirty="0">
                <a:highlight>
                  <a:srgbClr val="FFFFFF"/>
                </a:highlight>
              </a:rPr>
              <a:t>/</a:t>
            </a:r>
            <a:r>
              <a:rPr lang="en-GB" sz="2400" dirty="0" err="1">
                <a:highlight>
                  <a:srgbClr val="FFFFFF"/>
                </a:highlight>
              </a:rPr>
              <a:t>watch?v</a:t>
            </a:r>
            <a:r>
              <a:rPr lang="en-GB" sz="2400" dirty="0">
                <a:highlight>
                  <a:srgbClr val="FFFFFF"/>
                </a:highlight>
              </a:rPr>
              <a:t>=7mvvj75holc</a:t>
            </a:r>
            <a:endParaRPr lang="tr-TR" sz="24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391473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s-ES" sz="3200" b="1" dirty="0">
                <a:solidFill>
                  <a:schemeClr val="bg1"/>
                </a:solidFill>
              </a:rPr>
              <a:t>Módulo 4: Inclusión en todos los ámbitos de la educación y la </a:t>
            </a:r>
            <a:r>
              <a:rPr lang="es-ES" sz="3200" b="1" dirty="0" smtClean="0">
                <a:solidFill>
                  <a:schemeClr val="bg1"/>
                </a:solidFill>
              </a:rPr>
              <a:t>formación</a:t>
            </a:r>
            <a:br>
              <a:rPr lang="es-ES" sz="3200" b="1" dirty="0" smtClean="0">
                <a:solidFill>
                  <a:schemeClr val="bg1"/>
                </a:solidFill>
              </a:rPr>
            </a:br>
            <a:r>
              <a:rPr lang="es-ES" sz="3200" b="1" dirty="0" smtClean="0">
                <a:solidFill>
                  <a:schemeClr val="bg1"/>
                </a:solidFill>
              </a:rPr>
              <a:t>7</a:t>
            </a:r>
            <a:r>
              <a:rPr lang="es-ES" sz="3200" b="1" dirty="0">
                <a:solidFill>
                  <a:schemeClr val="bg1"/>
                </a:solidFill>
              </a:rPr>
              <a:t>. Actividad: Rompecabezas numérico </a:t>
            </a:r>
            <a:endParaRPr sz="3200" b="1" dirty="0">
              <a:solidFill>
                <a:schemeClr val="bg1"/>
              </a:solidFill>
            </a:endParaRPr>
          </a:p>
        </p:txBody>
      </p:sp>
      <p:graphicFrame>
        <p:nvGraphicFramePr>
          <p:cNvPr id="2" name="Tablo 1">
            <a:extLst>
              <a:ext uri="{FF2B5EF4-FFF2-40B4-BE49-F238E27FC236}">
                <a16:creationId xmlns:a16="http://schemas.microsoft.com/office/drawing/2014/main" xmlns="" id="{54024E91-4FCD-8943-A364-B175A8A1CAB4}"/>
              </a:ext>
            </a:extLst>
          </p:cNvPr>
          <p:cNvGraphicFramePr>
            <a:graphicFrameLocks noGrp="1"/>
          </p:cNvGraphicFramePr>
          <p:nvPr>
            <p:extLst>
              <p:ext uri="{D42A27DB-BD31-4B8C-83A1-F6EECF244321}">
                <p14:modId xmlns:p14="http://schemas.microsoft.com/office/powerpoint/2010/main" val="2387141320"/>
              </p:ext>
            </p:extLst>
          </p:nvPr>
        </p:nvGraphicFramePr>
        <p:xfrm>
          <a:off x="357808" y="1130867"/>
          <a:ext cx="11640903" cy="5023546"/>
        </p:xfrm>
        <a:graphic>
          <a:graphicData uri="http://schemas.openxmlformats.org/drawingml/2006/table">
            <a:tbl>
              <a:tblPr bandRow="1">
                <a:tableStyleId>{506EA3C1-0F02-4256-BE88-5E90EB001394}</a:tableStyleId>
              </a:tblPr>
              <a:tblGrid>
                <a:gridCol w="1735553">
                  <a:extLst>
                    <a:ext uri="{9D8B030D-6E8A-4147-A177-3AD203B41FA5}">
                      <a16:colId xmlns:a16="http://schemas.microsoft.com/office/drawing/2014/main" xmlns="" val="642608620"/>
                    </a:ext>
                  </a:extLst>
                </a:gridCol>
                <a:gridCol w="9905350">
                  <a:extLst>
                    <a:ext uri="{9D8B030D-6E8A-4147-A177-3AD203B41FA5}">
                      <a16:colId xmlns:a16="http://schemas.microsoft.com/office/drawing/2014/main" xmlns="" val="1960463359"/>
                    </a:ext>
                  </a:extLst>
                </a:gridCol>
              </a:tblGrid>
              <a:tr h="415836">
                <a:tc>
                  <a:txBody>
                    <a:bodyPr/>
                    <a:lstStyle/>
                    <a:p>
                      <a:pPr>
                        <a:lnSpc>
                          <a:spcPct val="150000"/>
                        </a:lnSpc>
                        <a:spcBef>
                          <a:spcPts val="0"/>
                        </a:spcBef>
                        <a:spcAft>
                          <a:spcPts val="0"/>
                        </a:spcAft>
                      </a:pPr>
                      <a:r>
                        <a:rPr lang="en-GB" sz="2000" b="1" dirty="0" err="1" smtClean="0">
                          <a:solidFill>
                            <a:srgbClr val="C00000"/>
                          </a:solidFill>
                          <a:effectLst/>
                        </a:rPr>
                        <a:t>Tiempo</a:t>
                      </a:r>
                      <a:r>
                        <a:rPr lang="en-GB" sz="2000" b="1" dirty="0" smtClean="0">
                          <a:solidFill>
                            <a:srgbClr val="C00000"/>
                          </a:solidFill>
                          <a:effectLst/>
                        </a:rPr>
                        <a:t> de </a:t>
                      </a:r>
                      <a:r>
                        <a:rPr lang="en-GB" sz="2000" b="1" dirty="0" err="1" smtClean="0">
                          <a:solidFill>
                            <a:srgbClr val="C00000"/>
                          </a:solidFill>
                          <a:effectLst/>
                        </a:rPr>
                        <a:t>aprendizaje</a:t>
                      </a:r>
                      <a:r>
                        <a:rPr lang="en-GB" sz="2000" b="1" dirty="0" smtClean="0">
                          <a:solidFill>
                            <a:srgbClr val="C00000"/>
                          </a:solidFill>
                          <a:effectLst/>
                        </a:rPr>
                        <a: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nSpc>
                          <a:spcPct val="150000"/>
                        </a:lnSpc>
                        <a:spcBef>
                          <a:spcPts val="0"/>
                        </a:spcBef>
                        <a:spcAft>
                          <a:spcPts val="0"/>
                        </a:spcAft>
                      </a:pPr>
                      <a:r>
                        <a:rPr lang="en-GB" sz="2000" dirty="0">
                          <a:effectLst/>
                        </a:rPr>
                        <a:t>15-20 </a:t>
                      </a:r>
                      <a:r>
                        <a:rPr lang="en-GB" sz="2000" dirty="0" err="1" smtClean="0">
                          <a:effectLst/>
                        </a:rPr>
                        <a:t>minutos</a:t>
                      </a:r>
                      <a:endParaRPr lang="tr-TR" sz="20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xmlns="" val="2138159007"/>
                  </a:ext>
                </a:extLst>
              </a:tr>
              <a:tr h="4158358">
                <a:tc>
                  <a:txBody>
                    <a:bodyPr/>
                    <a:lstStyle/>
                    <a:p>
                      <a:pPr>
                        <a:lnSpc>
                          <a:spcPct val="150000"/>
                        </a:lnSpc>
                        <a:spcBef>
                          <a:spcPts val="0"/>
                        </a:spcBef>
                        <a:spcAft>
                          <a:spcPts val="0"/>
                        </a:spcAft>
                      </a:pPr>
                      <a:r>
                        <a:rPr lang="en-GB" sz="2000" b="1" dirty="0" err="1" smtClean="0">
                          <a:solidFill>
                            <a:srgbClr val="C00000"/>
                          </a:solidFill>
                          <a:effectLst/>
                        </a:rPr>
                        <a:t>Contenido</a:t>
                      </a:r>
                      <a:r>
                        <a:rPr lang="en-GB" sz="2000" b="1" dirty="0" smtClean="0">
                          <a:solidFill>
                            <a:srgbClr val="C00000"/>
                          </a:solidFill>
                          <a:effectLst/>
                        </a:rPr>
                        <a: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gn="just">
                        <a:lnSpc>
                          <a:spcPct val="150000"/>
                        </a:lnSpc>
                        <a:spcBef>
                          <a:spcPts val="600"/>
                        </a:spcBef>
                        <a:spcAft>
                          <a:spcPts val="600"/>
                        </a:spcAft>
                      </a:pPr>
                      <a:r>
                        <a:rPr lang="es-ES" sz="2000" dirty="0" smtClean="0">
                          <a:effectLst/>
                          <a:latin typeface="Arial" panose="020B0604020202020204" pitchFamily="34" charset="0"/>
                          <a:ea typeface="Arial" panose="020B0604020202020204" pitchFamily="34" charset="0"/>
                        </a:rPr>
                        <a:t>Para los niños con </a:t>
                      </a:r>
                      <a:r>
                        <a:rPr lang="es-ES" sz="2000" dirty="0" err="1" smtClean="0">
                          <a:effectLst/>
                          <a:latin typeface="Arial" panose="020B0604020202020204" pitchFamily="34" charset="0"/>
                          <a:ea typeface="Arial" panose="020B0604020202020204" pitchFamily="34" charset="0"/>
                        </a:rPr>
                        <a:t>discalculia</a:t>
                      </a:r>
                      <a:r>
                        <a:rPr lang="es-ES" sz="2000" dirty="0" smtClean="0">
                          <a:effectLst/>
                          <a:latin typeface="Arial" panose="020B0604020202020204" pitchFamily="34" charset="0"/>
                          <a:ea typeface="Arial" panose="020B0604020202020204" pitchFamily="34" charset="0"/>
                        </a:rPr>
                        <a:t> es importante distinguir las diferencias de forma de los números. </a:t>
                      </a:r>
                    </a:p>
                    <a:p>
                      <a:pPr algn="just">
                        <a:lnSpc>
                          <a:spcPct val="150000"/>
                        </a:lnSpc>
                        <a:spcBef>
                          <a:spcPts val="600"/>
                        </a:spcBef>
                        <a:spcAft>
                          <a:spcPts val="600"/>
                        </a:spcAft>
                      </a:pPr>
                      <a:r>
                        <a:rPr lang="es-ES" sz="2000" dirty="0" smtClean="0">
                          <a:effectLst/>
                          <a:latin typeface="Arial" panose="020B0604020202020204" pitchFamily="34" charset="0"/>
                          <a:ea typeface="Arial" panose="020B0604020202020204" pitchFamily="34" charset="0"/>
                        </a:rPr>
                        <a:t>Especialmente los colores pueden ser una herramienta importante para que noten esta diferencia. El formulario-7 se copia en función del número de alumnos y se distribuye a todos ellos.</a:t>
                      </a:r>
                    </a:p>
                    <a:p>
                      <a:pPr algn="just">
                        <a:lnSpc>
                          <a:spcPct val="150000"/>
                        </a:lnSpc>
                        <a:spcBef>
                          <a:spcPts val="600"/>
                        </a:spcBef>
                        <a:spcAft>
                          <a:spcPts val="600"/>
                        </a:spcAft>
                      </a:pPr>
                      <a:r>
                        <a:rPr lang="es-ES" sz="2000" dirty="0" smtClean="0">
                          <a:effectLst/>
                          <a:latin typeface="Arial" panose="020B0604020202020204" pitchFamily="34" charset="0"/>
                          <a:ea typeface="Arial" panose="020B0604020202020204" pitchFamily="34" charset="0"/>
                        </a:rPr>
                        <a:t>Se entregan a los alumnos tarjetas de actividades similares a la de la imagen del Formulario-7 y se les pide que escriban los números de la imagen en las casillas según sus colores.</a:t>
                      </a:r>
                      <a:endParaRPr lang="tr-TR" sz="22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xmlns="" val="3495878948"/>
                  </a:ext>
                </a:extLst>
              </a:tr>
            </a:tbl>
          </a:graphicData>
        </a:graphic>
      </p:graphicFrame>
    </p:spTree>
    <p:extLst>
      <p:ext uri="{BB962C8B-B14F-4D97-AF65-F5344CB8AC3E}">
        <p14:creationId xmlns:p14="http://schemas.microsoft.com/office/powerpoint/2010/main" val="1569199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s-ES" sz="3200" b="1" dirty="0">
                <a:solidFill>
                  <a:schemeClr val="bg1"/>
                </a:solidFill>
              </a:rPr>
              <a:t>Módulo 4: Inclusión en todos los ámbitos de la educación y la formación</a:t>
            </a:r>
            <a:br>
              <a:rPr lang="es-ES" sz="3200" b="1" dirty="0">
                <a:solidFill>
                  <a:schemeClr val="bg1"/>
                </a:solidFill>
              </a:rPr>
            </a:br>
            <a:r>
              <a:rPr lang="es-ES" sz="3200" b="1" dirty="0">
                <a:solidFill>
                  <a:schemeClr val="bg1"/>
                </a:solidFill>
              </a:rPr>
              <a:t>7. Actividad: Rompecabezas numérico </a:t>
            </a:r>
            <a:endParaRPr sz="3200" b="1" dirty="0">
              <a:solidFill>
                <a:schemeClr val="bg1"/>
              </a:solidFill>
            </a:endParaRPr>
          </a:p>
        </p:txBody>
      </p:sp>
      <p:pic>
        <p:nvPicPr>
          <p:cNvPr id="4" name="Resim 3">
            <a:extLst>
              <a:ext uri="{FF2B5EF4-FFF2-40B4-BE49-F238E27FC236}">
                <a16:creationId xmlns:a16="http://schemas.microsoft.com/office/drawing/2014/main" xmlns="" id="{8CDAA0F7-0523-2943-A983-9D853A0FB134}"/>
              </a:ext>
            </a:extLst>
          </p:cNvPr>
          <p:cNvPicPr/>
          <p:nvPr/>
        </p:nvPicPr>
        <p:blipFill rotWithShape="1">
          <a:blip r:embed="rId3">
            <a:extLst>
              <a:ext uri="{28A0092B-C50C-407E-A947-70E740481C1C}">
                <a14:useLocalDpi xmlns:a14="http://schemas.microsoft.com/office/drawing/2010/main" val="0"/>
              </a:ext>
            </a:extLst>
          </a:blip>
          <a:srcRect l="5849" t="15185" r="6701" b="59738"/>
          <a:stretch/>
        </p:blipFill>
        <p:spPr bwMode="auto">
          <a:xfrm>
            <a:off x="423006" y="3590693"/>
            <a:ext cx="5516880" cy="2124926"/>
          </a:xfrm>
          <a:prstGeom prst="rect">
            <a:avLst/>
          </a:prstGeom>
          <a:ln>
            <a:noFill/>
          </a:ln>
          <a:extLst>
            <a:ext uri="{53640926-AAD7-44D8-BBD7-CCE9431645EC}">
              <a14:shadowObscured xmlns:a14="http://schemas.microsoft.com/office/drawing/2010/main"/>
            </a:ext>
          </a:extLst>
        </p:spPr>
      </p:pic>
      <p:pic>
        <p:nvPicPr>
          <p:cNvPr id="5" name="Resim 4">
            <a:extLst>
              <a:ext uri="{FF2B5EF4-FFF2-40B4-BE49-F238E27FC236}">
                <a16:creationId xmlns:a16="http://schemas.microsoft.com/office/drawing/2014/main" xmlns="" id="{47CAEC09-4B80-E840-8001-9A5E64400506}"/>
              </a:ext>
            </a:extLst>
          </p:cNvPr>
          <p:cNvPicPr/>
          <p:nvPr/>
        </p:nvPicPr>
        <p:blipFill rotWithShape="1">
          <a:blip r:embed="rId3">
            <a:extLst>
              <a:ext uri="{28A0092B-C50C-407E-A947-70E740481C1C}">
                <a14:useLocalDpi xmlns:a14="http://schemas.microsoft.com/office/drawing/2010/main" val="0"/>
              </a:ext>
            </a:extLst>
          </a:blip>
          <a:srcRect l="5849" t="40263" r="6701" b="6120"/>
          <a:stretch/>
        </p:blipFill>
        <p:spPr bwMode="auto">
          <a:xfrm>
            <a:off x="6096000" y="1040780"/>
            <a:ext cx="5516880" cy="4776439"/>
          </a:xfrm>
          <a:prstGeom prst="rect">
            <a:avLst/>
          </a:prstGeom>
          <a:ln>
            <a:noFill/>
          </a:ln>
          <a:extLst>
            <a:ext uri="{53640926-AAD7-44D8-BBD7-CCE9431645EC}">
              <a14:shadowObscured xmlns:a14="http://schemas.microsoft.com/office/drawing/2010/main"/>
            </a:ext>
          </a:extLst>
        </p:spPr>
      </p:pic>
      <p:sp>
        <p:nvSpPr>
          <p:cNvPr id="7" name="Dikdörtgen 6">
            <a:extLst>
              <a:ext uri="{FF2B5EF4-FFF2-40B4-BE49-F238E27FC236}">
                <a16:creationId xmlns:a16="http://schemas.microsoft.com/office/drawing/2014/main" xmlns="" id="{AAC63120-9338-2B4D-A5D9-A788A46108FD}"/>
              </a:ext>
            </a:extLst>
          </p:cNvPr>
          <p:cNvSpPr/>
          <p:nvPr/>
        </p:nvSpPr>
        <p:spPr>
          <a:xfrm>
            <a:off x="1385902" y="1577291"/>
            <a:ext cx="1848583" cy="400110"/>
          </a:xfrm>
          <a:prstGeom prst="rect">
            <a:avLst/>
          </a:prstGeom>
        </p:spPr>
        <p:txBody>
          <a:bodyPr wrap="none">
            <a:spAutoFit/>
          </a:bodyPr>
          <a:lstStyle/>
          <a:p>
            <a:r>
              <a:rPr lang="tr-TR" sz="2000" b="1" dirty="0" smtClean="0">
                <a:latin typeface="Calibri" panose="020F0502020204030204" pitchFamily="34" charset="0"/>
                <a:ea typeface="Calibri" panose="020F0502020204030204" pitchFamily="34" charset="0"/>
                <a:cs typeface="Times New Roman" panose="02020603050405020304" pitchFamily="18" charset="0"/>
              </a:rPr>
              <a:t>FORM</a:t>
            </a:r>
            <a:r>
              <a:rPr lang="es-ES" sz="2000" b="1" dirty="0" smtClean="0">
                <a:latin typeface="Calibri" panose="020F0502020204030204" pitchFamily="34" charset="0"/>
                <a:ea typeface="Calibri" panose="020F0502020204030204" pitchFamily="34" charset="0"/>
                <a:cs typeface="Times New Roman" panose="02020603050405020304" pitchFamily="18" charset="0"/>
              </a:rPr>
              <a:t>ULARIO</a:t>
            </a:r>
            <a:r>
              <a:rPr lang="tr-TR" sz="2000" b="1" dirty="0" smtClean="0">
                <a:latin typeface="Calibri" panose="020F0502020204030204" pitchFamily="34" charset="0"/>
                <a:ea typeface="Calibri" panose="020F0502020204030204" pitchFamily="34" charset="0"/>
                <a:cs typeface="Times New Roman" panose="02020603050405020304" pitchFamily="18" charset="0"/>
              </a:rPr>
              <a:t> </a:t>
            </a:r>
            <a:r>
              <a:rPr lang="tr-TR" sz="2000" b="1" dirty="0">
                <a:latin typeface="Calibri" panose="020F0502020204030204" pitchFamily="34" charset="0"/>
                <a:ea typeface="Calibri" panose="020F0502020204030204" pitchFamily="34" charset="0"/>
                <a:cs typeface="Times New Roman" panose="02020603050405020304" pitchFamily="18" charset="0"/>
              </a:rPr>
              <a:t>7</a:t>
            </a:r>
          </a:p>
        </p:txBody>
      </p:sp>
    </p:spTree>
    <p:extLst>
      <p:ext uri="{BB962C8B-B14F-4D97-AF65-F5344CB8AC3E}">
        <p14:creationId xmlns:p14="http://schemas.microsoft.com/office/powerpoint/2010/main" val="2704786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s-ES" sz="3200" b="1" dirty="0">
                <a:solidFill>
                  <a:schemeClr val="bg1"/>
                </a:solidFill>
              </a:rPr>
              <a:t>Módulo 4: Inclusión en todos los ámbitos de la educación y la formación</a:t>
            </a:r>
            <a:br>
              <a:rPr lang="es-ES" sz="3200" b="1" dirty="0">
                <a:solidFill>
                  <a:schemeClr val="bg1"/>
                </a:solidFill>
              </a:rPr>
            </a:br>
            <a:r>
              <a:rPr lang="es-ES" sz="3200" b="1" dirty="0">
                <a:solidFill>
                  <a:schemeClr val="bg1"/>
                </a:solidFill>
              </a:rPr>
              <a:t>7. Actividad: Rompecabezas numérico </a:t>
            </a:r>
            <a:endParaRPr sz="3200" b="1" dirty="0">
              <a:solidFill>
                <a:schemeClr val="bg1"/>
              </a:solidFill>
            </a:endParaRPr>
          </a:p>
        </p:txBody>
      </p:sp>
      <p:sp>
        <p:nvSpPr>
          <p:cNvPr id="6" name="Dikdörtgen 5">
            <a:extLst>
              <a:ext uri="{FF2B5EF4-FFF2-40B4-BE49-F238E27FC236}">
                <a16:creationId xmlns:a16="http://schemas.microsoft.com/office/drawing/2014/main" xmlns="" id="{BCAEB179-9F42-EA42-8CDF-FC00DDEA1B3B}"/>
              </a:ext>
            </a:extLst>
          </p:cNvPr>
          <p:cNvSpPr/>
          <p:nvPr/>
        </p:nvSpPr>
        <p:spPr>
          <a:xfrm>
            <a:off x="965915" y="1468192"/>
            <a:ext cx="10148553" cy="2339102"/>
          </a:xfrm>
          <a:prstGeom prst="rect">
            <a:avLst/>
          </a:prstGeom>
        </p:spPr>
        <p:txBody>
          <a:bodyPr wrap="square">
            <a:spAutoFit/>
          </a:bodyPr>
          <a:lstStyle/>
          <a:p>
            <a:pPr>
              <a:lnSpc>
                <a:spcPct val="150000"/>
              </a:lnSpc>
            </a:pPr>
            <a:r>
              <a:rPr lang="en-GB" sz="2400" b="1" dirty="0">
                <a:highlight>
                  <a:srgbClr val="FFFFFF"/>
                </a:highlight>
              </a:rPr>
              <a:t>Fuentes </a:t>
            </a:r>
            <a:r>
              <a:rPr lang="en-GB" sz="2400" b="1" dirty="0" err="1">
                <a:highlight>
                  <a:srgbClr val="FFFFFF"/>
                </a:highlight>
              </a:rPr>
              <a:t>adicionales</a:t>
            </a:r>
            <a:r>
              <a:rPr lang="en-GB" sz="2400" b="1" dirty="0">
                <a:highlight>
                  <a:srgbClr val="FFFFFF"/>
                </a:highlight>
              </a:rPr>
              <a:t> de </a:t>
            </a:r>
            <a:r>
              <a:rPr lang="en-GB" sz="2400" b="1" dirty="0" err="1">
                <a:highlight>
                  <a:srgbClr val="FFFFFF"/>
                </a:highlight>
              </a:rPr>
              <a:t>aprendizaje</a:t>
            </a:r>
            <a:r>
              <a:rPr lang="en-GB" sz="2400" b="1" dirty="0">
                <a:highlight>
                  <a:srgbClr val="FFFFFF"/>
                </a:highlight>
              </a:rPr>
              <a:t> :</a:t>
            </a:r>
            <a:endParaRPr lang="tr-TR" sz="2400" b="1" dirty="0">
              <a:highlight>
                <a:srgbClr val="FFFFFF"/>
              </a:highlight>
              <a:latin typeface="Arial" panose="020B0604020202020204" pitchFamily="34" charset="0"/>
              <a:ea typeface="Arial" panose="020B0604020202020204" pitchFamily="34" charset="0"/>
            </a:endParaRPr>
          </a:p>
          <a:p>
            <a:pPr marL="285750" lvl="0" indent="-285750">
              <a:buFont typeface="Arial" panose="020B0604020202020204" pitchFamily="34" charset="0"/>
              <a:buChar char="•"/>
            </a:pPr>
            <a:endParaRPr lang="en-GB" sz="2200" dirty="0">
              <a:highlight>
                <a:srgbClr val="FFFFFF"/>
              </a:highlight>
            </a:endParaRPr>
          </a:p>
          <a:p>
            <a:pPr marL="285750" lvl="0" indent="-285750">
              <a:buFont typeface="Arial" panose="020B0604020202020204" pitchFamily="34" charset="0"/>
              <a:buChar char="•"/>
            </a:pPr>
            <a:r>
              <a:rPr lang="en-GB" sz="2200" dirty="0" err="1">
                <a:highlight>
                  <a:srgbClr val="FFFFFF"/>
                </a:highlight>
              </a:rPr>
              <a:t>Toptaş</a:t>
            </a:r>
            <a:r>
              <a:rPr lang="en-GB" sz="2200" dirty="0">
                <a:highlight>
                  <a:srgbClr val="FFFFFF"/>
                </a:highlight>
              </a:rPr>
              <a:t>, </a:t>
            </a:r>
            <a:r>
              <a:rPr lang="en-GB" sz="2200" dirty="0" err="1">
                <a:highlight>
                  <a:srgbClr val="FFFFFF"/>
                </a:highlight>
              </a:rPr>
              <a:t>Olkun</a:t>
            </a:r>
            <a:r>
              <a:rPr lang="en-GB" sz="2200" dirty="0">
                <a:highlight>
                  <a:srgbClr val="FFFFFF"/>
                </a:highlight>
              </a:rPr>
              <a:t>, </a:t>
            </a:r>
            <a:r>
              <a:rPr lang="en-GB" sz="2200" dirty="0" err="1">
                <a:highlight>
                  <a:srgbClr val="FFFFFF"/>
                </a:highlight>
              </a:rPr>
              <a:t>Çekirdekçi</a:t>
            </a:r>
            <a:r>
              <a:rPr lang="en-GB" sz="2200" dirty="0">
                <a:highlight>
                  <a:srgbClr val="FFFFFF"/>
                </a:highlight>
              </a:rPr>
              <a:t> and Sarı (2020) </a:t>
            </a:r>
            <a:r>
              <a:rPr lang="es-ES" sz="2200" dirty="0">
                <a:highlight>
                  <a:srgbClr val="FFFFFF"/>
                </a:highlight>
              </a:rPr>
              <a:t>Enseñanza de las matemáticas en la escuela primaria</a:t>
            </a:r>
            <a:r>
              <a:rPr lang="en-GB" sz="2200" dirty="0" smtClean="0">
                <a:highlight>
                  <a:srgbClr val="FFFFFF"/>
                </a:highlight>
              </a:rPr>
              <a:t>, </a:t>
            </a:r>
            <a:r>
              <a:rPr lang="en-GB" sz="2200" dirty="0" err="1">
                <a:highlight>
                  <a:srgbClr val="FFFFFF"/>
                </a:highlight>
              </a:rPr>
              <a:t>Vizetek</a:t>
            </a:r>
            <a:r>
              <a:rPr lang="en-GB" sz="2200" dirty="0">
                <a:highlight>
                  <a:srgbClr val="FFFFFF"/>
                </a:highlight>
              </a:rPr>
              <a:t> </a:t>
            </a:r>
            <a:r>
              <a:rPr lang="en-GB" sz="2200" dirty="0" err="1" smtClean="0">
                <a:highlight>
                  <a:srgbClr val="FFFFFF"/>
                </a:highlight>
              </a:rPr>
              <a:t>Publicaciones</a:t>
            </a:r>
            <a:endParaRPr lang="en-GB" sz="2200" dirty="0">
              <a:highlight>
                <a:srgbClr val="FFFFFF"/>
              </a:highlight>
            </a:endParaRPr>
          </a:p>
          <a:p>
            <a:pPr marL="285750" lvl="0" indent="-285750">
              <a:buFont typeface="Arial" panose="020B0604020202020204" pitchFamily="34" charset="0"/>
              <a:buChar char="•"/>
            </a:pPr>
            <a:endParaRPr lang="tr-TR" sz="2200" dirty="0">
              <a:highlight>
                <a:srgbClr val="FFFFFF"/>
              </a:highlight>
            </a:endParaRPr>
          </a:p>
          <a:p>
            <a:pPr marL="285750" indent="-285750">
              <a:buFont typeface="Arial" panose="020B0604020202020204" pitchFamily="34" charset="0"/>
              <a:buChar char="•"/>
            </a:pPr>
            <a:r>
              <a:rPr lang="en-GB" sz="2200" dirty="0">
                <a:highlight>
                  <a:srgbClr val="FFFFFF"/>
                </a:highlight>
              </a:rPr>
              <a:t>https://</a:t>
            </a:r>
            <a:r>
              <a:rPr lang="en-GB" sz="2200" dirty="0" err="1">
                <a:highlight>
                  <a:srgbClr val="FFFFFF"/>
                </a:highlight>
              </a:rPr>
              <a:t>www.youtube.com</a:t>
            </a:r>
            <a:r>
              <a:rPr lang="en-GB" sz="2200" dirty="0">
                <a:highlight>
                  <a:srgbClr val="FFFFFF"/>
                </a:highlight>
              </a:rPr>
              <a:t>/</a:t>
            </a:r>
            <a:r>
              <a:rPr lang="en-GB" sz="2200" dirty="0" err="1">
                <a:highlight>
                  <a:srgbClr val="FFFFFF"/>
                </a:highlight>
              </a:rPr>
              <a:t>watch?v</a:t>
            </a:r>
            <a:r>
              <a:rPr lang="en-GB" sz="2200" dirty="0">
                <a:highlight>
                  <a:srgbClr val="FFFFFF"/>
                </a:highlight>
              </a:rPr>
              <a:t>=Gt75jzMzpSg</a:t>
            </a:r>
            <a:r>
              <a:rPr lang="tr-TR" sz="2200" dirty="0">
                <a:highlight>
                  <a:srgbClr val="FFFFFF"/>
                </a:highlight>
              </a:rPr>
              <a:t> </a:t>
            </a:r>
            <a:endParaRPr lang="tr-TR" sz="22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485750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s-ES" sz="3200" b="1" dirty="0">
                <a:solidFill>
                  <a:schemeClr val="bg1"/>
                </a:solidFill>
              </a:rPr>
              <a:t>Módulo 4: Inclusión en todos los ámbitos de la educación y la </a:t>
            </a:r>
            <a:r>
              <a:rPr lang="es-ES" sz="3200" b="1" dirty="0" smtClean="0">
                <a:solidFill>
                  <a:schemeClr val="bg1"/>
                </a:solidFill>
              </a:rPr>
              <a:t>formación</a:t>
            </a:r>
            <a:br>
              <a:rPr lang="es-ES" sz="3200" b="1" dirty="0" smtClean="0">
                <a:solidFill>
                  <a:schemeClr val="bg1"/>
                </a:solidFill>
              </a:rPr>
            </a:br>
            <a:r>
              <a:rPr lang="es-ES" sz="3200" b="1" dirty="0" smtClean="0">
                <a:solidFill>
                  <a:schemeClr val="bg1"/>
                </a:solidFill>
              </a:rPr>
              <a:t>8</a:t>
            </a:r>
            <a:r>
              <a:rPr lang="es-ES" sz="3200" b="1" dirty="0">
                <a:solidFill>
                  <a:schemeClr val="bg1"/>
                </a:solidFill>
              </a:rPr>
              <a:t>. Actividad: Actividad de garabatos cuadrados </a:t>
            </a:r>
            <a:endParaRPr sz="3200" b="1" dirty="0">
              <a:solidFill>
                <a:schemeClr val="bg1"/>
              </a:solidFill>
            </a:endParaRPr>
          </a:p>
        </p:txBody>
      </p:sp>
      <p:graphicFrame>
        <p:nvGraphicFramePr>
          <p:cNvPr id="2" name="Tablo 1">
            <a:extLst>
              <a:ext uri="{FF2B5EF4-FFF2-40B4-BE49-F238E27FC236}">
                <a16:creationId xmlns:a16="http://schemas.microsoft.com/office/drawing/2014/main" xmlns="" id="{54024E91-4FCD-8943-A364-B175A8A1CAB4}"/>
              </a:ext>
            </a:extLst>
          </p:cNvPr>
          <p:cNvGraphicFramePr>
            <a:graphicFrameLocks noGrp="1"/>
          </p:cNvGraphicFramePr>
          <p:nvPr>
            <p:extLst>
              <p:ext uri="{D42A27DB-BD31-4B8C-83A1-F6EECF244321}">
                <p14:modId xmlns:p14="http://schemas.microsoft.com/office/powerpoint/2010/main" val="1181943762"/>
              </p:ext>
            </p:extLst>
          </p:nvPr>
        </p:nvGraphicFramePr>
        <p:xfrm>
          <a:off x="357808" y="1130867"/>
          <a:ext cx="11640903" cy="4659452"/>
        </p:xfrm>
        <a:graphic>
          <a:graphicData uri="http://schemas.openxmlformats.org/drawingml/2006/table">
            <a:tbl>
              <a:tblPr bandRow="1">
                <a:tableStyleId>{506EA3C1-0F02-4256-BE88-5E90EB001394}</a:tableStyleId>
              </a:tblPr>
              <a:tblGrid>
                <a:gridCol w="1735553">
                  <a:extLst>
                    <a:ext uri="{9D8B030D-6E8A-4147-A177-3AD203B41FA5}">
                      <a16:colId xmlns:a16="http://schemas.microsoft.com/office/drawing/2014/main" xmlns="" val="642608620"/>
                    </a:ext>
                  </a:extLst>
                </a:gridCol>
                <a:gridCol w="9905350">
                  <a:extLst>
                    <a:ext uri="{9D8B030D-6E8A-4147-A177-3AD203B41FA5}">
                      <a16:colId xmlns:a16="http://schemas.microsoft.com/office/drawing/2014/main" xmlns="" val="1960463359"/>
                    </a:ext>
                  </a:extLst>
                </a:gridCol>
              </a:tblGrid>
              <a:tr h="848541">
                <a:tc>
                  <a:txBody>
                    <a:bodyPr/>
                    <a:lstStyle/>
                    <a:p>
                      <a:pPr>
                        <a:lnSpc>
                          <a:spcPct val="150000"/>
                        </a:lnSpc>
                        <a:spcBef>
                          <a:spcPts val="0"/>
                        </a:spcBef>
                        <a:spcAft>
                          <a:spcPts val="0"/>
                        </a:spcAft>
                      </a:pPr>
                      <a:r>
                        <a:rPr lang="en-GB" sz="2200" b="1" dirty="0" err="1" smtClean="0">
                          <a:solidFill>
                            <a:srgbClr val="C00000"/>
                          </a:solidFill>
                          <a:effectLst/>
                        </a:rPr>
                        <a:t>Tiempo</a:t>
                      </a:r>
                      <a:r>
                        <a:rPr lang="en-GB" sz="2200" b="1" dirty="0" smtClean="0">
                          <a:solidFill>
                            <a:srgbClr val="C00000"/>
                          </a:solidFill>
                          <a:effectLst/>
                        </a:rPr>
                        <a:t> de </a:t>
                      </a:r>
                      <a:r>
                        <a:rPr lang="en-GB" sz="2200" b="1" dirty="0" err="1" smtClean="0">
                          <a:solidFill>
                            <a:srgbClr val="C00000"/>
                          </a:solidFill>
                          <a:effectLst/>
                        </a:rPr>
                        <a:t>aprendizaje</a:t>
                      </a:r>
                      <a:r>
                        <a:rPr lang="en-GB" sz="2200" b="1" dirty="0" smtClean="0">
                          <a:solidFill>
                            <a:srgbClr val="C00000"/>
                          </a:solidFill>
                          <a:effectLst/>
                        </a:rPr>
                        <a:t>:</a:t>
                      </a:r>
                      <a:endParaRPr lang="tr-TR" sz="22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nSpc>
                          <a:spcPct val="150000"/>
                        </a:lnSpc>
                        <a:spcBef>
                          <a:spcPts val="0"/>
                        </a:spcBef>
                        <a:spcAft>
                          <a:spcPts val="0"/>
                        </a:spcAft>
                      </a:pPr>
                      <a:r>
                        <a:rPr lang="en-GB" sz="2200" dirty="0">
                          <a:effectLst/>
                        </a:rPr>
                        <a:t>15-20 </a:t>
                      </a:r>
                      <a:r>
                        <a:rPr lang="en-GB" sz="2200" dirty="0" err="1" smtClean="0">
                          <a:effectLst/>
                        </a:rPr>
                        <a:t>minutos</a:t>
                      </a:r>
                      <a:endParaRPr lang="tr-TR" sz="22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xmlns="" val="2138159007"/>
                  </a:ext>
                </a:extLst>
              </a:tr>
              <a:tr h="3707714">
                <a:tc>
                  <a:txBody>
                    <a:bodyPr/>
                    <a:lstStyle/>
                    <a:p>
                      <a:pPr>
                        <a:lnSpc>
                          <a:spcPct val="150000"/>
                        </a:lnSpc>
                        <a:spcBef>
                          <a:spcPts val="0"/>
                        </a:spcBef>
                        <a:spcAft>
                          <a:spcPts val="0"/>
                        </a:spcAft>
                      </a:pPr>
                      <a:r>
                        <a:rPr lang="en-GB" sz="2200" b="1" dirty="0" err="1" smtClean="0">
                          <a:solidFill>
                            <a:srgbClr val="C00000"/>
                          </a:solidFill>
                          <a:effectLst/>
                        </a:rPr>
                        <a:t>Contenido</a:t>
                      </a:r>
                      <a:r>
                        <a:rPr lang="en-GB" sz="2200" b="1" dirty="0" smtClean="0">
                          <a:solidFill>
                            <a:srgbClr val="C00000"/>
                          </a:solidFill>
                          <a:effectLst/>
                        </a:rPr>
                        <a:t>:</a:t>
                      </a:r>
                      <a:endParaRPr lang="tr-TR" sz="22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gn="just">
                        <a:lnSpc>
                          <a:spcPct val="150000"/>
                        </a:lnSpc>
                        <a:spcBef>
                          <a:spcPts val="600"/>
                        </a:spcBef>
                        <a:spcAft>
                          <a:spcPts val="600"/>
                        </a:spcAft>
                      </a:pPr>
                      <a:r>
                        <a:rPr lang="es-ES" sz="2200" b="0" i="0" u="none" strike="noStrike" cap="none" dirty="0" smtClean="0">
                          <a:solidFill>
                            <a:schemeClr val="dk1"/>
                          </a:solidFill>
                          <a:effectLst/>
                          <a:latin typeface="Calibri"/>
                          <a:ea typeface="Calibri"/>
                          <a:cs typeface="Calibri"/>
                          <a:sym typeface="Arial"/>
                        </a:rPr>
                        <a:t>Es muy importante darse cuenta de la relación entre la cantidad de objetos y la expresión numérica en los niños con </a:t>
                      </a:r>
                      <a:r>
                        <a:rPr lang="es-ES" sz="2200" b="0" i="0" u="none" strike="noStrike" cap="none" dirty="0" err="1" smtClean="0">
                          <a:solidFill>
                            <a:schemeClr val="dk1"/>
                          </a:solidFill>
                          <a:effectLst/>
                          <a:latin typeface="Calibri"/>
                          <a:ea typeface="Calibri"/>
                          <a:cs typeface="Calibri"/>
                          <a:sym typeface="Arial"/>
                        </a:rPr>
                        <a:t>discalculia</a:t>
                      </a:r>
                      <a:r>
                        <a:rPr lang="es-ES" sz="2200" b="0" i="0" u="none" strike="noStrike" cap="none" dirty="0" smtClean="0">
                          <a:solidFill>
                            <a:schemeClr val="dk1"/>
                          </a:solidFill>
                          <a:effectLst/>
                          <a:latin typeface="Calibri"/>
                          <a:ea typeface="Calibri"/>
                          <a:cs typeface="Calibri"/>
                          <a:sym typeface="Arial"/>
                        </a:rPr>
                        <a:t>. </a:t>
                      </a:r>
                    </a:p>
                    <a:p>
                      <a:pPr algn="just">
                        <a:lnSpc>
                          <a:spcPct val="150000"/>
                        </a:lnSpc>
                        <a:spcBef>
                          <a:spcPts val="600"/>
                        </a:spcBef>
                        <a:spcAft>
                          <a:spcPts val="600"/>
                        </a:spcAft>
                      </a:pPr>
                      <a:r>
                        <a:rPr lang="es-ES" sz="2200" b="0" i="0" u="none" strike="noStrike" cap="none" dirty="0" smtClean="0">
                          <a:solidFill>
                            <a:schemeClr val="dk1"/>
                          </a:solidFill>
                          <a:effectLst/>
                          <a:latin typeface="Calibri"/>
                          <a:ea typeface="Calibri"/>
                          <a:cs typeface="Calibri"/>
                          <a:sym typeface="Arial"/>
                        </a:rPr>
                        <a:t>Para ello, en la enseñanza de los números, se pide a los alumnos que coloreen tantas casillas como el número escrito en cada sección preparando tarjetas de estudio como se muestra en la imagen del Formulario-8.</a:t>
                      </a:r>
                      <a:endParaRPr lang="tr-TR" sz="22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xmlns="" val="3495878948"/>
                  </a:ext>
                </a:extLst>
              </a:tr>
            </a:tbl>
          </a:graphicData>
        </a:graphic>
      </p:graphicFrame>
    </p:spTree>
    <p:extLst>
      <p:ext uri="{BB962C8B-B14F-4D97-AF65-F5344CB8AC3E}">
        <p14:creationId xmlns:p14="http://schemas.microsoft.com/office/powerpoint/2010/main" val="22947471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s-ES" sz="3200" b="1" dirty="0">
                <a:solidFill>
                  <a:schemeClr val="bg1"/>
                </a:solidFill>
              </a:rPr>
              <a:t>Módulo 4: Inclusión en todos los ámbitos de la educación y la formación</a:t>
            </a:r>
            <a:br>
              <a:rPr lang="es-ES" sz="3200" b="1" dirty="0">
                <a:solidFill>
                  <a:schemeClr val="bg1"/>
                </a:solidFill>
              </a:rPr>
            </a:br>
            <a:r>
              <a:rPr lang="es-ES" sz="3200" b="1" dirty="0">
                <a:solidFill>
                  <a:schemeClr val="bg1"/>
                </a:solidFill>
              </a:rPr>
              <a:t>8. Actividad: Actividad de garabatos cuadrados </a:t>
            </a:r>
            <a:endParaRPr sz="3200" b="1" dirty="0">
              <a:solidFill>
                <a:schemeClr val="bg1"/>
              </a:solidFill>
            </a:endParaRPr>
          </a:p>
        </p:txBody>
      </p:sp>
      <p:pic>
        <p:nvPicPr>
          <p:cNvPr id="4" name="Resim 3">
            <a:extLst>
              <a:ext uri="{FF2B5EF4-FFF2-40B4-BE49-F238E27FC236}">
                <a16:creationId xmlns:a16="http://schemas.microsoft.com/office/drawing/2014/main" xmlns="" id="{6C7F91A7-B53A-FE41-8E2A-18CC59F3B5EE}"/>
              </a:ext>
            </a:extLst>
          </p:cNvPr>
          <p:cNvPicPr/>
          <p:nvPr/>
        </p:nvPicPr>
        <p:blipFill rotWithShape="1">
          <a:blip r:embed="rId3">
            <a:extLst>
              <a:ext uri="{28A0092B-C50C-407E-A947-70E740481C1C}">
                <a14:useLocalDpi xmlns:a14="http://schemas.microsoft.com/office/drawing/2010/main" val="0"/>
              </a:ext>
            </a:extLst>
          </a:blip>
          <a:srcRect b="50581"/>
          <a:stretch/>
        </p:blipFill>
        <p:spPr bwMode="auto">
          <a:xfrm>
            <a:off x="838200" y="1337124"/>
            <a:ext cx="5421630" cy="4183752"/>
          </a:xfrm>
          <a:prstGeom prst="rect">
            <a:avLst/>
          </a:prstGeom>
          <a:noFill/>
          <a:ln>
            <a:noFill/>
          </a:ln>
        </p:spPr>
      </p:pic>
      <p:pic>
        <p:nvPicPr>
          <p:cNvPr id="5" name="Resim 4">
            <a:extLst>
              <a:ext uri="{FF2B5EF4-FFF2-40B4-BE49-F238E27FC236}">
                <a16:creationId xmlns:a16="http://schemas.microsoft.com/office/drawing/2014/main" xmlns="" id="{6EAAA8A0-C172-1348-B645-645765133648}"/>
              </a:ext>
            </a:extLst>
          </p:cNvPr>
          <p:cNvPicPr/>
          <p:nvPr/>
        </p:nvPicPr>
        <p:blipFill rotWithShape="1">
          <a:blip r:embed="rId3">
            <a:extLst>
              <a:ext uri="{28A0092B-C50C-407E-A947-70E740481C1C}">
                <a14:useLocalDpi xmlns:a14="http://schemas.microsoft.com/office/drawing/2010/main" val="0"/>
              </a:ext>
            </a:extLst>
          </a:blip>
          <a:srcRect t="50581"/>
          <a:stretch/>
        </p:blipFill>
        <p:spPr bwMode="auto">
          <a:xfrm>
            <a:off x="6259830" y="1408584"/>
            <a:ext cx="5421630" cy="4183752"/>
          </a:xfrm>
          <a:prstGeom prst="rect">
            <a:avLst/>
          </a:prstGeom>
          <a:noFill/>
          <a:ln>
            <a:noFill/>
          </a:ln>
        </p:spPr>
      </p:pic>
      <p:sp>
        <p:nvSpPr>
          <p:cNvPr id="7" name="Dikdörtgen 6">
            <a:extLst>
              <a:ext uri="{FF2B5EF4-FFF2-40B4-BE49-F238E27FC236}">
                <a16:creationId xmlns:a16="http://schemas.microsoft.com/office/drawing/2014/main" xmlns="" id="{0E5D81EB-B709-874A-A358-51C3927A8398}"/>
              </a:ext>
            </a:extLst>
          </p:cNvPr>
          <p:cNvSpPr/>
          <p:nvPr/>
        </p:nvSpPr>
        <p:spPr>
          <a:xfrm>
            <a:off x="1385902" y="1069291"/>
            <a:ext cx="1848583" cy="400110"/>
          </a:xfrm>
          <a:prstGeom prst="rect">
            <a:avLst/>
          </a:prstGeom>
        </p:spPr>
        <p:txBody>
          <a:bodyPr wrap="none">
            <a:spAutoFit/>
          </a:bodyPr>
          <a:lstStyle/>
          <a:p>
            <a:r>
              <a:rPr lang="tr-TR" sz="2000" b="1" dirty="0" smtClean="0">
                <a:latin typeface="Calibri" panose="020F0502020204030204" pitchFamily="34" charset="0"/>
                <a:ea typeface="Calibri" panose="020F0502020204030204" pitchFamily="34" charset="0"/>
                <a:cs typeface="Times New Roman" panose="02020603050405020304" pitchFamily="18" charset="0"/>
              </a:rPr>
              <a:t>FORM</a:t>
            </a:r>
            <a:r>
              <a:rPr lang="es-ES" sz="2000" b="1" dirty="0" smtClean="0">
                <a:latin typeface="Calibri" panose="020F0502020204030204" pitchFamily="34" charset="0"/>
                <a:ea typeface="Calibri" panose="020F0502020204030204" pitchFamily="34" charset="0"/>
                <a:cs typeface="Times New Roman" panose="02020603050405020304" pitchFamily="18" charset="0"/>
              </a:rPr>
              <a:t>ULARIO</a:t>
            </a:r>
            <a:r>
              <a:rPr lang="tr-TR" sz="2000" b="1" dirty="0" smtClean="0">
                <a:latin typeface="Calibri" panose="020F0502020204030204" pitchFamily="34" charset="0"/>
                <a:ea typeface="Calibri" panose="020F0502020204030204" pitchFamily="34" charset="0"/>
                <a:cs typeface="Times New Roman" panose="02020603050405020304" pitchFamily="18" charset="0"/>
              </a:rPr>
              <a:t> </a:t>
            </a:r>
            <a:r>
              <a:rPr lang="tr-TR" sz="2000" b="1" dirty="0">
                <a:latin typeface="Calibri" panose="020F0502020204030204" pitchFamily="34" charset="0"/>
                <a:ea typeface="Calibri" panose="020F0502020204030204" pitchFamily="34" charset="0"/>
                <a:cs typeface="Times New Roman" panose="02020603050405020304" pitchFamily="18" charset="0"/>
              </a:rPr>
              <a:t>8</a:t>
            </a:r>
          </a:p>
        </p:txBody>
      </p:sp>
    </p:spTree>
    <p:extLst>
      <p:ext uri="{BB962C8B-B14F-4D97-AF65-F5344CB8AC3E}">
        <p14:creationId xmlns:p14="http://schemas.microsoft.com/office/powerpoint/2010/main" val="41760766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s-ES" sz="3200" b="1" dirty="0">
                <a:solidFill>
                  <a:schemeClr val="bg1"/>
                </a:solidFill>
              </a:rPr>
              <a:t>Módulo 4: Inclusión en todos los ámbitos de la educación y la formación</a:t>
            </a:r>
            <a:br>
              <a:rPr lang="es-ES" sz="3200" b="1" dirty="0">
                <a:solidFill>
                  <a:schemeClr val="bg1"/>
                </a:solidFill>
              </a:rPr>
            </a:br>
            <a:r>
              <a:rPr lang="es-ES" sz="3200" b="1" dirty="0">
                <a:solidFill>
                  <a:schemeClr val="bg1"/>
                </a:solidFill>
              </a:rPr>
              <a:t>8. Actividad: Actividad de garabatos cuadrados </a:t>
            </a:r>
            <a:endParaRPr sz="3200" b="1" dirty="0">
              <a:solidFill>
                <a:schemeClr val="bg1"/>
              </a:solidFill>
            </a:endParaRPr>
          </a:p>
        </p:txBody>
      </p:sp>
      <p:sp>
        <p:nvSpPr>
          <p:cNvPr id="6" name="Dikdörtgen 5">
            <a:extLst>
              <a:ext uri="{FF2B5EF4-FFF2-40B4-BE49-F238E27FC236}">
                <a16:creationId xmlns:a16="http://schemas.microsoft.com/office/drawing/2014/main" xmlns="" id="{BCAEB179-9F42-EA42-8CDF-FC00DDEA1B3B}"/>
              </a:ext>
            </a:extLst>
          </p:cNvPr>
          <p:cNvSpPr/>
          <p:nvPr/>
        </p:nvSpPr>
        <p:spPr>
          <a:xfrm>
            <a:off x="965915" y="1468192"/>
            <a:ext cx="10148553" cy="2646878"/>
          </a:xfrm>
          <a:prstGeom prst="rect">
            <a:avLst/>
          </a:prstGeom>
        </p:spPr>
        <p:txBody>
          <a:bodyPr wrap="square">
            <a:spAutoFit/>
          </a:bodyPr>
          <a:lstStyle/>
          <a:p>
            <a:pPr>
              <a:lnSpc>
                <a:spcPct val="150000"/>
              </a:lnSpc>
            </a:pPr>
            <a:r>
              <a:rPr lang="en-GB" sz="2400" b="1" dirty="0">
                <a:highlight>
                  <a:srgbClr val="FFFFFF"/>
                </a:highlight>
              </a:rPr>
              <a:t>Fuentes </a:t>
            </a:r>
            <a:r>
              <a:rPr lang="en-GB" sz="2400" b="1" dirty="0" err="1">
                <a:highlight>
                  <a:srgbClr val="FFFFFF"/>
                </a:highlight>
              </a:rPr>
              <a:t>adicionales</a:t>
            </a:r>
            <a:r>
              <a:rPr lang="en-GB" sz="2400" b="1" dirty="0">
                <a:highlight>
                  <a:srgbClr val="FFFFFF"/>
                </a:highlight>
              </a:rPr>
              <a:t> de </a:t>
            </a:r>
            <a:r>
              <a:rPr lang="en-GB" sz="2400" b="1" dirty="0" err="1">
                <a:highlight>
                  <a:srgbClr val="FFFFFF"/>
                </a:highlight>
              </a:rPr>
              <a:t>aprendizaje</a:t>
            </a:r>
            <a:r>
              <a:rPr lang="en-GB" sz="2400" b="1" dirty="0">
                <a:highlight>
                  <a:srgbClr val="FFFFFF"/>
                </a:highlight>
              </a:rPr>
              <a:t> :</a:t>
            </a:r>
            <a:endParaRPr lang="tr-TR" sz="2400" b="1" dirty="0">
              <a:highlight>
                <a:srgbClr val="FFFFFF"/>
              </a:highlight>
              <a:latin typeface="Arial" panose="020B0604020202020204" pitchFamily="34" charset="0"/>
              <a:ea typeface="Arial" panose="020B0604020202020204" pitchFamily="34" charset="0"/>
            </a:endParaRPr>
          </a:p>
          <a:p>
            <a:pPr marL="285750" lvl="0" indent="-285750">
              <a:buFont typeface="Arial" panose="020B0604020202020204" pitchFamily="34" charset="0"/>
              <a:buChar char="•"/>
            </a:pPr>
            <a:endParaRPr lang="en-GB" sz="2200" dirty="0">
              <a:highlight>
                <a:srgbClr val="FFFFFF"/>
              </a:highlight>
            </a:endParaRPr>
          </a:p>
          <a:p>
            <a:pPr marL="342900" lvl="0" indent="-342900">
              <a:lnSpc>
                <a:spcPct val="150000"/>
              </a:lnSpc>
              <a:buFont typeface="Arial" panose="020B0604020202020204" pitchFamily="34" charset="0"/>
              <a:buChar char="•"/>
            </a:pPr>
            <a:r>
              <a:rPr lang="en-GB" sz="2400" dirty="0" err="1">
                <a:highlight>
                  <a:srgbClr val="FFFFFF"/>
                </a:highlight>
              </a:rPr>
              <a:t>Mutlu</a:t>
            </a:r>
            <a:r>
              <a:rPr lang="en-GB" sz="2400" dirty="0">
                <a:highlight>
                  <a:srgbClr val="FFFFFF"/>
                </a:highlight>
              </a:rPr>
              <a:t>, Y. (2016). </a:t>
            </a:r>
            <a:r>
              <a:rPr lang="es-ES" sz="2400" dirty="0">
                <a:highlight>
                  <a:srgbClr val="FFFFFF"/>
                </a:highlight>
              </a:rPr>
              <a:t>Dificultad de aprendizaje de las matemáticas (</a:t>
            </a:r>
            <a:r>
              <a:rPr lang="es-ES" sz="2400" dirty="0" err="1">
                <a:highlight>
                  <a:srgbClr val="FFFFFF"/>
                </a:highlight>
              </a:rPr>
              <a:t>discalculia</a:t>
            </a:r>
            <a:r>
              <a:rPr lang="es-ES" sz="2400" dirty="0">
                <a:highlight>
                  <a:srgbClr val="FFFFFF"/>
                </a:highlight>
              </a:rPr>
              <a:t> evolutiva). Teorías de la educación matemática</a:t>
            </a:r>
            <a:r>
              <a:rPr lang="en-GB" sz="2400" dirty="0" smtClean="0">
                <a:highlight>
                  <a:srgbClr val="FFFFFF"/>
                </a:highlight>
              </a:rPr>
              <a:t>. </a:t>
            </a:r>
            <a:r>
              <a:rPr lang="en-GB" sz="2400" dirty="0">
                <a:highlight>
                  <a:srgbClr val="FFFFFF"/>
                </a:highlight>
              </a:rPr>
              <a:t>Ankara: </a:t>
            </a:r>
            <a:r>
              <a:rPr lang="en-GB" sz="2400" dirty="0" err="1">
                <a:highlight>
                  <a:srgbClr val="FFFFFF"/>
                </a:highlight>
              </a:rPr>
              <a:t>Pegem</a:t>
            </a:r>
            <a:r>
              <a:rPr lang="en-GB" sz="2400" dirty="0">
                <a:highlight>
                  <a:srgbClr val="FFFFFF"/>
                </a:highlight>
              </a:rPr>
              <a:t> </a:t>
            </a:r>
            <a:r>
              <a:rPr lang="en-GB" sz="2400" dirty="0" err="1">
                <a:highlight>
                  <a:srgbClr val="FFFFFF"/>
                </a:highlight>
              </a:rPr>
              <a:t>Akademi</a:t>
            </a:r>
            <a:r>
              <a:rPr lang="en-GB" sz="2400" dirty="0">
                <a:highlight>
                  <a:srgbClr val="FFFFFF"/>
                </a:highlight>
              </a:rPr>
              <a:t>.</a:t>
            </a:r>
            <a:r>
              <a:rPr lang="tr-TR" sz="2400" dirty="0">
                <a:highlight>
                  <a:srgbClr val="FFFFFF"/>
                </a:highlight>
              </a:rPr>
              <a:t> </a:t>
            </a:r>
            <a:endParaRPr lang="tr-TR" sz="24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2358856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s-ES" sz="3200" b="1" dirty="0">
                <a:solidFill>
                  <a:schemeClr val="bg1"/>
                </a:solidFill>
              </a:rPr>
              <a:t>Módulo 4: Inclusión en todos los ámbitos de la educación y la </a:t>
            </a:r>
            <a:r>
              <a:rPr lang="es-ES" sz="3200" b="1" dirty="0" smtClean="0">
                <a:solidFill>
                  <a:schemeClr val="bg1"/>
                </a:solidFill>
              </a:rPr>
              <a:t>formación</a:t>
            </a:r>
            <a:br>
              <a:rPr lang="es-ES" sz="3200" b="1" dirty="0" smtClean="0">
                <a:solidFill>
                  <a:schemeClr val="bg1"/>
                </a:solidFill>
              </a:rPr>
            </a:br>
            <a:r>
              <a:rPr lang="es-ES" sz="3200" b="1" dirty="0" smtClean="0">
                <a:solidFill>
                  <a:schemeClr val="bg1"/>
                </a:solidFill>
              </a:rPr>
              <a:t>9</a:t>
            </a:r>
            <a:r>
              <a:rPr lang="es-ES" sz="3200" b="1" dirty="0">
                <a:solidFill>
                  <a:schemeClr val="bg1"/>
                </a:solidFill>
              </a:rPr>
              <a:t>. Actividad: Encontrar la dirección correcta Actividad </a:t>
            </a:r>
            <a:endParaRPr sz="3200" b="1" dirty="0">
              <a:solidFill>
                <a:schemeClr val="bg1"/>
              </a:solidFill>
            </a:endParaRPr>
          </a:p>
        </p:txBody>
      </p:sp>
      <p:graphicFrame>
        <p:nvGraphicFramePr>
          <p:cNvPr id="2" name="Tablo 1">
            <a:extLst>
              <a:ext uri="{FF2B5EF4-FFF2-40B4-BE49-F238E27FC236}">
                <a16:creationId xmlns:a16="http://schemas.microsoft.com/office/drawing/2014/main" xmlns="" id="{54024E91-4FCD-8943-A364-B175A8A1CAB4}"/>
              </a:ext>
            </a:extLst>
          </p:cNvPr>
          <p:cNvGraphicFramePr>
            <a:graphicFrameLocks noGrp="1"/>
          </p:cNvGraphicFramePr>
          <p:nvPr>
            <p:extLst>
              <p:ext uri="{D42A27DB-BD31-4B8C-83A1-F6EECF244321}">
                <p14:modId xmlns:p14="http://schemas.microsoft.com/office/powerpoint/2010/main" val="25445425"/>
              </p:ext>
            </p:extLst>
          </p:nvPr>
        </p:nvGraphicFramePr>
        <p:xfrm>
          <a:off x="379141" y="1130867"/>
          <a:ext cx="11619570" cy="5235576"/>
        </p:xfrm>
        <a:graphic>
          <a:graphicData uri="http://schemas.openxmlformats.org/drawingml/2006/table">
            <a:tbl>
              <a:tblPr bandRow="1">
                <a:tableStyleId>{506EA3C1-0F02-4256-BE88-5E90EB001394}</a:tableStyleId>
              </a:tblPr>
              <a:tblGrid>
                <a:gridCol w="2029522">
                  <a:extLst>
                    <a:ext uri="{9D8B030D-6E8A-4147-A177-3AD203B41FA5}">
                      <a16:colId xmlns:a16="http://schemas.microsoft.com/office/drawing/2014/main" xmlns="" val="642608620"/>
                    </a:ext>
                  </a:extLst>
                </a:gridCol>
                <a:gridCol w="9590048">
                  <a:extLst>
                    <a:ext uri="{9D8B030D-6E8A-4147-A177-3AD203B41FA5}">
                      <a16:colId xmlns:a16="http://schemas.microsoft.com/office/drawing/2014/main" xmlns="" val="1960463359"/>
                    </a:ext>
                  </a:extLst>
                </a:gridCol>
              </a:tblGrid>
              <a:tr h="848541">
                <a:tc>
                  <a:txBody>
                    <a:bodyPr/>
                    <a:lstStyle/>
                    <a:p>
                      <a:pPr>
                        <a:lnSpc>
                          <a:spcPct val="150000"/>
                        </a:lnSpc>
                        <a:spcBef>
                          <a:spcPts val="0"/>
                        </a:spcBef>
                        <a:spcAft>
                          <a:spcPts val="0"/>
                        </a:spcAft>
                      </a:pPr>
                      <a:r>
                        <a:rPr lang="en-GB" sz="2000" b="1" dirty="0" err="1" smtClean="0">
                          <a:solidFill>
                            <a:srgbClr val="C00000"/>
                          </a:solidFill>
                          <a:effectLst/>
                        </a:rPr>
                        <a:t>Tiempo</a:t>
                      </a:r>
                      <a:r>
                        <a:rPr lang="en-GB" sz="2000" b="1" dirty="0" smtClean="0">
                          <a:solidFill>
                            <a:srgbClr val="C00000"/>
                          </a:solidFill>
                          <a:effectLst/>
                        </a:rPr>
                        <a:t> de </a:t>
                      </a:r>
                      <a:r>
                        <a:rPr lang="en-GB" sz="2000" b="1" dirty="0" err="1" smtClean="0">
                          <a:solidFill>
                            <a:srgbClr val="C00000"/>
                          </a:solidFill>
                          <a:effectLst/>
                        </a:rPr>
                        <a:t>aprendizaje</a:t>
                      </a:r>
                      <a:r>
                        <a:rPr lang="en-GB" sz="2000" b="1" dirty="0" smtClean="0">
                          <a:solidFill>
                            <a:srgbClr val="C00000"/>
                          </a:solidFill>
                          <a:effectLst/>
                        </a:rPr>
                        <a:t>:</a:t>
                      </a:r>
                      <a:endParaRPr lang="tr-TR" sz="20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nSpc>
                          <a:spcPct val="150000"/>
                        </a:lnSpc>
                        <a:spcBef>
                          <a:spcPts val="0"/>
                        </a:spcBef>
                        <a:spcAft>
                          <a:spcPts val="0"/>
                        </a:spcAft>
                      </a:pPr>
                      <a:r>
                        <a:rPr lang="en-GB" sz="2000" dirty="0">
                          <a:effectLst/>
                        </a:rPr>
                        <a:t>15-20 </a:t>
                      </a:r>
                      <a:r>
                        <a:rPr lang="en-GB" sz="2000" dirty="0" err="1" smtClean="0">
                          <a:effectLst/>
                        </a:rPr>
                        <a:t>minutos</a:t>
                      </a:r>
                      <a:endParaRPr lang="tr-TR" sz="2000" dirty="0">
                        <a:effectLst/>
                        <a:latin typeface="Arial" panose="020B0604020202020204" pitchFamily="34" charset="0"/>
                        <a:ea typeface="Arial" panose="020B0604020202020204" pitchFamily="34" charset="0"/>
                      </a:endParaRPr>
                    </a:p>
                  </a:txBody>
                  <a:tcPr marL="50619" marR="50619" marT="0" marB="0"/>
                </a:tc>
                <a:extLst>
                  <a:ext uri="{0D108BD9-81ED-4DB2-BD59-A6C34878D82A}">
                    <a16:rowId xmlns:a16="http://schemas.microsoft.com/office/drawing/2014/main" xmlns="" val="2138159007"/>
                  </a:ext>
                </a:extLst>
              </a:tr>
              <a:tr h="3707714">
                <a:tc>
                  <a:txBody>
                    <a:bodyPr/>
                    <a:lstStyle/>
                    <a:p>
                      <a:pPr>
                        <a:lnSpc>
                          <a:spcPct val="150000"/>
                        </a:lnSpc>
                        <a:spcBef>
                          <a:spcPts val="0"/>
                        </a:spcBef>
                        <a:spcAft>
                          <a:spcPts val="0"/>
                        </a:spcAft>
                      </a:pPr>
                      <a:r>
                        <a:rPr lang="en-GB" sz="2200" b="1" dirty="0" err="1" smtClean="0">
                          <a:solidFill>
                            <a:srgbClr val="C00000"/>
                          </a:solidFill>
                          <a:effectLst/>
                        </a:rPr>
                        <a:t>Contenido</a:t>
                      </a:r>
                      <a:r>
                        <a:rPr lang="en-GB" sz="2200" b="1" dirty="0" smtClean="0">
                          <a:solidFill>
                            <a:srgbClr val="C00000"/>
                          </a:solidFill>
                          <a:effectLst/>
                        </a:rPr>
                        <a:t>:</a:t>
                      </a:r>
                      <a:endParaRPr lang="tr-TR" sz="2200" b="1" dirty="0">
                        <a:solidFill>
                          <a:srgbClr val="C00000"/>
                        </a:solidFill>
                        <a:effectLst/>
                        <a:latin typeface="Arial" panose="020B0604020202020204" pitchFamily="34" charset="0"/>
                        <a:ea typeface="Arial" panose="020B0604020202020204" pitchFamily="34" charset="0"/>
                      </a:endParaRPr>
                    </a:p>
                  </a:txBody>
                  <a:tcPr marL="50619" marR="50619" marT="0" marB="0"/>
                </a:tc>
                <a:tc>
                  <a:txBody>
                    <a:bodyPr/>
                    <a:lstStyle/>
                    <a:p>
                      <a:pPr algn="just">
                        <a:lnSpc>
                          <a:spcPct val="150000"/>
                        </a:lnSpc>
                        <a:spcBef>
                          <a:spcPts val="600"/>
                        </a:spcBef>
                        <a:spcAft>
                          <a:spcPts val="600"/>
                        </a:spcAft>
                      </a:pPr>
                      <a:r>
                        <a:rPr lang="es-ES" sz="2000" b="0" i="0" u="none" strike="noStrike" cap="none" dirty="0" smtClean="0">
                          <a:solidFill>
                            <a:schemeClr val="dk1"/>
                          </a:solidFill>
                          <a:effectLst/>
                          <a:latin typeface="Calibri"/>
                          <a:ea typeface="Calibri"/>
                          <a:cs typeface="Calibri"/>
                          <a:sym typeface="Arial"/>
                        </a:rPr>
                        <a:t>Los niños con </a:t>
                      </a:r>
                      <a:r>
                        <a:rPr lang="es-ES" sz="2000" b="0" i="0" u="none" strike="noStrike" cap="none" dirty="0" err="1" smtClean="0">
                          <a:solidFill>
                            <a:schemeClr val="dk1"/>
                          </a:solidFill>
                          <a:effectLst/>
                          <a:latin typeface="Calibri"/>
                          <a:ea typeface="Calibri"/>
                          <a:cs typeface="Calibri"/>
                          <a:sym typeface="Arial"/>
                        </a:rPr>
                        <a:t>discalculia</a:t>
                      </a:r>
                      <a:r>
                        <a:rPr lang="es-ES" sz="2000" b="0" i="0" u="none" strike="noStrike" cap="none" dirty="0" smtClean="0">
                          <a:solidFill>
                            <a:schemeClr val="dk1"/>
                          </a:solidFill>
                          <a:effectLst/>
                          <a:latin typeface="Calibri"/>
                          <a:ea typeface="Calibri"/>
                          <a:cs typeface="Calibri"/>
                          <a:sym typeface="Arial"/>
                        </a:rPr>
                        <a:t> suelen tener problemas para escribir y ver correctamente el sentido de los números. </a:t>
                      </a:r>
                    </a:p>
                    <a:p>
                      <a:pPr algn="just">
                        <a:lnSpc>
                          <a:spcPct val="150000"/>
                        </a:lnSpc>
                        <a:spcBef>
                          <a:spcPts val="600"/>
                        </a:spcBef>
                        <a:spcAft>
                          <a:spcPts val="600"/>
                        </a:spcAft>
                      </a:pPr>
                      <a:r>
                        <a:rPr lang="es-ES" sz="2000" b="0" i="0" u="none" strike="noStrike" cap="none" dirty="0" smtClean="0">
                          <a:solidFill>
                            <a:schemeClr val="dk1"/>
                          </a:solidFill>
                          <a:effectLst/>
                          <a:latin typeface="Calibri"/>
                          <a:ea typeface="Calibri"/>
                          <a:cs typeface="Calibri"/>
                          <a:sym typeface="Arial"/>
                        </a:rPr>
                        <a:t>Especialmente confunden los números 5, 2, 9, 6 y 7. Practicar para encontrar la dirección de los números, como en las ilustraciones de los formularios 9, 10 y 11, tiene ventajas evidentes para mejorar la capacidad de los alumnos de percibir correctamente la dirección de los números. </a:t>
                      </a:r>
                    </a:p>
                    <a:p>
                      <a:pPr algn="just">
                        <a:lnSpc>
                          <a:spcPct val="150000"/>
                        </a:lnSpc>
                        <a:spcBef>
                          <a:spcPts val="600"/>
                        </a:spcBef>
                        <a:spcAft>
                          <a:spcPts val="600"/>
                        </a:spcAft>
                      </a:pPr>
                      <a:r>
                        <a:rPr lang="es-ES" sz="2000" b="0" i="0" u="none" strike="noStrike" cap="none" dirty="0" smtClean="0">
                          <a:solidFill>
                            <a:schemeClr val="dk1"/>
                          </a:solidFill>
                          <a:effectLst/>
                          <a:latin typeface="Calibri"/>
                          <a:ea typeface="Calibri"/>
                          <a:cs typeface="Calibri"/>
                          <a:sym typeface="Arial"/>
                        </a:rPr>
                        <a:t>Los formularios se copian en función del número de alumnos y se distribuyen a todos ellos. Pida a los alumnos que busquen los números orientados en la dirección correcta y los rodeen con un círculo. </a:t>
                      </a:r>
                      <a:endParaRPr lang="tr-TR" sz="22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xmlns="" val="3495878948"/>
                  </a:ext>
                </a:extLst>
              </a:tr>
            </a:tbl>
          </a:graphicData>
        </a:graphic>
      </p:graphicFrame>
    </p:spTree>
    <p:extLst>
      <p:ext uri="{BB962C8B-B14F-4D97-AF65-F5344CB8AC3E}">
        <p14:creationId xmlns:p14="http://schemas.microsoft.com/office/powerpoint/2010/main" val="42245771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s-ES" sz="3200" b="1" dirty="0">
                <a:solidFill>
                  <a:schemeClr val="bg1"/>
                </a:solidFill>
              </a:rPr>
              <a:t>Módulo 4: Inclusión en todos los ámbitos de la educación y la formación</a:t>
            </a:r>
            <a:br>
              <a:rPr lang="es-ES" sz="3200" b="1" dirty="0">
                <a:solidFill>
                  <a:schemeClr val="bg1"/>
                </a:solidFill>
              </a:rPr>
            </a:br>
            <a:r>
              <a:rPr lang="es-ES" sz="3200" b="1" dirty="0">
                <a:solidFill>
                  <a:schemeClr val="bg1"/>
                </a:solidFill>
              </a:rPr>
              <a:t>9. Actividad: Encontrar la dirección correcta Actividad </a:t>
            </a:r>
            <a:endParaRPr sz="3200" b="1" dirty="0">
              <a:solidFill>
                <a:schemeClr val="bg1"/>
              </a:solidFill>
            </a:endParaRPr>
          </a:p>
        </p:txBody>
      </p:sp>
      <p:pic>
        <p:nvPicPr>
          <p:cNvPr id="4" name="Resim 3">
            <a:extLst>
              <a:ext uri="{FF2B5EF4-FFF2-40B4-BE49-F238E27FC236}">
                <a16:creationId xmlns:a16="http://schemas.microsoft.com/office/drawing/2014/main" xmlns="" id="{F86A1A71-D549-2547-9E5D-19B30D266398}"/>
              </a:ext>
            </a:extLst>
          </p:cNvPr>
          <p:cNvPicPr/>
          <p:nvPr/>
        </p:nvPicPr>
        <p:blipFill rotWithShape="1">
          <a:blip r:embed="rId3">
            <a:extLst>
              <a:ext uri="{28A0092B-C50C-407E-A947-70E740481C1C}">
                <a14:useLocalDpi xmlns:a14="http://schemas.microsoft.com/office/drawing/2010/main" val="0"/>
              </a:ext>
            </a:extLst>
          </a:blip>
          <a:srcRect l="7366" t="30696" r="5886" b="7712"/>
          <a:stretch/>
        </p:blipFill>
        <p:spPr bwMode="auto">
          <a:xfrm>
            <a:off x="223024" y="1516562"/>
            <a:ext cx="3724508" cy="4505093"/>
          </a:xfrm>
          <a:prstGeom prst="rect">
            <a:avLst/>
          </a:prstGeom>
          <a:ln>
            <a:noFill/>
          </a:ln>
          <a:extLst>
            <a:ext uri="{53640926-AAD7-44D8-BBD7-CCE9431645EC}">
              <a14:shadowObscured xmlns:a14="http://schemas.microsoft.com/office/drawing/2010/main"/>
            </a:ext>
          </a:extLst>
        </p:spPr>
      </p:pic>
      <p:pic>
        <p:nvPicPr>
          <p:cNvPr id="5" name="Resim 4">
            <a:extLst>
              <a:ext uri="{FF2B5EF4-FFF2-40B4-BE49-F238E27FC236}">
                <a16:creationId xmlns:a16="http://schemas.microsoft.com/office/drawing/2014/main" xmlns="" id="{E9FA7725-F4CC-3943-BBDA-D924843E00B3}"/>
              </a:ext>
            </a:extLst>
          </p:cNvPr>
          <p:cNvPicPr/>
          <p:nvPr/>
        </p:nvPicPr>
        <p:blipFill rotWithShape="1">
          <a:blip r:embed="rId4">
            <a:extLst>
              <a:ext uri="{28A0092B-C50C-407E-A947-70E740481C1C}">
                <a14:useLocalDpi xmlns:a14="http://schemas.microsoft.com/office/drawing/2010/main" val="0"/>
              </a:ext>
            </a:extLst>
          </a:blip>
          <a:srcRect l="6685" t="30748" r="5716" b="7265"/>
          <a:stretch/>
        </p:blipFill>
        <p:spPr bwMode="auto">
          <a:xfrm>
            <a:off x="4340837" y="1449656"/>
            <a:ext cx="3627864" cy="4667350"/>
          </a:xfrm>
          <a:prstGeom prst="rect">
            <a:avLst/>
          </a:prstGeom>
          <a:ln>
            <a:noFill/>
          </a:ln>
          <a:extLst>
            <a:ext uri="{53640926-AAD7-44D8-BBD7-CCE9431645EC}">
              <a14:shadowObscured xmlns:a14="http://schemas.microsoft.com/office/drawing/2010/main"/>
            </a:ext>
          </a:extLst>
        </p:spPr>
      </p:pic>
      <p:pic>
        <p:nvPicPr>
          <p:cNvPr id="7" name="Resim 6">
            <a:extLst>
              <a:ext uri="{FF2B5EF4-FFF2-40B4-BE49-F238E27FC236}">
                <a16:creationId xmlns:a16="http://schemas.microsoft.com/office/drawing/2014/main" xmlns="" id="{973CE196-A0C7-FB46-9DD0-10AE1DC04027}"/>
              </a:ext>
            </a:extLst>
          </p:cNvPr>
          <p:cNvPicPr/>
          <p:nvPr/>
        </p:nvPicPr>
        <p:blipFill rotWithShape="1">
          <a:blip r:embed="rId5">
            <a:extLst>
              <a:ext uri="{28A0092B-C50C-407E-A947-70E740481C1C}">
                <a14:useLocalDpi xmlns:a14="http://schemas.microsoft.com/office/drawing/2010/main" val="0"/>
              </a:ext>
            </a:extLst>
          </a:blip>
          <a:srcRect l="5349" t="30751" r="5072" b="6313"/>
          <a:stretch/>
        </p:blipFill>
        <p:spPr bwMode="auto">
          <a:xfrm>
            <a:off x="8341113" y="1471958"/>
            <a:ext cx="3627864" cy="4600444"/>
          </a:xfrm>
          <a:prstGeom prst="rect">
            <a:avLst/>
          </a:prstGeom>
          <a:ln>
            <a:noFill/>
          </a:ln>
          <a:extLst>
            <a:ext uri="{53640926-AAD7-44D8-BBD7-CCE9431645EC}">
              <a14:shadowObscured xmlns:a14="http://schemas.microsoft.com/office/drawing/2010/main"/>
            </a:ext>
          </a:extLst>
        </p:spPr>
      </p:pic>
      <p:sp>
        <p:nvSpPr>
          <p:cNvPr id="8" name="Dikdörtgen 7">
            <a:extLst>
              <a:ext uri="{FF2B5EF4-FFF2-40B4-BE49-F238E27FC236}">
                <a16:creationId xmlns:a16="http://schemas.microsoft.com/office/drawing/2014/main" xmlns="" id="{B6299E6C-962E-FB49-B876-E66B305BB06E}"/>
              </a:ext>
            </a:extLst>
          </p:cNvPr>
          <p:cNvSpPr/>
          <p:nvPr/>
        </p:nvSpPr>
        <p:spPr>
          <a:xfrm>
            <a:off x="322674" y="959005"/>
            <a:ext cx="1848583" cy="400110"/>
          </a:xfrm>
          <a:prstGeom prst="rect">
            <a:avLst/>
          </a:prstGeom>
        </p:spPr>
        <p:txBody>
          <a:bodyPr wrap="none">
            <a:spAutoFit/>
          </a:bodyPr>
          <a:lstStyle/>
          <a:p>
            <a:r>
              <a:rPr lang="tr-TR" sz="2000" b="1" dirty="0" smtClean="0">
                <a:latin typeface="Calibri" panose="020F0502020204030204" pitchFamily="34" charset="0"/>
                <a:ea typeface="Calibri" panose="020F0502020204030204" pitchFamily="34" charset="0"/>
                <a:cs typeface="Times New Roman" panose="02020603050405020304" pitchFamily="18" charset="0"/>
              </a:rPr>
              <a:t>FORM</a:t>
            </a:r>
            <a:r>
              <a:rPr lang="es-ES" sz="2000" b="1" dirty="0" smtClean="0">
                <a:latin typeface="Calibri" panose="020F0502020204030204" pitchFamily="34" charset="0"/>
                <a:ea typeface="Calibri" panose="020F0502020204030204" pitchFamily="34" charset="0"/>
                <a:cs typeface="Times New Roman" panose="02020603050405020304" pitchFamily="18" charset="0"/>
              </a:rPr>
              <a:t>ULARIO</a:t>
            </a:r>
            <a:r>
              <a:rPr lang="tr-TR" sz="2000" b="1" dirty="0" smtClean="0">
                <a:latin typeface="Calibri" panose="020F0502020204030204" pitchFamily="34" charset="0"/>
                <a:ea typeface="Calibri" panose="020F0502020204030204" pitchFamily="34" charset="0"/>
                <a:cs typeface="Times New Roman" panose="02020603050405020304" pitchFamily="18" charset="0"/>
              </a:rPr>
              <a:t> </a:t>
            </a:r>
            <a:r>
              <a:rPr lang="tr-TR" sz="2000" b="1" dirty="0">
                <a:latin typeface="Calibri" panose="020F0502020204030204" pitchFamily="34" charset="0"/>
                <a:ea typeface="Calibri" panose="020F0502020204030204" pitchFamily="34" charset="0"/>
                <a:cs typeface="Times New Roman" panose="02020603050405020304" pitchFamily="18" charset="0"/>
              </a:rPr>
              <a:t>9</a:t>
            </a:r>
          </a:p>
        </p:txBody>
      </p:sp>
      <p:sp>
        <p:nvSpPr>
          <p:cNvPr id="9" name="Dikdörtgen 8">
            <a:extLst>
              <a:ext uri="{FF2B5EF4-FFF2-40B4-BE49-F238E27FC236}">
                <a16:creationId xmlns:a16="http://schemas.microsoft.com/office/drawing/2014/main" xmlns="" id="{E5F7B488-2C11-874D-B039-2B5694670C8A}"/>
              </a:ext>
            </a:extLst>
          </p:cNvPr>
          <p:cNvSpPr/>
          <p:nvPr/>
        </p:nvSpPr>
        <p:spPr>
          <a:xfrm>
            <a:off x="4340837" y="959005"/>
            <a:ext cx="1978427" cy="400110"/>
          </a:xfrm>
          <a:prstGeom prst="rect">
            <a:avLst/>
          </a:prstGeom>
        </p:spPr>
        <p:txBody>
          <a:bodyPr wrap="none">
            <a:spAutoFit/>
          </a:bodyPr>
          <a:lstStyle/>
          <a:p>
            <a:r>
              <a:rPr lang="tr-TR" sz="2000" b="1" dirty="0" smtClean="0">
                <a:latin typeface="Calibri" panose="020F0502020204030204" pitchFamily="34" charset="0"/>
                <a:ea typeface="Calibri" panose="020F0502020204030204" pitchFamily="34" charset="0"/>
                <a:cs typeface="Times New Roman" panose="02020603050405020304" pitchFamily="18" charset="0"/>
              </a:rPr>
              <a:t>FORM</a:t>
            </a:r>
            <a:r>
              <a:rPr lang="es-ES" sz="2000" b="1" dirty="0" smtClean="0">
                <a:latin typeface="Calibri" panose="020F0502020204030204" pitchFamily="34" charset="0"/>
                <a:ea typeface="Calibri" panose="020F0502020204030204" pitchFamily="34" charset="0"/>
                <a:cs typeface="Times New Roman" panose="02020603050405020304" pitchFamily="18" charset="0"/>
              </a:rPr>
              <a:t>ULARIO</a:t>
            </a:r>
            <a:r>
              <a:rPr lang="tr-TR" sz="2000" b="1" dirty="0" smtClean="0">
                <a:latin typeface="Calibri" panose="020F0502020204030204" pitchFamily="34" charset="0"/>
                <a:ea typeface="Calibri" panose="020F0502020204030204" pitchFamily="34" charset="0"/>
                <a:cs typeface="Times New Roman" panose="02020603050405020304" pitchFamily="18" charset="0"/>
              </a:rPr>
              <a:t> </a:t>
            </a:r>
            <a:r>
              <a:rPr lang="tr-TR" sz="2000" b="1" dirty="0">
                <a:latin typeface="Calibri" panose="020F0502020204030204" pitchFamily="34" charset="0"/>
                <a:ea typeface="Calibri" panose="020F0502020204030204" pitchFamily="34" charset="0"/>
                <a:cs typeface="Times New Roman" panose="02020603050405020304" pitchFamily="18" charset="0"/>
              </a:rPr>
              <a:t>10</a:t>
            </a:r>
          </a:p>
        </p:txBody>
      </p:sp>
      <p:sp>
        <p:nvSpPr>
          <p:cNvPr id="10" name="Dikdörtgen 9">
            <a:extLst>
              <a:ext uri="{FF2B5EF4-FFF2-40B4-BE49-F238E27FC236}">
                <a16:creationId xmlns:a16="http://schemas.microsoft.com/office/drawing/2014/main" xmlns="" id="{F9B6832B-9C8C-574F-AD79-A06D20E066CA}"/>
              </a:ext>
            </a:extLst>
          </p:cNvPr>
          <p:cNvSpPr/>
          <p:nvPr/>
        </p:nvSpPr>
        <p:spPr>
          <a:xfrm>
            <a:off x="8341113" y="954271"/>
            <a:ext cx="1978427" cy="400110"/>
          </a:xfrm>
          <a:prstGeom prst="rect">
            <a:avLst/>
          </a:prstGeom>
        </p:spPr>
        <p:txBody>
          <a:bodyPr wrap="none">
            <a:spAutoFit/>
          </a:bodyPr>
          <a:lstStyle/>
          <a:p>
            <a:r>
              <a:rPr lang="tr-TR" sz="2000" b="1" dirty="0" smtClean="0">
                <a:latin typeface="Calibri" panose="020F0502020204030204" pitchFamily="34" charset="0"/>
                <a:ea typeface="Calibri" panose="020F0502020204030204" pitchFamily="34" charset="0"/>
                <a:cs typeface="Times New Roman" panose="02020603050405020304" pitchFamily="18" charset="0"/>
              </a:rPr>
              <a:t>FORM</a:t>
            </a:r>
            <a:r>
              <a:rPr lang="es-ES" sz="2000" b="1" dirty="0" smtClean="0">
                <a:latin typeface="Calibri" panose="020F0502020204030204" pitchFamily="34" charset="0"/>
                <a:ea typeface="Calibri" panose="020F0502020204030204" pitchFamily="34" charset="0"/>
                <a:cs typeface="Times New Roman" panose="02020603050405020304" pitchFamily="18" charset="0"/>
              </a:rPr>
              <a:t>ULARIO</a:t>
            </a:r>
            <a:r>
              <a:rPr lang="tr-TR" sz="2000" b="1" dirty="0" smtClean="0">
                <a:latin typeface="Calibri" panose="020F0502020204030204" pitchFamily="34" charset="0"/>
                <a:ea typeface="Calibri" panose="020F0502020204030204" pitchFamily="34" charset="0"/>
                <a:cs typeface="Times New Roman" panose="02020603050405020304" pitchFamily="18" charset="0"/>
              </a:rPr>
              <a:t> </a:t>
            </a:r>
            <a:r>
              <a:rPr lang="tr-TR" sz="2000" b="1" dirty="0">
                <a:latin typeface="Calibri" panose="020F0502020204030204" pitchFamily="34" charset="0"/>
                <a:ea typeface="Calibri" panose="020F0502020204030204" pitchFamily="34" charset="0"/>
                <a:cs typeface="Times New Roman" panose="02020603050405020304" pitchFamily="18" charset="0"/>
              </a:rPr>
              <a:t>11</a:t>
            </a:r>
          </a:p>
        </p:txBody>
      </p:sp>
    </p:spTree>
    <p:extLst>
      <p:ext uri="{BB962C8B-B14F-4D97-AF65-F5344CB8AC3E}">
        <p14:creationId xmlns:p14="http://schemas.microsoft.com/office/powerpoint/2010/main" val="968835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a:buClr>
                <a:schemeClr val="lt1"/>
              </a:buClr>
              <a:buSzPct val="100000"/>
            </a:pPr>
            <a:r>
              <a:rPr lang="es-ES" sz="3200" b="1" dirty="0">
                <a:solidFill>
                  <a:schemeClr val="bg1"/>
                </a:solidFill>
              </a:rPr>
              <a:t>Módulo 4: Inclusión en todos los ámbitos de la educación y la formación</a:t>
            </a:r>
            <a:br>
              <a:rPr lang="es-ES" sz="3200" b="1" dirty="0">
                <a:solidFill>
                  <a:schemeClr val="bg1"/>
                </a:solidFill>
              </a:rPr>
            </a:br>
            <a:r>
              <a:rPr lang="es-ES" sz="3200" b="1" dirty="0">
                <a:solidFill>
                  <a:schemeClr val="bg1"/>
                </a:solidFill>
              </a:rPr>
              <a:t>9. Actividad: Encontrar la dirección correcta Actividad </a:t>
            </a:r>
            <a:endParaRPr sz="3200" b="1" dirty="0">
              <a:solidFill>
                <a:schemeClr val="bg1"/>
              </a:solidFill>
            </a:endParaRPr>
          </a:p>
        </p:txBody>
      </p:sp>
      <p:sp>
        <p:nvSpPr>
          <p:cNvPr id="6" name="Dikdörtgen 5">
            <a:extLst>
              <a:ext uri="{FF2B5EF4-FFF2-40B4-BE49-F238E27FC236}">
                <a16:creationId xmlns:a16="http://schemas.microsoft.com/office/drawing/2014/main" xmlns="" id="{BCAEB179-9F42-EA42-8CDF-FC00DDEA1B3B}"/>
              </a:ext>
            </a:extLst>
          </p:cNvPr>
          <p:cNvSpPr/>
          <p:nvPr/>
        </p:nvSpPr>
        <p:spPr>
          <a:xfrm>
            <a:off x="965915" y="1468192"/>
            <a:ext cx="10148553" cy="3524042"/>
          </a:xfrm>
          <a:prstGeom prst="rect">
            <a:avLst/>
          </a:prstGeom>
        </p:spPr>
        <p:txBody>
          <a:bodyPr wrap="square">
            <a:spAutoFit/>
          </a:bodyPr>
          <a:lstStyle/>
          <a:p>
            <a:pPr>
              <a:lnSpc>
                <a:spcPct val="150000"/>
              </a:lnSpc>
            </a:pPr>
            <a:r>
              <a:rPr lang="en-GB" sz="2400" b="1" dirty="0">
                <a:highlight>
                  <a:srgbClr val="FFFFFF"/>
                </a:highlight>
              </a:rPr>
              <a:t>Fuentes </a:t>
            </a:r>
            <a:r>
              <a:rPr lang="en-GB" sz="2400" b="1" dirty="0" err="1">
                <a:highlight>
                  <a:srgbClr val="FFFFFF"/>
                </a:highlight>
              </a:rPr>
              <a:t>adicionales</a:t>
            </a:r>
            <a:r>
              <a:rPr lang="en-GB" sz="2400" b="1" dirty="0">
                <a:highlight>
                  <a:srgbClr val="FFFFFF"/>
                </a:highlight>
              </a:rPr>
              <a:t> de </a:t>
            </a:r>
            <a:r>
              <a:rPr lang="en-GB" sz="2400" b="1" dirty="0" err="1">
                <a:highlight>
                  <a:srgbClr val="FFFFFF"/>
                </a:highlight>
              </a:rPr>
              <a:t>aprendizaje</a:t>
            </a:r>
            <a:r>
              <a:rPr lang="en-GB" sz="2400" b="1" dirty="0">
                <a:highlight>
                  <a:srgbClr val="FFFFFF"/>
                </a:highlight>
              </a:rPr>
              <a:t> :</a:t>
            </a:r>
            <a:endParaRPr lang="tr-TR" sz="2400" b="1" dirty="0">
              <a:highlight>
                <a:srgbClr val="FFFFFF"/>
              </a:highlight>
              <a:latin typeface="Arial" panose="020B0604020202020204" pitchFamily="34" charset="0"/>
              <a:ea typeface="Arial" panose="020B0604020202020204" pitchFamily="34" charset="0"/>
            </a:endParaRPr>
          </a:p>
          <a:p>
            <a:pPr marL="285750" lvl="0" indent="-285750">
              <a:buFont typeface="Arial" panose="020B0604020202020204" pitchFamily="34" charset="0"/>
              <a:buChar char="•"/>
            </a:pPr>
            <a:endParaRPr lang="en-GB" sz="2200" dirty="0">
              <a:highlight>
                <a:srgbClr val="FFFFFF"/>
              </a:highlight>
            </a:endParaRPr>
          </a:p>
          <a:p>
            <a:pPr marL="342900" lvl="0" indent="-342900">
              <a:lnSpc>
                <a:spcPct val="150000"/>
              </a:lnSpc>
              <a:buFont typeface="Arial" panose="020B0604020202020204" pitchFamily="34" charset="0"/>
              <a:buChar char="•"/>
            </a:pPr>
            <a:r>
              <a:rPr lang="en-GB" sz="2200" dirty="0" err="1">
                <a:highlight>
                  <a:srgbClr val="FFFFFF"/>
                </a:highlight>
              </a:rPr>
              <a:t>Mutlu</a:t>
            </a:r>
            <a:r>
              <a:rPr lang="en-GB" sz="2200" dirty="0">
                <a:highlight>
                  <a:srgbClr val="FFFFFF"/>
                </a:highlight>
              </a:rPr>
              <a:t>, </a:t>
            </a:r>
            <a:r>
              <a:rPr lang="en-GB" sz="2200" dirty="0" err="1">
                <a:highlight>
                  <a:srgbClr val="FFFFFF"/>
                </a:highlight>
              </a:rPr>
              <a:t>Olkun</a:t>
            </a:r>
            <a:r>
              <a:rPr lang="en-GB" sz="2200" dirty="0">
                <a:highlight>
                  <a:srgbClr val="FFFFFF"/>
                </a:highlight>
              </a:rPr>
              <a:t>, </a:t>
            </a:r>
            <a:r>
              <a:rPr lang="en-GB" sz="2200" dirty="0" err="1">
                <a:highlight>
                  <a:srgbClr val="FFFFFF"/>
                </a:highlight>
              </a:rPr>
              <a:t>Akgün</a:t>
            </a:r>
            <a:r>
              <a:rPr lang="en-GB" sz="2200" dirty="0">
                <a:highlight>
                  <a:srgbClr val="FFFFFF"/>
                </a:highlight>
              </a:rPr>
              <a:t> and Sarı (2020) </a:t>
            </a:r>
            <a:r>
              <a:rPr lang="en-GB" sz="2200" dirty="0" err="1">
                <a:highlight>
                  <a:srgbClr val="FFFFFF"/>
                </a:highlight>
              </a:rPr>
              <a:t>Discalculia</a:t>
            </a:r>
            <a:r>
              <a:rPr lang="en-GB" sz="2200" dirty="0">
                <a:highlight>
                  <a:srgbClr val="FFFFFF"/>
                </a:highlight>
              </a:rPr>
              <a:t>: </a:t>
            </a:r>
            <a:r>
              <a:rPr lang="en-GB" sz="2200" dirty="0" err="1">
                <a:highlight>
                  <a:srgbClr val="FFFFFF"/>
                </a:highlight>
              </a:rPr>
              <a:t>Definición</a:t>
            </a:r>
            <a:r>
              <a:rPr lang="en-GB" sz="2200" dirty="0">
                <a:highlight>
                  <a:srgbClr val="FFFFFF"/>
                </a:highlight>
              </a:rPr>
              <a:t>, </a:t>
            </a:r>
            <a:r>
              <a:rPr lang="en-GB" sz="2200" dirty="0" err="1">
                <a:highlight>
                  <a:srgbClr val="FFFFFF"/>
                </a:highlight>
              </a:rPr>
              <a:t>Características</a:t>
            </a:r>
            <a:r>
              <a:rPr lang="en-GB" sz="2200" dirty="0">
                <a:highlight>
                  <a:srgbClr val="FFFFFF"/>
                </a:highlight>
              </a:rPr>
              <a:t>, </a:t>
            </a:r>
            <a:r>
              <a:rPr lang="en-GB" sz="2200" dirty="0" err="1">
                <a:highlight>
                  <a:srgbClr val="FFFFFF"/>
                </a:highlight>
              </a:rPr>
              <a:t>Prevalencia</a:t>
            </a:r>
            <a:r>
              <a:rPr lang="en-GB" sz="2200" dirty="0">
                <a:highlight>
                  <a:srgbClr val="FFFFFF"/>
                </a:highlight>
              </a:rPr>
              <a:t>, </a:t>
            </a:r>
            <a:r>
              <a:rPr lang="en-GB" sz="2200" dirty="0" err="1">
                <a:highlight>
                  <a:srgbClr val="FFFFFF"/>
                </a:highlight>
              </a:rPr>
              <a:t>Causas</a:t>
            </a:r>
            <a:r>
              <a:rPr lang="en-GB" sz="2200" dirty="0">
                <a:highlight>
                  <a:srgbClr val="FFFFFF"/>
                </a:highlight>
              </a:rPr>
              <a:t> y </a:t>
            </a:r>
            <a:r>
              <a:rPr lang="en-GB" sz="2200" dirty="0" err="1">
                <a:highlight>
                  <a:srgbClr val="FFFFFF"/>
                </a:highlight>
              </a:rPr>
              <a:t>Diagnóstico</a:t>
            </a:r>
            <a:r>
              <a:rPr lang="en-GB" sz="2200" dirty="0">
                <a:highlight>
                  <a:srgbClr val="FFFFFF"/>
                </a:highlight>
              </a:rPr>
              <a:t> de las </a:t>
            </a:r>
            <a:r>
              <a:rPr lang="en-GB" sz="2200" dirty="0" err="1">
                <a:highlight>
                  <a:srgbClr val="FFFFFF"/>
                </a:highlight>
              </a:rPr>
              <a:t>Dificultades</a:t>
            </a:r>
            <a:r>
              <a:rPr lang="en-GB" sz="2200" dirty="0">
                <a:highlight>
                  <a:srgbClr val="FFFFFF"/>
                </a:highlight>
              </a:rPr>
              <a:t> de </a:t>
            </a:r>
            <a:r>
              <a:rPr lang="en-GB" sz="2200" dirty="0" err="1">
                <a:highlight>
                  <a:srgbClr val="FFFFFF"/>
                </a:highlight>
              </a:rPr>
              <a:t>Aprendizaje</a:t>
            </a:r>
            <a:r>
              <a:rPr lang="en-GB" sz="2200" dirty="0">
                <a:highlight>
                  <a:srgbClr val="FFFFFF"/>
                </a:highlight>
              </a:rPr>
              <a:t> de las </a:t>
            </a:r>
            <a:r>
              <a:rPr lang="en-GB" sz="2200" dirty="0" err="1">
                <a:highlight>
                  <a:srgbClr val="FFFFFF"/>
                </a:highlight>
              </a:rPr>
              <a:t>Matemáticas</a:t>
            </a:r>
            <a:r>
              <a:rPr lang="en-GB" sz="2200" dirty="0">
                <a:highlight>
                  <a:srgbClr val="FFFFFF"/>
                </a:highlight>
              </a:rPr>
              <a:t>, </a:t>
            </a:r>
            <a:r>
              <a:rPr lang="en-GB" sz="2200" dirty="0" err="1">
                <a:highlight>
                  <a:srgbClr val="FFFFFF"/>
                </a:highlight>
              </a:rPr>
              <a:t>Pegem</a:t>
            </a:r>
            <a:r>
              <a:rPr lang="en-GB" sz="2200" dirty="0">
                <a:highlight>
                  <a:srgbClr val="FFFFFF"/>
                </a:highlight>
              </a:rPr>
              <a:t> </a:t>
            </a:r>
            <a:r>
              <a:rPr lang="en-GB" sz="2200" dirty="0" smtClean="0">
                <a:highlight>
                  <a:srgbClr val="FFFFFF"/>
                </a:highlight>
              </a:rPr>
              <a:t>Academia</a:t>
            </a:r>
          </a:p>
          <a:p>
            <a:pPr marL="342900" lvl="0" indent="-342900">
              <a:lnSpc>
                <a:spcPct val="150000"/>
              </a:lnSpc>
              <a:buFont typeface="Arial" panose="020B0604020202020204" pitchFamily="34" charset="0"/>
              <a:buChar char="•"/>
            </a:pPr>
            <a:endParaRPr lang="tr-TR" sz="2200" dirty="0">
              <a:highlight>
                <a:srgbClr val="FFFFFF"/>
              </a:highlight>
            </a:endParaRPr>
          </a:p>
          <a:p>
            <a:pPr marL="342900" indent="-342900">
              <a:lnSpc>
                <a:spcPct val="150000"/>
              </a:lnSpc>
              <a:buFont typeface="Arial" panose="020B0604020202020204" pitchFamily="34" charset="0"/>
              <a:buChar char="•"/>
            </a:pPr>
            <a:r>
              <a:rPr lang="en-GB" sz="2200" dirty="0">
                <a:highlight>
                  <a:srgbClr val="FFFFFF"/>
                </a:highlight>
              </a:rPr>
              <a:t>https://</a:t>
            </a:r>
            <a:r>
              <a:rPr lang="en-GB" sz="2200" dirty="0" err="1">
                <a:highlight>
                  <a:srgbClr val="FFFFFF"/>
                </a:highlight>
              </a:rPr>
              <a:t>www.youtube.com</a:t>
            </a:r>
            <a:r>
              <a:rPr lang="en-GB" sz="2200" dirty="0">
                <a:highlight>
                  <a:srgbClr val="FFFFFF"/>
                </a:highlight>
              </a:rPr>
              <a:t>/</a:t>
            </a:r>
            <a:r>
              <a:rPr lang="en-GB" sz="2200" dirty="0" err="1">
                <a:highlight>
                  <a:srgbClr val="FFFFFF"/>
                </a:highlight>
              </a:rPr>
              <a:t>watch?v</a:t>
            </a:r>
            <a:r>
              <a:rPr lang="en-GB" sz="2200" dirty="0">
                <a:highlight>
                  <a:srgbClr val="FFFFFF"/>
                </a:highlight>
              </a:rPr>
              <a:t>=_radX5wjaPE</a:t>
            </a:r>
            <a:endParaRPr lang="tr-TR" sz="22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8094680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19"/>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dirty="0" err="1" smtClean="0">
                <a:solidFill>
                  <a:schemeClr val="lt1"/>
                </a:solidFill>
              </a:rPr>
              <a:t>Contacto</a:t>
            </a:r>
            <a:endParaRPr dirty="0">
              <a:solidFill>
                <a:schemeClr val="lt1"/>
              </a:solidFill>
            </a:endParaRPr>
          </a:p>
        </p:txBody>
      </p:sp>
      <p:sp>
        <p:nvSpPr>
          <p:cNvPr id="338" name="Google Shape;338;p19"/>
          <p:cNvSpPr/>
          <p:nvPr/>
        </p:nvSpPr>
        <p:spPr>
          <a:xfrm>
            <a:off x="2268773" y="2808817"/>
            <a:ext cx="5336359" cy="492402"/>
          </a:xfrm>
          <a:prstGeom prst="rect">
            <a:avLst/>
          </a:prstGeom>
          <a:noFill/>
          <a:ln>
            <a:noFill/>
          </a:ln>
        </p:spPr>
        <p:txBody>
          <a:bodyPr spcFirstLastPara="1" wrap="square" lIns="91425" tIns="45700" rIns="91425" bIns="45700" anchor="ctr" anchorCtr="0">
            <a:spAutoFit/>
          </a:bodyPr>
          <a:lstStyle/>
          <a:p>
            <a:pPr lvl="0">
              <a:buClr>
                <a:schemeClr val="dk1"/>
              </a:buClr>
              <a:buSzPts val="1200"/>
            </a:pPr>
            <a:r>
              <a:rPr lang="en-GB" sz="2600" b="1" dirty="0">
                <a:solidFill>
                  <a:schemeClr val="dk1"/>
                </a:solidFill>
                <a:latin typeface="Quattrocento Sans"/>
                <a:ea typeface="Quattrocento Sans"/>
                <a:cs typeface="Quattrocento Sans"/>
                <a:sym typeface="Quattrocento Sans"/>
              </a:rPr>
              <a:t>Web</a:t>
            </a:r>
            <a:r>
              <a:rPr lang="en-GB" sz="2600" dirty="0">
                <a:solidFill>
                  <a:schemeClr val="dk1"/>
                </a:solidFill>
                <a:latin typeface="Quattrocento Sans"/>
                <a:ea typeface="Quattrocento Sans"/>
                <a:cs typeface="Quattrocento Sans"/>
                <a:sym typeface="Quattrocento Sans"/>
              </a:rPr>
              <a:t>: </a:t>
            </a:r>
            <a:r>
              <a:rPr lang="en-GB" sz="2600" dirty="0" err="1">
                <a:solidFill>
                  <a:schemeClr val="dk1"/>
                </a:solidFill>
                <a:latin typeface="Quattrocento Sans"/>
                <a:ea typeface="Quattrocento Sans"/>
                <a:cs typeface="Quattrocento Sans"/>
                <a:sym typeface="Quattrocento Sans"/>
              </a:rPr>
              <a:t>www.cu.edu.tr</a:t>
            </a:r>
            <a:r>
              <a:rPr lang="en-GB" sz="2600" dirty="0">
                <a:solidFill>
                  <a:schemeClr val="dk1"/>
                </a:solidFill>
                <a:latin typeface="Quattrocento Sans"/>
                <a:ea typeface="Quattrocento Sans"/>
                <a:cs typeface="Quattrocento Sans"/>
                <a:sym typeface="Quattrocento Sans"/>
              </a:rPr>
              <a:t>/</a:t>
            </a:r>
            <a:r>
              <a:rPr lang="en-GB" sz="2600" dirty="0" err="1">
                <a:solidFill>
                  <a:schemeClr val="dk1"/>
                </a:solidFill>
                <a:latin typeface="Quattrocento Sans"/>
                <a:ea typeface="Quattrocento Sans"/>
                <a:cs typeface="Quattrocento Sans"/>
                <a:sym typeface="Quattrocento Sans"/>
              </a:rPr>
              <a:t>eng</a:t>
            </a:r>
            <a:r>
              <a:rPr lang="en-GB" sz="2600" dirty="0">
                <a:solidFill>
                  <a:schemeClr val="dk1"/>
                </a:solidFill>
                <a:latin typeface="Quattrocento Sans"/>
                <a:ea typeface="Quattrocento Sans"/>
                <a:cs typeface="Quattrocento Sans"/>
                <a:sym typeface="Quattrocento Sans"/>
              </a:rPr>
              <a:t>/</a:t>
            </a:r>
            <a:endParaRPr sz="2600" i="0" u="none" strike="noStrike" cap="none" dirty="0">
              <a:solidFill>
                <a:schemeClr val="dk1"/>
              </a:solidFill>
              <a:latin typeface="Arial"/>
              <a:ea typeface="Arial"/>
              <a:cs typeface="Arial"/>
              <a:sym typeface="Arial"/>
            </a:endParaRPr>
          </a:p>
        </p:txBody>
      </p:sp>
      <p:sp>
        <p:nvSpPr>
          <p:cNvPr id="339" name="Google Shape;339;p19"/>
          <p:cNvSpPr/>
          <p:nvPr/>
        </p:nvSpPr>
        <p:spPr>
          <a:xfrm>
            <a:off x="2268773" y="3937435"/>
            <a:ext cx="5833459" cy="169273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Quattrocento Sans"/>
              <a:buNone/>
            </a:pPr>
            <a:r>
              <a:rPr lang="en-GB" sz="2400" b="1" i="0" u="none" strike="noStrike" cap="none" dirty="0">
                <a:solidFill>
                  <a:schemeClr val="dk1"/>
                </a:solidFill>
                <a:latin typeface="Arial" panose="020B0604020202020204" pitchFamily="34" charset="0"/>
                <a:ea typeface="Quattrocento Sans"/>
                <a:cs typeface="Arial" panose="020B0604020202020204" pitchFamily="34" charset="0"/>
                <a:sym typeface="Quattrocento Sans"/>
              </a:rPr>
              <a:t>Assoc. Prof. </a:t>
            </a:r>
            <a:r>
              <a:rPr lang="en-GB" sz="2400" b="1" dirty="0" err="1">
                <a:solidFill>
                  <a:schemeClr val="dk1"/>
                </a:solidFill>
                <a:latin typeface="Arial" panose="020B0604020202020204" pitchFamily="34" charset="0"/>
                <a:ea typeface="Quattrocento Sans"/>
                <a:cs typeface="Arial" panose="020B0604020202020204" pitchFamily="34" charset="0"/>
                <a:sym typeface="Quattrocento Sans"/>
              </a:rPr>
              <a:t>Dr.</a:t>
            </a:r>
            <a:r>
              <a:rPr lang="en-GB" sz="2400" b="1" dirty="0">
                <a:solidFill>
                  <a:schemeClr val="dk1"/>
                </a:solidFill>
                <a:latin typeface="Arial" panose="020B0604020202020204" pitchFamily="34" charset="0"/>
                <a:ea typeface="Quattrocento Sans"/>
                <a:cs typeface="Arial" panose="020B0604020202020204" pitchFamily="34" charset="0"/>
                <a:sym typeface="Quattrocento Sans"/>
              </a:rPr>
              <a:t> </a:t>
            </a:r>
            <a:r>
              <a:rPr lang="en-GB" sz="2400" b="1" dirty="0" err="1">
                <a:solidFill>
                  <a:schemeClr val="dk1"/>
                </a:solidFill>
                <a:latin typeface="Arial" panose="020B0604020202020204" pitchFamily="34" charset="0"/>
                <a:ea typeface="Quattrocento Sans"/>
                <a:cs typeface="Arial" panose="020B0604020202020204" pitchFamily="34" charset="0"/>
                <a:sym typeface="Quattrocento Sans"/>
              </a:rPr>
              <a:t>Oguzhan</a:t>
            </a:r>
            <a:r>
              <a:rPr lang="en-GB" sz="2400" b="1" dirty="0">
                <a:solidFill>
                  <a:schemeClr val="dk1"/>
                </a:solidFill>
                <a:latin typeface="Arial" panose="020B0604020202020204" pitchFamily="34" charset="0"/>
                <a:ea typeface="Quattrocento Sans"/>
                <a:cs typeface="Arial" panose="020B0604020202020204" pitchFamily="34" charset="0"/>
                <a:sym typeface="Quattrocento Sans"/>
              </a:rPr>
              <a:t> KIRDÖK</a:t>
            </a:r>
            <a:endParaRPr sz="12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a:p>
            <a:pPr lvl="0"/>
            <a:r>
              <a:rPr lang="es-ES" sz="1800" dirty="0">
                <a:solidFill>
                  <a:schemeClr val="dk1"/>
                </a:solidFill>
                <a:latin typeface="Arial" panose="020B0604020202020204" pitchFamily="34" charset="0"/>
                <a:ea typeface="Quattrocento Sans"/>
                <a:cs typeface="Arial" panose="020B0604020202020204" pitchFamily="34" charset="0"/>
                <a:sym typeface="Quattrocento Sans"/>
              </a:rPr>
              <a:t>Jefe de Cátedra de Educación Especial</a:t>
            </a:r>
          </a:p>
          <a:p>
            <a:pPr lvl="0"/>
            <a:r>
              <a:rPr lang="es-ES" sz="1800" dirty="0">
                <a:solidFill>
                  <a:schemeClr val="dk1"/>
                </a:solidFill>
                <a:latin typeface="Arial" panose="020B0604020202020204" pitchFamily="34" charset="0"/>
                <a:ea typeface="Quattrocento Sans"/>
                <a:cs typeface="Arial" panose="020B0604020202020204" pitchFamily="34" charset="0"/>
                <a:sym typeface="Quattrocento Sans"/>
              </a:rPr>
              <a:t>Facultad de </a:t>
            </a:r>
            <a:r>
              <a:rPr lang="es-ES" sz="1800" dirty="0" smtClean="0">
                <a:solidFill>
                  <a:schemeClr val="dk1"/>
                </a:solidFill>
                <a:latin typeface="Arial" panose="020B0604020202020204" pitchFamily="34" charset="0"/>
                <a:ea typeface="Quattrocento Sans"/>
                <a:cs typeface="Arial" panose="020B0604020202020204" pitchFamily="34" charset="0"/>
                <a:sym typeface="Quattrocento Sans"/>
              </a:rPr>
              <a:t>Educación</a:t>
            </a:r>
          </a:p>
          <a:p>
            <a:pPr lvl="0"/>
            <a:endParaRPr sz="1600" dirty="0">
              <a:solidFill>
                <a:schemeClr val="dk1"/>
              </a:solidFill>
              <a:latin typeface="Arial" panose="020B0604020202020204" pitchFamily="34" charset="0"/>
              <a:ea typeface="Quattrocento Sans"/>
              <a:cs typeface="Arial" panose="020B0604020202020204" pitchFamily="34" charset="0"/>
              <a:sym typeface="Quattrocento Sans"/>
            </a:endParaRPr>
          </a:p>
          <a:p>
            <a:pPr lvl="0">
              <a:buClr>
                <a:schemeClr val="dk1"/>
              </a:buClr>
              <a:buSzPts val="1200"/>
            </a:pPr>
            <a:r>
              <a:rPr lang="en-GB" sz="1600" b="1" dirty="0" err="1">
                <a:solidFill>
                  <a:schemeClr val="dk1"/>
                </a:solidFill>
                <a:latin typeface="Arial" panose="020B0604020202020204" pitchFamily="34" charset="0"/>
                <a:ea typeface="Quattrocento Sans"/>
                <a:cs typeface="Arial" panose="020B0604020202020204" pitchFamily="34" charset="0"/>
                <a:sym typeface="Quattrocento Sans"/>
              </a:rPr>
              <a:t>Correo</a:t>
            </a:r>
            <a:r>
              <a:rPr lang="en-GB" sz="1600" b="1" dirty="0">
                <a:solidFill>
                  <a:schemeClr val="dk1"/>
                </a:solidFill>
                <a:latin typeface="Arial" panose="020B0604020202020204" pitchFamily="34" charset="0"/>
                <a:ea typeface="Quattrocento Sans"/>
                <a:cs typeface="Arial" panose="020B0604020202020204" pitchFamily="34" charset="0"/>
                <a:sym typeface="Quattrocento Sans"/>
              </a:rPr>
              <a:t> </a:t>
            </a:r>
            <a:r>
              <a:rPr lang="en-GB" sz="1600" b="1" dirty="0" err="1">
                <a:solidFill>
                  <a:schemeClr val="dk1"/>
                </a:solidFill>
                <a:latin typeface="Arial" panose="020B0604020202020204" pitchFamily="34" charset="0"/>
                <a:ea typeface="Quattrocento Sans"/>
                <a:cs typeface="Arial" panose="020B0604020202020204" pitchFamily="34" charset="0"/>
                <a:sym typeface="Quattrocento Sans"/>
              </a:rPr>
              <a:t>electrónico</a:t>
            </a:r>
            <a:r>
              <a:rPr lang="en-GB" sz="1600" b="1" dirty="0">
                <a:solidFill>
                  <a:schemeClr val="dk1"/>
                </a:solidFill>
                <a:latin typeface="Arial" panose="020B0604020202020204" pitchFamily="34" charset="0"/>
                <a:ea typeface="Quattrocento Sans"/>
                <a:cs typeface="Arial" panose="020B0604020202020204" pitchFamily="34" charset="0"/>
                <a:sym typeface="Quattrocento Sans"/>
              </a:rPr>
              <a:t>:</a:t>
            </a:r>
            <a:r>
              <a:rPr lang="en-GB" sz="1600" b="0" i="0" u="none" strike="noStrike" cap="none" dirty="0" smtClean="0">
                <a:solidFill>
                  <a:schemeClr val="dk1"/>
                </a:solidFill>
                <a:latin typeface="Arial" panose="020B0604020202020204" pitchFamily="34" charset="0"/>
                <a:ea typeface="Quattrocento Sans"/>
                <a:cs typeface="Arial" panose="020B0604020202020204" pitchFamily="34" charset="0"/>
                <a:sym typeface="Quattrocento Sans"/>
              </a:rPr>
              <a:t> </a:t>
            </a:r>
            <a:r>
              <a:rPr lang="en-GB" sz="1600" u="sng" dirty="0">
                <a:solidFill>
                  <a:srgbClr val="0563C1"/>
                </a:solidFill>
                <a:latin typeface="Arial" panose="020B0604020202020204" pitchFamily="34" charset="0"/>
                <a:ea typeface="Quattrocento Sans"/>
                <a:cs typeface="Arial" panose="020B0604020202020204" pitchFamily="34" charset="0"/>
                <a:sym typeface="Quattrocento Sans"/>
              </a:rPr>
              <a:t>okirdok@cu.edu.tr</a:t>
            </a:r>
            <a:endParaRPr sz="16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lnSpc>
                <a:spcPct val="100000"/>
              </a:lnSpc>
              <a:spcBef>
                <a:spcPts val="0"/>
              </a:spcBef>
              <a:spcAft>
                <a:spcPts val="0"/>
              </a:spcAft>
              <a:buClr>
                <a:schemeClr val="dk1"/>
              </a:buClr>
              <a:buSzPts val="1050"/>
              <a:buFont typeface="Calibri"/>
              <a:buNone/>
            </a:pPr>
            <a:endParaRPr sz="1200" b="0" i="0" u="none" strike="noStrike" cap="none" dirty="0">
              <a:solidFill>
                <a:schemeClr val="dk1"/>
              </a:solidFill>
              <a:latin typeface="Calibri"/>
              <a:ea typeface="Calibri"/>
              <a:cs typeface="Calibri"/>
              <a:sym typeface="Calibri"/>
            </a:endParaRPr>
          </a:p>
        </p:txBody>
      </p:sp>
      <p:pic>
        <p:nvPicPr>
          <p:cNvPr id="14338" name="Picture 2" descr="Çukurova Üniversitesi Destek Sistemi">
            <a:extLst>
              <a:ext uri="{FF2B5EF4-FFF2-40B4-BE49-F238E27FC236}">
                <a16:creationId xmlns:a16="http://schemas.microsoft.com/office/drawing/2014/main" xmlns="" id="{9C490C9F-0A43-6540-9FDD-9E4E0604A1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773" y="1784353"/>
            <a:ext cx="3302442" cy="8806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a:themeElements>
    <a:clrScheme name="Rot">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TotalTime>
  <Words>1990</Words>
  <Application>Microsoft Office PowerPoint</Application>
  <PresentationFormat>Panorámica</PresentationFormat>
  <Paragraphs>147</Paragraphs>
  <Slides>29</Slides>
  <Notes>29</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29</vt:i4>
      </vt:variant>
    </vt:vector>
  </HeadingPairs>
  <TitlesOfParts>
    <vt:vector size="36" baseType="lpstr">
      <vt:lpstr>Arial</vt:lpstr>
      <vt:lpstr>Symbol</vt:lpstr>
      <vt:lpstr>Quattrocento Sans</vt:lpstr>
      <vt:lpstr>Noto Sans Symbols</vt:lpstr>
      <vt:lpstr>Calibri</vt:lpstr>
      <vt:lpstr>Times New Roman</vt:lpstr>
      <vt:lpstr>Office</vt:lpstr>
      <vt:lpstr>Dyscalculia  Discalculia Módulo 4: Inclusión en todos los ámbitos de la educación y la formación  Assoc. Prof. Dr. Oguzhan KIRDÖK  Cukurova Universidad </vt:lpstr>
      <vt:lpstr>Módulo 4: Inclusión en todos los ámbitos de la educación y la formación </vt:lpstr>
      <vt:lpstr>Módulo 4: Inclusión en todos los ámbitos de la educación y la formación 1. Objetivo del módulo</vt:lpstr>
      <vt:lpstr>Módulo 4: Inclusión en todos los ámbitos de la educación y la formación 2. Resultados del aprendizaje</vt:lpstr>
      <vt:lpstr>Módulo 4: Inclusión en todos los ámbitos de la educación y la formación 2. Resultados del aprendizaje</vt:lpstr>
      <vt:lpstr>Módulo 4: Inclusión en todos los ámbitos de la educación y la formación 2. Resultados del aprendizaje</vt:lpstr>
      <vt:lpstr>Módulo 4: Inclusión en todos los ámbitos de la educación y la formación 3. Actividad: Menos-Más, Grande-Pequeño Concienciación </vt:lpstr>
      <vt:lpstr>Módulo 4: Inclusión en todos los ámbitos de la educación y la formación 3. Actividad: Menos-Más, Grande-Pequeño Concienciación </vt:lpstr>
      <vt:lpstr>Módulo 4: Inclusión en todos los ámbitos de la educación y la formación 3. Actividad: Menos-Más, Grande-Pequeño Concienciación </vt:lpstr>
      <vt:lpstr>Módulo 4: Inclusión en todos los ámbitos de la educación y la formación 3. Actividad: Menos-Más, Grande-Pequeño Concienciación </vt:lpstr>
      <vt:lpstr>Módulo 4: Inclusión en todos los ámbitos de la educación y la formación 4. Actividad: Actividad de finalización </vt:lpstr>
      <vt:lpstr>Módulo 4: Inclusión en todos los ámbitos de la educación y la formación 4. Actividad: Actividad de finalización </vt:lpstr>
      <vt:lpstr>Módulo 4: Inclusión en todos los ámbitos de la educación y la formación 4. Actividad: Actividad de finalización </vt:lpstr>
      <vt:lpstr>Módulo 4: Inclusión en todos los ámbitos de la educación y la formación 5. Actividad: Desarrollo de la Atención </vt:lpstr>
      <vt:lpstr>Módulo 4: Inclusión en todos los ámbitos de la educación y la formación 5. Actividad: Desarrollo de la Atención </vt:lpstr>
      <vt:lpstr>Módulo 4: Inclusión en todos los ámbitos de la educación y la formación 5. Actividad: Desarrollo de la Atención </vt:lpstr>
      <vt:lpstr>Módulo 4: Inclusión en todos los ámbitos de la educación y la formación 6. Actividad: Actividad de suma simple </vt:lpstr>
      <vt:lpstr>Módulo 4: Inclusión en todos los ámbitos de la educación y la formación 6. Actividad: Actividad de suma simple </vt:lpstr>
      <vt:lpstr>Módulo 4: Inclusión en todos los ámbitos de la educación y la formación 6. Actividad: Actividad de suma simple </vt:lpstr>
      <vt:lpstr>Módulo 4: Inclusión en todos los ámbitos de la educación y la formación 7. Actividad: Rompecabezas numérico </vt:lpstr>
      <vt:lpstr>Módulo 4: Inclusión en todos los ámbitos de la educación y la formación 7. Actividad: Rompecabezas numérico </vt:lpstr>
      <vt:lpstr>Módulo 4: Inclusión en todos los ámbitos de la educación y la formación 7. Actividad: Rompecabezas numérico </vt:lpstr>
      <vt:lpstr>Módulo 4: Inclusión en todos los ámbitos de la educación y la formación 8. Actividad: Actividad de garabatos cuadrados </vt:lpstr>
      <vt:lpstr>Módulo 4: Inclusión en todos los ámbitos de la educación y la formación 8. Actividad: Actividad de garabatos cuadrados </vt:lpstr>
      <vt:lpstr>Módulo 4: Inclusión en todos los ámbitos de la educación y la formación 8. Actividad: Actividad de garabatos cuadrados </vt:lpstr>
      <vt:lpstr>Módulo 4: Inclusión en todos los ámbitos de la educación y la formación 9. Actividad: Encontrar la dirección correcta Actividad </vt:lpstr>
      <vt:lpstr>Módulo 4: Inclusión en todos los ámbitos de la educación y la formación 9. Actividad: Encontrar la dirección correcta Actividad </vt:lpstr>
      <vt:lpstr>Módulo 4: Inclusión en todos los ámbitos de la educación y la formación 9. Actividad: Encontrar la dirección correcta Actividad </vt:lpstr>
      <vt:lpstr>Contacto</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Dyscalculia  WP2: Dyscalculia Curriculum and Course Material  Prof. Dr. Marc Beutner Helene Lindenthal</dc:title>
  <dc:creator>Helene Lindenthal</dc:creator>
  <cp:lastModifiedBy>Administrador</cp:lastModifiedBy>
  <cp:revision>11</cp:revision>
  <dcterms:created xsi:type="dcterms:W3CDTF">2023-09-04T09:53:46Z</dcterms:created>
  <dcterms:modified xsi:type="dcterms:W3CDTF">2024-06-03T09:06:43Z</dcterms:modified>
</cp:coreProperties>
</file>