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7" r:id="rId2"/>
    <p:sldId id="258" r:id="rId3"/>
    <p:sldId id="259" r:id="rId4"/>
    <p:sldId id="275" r:id="rId5"/>
    <p:sldId id="276" r:id="rId6"/>
    <p:sldId id="277" r:id="rId7"/>
    <p:sldId id="278" r:id="rId8"/>
    <p:sldId id="280" r:id="rId9"/>
    <p:sldId id="281" r:id="rId10"/>
    <p:sldId id="279" r:id="rId11"/>
    <p:sldId id="282" r:id="rId12"/>
    <p:sldId id="283" r:id="rId13"/>
    <p:sldId id="284" r:id="rId14"/>
    <p:sldId id="285" r:id="rId15"/>
    <p:sldId id="286" r:id="rId16"/>
    <p:sldId id="287" r:id="rId17"/>
    <p:sldId id="288" r:id="rId18"/>
    <p:sldId id="289" r:id="rId19"/>
    <p:sldId id="290" r:id="rId20"/>
    <p:sldId id="291" r:id="rId21"/>
    <p:sldId id="293" r:id="rId22"/>
    <p:sldId id="294" r:id="rId23"/>
    <p:sldId id="295" r:id="rId24"/>
    <p:sldId id="296" r:id="rId25"/>
    <p:sldId id="297" r:id="rId26"/>
    <p:sldId id="298" r:id="rId27"/>
    <p:sldId id="299" r:id="rId28"/>
    <p:sldId id="300" r:id="rId29"/>
    <p:sldId id="274" r:id="rId30"/>
  </p:sldIdLst>
  <p:sldSz cx="12192000" cy="6858000"/>
  <p:notesSz cx="6858000" cy="9144000"/>
  <p:embeddedFontLst>
    <p:embeddedFont>
      <p:font typeface="Quattrocento Sans" panose="020B0502050000020003"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gXRKSrZ5yjZW9jiWGXpQvp7dir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6EA3C1-0F02-4256-BE88-5E90EB001394}">
  <a:tblStyle styleId="{506EA3C1-0F02-4256-BE88-5E90EB00139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E7E6"/>
          </a:solidFill>
        </a:fill>
      </a:tcStyle>
    </a:wholeTbl>
    <a:band1H>
      <a:tcTxStyle/>
      <a:tcStyle>
        <a:tcBdr/>
        <a:fill>
          <a:solidFill>
            <a:srgbClr val="E0CCCA"/>
          </a:solidFill>
        </a:fill>
      </a:tcStyle>
    </a:band1H>
    <a:band2H>
      <a:tcTxStyle/>
      <a:tcStyle>
        <a:tcBdr/>
      </a:tcStyle>
    </a:band2H>
    <a:band1V>
      <a:tcTxStyle/>
      <a:tcStyle>
        <a:tcBdr/>
        <a:fill>
          <a:solidFill>
            <a:srgbClr val="E0CCC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3891"/>
  </p:normalViewPr>
  <p:slideViewPr>
    <p:cSldViewPr snapToGrid="0" snapToObjects="1">
      <p:cViewPr varScale="1">
        <p:scale>
          <a:sx n="90" d="100"/>
          <a:sy n="90" d="100"/>
        </p:scale>
        <p:origin x="37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0051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6491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938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8626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5189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674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8207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5423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0315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5455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445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0151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4667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7121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2583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9842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503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3429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26539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8954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052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6047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6992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5173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6007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9"/>
          <p:cNvSpPr>
            <a:spLocks noGrp="1"/>
          </p:cNvSpPr>
          <p:nvPr>
            <p:ph type="pic" idx="2"/>
          </p:nvPr>
        </p:nvSpPr>
        <p:spPr>
          <a:xfrm>
            <a:off x="5183188" y="987425"/>
            <a:ext cx="6172200" cy="4873625"/>
          </a:xfrm>
          <a:prstGeom prst="rect">
            <a:avLst/>
          </a:prstGeom>
          <a:noFill/>
          <a:ln>
            <a:noFill/>
          </a:ln>
        </p:spPr>
      </p:sp>
      <p:sp>
        <p:nvSpPr>
          <p:cNvPr id="70" name="Google Shape;7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2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2" name="Google Shape;12;p20"/>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en-GB"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20"/>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ctrTitle"/>
          </p:nvPr>
        </p:nvSpPr>
        <p:spPr>
          <a:xfrm>
            <a:off x="-17320" y="1311965"/>
            <a:ext cx="12192000" cy="4691270"/>
          </a:xfrm>
          <a:prstGeom prst="rect">
            <a:avLst/>
          </a:prstGeom>
          <a:noFill/>
          <a:ln>
            <a:noFill/>
          </a:ln>
        </p:spPr>
        <p:txBody>
          <a:bodyPr spcFirstLastPara="1" wrap="square" lIns="91425" tIns="45700" rIns="91425" bIns="45700" anchor="b" anchorCtr="0">
            <a:normAutofit fontScale="90000"/>
          </a:bodyPr>
          <a:lstStyle/>
          <a:p>
            <a:pPr lvl="0">
              <a:buClr>
                <a:srgbClr val="C00000"/>
              </a:buClr>
              <a:buSzPct val="272727"/>
            </a:pPr>
            <a:r>
              <a:rPr lang="lt-LT" b="1" dirty="0">
                <a:solidFill>
                  <a:srgbClr val="C00000"/>
                </a:solidFill>
              </a:rPr>
              <a:t>Diskalkulija</a:t>
            </a:r>
            <a:br>
              <a:rPr lang="en-GB" dirty="0"/>
            </a:br>
            <a:r>
              <a:rPr lang="lt-LT" b="1" dirty="0"/>
              <a:t>Modulis</a:t>
            </a:r>
            <a:r>
              <a:rPr lang="en-GB" b="1" dirty="0"/>
              <a:t> 4: Įtrauk</a:t>
            </a:r>
            <a:r>
              <a:rPr lang="lt-LT" b="1" dirty="0" err="1"/>
              <a:t>tis</a:t>
            </a:r>
            <a:r>
              <a:rPr lang="en-GB" b="1" dirty="0"/>
              <a:t> </a:t>
            </a:r>
            <a:r>
              <a:rPr lang="en-GB" b="1" dirty="0" err="1"/>
              <a:t>visose</a:t>
            </a:r>
            <a:r>
              <a:rPr lang="en-GB" b="1" dirty="0"/>
              <a:t> </a:t>
            </a:r>
            <a:r>
              <a:rPr lang="en-GB" b="1" dirty="0" err="1"/>
              <a:t>švietimo</a:t>
            </a:r>
            <a:r>
              <a:rPr lang="lt-LT" b="1" dirty="0"/>
              <a:t> </a:t>
            </a:r>
            <a:r>
              <a:rPr lang="en-GB" b="1" dirty="0" err="1"/>
              <a:t>srityse</a:t>
            </a:r>
            <a:br>
              <a:rPr lang="en-GB" b="1" dirty="0"/>
            </a:br>
            <a:br>
              <a:rPr lang="en-GB" dirty="0"/>
            </a:br>
            <a:r>
              <a:rPr lang="en-GB" sz="2700" b="1" dirty="0"/>
              <a:t>Assoc. Prof. </a:t>
            </a:r>
            <a:r>
              <a:rPr lang="en-GB" sz="2700" b="1" dirty="0" err="1"/>
              <a:t>Dr.</a:t>
            </a:r>
            <a:r>
              <a:rPr lang="en-GB" sz="2700" b="1" dirty="0"/>
              <a:t> </a:t>
            </a:r>
            <a:r>
              <a:rPr lang="en-GB" sz="2700" b="1" dirty="0" err="1"/>
              <a:t>Oguzhan</a:t>
            </a:r>
            <a:r>
              <a:rPr lang="en-GB" sz="2700" b="1" dirty="0"/>
              <a:t> KIRDÖK</a:t>
            </a:r>
            <a:br>
              <a:rPr lang="en-GB" sz="2200" dirty="0"/>
            </a:br>
            <a:br>
              <a:rPr lang="en-GB" sz="2200" dirty="0"/>
            </a:br>
            <a:r>
              <a:rPr lang="en-GB" sz="2700" dirty="0" err="1"/>
              <a:t>Cukurova</a:t>
            </a:r>
            <a:r>
              <a:rPr lang="en-GB" sz="2700" dirty="0"/>
              <a:t> University</a:t>
            </a:r>
            <a:br>
              <a:rPr lang="en-GB" sz="2200" dirty="0"/>
            </a:br>
            <a:endParaRPr sz="2200" dirty="0"/>
          </a:p>
        </p:txBody>
      </p:sp>
      <p:sp>
        <p:nvSpPr>
          <p:cNvPr id="99" name="Google Shape;99;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00" name="Google Shape;100;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Autofit/>
          </a:bodyPr>
          <a:lstStyle/>
          <a:p>
            <a:pPr lvl="0">
              <a:buClr>
                <a:schemeClr val="lt1"/>
              </a:buClr>
              <a:buSzPts val="3200"/>
            </a:pPr>
            <a:r>
              <a:rPr lang="lt-LT" sz="2800" b="1" dirty="0">
                <a:solidFill>
                  <a:schemeClr val="bg1"/>
                </a:solidFill>
              </a:rPr>
              <a:t>Modulis 4</a:t>
            </a:r>
            <a:r>
              <a:rPr lang="en-GB" sz="2800" b="1" dirty="0">
                <a:solidFill>
                  <a:schemeClr val="bg1"/>
                </a:solidFill>
              </a:rPr>
              <a:t>: Įtrauktis </a:t>
            </a:r>
            <a:r>
              <a:rPr lang="en-GB" sz="2800" b="1" dirty="0" err="1">
                <a:solidFill>
                  <a:schemeClr val="bg1"/>
                </a:solidFill>
              </a:rPr>
              <a:t>visose</a:t>
            </a:r>
            <a:r>
              <a:rPr lang="en-GB" sz="2800" b="1" dirty="0">
                <a:solidFill>
                  <a:schemeClr val="bg1"/>
                </a:solidFill>
              </a:rPr>
              <a:t> </a:t>
            </a:r>
            <a:r>
              <a:rPr lang="en-GB" sz="2800" b="1" dirty="0" err="1">
                <a:solidFill>
                  <a:schemeClr val="bg1"/>
                </a:solidFill>
              </a:rPr>
              <a:t>švietimo</a:t>
            </a:r>
            <a:r>
              <a:rPr lang="en-GB" sz="2800" b="1" dirty="0">
                <a:solidFill>
                  <a:schemeClr val="bg1"/>
                </a:solidFill>
              </a:rPr>
              <a:t> </a:t>
            </a:r>
            <a:r>
              <a:rPr lang="en-GB" sz="2800" b="1" dirty="0" err="1">
                <a:solidFill>
                  <a:schemeClr val="bg1"/>
                </a:solidFill>
              </a:rPr>
              <a:t>srityse</a:t>
            </a:r>
            <a:endParaRPr sz="2000" b="1" dirty="0">
              <a:solidFill>
                <a:schemeClr val="bg1"/>
              </a:solidFill>
            </a:endParaRPr>
          </a:p>
        </p:txBody>
      </p:sp>
      <p:sp>
        <p:nvSpPr>
          <p:cNvPr id="107" name="Google Shape;107;p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85000" lnSpcReduction="20000"/>
          </a:bodyPr>
          <a:lstStyle/>
          <a:p>
            <a:pPr marL="514350" lvl="0" indent="-514350">
              <a:lnSpc>
                <a:spcPct val="150000"/>
              </a:lnSpc>
              <a:spcBef>
                <a:spcPts val="0"/>
              </a:spcBef>
              <a:buSzPts val="2800"/>
              <a:buFont typeface="Calibri"/>
              <a:buAutoNum type="arabicPeriod"/>
            </a:pPr>
            <a:r>
              <a:rPr lang="lt-LT" b="1" dirty="0"/>
              <a:t>Tikslas </a:t>
            </a:r>
          </a:p>
          <a:p>
            <a:pPr marL="514350" lvl="0" indent="-514350">
              <a:lnSpc>
                <a:spcPct val="150000"/>
              </a:lnSpc>
              <a:spcBef>
                <a:spcPts val="0"/>
              </a:spcBef>
              <a:buSzPts val="2800"/>
              <a:buFont typeface="Calibri"/>
              <a:buAutoNum type="arabicPeriod"/>
            </a:pPr>
            <a:r>
              <a:rPr lang="lt-LT" b="1" dirty="0"/>
              <a:t>Mokymosi rezultatai </a:t>
            </a:r>
          </a:p>
          <a:p>
            <a:pPr marL="514350" lvl="0" indent="-514350">
              <a:lnSpc>
                <a:spcPct val="150000"/>
              </a:lnSpc>
              <a:spcBef>
                <a:spcPts val="0"/>
              </a:spcBef>
              <a:buSzPts val="2800"/>
              <a:buFont typeface="Calibri"/>
              <a:buAutoNum type="arabicPeriod"/>
            </a:pPr>
            <a:r>
              <a:rPr lang="lt-LT" b="1" dirty="0"/>
              <a:t>Mažiau-daugiau, didelis-mažas</a:t>
            </a:r>
          </a:p>
          <a:p>
            <a:pPr marL="514350" lvl="0" indent="-514350">
              <a:lnSpc>
                <a:spcPct val="150000"/>
              </a:lnSpc>
              <a:spcBef>
                <a:spcPts val="0"/>
              </a:spcBef>
              <a:buSzPts val="2800"/>
              <a:buFont typeface="Calibri"/>
              <a:buAutoNum type="arabicPeriod"/>
            </a:pPr>
            <a:r>
              <a:rPr lang="lt-LT" b="1" dirty="0"/>
              <a:t>Užbaigimas</a:t>
            </a:r>
          </a:p>
          <a:p>
            <a:pPr marL="514350" lvl="0" indent="-514350">
              <a:lnSpc>
                <a:spcPct val="150000"/>
              </a:lnSpc>
              <a:spcBef>
                <a:spcPts val="0"/>
              </a:spcBef>
              <a:buSzPts val="2800"/>
              <a:buFont typeface="Calibri"/>
              <a:buAutoNum type="arabicPeriod"/>
            </a:pPr>
            <a:r>
              <a:rPr lang="lt-LT" b="1" dirty="0"/>
              <a:t>Dėmesio ugdymas </a:t>
            </a:r>
          </a:p>
          <a:p>
            <a:pPr marL="514350" lvl="0" indent="-514350">
              <a:lnSpc>
                <a:spcPct val="150000"/>
              </a:lnSpc>
              <a:spcBef>
                <a:spcPts val="0"/>
              </a:spcBef>
              <a:buSzPts val="2800"/>
              <a:buFont typeface="Calibri"/>
              <a:buAutoNum type="arabicPeriod"/>
            </a:pPr>
            <a:r>
              <a:rPr lang="lt-LT" b="1" dirty="0"/>
              <a:t>Sudėtis</a:t>
            </a:r>
          </a:p>
          <a:p>
            <a:pPr marL="514350" lvl="0" indent="-514350">
              <a:lnSpc>
                <a:spcPct val="150000"/>
              </a:lnSpc>
              <a:spcBef>
                <a:spcPts val="0"/>
              </a:spcBef>
              <a:buSzPts val="2800"/>
              <a:buFont typeface="Calibri"/>
              <a:buAutoNum type="arabicPeriod"/>
            </a:pPr>
            <a:r>
              <a:rPr lang="lt-LT" b="1" dirty="0"/>
              <a:t> Skaičių galvosūkis</a:t>
            </a:r>
          </a:p>
          <a:p>
            <a:pPr marL="514350" lvl="0" indent="-514350">
              <a:lnSpc>
                <a:spcPct val="150000"/>
              </a:lnSpc>
              <a:spcBef>
                <a:spcPts val="0"/>
              </a:spcBef>
              <a:buSzPts val="2800"/>
              <a:buFont typeface="Calibri"/>
              <a:buAutoNum type="arabicPeriod"/>
            </a:pPr>
            <a:r>
              <a:rPr lang="lt-LT" b="1" dirty="0"/>
              <a:t> „</a:t>
            </a:r>
            <a:r>
              <a:rPr lang="lt-LT" b="1" dirty="0" err="1"/>
              <a:t>Scribble</a:t>
            </a:r>
            <a:r>
              <a:rPr lang="lt-LT" b="1" dirty="0"/>
              <a:t>“  </a:t>
            </a:r>
          </a:p>
          <a:p>
            <a:pPr marL="514350" lvl="0" indent="-514350">
              <a:lnSpc>
                <a:spcPct val="150000"/>
              </a:lnSpc>
              <a:spcBef>
                <a:spcPts val="0"/>
              </a:spcBef>
              <a:buSzPts val="2800"/>
              <a:buFont typeface="Calibri"/>
              <a:buAutoNum type="arabicPeriod"/>
            </a:pPr>
            <a:r>
              <a:rPr lang="lt-LT" b="1" dirty="0"/>
              <a:t> Tinkamos krypties radimas </a:t>
            </a:r>
            <a:endParaRP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n-GB" sz="3200" b="1" dirty="0">
                <a:solidFill>
                  <a:schemeClr val="bg1"/>
                </a:solidFill>
              </a:rPr>
              <a:t>Modulis</a:t>
            </a:r>
            <a:r>
              <a:rPr lang="lt-LT" sz="3200" b="1" dirty="0">
                <a:solidFill>
                  <a:schemeClr val="bg1"/>
                </a:solidFill>
              </a:rPr>
              <a:t> 4</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lt1"/>
                </a:solidFill>
              </a:rPr>
            </a:br>
            <a:r>
              <a:rPr lang="en-GB" sz="3200" b="1" dirty="0">
                <a:solidFill>
                  <a:schemeClr val="lt1"/>
                </a:solidFill>
              </a:rPr>
              <a:t>1. </a:t>
            </a:r>
            <a:r>
              <a:rPr lang="lt-LT" sz="3200" b="1" dirty="0">
                <a:solidFill>
                  <a:schemeClr val="bg1"/>
                </a:solidFill>
              </a:rPr>
              <a:t>Tikslas</a:t>
            </a:r>
            <a:endParaRPr sz="3200" b="1" dirty="0">
              <a:solidFill>
                <a:schemeClr val="bg1"/>
              </a:solidFill>
            </a:endParaRPr>
          </a:p>
        </p:txBody>
      </p:sp>
      <p:sp>
        <p:nvSpPr>
          <p:cNvPr id="113" name="Google Shape;113;p4"/>
          <p:cNvSpPr txBox="1">
            <a:spLocks noGrp="1"/>
          </p:cNvSpPr>
          <p:nvPr>
            <p:ph type="body" idx="1"/>
          </p:nvPr>
        </p:nvSpPr>
        <p:spPr>
          <a:xfrm>
            <a:off x="838201" y="1558558"/>
            <a:ext cx="10214112" cy="4351587"/>
          </a:xfrm>
          <a:prstGeom prst="rect">
            <a:avLst/>
          </a:prstGeom>
          <a:noFill/>
          <a:ln>
            <a:noFill/>
          </a:ln>
        </p:spPr>
        <p:txBody>
          <a:bodyPr spcFirstLastPara="1" wrap="square" lIns="91425" tIns="45700" rIns="91425" bIns="45700" anchor="t" anchorCtr="0">
            <a:normAutofit/>
          </a:bodyPr>
          <a:lstStyle/>
          <a:p>
            <a:pPr marL="0" lvl="0" indent="0">
              <a:lnSpc>
                <a:spcPct val="150000"/>
              </a:lnSpc>
              <a:spcBef>
                <a:spcPts val="0"/>
              </a:spcBef>
              <a:buSzPts val="1600"/>
              <a:buNone/>
            </a:pPr>
            <a:r>
              <a:rPr lang="lt-LT" dirty="0"/>
              <a:t>Užtikrinti mokinių, turinčių </a:t>
            </a:r>
            <a:r>
              <a:rPr lang="lt-LT" dirty="0" err="1"/>
              <a:t>diskalkuliją</a:t>
            </a:r>
            <a:r>
              <a:rPr lang="lt-LT" dirty="0"/>
              <a:t>, socialinę integraciją ir gerinti bendrą ugdymo kokybę į </a:t>
            </a:r>
            <a:r>
              <a:rPr lang="lt-LT" dirty="0" err="1"/>
              <a:t>įtraukųjį</a:t>
            </a:r>
            <a:r>
              <a:rPr lang="lt-LT" dirty="0"/>
              <a:t> ugdymą orientuotos strategijos. </a:t>
            </a:r>
          </a:p>
          <a:p>
            <a:pPr marL="0" lvl="0" indent="0">
              <a:lnSpc>
                <a:spcPct val="150000"/>
              </a:lnSpc>
              <a:spcBef>
                <a:spcPts val="0"/>
              </a:spcBef>
              <a:buSzPts val="1600"/>
              <a:buNone/>
            </a:pPr>
            <a:r>
              <a:rPr lang="lt-LT" dirty="0"/>
              <a:t>Tai apima palankios socialinės aplinkos puoselėjimą, </a:t>
            </a:r>
            <a:r>
              <a:rPr lang="lt-LT" dirty="0" err="1"/>
              <a:t>įtraukiosios</a:t>
            </a:r>
            <a:r>
              <a:rPr lang="lt-LT" dirty="0"/>
              <a:t> praktikos įgyvendinimą pamokose ir mokytojų, pagalbinio personalo ir tėvų bendradarbiavimo skatinimą.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n-GB" sz="3200" b="1" dirty="0">
                <a:solidFill>
                  <a:schemeClr val="bg1"/>
                </a:solidFill>
              </a:rPr>
              <a:t> Modulis</a:t>
            </a:r>
            <a:r>
              <a:rPr lang="lt-LT" sz="3200" b="1" dirty="0">
                <a:solidFill>
                  <a:schemeClr val="bg1"/>
                </a:solidFill>
              </a:rPr>
              <a:t> 4 </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lt1"/>
                </a:solidFill>
              </a:rPr>
            </a:br>
            <a:r>
              <a:rPr lang="en-GB" sz="3200" b="1" dirty="0">
                <a:solidFill>
                  <a:schemeClr val="lt1"/>
                </a:solidFill>
              </a:rPr>
              <a:t>2</a:t>
            </a:r>
            <a:r>
              <a:rPr lang="en-GB" sz="3200" dirty="0">
                <a:solidFill>
                  <a:schemeClr val="lt1"/>
                </a:solidFill>
              </a:rPr>
              <a:t>. </a:t>
            </a:r>
            <a:r>
              <a:rPr lang="en-GB" sz="3200" b="1" dirty="0" err="1">
                <a:solidFill>
                  <a:schemeClr val="bg1"/>
                </a:solidFill>
              </a:rPr>
              <a:t>Mokymosi</a:t>
            </a:r>
            <a:r>
              <a:rPr lang="en-GB" sz="3200" b="1" dirty="0">
                <a:solidFill>
                  <a:schemeClr val="bg1"/>
                </a:solidFill>
              </a:rPr>
              <a:t> </a:t>
            </a:r>
            <a:r>
              <a:rPr lang="en-GB" sz="3200" b="1" dirty="0" err="1">
                <a:solidFill>
                  <a:schemeClr val="bg1"/>
                </a:solidFill>
              </a:rPr>
              <a:t>rezultatai</a:t>
            </a:r>
            <a:r>
              <a:rPr lang="en-GB" sz="3200" b="1" dirty="0">
                <a:solidFill>
                  <a:schemeClr val="bg1"/>
                </a:solidFill>
              </a:rPr>
              <a:t> </a:t>
            </a:r>
            <a:br>
              <a:rPr lang="en-GB" sz="3200" b="1" dirty="0">
                <a:solidFill>
                  <a:schemeClr val="bg1"/>
                </a:solidFill>
              </a:rPr>
            </a:br>
            <a:endParaRPr sz="3200" b="1" dirty="0">
              <a:solidFill>
                <a:schemeClr val="bg1"/>
              </a:solidFill>
            </a:endParaRPr>
          </a:p>
        </p:txBody>
      </p:sp>
      <p:sp>
        <p:nvSpPr>
          <p:cNvPr id="4" name="Dikdörtgen 3">
            <a:extLst>
              <a:ext uri="{FF2B5EF4-FFF2-40B4-BE49-F238E27FC236}">
                <a16:creationId xmlns:a16="http://schemas.microsoft.com/office/drawing/2014/main" id="{8693909A-7300-694C-96A3-A2610209BAB2}"/>
              </a:ext>
            </a:extLst>
          </p:cNvPr>
          <p:cNvSpPr/>
          <p:nvPr/>
        </p:nvSpPr>
        <p:spPr>
          <a:xfrm>
            <a:off x="3159669" y="1269556"/>
            <a:ext cx="8651331" cy="5009833"/>
          </a:xfrm>
          <a:prstGeom prst="rect">
            <a:avLst/>
          </a:prstGeom>
        </p:spPr>
        <p:txBody>
          <a:bodyPr wrap="square">
            <a:spAutoFit/>
          </a:bodyPr>
          <a:lstStyle/>
          <a:p>
            <a:pPr marL="342900" lvl="0" indent="-342900">
              <a:lnSpc>
                <a:spcPct val="150000"/>
              </a:lnSpc>
              <a:buFont typeface="Arial" panose="020B0604020202020204" pitchFamily="34" charset="0"/>
              <a:buChar char="•"/>
            </a:pPr>
            <a:r>
              <a:rPr lang="lt-LT" sz="2400" dirty="0">
                <a:latin typeface="Arial" panose="020B0604020202020204" pitchFamily="34" charset="0"/>
                <a:ea typeface="Arial" panose="020B0604020202020204" pitchFamily="34" charset="0"/>
                <a:cs typeface="Arial" panose="020B0604020202020204" pitchFamily="34" charset="0"/>
              </a:rPr>
              <a:t>Supratimas apie </a:t>
            </a:r>
            <a:r>
              <a:rPr lang="lt-LT" sz="2400" dirty="0" err="1">
                <a:latin typeface="Arial" panose="020B0604020202020204" pitchFamily="34" charset="0"/>
                <a:ea typeface="Arial" panose="020B0604020202020204" pitchFamily="34" charset="0"/>
                <a:cs typeface="Arial" panose="020B0604020202020204" pitchFamily="34" charset="0"/>
              </a:rPr>
              <a:t>įtraukties</a:t>
            </a:r>
            <a:r>
              <a:rPr lang="lt-LT" sz="2400" dirty="0">
                <a:latin typeface="Arial" panose="020B0604020202020204" pitchFamily="34" charset="0"/>
                <a:ea typeface="Arial" panose="020B0604020202020204" pitchFamily="34" charset="0"/>
                <a:cs typeface="Arial" panose="020B0604020202020204" pitchFamily="34" charset="0"/>
              </a:rPr>
              <a:t> principus ir svarbą visais švietimo ir mokymo aspektais.</a:t>
            </a:r>
          </a:p>
          <a:p>
            <a:pPr marL="342900" lvl="0" indent="-342900">
              <a:lnSpc>
                <a:spcPct val="150000"/>
              </a:lnSpc>
              <a:buFont typeface="Arial" panose="020B0604020202020204" pitchFamily="34" charset="0"/>
              <a:buChar char="•"/>
            </a:pPr>
            <a:r>
              <a:rPr lang="lt-LT" sz="2400" dirty="0">
                <a:latin typeface="Arial" panose="020B0604020202020204" pitchFamily="34" charset="0"/>
                <a:ea typeface="Arial" panose="020B0604020202020204" pitchFamily="34" charset="0"/>
                <a:cs typeface="Arial" panose="020B0604020202020204" pitchFamily="34" charset="0"/>
              </a:rPr>
              <a:t>Žinios apie iššūkius, su kuriais susiduria </a:t>
            </a:r>
            <a:r>
              <a:rPr lang="lt-LT" sz="2400" dirty="0" err="1">
                <a:latin typeface="Arial" panose="020B0604020202020204" pitchFamily="34" charset="0"/>
                <a:ea typeface="Arial" panose="020B0604020202020204" pitchFamily="34" charset="0"/>
                <a:cs typeface="Arial" panose="020B0604020202020204" pitchFamily="34" charset="0"/>
              </a:rPr>
              <a:t>mokiniai,turintys</a:t>
            </a:r>
            <a:r>
              <a:rPr lang="lt-LT" sz="2400" dirty="0">
                <a:latin typeface="Arial" panose="020B0604020202020204" pitchFamily="34" charset="0"/>
                <a:ea typeface="Arial" panose="020B0604020202020204" pitchFamily="34" charset="0"/>
                <a:cs typeface="Arial" panose="020B0604020202020204" pitchFamily="34" charset="0"/>
              </a:rPr>
              <a:t> </a:t>
            </a:r>
            <a:r>
              <a:rPr lang="lt-LT" sz="2400" dirty="0" err="1">
                <a:latin typeface="Arial" panose="020B0604020202020204" pitchFamily="34" charset="0"/>
                <a:ea typeface="Arial" panose="020B0604020202020204" pitchFamily="34" charset="0"/>
                <a:cs typeface="Arial" panose="020B0604020202020204" pitchFamily="34" charset="0"/>
              </a:rPr>
              <a:t>diskalkulijos</a:t>
            </a:r>
            <a:r>
              <a:rPr lang="lt-LT" sz="2400" dirty="0">
                <a:latin typeface="Arial" panose="020B0604020202020204" pitchFamily="34" charset="0"/>
                <a:ea typeface="Arial" panose="020B0604020202020204" pitchFamily="34" charset="0"/>
                <a:cs typeface="Arial" panose="020B0604020202020204" pitchFamily="34" charset="0"/>
              </a:rPr>
              <a:t> sutrikimą, susiję su socialine integracija ir adaptacija klasėje.</a:t>
            </a:r>
          </a:p>
          <a:p>
            <a:pPr marL="342900" lvl="0" indent="-342900">
              <a:lnSpc>
                <a:spcPct val="150000"/>
              </a:lnSpc>
              <a:buFont typeface="Arial" panose="020B0604020202020204" pitchFamily="34" charset="0"/>
              <a:buChar char="•"/>
            </a:pPr>
            <a:r>
              <a:rPr lang="lt-LT" sz="2400" dirty="0">
                <a:latin typeface="Arial" panose="020B0604020202020204" pitchFamily="34" charset="0"/>
                <a:ea typeface="Arial" panose="020B0604020202020204" pitchFamily="34" charset="0"/>
                <a:cs typeface="Arial" panose="020B0604020202020204" pitchFamily="34" charset="0"/>
              </a:rPr>
              <a:t>Veiksnių, turinčių įtakos mokyklinio ugdymo kokybei, suvokimas.</a:t>
            </a:r>
          </a:p>
          <a:p>
            <a:pPr marL="342900" lvl="0" indent="-342900">
              <a:lnSpc>
                <a:spcPct val="150000"/>
              </a:lnSpc>
              <a:buFont typeface="Arial" panose="020B0604020202020204" pitchFamily="34" charset="0"/>
              <a:buChar char="•"/>
            </a:pPr>
            <a:r>
              <a:rPr lang="lt-LT" sz="2400" dirty="0">
                <a:latin typeface="Arial" panose="020B0604020202020204" pitchFamily="34" charset="0"/>
                <a:ea typeface="Arial" panose="020B0604020202020204" pitchFamily="34" charset="0"/>
                <a:cs typeface="Arial" panose="020B0604020202020204" pitchFamily="34" charset="0"/>
              </a:rPr>
              <a:t>Susipažinimas su </a:t>
            </a:r>
            <a:r>
              <a:rPr lang="lt-LT" sz="2400" dirty="0" err="1">
                <a:latin typeface="Arial" panose="020B0604020202020204" pitchFamily="34" charset="0"/>
                <a:ea typeface="Arial" panose="020B0604020202020204" pitchFamily="34" charset="0"/>
                <a:cs typeface="Arial" panose="020B0604020202020204" pitchFamily="34" charset="0"/>
              </a:rPr>
              <a:t>įtraukiąja</a:t>
            </a:r>
            <a:r>
              <a:rPr lang="lt-LT" sz="2400" dirty="0">
                <a:latin typeface="Arial" panose="020B0604020202020204" pitchFamily="34" charset="0"/>
                <a:ea typeface="Arial" panose="020B0604020202020204" pitchFamily="34" charset="0"/>
                <a:cs typeface="Arial" panose="020B0604020202020204" pitchFamily="34" charset="0"/>
              </a:rPr>
              <a:t> švietimo praktika ir jų vaidmeniu gerinant ugdymo kokybę.</a:t>
            </a:r>
            <a:endParaRPr lang="tr-TR" sz="1600" dirty="0"/>
          </a:p>
        </p:txBody>
      </p:sp>
      <p:sp>
        <p:nvSpPr>
          <p:cNvPr id="5" name="Dikdörtgen 4">
            <a:extLst>
              <a:ext uri="{FF2B5EF4-FFF2-40B4-BE49-F238E27FC236}">
                <a16:creationId xmlns:a16="http://schemas.microsoft.com/office/drawing/2014/main" id="{8847AFDF-7225-6747-9074-2B8D00EFF2BF}"/>
              </a:ext>
            </a:extLst>
          </p:cNvPr>
          <p:cNvSpPr/>
          <p:nvPr/>
        </p:nvSpPr>
        <p:spPr>
          <a:xfrm>
            <a:off x="838200" y="1262270"/>
            <a:ext cx="1462260" cy="523220"/>
          </a:xfrm>
          <a:prstGeom prst="rect">
            <a:avLst/>
          </a:prstGeom>
        </p:spPr>
        <p:txBody>
          <a:bodyPr wrap="none">
            <a:spAutoFit/>
          </a:bodyPr>
          <a:lstStyle/>
          <a:p>
            <a:r>
              <a:rPr lang="lt-LT" sz="2800" b="1" dirty="0">
                <a:solidFill>
                  <a:srgbClr val="C00000"/>
                </a:solidFill>
                <a:latin typeface="Arial" panose="020B0604020202020204" pitchFamily="34" charset="0"/>
                <a:ea typeface="Arial" panose="020B0604020202020204" pitchFamily="34" charset="0"/>
              </a:rPr>
              <a:t>Žinios</a:t>
            </a:r>
            <a:r>
              <a:rPr lang="en-GB" sz="2800" b="1" dirty="0">
                <a:solidFill>
                  <a:srgbClr val="C00000"/>
                </a:solidFill>
                <a:latin typeface="Arial" panose="020B0604020202020204" pitchFamily="34" charset="0"/>
                <a:ea typeface="Arial" panose="020B0604020202020204" pitchFamily="34" charset="0"/>
              </a:rPr>
              <a:t>:</a:t>
            </a:r>
            <a:r>
              <a:rPr lang="tr-TR" sz="2800" dirty="0">
                <a:solidFill>
                  <a:srgbClr val="C00000"/>
                </a:solidFill>
              </a:rPr>
              <a:t> </a:t>
            </a:r>
          </a:p>
        </p:txBody>
      </p:sp>
    </p:spTree>
    <p:extLst>
      <p:ext uri="{BB962C8B-B14F-4D97-AF65-F5344CB8AC3E}">
        <p14:creationId xmlns:p14="http://schemas.microsoft.com/office/powerpoint/2010/main" val="177588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n-GB" sz="3200" b="1" dirty="0">
                <a:solidFill>
                  <a:schemeClr val="bg1"/>
                </a:solidFill>
              </a:rPr>
              <a:t> Modulis</a:t>
            </a:r>
            <a:r>
              <a:rPr lang="lt-LT" sz="3200" b="1" dirty="0">
                <a:solidFill>
                  <a:schemeClr val="bg1"/>
                </a:solidFill>
              </a:rPr>
              <a:t> 4</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lt-LT" sz="3200" b="1" dirty="0">
                <a:solidFill>
                  <a:schemeClr val="bg1"/>
                </a:solidFill>
              </a:rPr>
            </a:br>
            <a:r>
              <a:rPr lang="en-GB" sz="3200" b="1" dirty="0">
                <a:solidFill>
                  <a:schemeClr val="lt1"/>
                </a:solidFill>
              </a:rPr>
              <a:t>2</a:t>
            </a:r>
            <a:r>
              <a:rPr lang="en-GB" sz="3200" dirty="0">
                <a:solidFill>
                  <a:schemeClr val="lt1"/>
                </a:solidFill>
              </a:rPr>
              <a:t>. </a:t>
            </a:r>
            <a:r>
              <a:rPr lang="en-GB" sz="3200" dirty="0" err="1">
                <a:solidFill>
                  <a:schemeClr val="bg1"/>
                </a:solidFill>
              </a:rPr>
              <a:t>Mokymosi</a:t>
            </a:r>
            <a:r>
              <a:rPr lang="en-GB" sz="3200" dirty="0">
                <a:solidFill>
                  <a:schemeClr val="bg1"/>
                </a:solidFill>
              </a:rPr>
              <a:t> </a:t>
            </a:r>
            <a:r>
              <a:rPr lang="en-GB" sz="3200" dirty="0" err="1">
                <a:solidFill>
                  <a:schemeClr val="bg1"/>
                </a:solidFill>
              </a:rPr>
              <a:t>rezultatai</a:t>
            </a:r>
            <a:r>
              <a:rPr lang="en-GB" sz="3200" dirty="0">
                <a:solidFill>
                  <a:schemeClr val="bg1"/>
                </a:solidFill>
              </a:rPr>
              <a:t> </a:t>
            </a:r>
            <a:br>
              <a:rPr lang="en-GB" sz="3200" dirty="0">
                <a:solidFill>
                  <a:schemeClr val="bg1"/>
                </a:solidFill>
              </a:rPr>
            </a:br>
            <a:endParaRPr sz="3200" dirty="0">
              <a:solidFill>
                <a:schemeClr val="bg1"/>
              </a:solidFill>
            </a:endParaRPr>
          </a:p>
        </p:txBody>
      </p:sp>
      <p:sp>
        <p:nvSpPr>
          <p:cNvPr id="4" name="Dikdörtgen 3">
            <a:extLst>
              <a:ext uri="{FF2B5EF4-FFF2-40B4-BE49-F238E27FC236}">
                <a16:creationId xmlns:a16="http://schemas.microsoft.com/office/drawing/2014/main" id="{8693909A-7300-694C-96A3-A2610209BAB2}"/>
              </a:ext>
            </a:extLst>
          </p:cNvPr>
          <p:cNvSpPr/>
          <p:nvPr/>
        </p:nvSpPr>
        <p:spPr>
          <a:xfrm>
            <a:off x="2497873" y="1091134"/>
            <a:ext cx="9313127" cy="4455835"/>
          </a:xfrm>
          <a:prstGeom prst="rect">
            <a:avLst/>
          </a:prstGeom>
        </p:spPr>
        <p:txBody>
          <a:bodyPr wrap="square">
            <a:spAutoFit/>
          </a:bodyPr>
          <a:lstStyle/>
          <a:p>
            <a:pPr marL="285750" lvl="0" indent="-285750">
              <a:lnSpc>
                <a:spcPct val="150000"/>
              </a:lnSpc>
              <a:buFont typeface="Arial" panose="020B0604020202020204" pitchFamily="34" charset="0"/>
              <a:buChar char="•"/>
            </a:pPr>
            <a:r>
              <a:rPr lang="lt-LT" sz="2400" b="1" dirty="0"/>
              <a:t>Socialinės integracijos įgūdžiai: </a:t>
            </a:r>
            <a:r>
              <a:rPr lang="lt-LT" sz="2400" dirty="0"/>
              <a:t>gebėjimas palengvinti mokinių, turinčių </a:t>
            </a:r>
            <a:r>
              <a:rPr lang="lt-LT" sz="2400" dirty="0" err="1"/>
              <a:t>diskalkulijos</a:t>
            </a:r>
            <a:r>
              <a:rPr lang="lt-LT" sz="2400" dirty="0"/>
              <a:t>, socialinę integraciją ir padėti jiems prisitaikyti prie klasės aplinkos</a:t>
            </a:r>
            <a:r>
              <a:rPr lang="lt-LT" sz="2400" b="1" dirty="0"/>
              <a:t>.</a:t>
            </a:r>
          </a:p>
          <a:p>
            <a:pPr marL="285750" lvl="0" indent="-285750">
              <a:lnSpc>
                <a:spcPct val="150000"/>
              </a:lnSpc>
              <a:buFont typeface="Arial" panose="020B0604020202020204" pitchFamily="34" charset="0"/>
              <a:buChar char="•"/>
            </a:pPr>
            <a:r>
              <a:rPr lang="lt-LT" sz="2400" b="1" dirty="0"/>
              <a:t>Strateginio ugdymo įgūdžiai: </a:t>
            </a:r>
            <a:r>
              <a:rPr lang="lt-LT" sz="2400" dirty="0"/>
              <a:t>gebėjimas kurti strategijas, skirtas bendrai mokyklinio ugdymo kokybei gerinti, daugiausia dėmesio skiriant </a:t>
            </a:r>
            <a:r>
              <a:rPr lang="lt-LT" sz="2400" dirty="0" err="1"/>
              <a:t>įtraukčiai</a:t>
            </a:r>
            <a:r>
              <a:rPr lang="lt-LT" sz="2400" dirty="0"/>
              <a:t>.</a:t>
            </a:r>
          </a:p>
          <a:p>
            <a:pPr marL="285750" lvl="0" indent="-285750">
              <a:lnSpc>
                <a:spcPct val="150000"/>
              </a:lnSpc>
              <a:buFont typeface="Arial" panose="020B0604020202020204" pitchFamily="34" charset="0"/>
              <a:buChar char="•"/>
            </a:pPr>
            <a:r>
              <a:rPr lang="lt-LT" sz="2400" b="1" dirty="0" err="1"/>
              <a:t>Inkliuzinio</a:t>
            </a:r>
            <a:r>
              <a:rPr lang="lt-LT" sz="2400" b="1" dirty="0"/>
              <a:t> ugdymo strategijos įgūdžiai: </a:t>
            </a:r>
            <a:r>
              <a:rPr lang="lt-LT" sz="2400" dirty="0"/>
              <a:t>gebėjimas kurti ir įgyvendinti strategijas, gerinančias švietimo kokybę.</a:t>
            </a:r>
            <a:endParaRPr lang="tr-TR" sz="2800" dirty="0"/>
          </a:p>
        </p:txBody>
      </p:sp>
      <p:sp>
        <p:nvSpPr>
          <p:cNvPr id="5" name="Dikdörtgen 4">
            <a:extLst>
              <a:ext uri="{FF2B5EF4-FFF2-40B4-BE49-F238E27FC236}">
                <a16:creationId xmlns:a16="http://schemas.microsoft.com/office/drawing/2014/main" id="{8847AFDF-7225-6747-9074-2B8D00EFF2BF}"/>
              </a:ext>
            </a:extLst>
          </p:cNvPr>
          <p:cNvSpPr/>
          <p:nvPr/>
        </p:nvSpPr>
        <p:spPr>
          <a:xfrm>
            <a:off x="838200" y="1262270"/>
            <a:ext cx="1741182" cy="523220"/>
          </a:xfrm>
          <a:prstGeom prst="rect">
            <a:avLst/>
          </a:prstGeom>
        </p:spPr>
        <p:txBody>
          <a:bodyPr wrap="none">
            <a:spAutoFit/>
          </a:bodyPr>
          <a:lstStyle/>
          <a:p>
            <a:r>
              <a:rPr lang="lt-LT" sz="2800" b="1" dirty="0">
                <a:solidFill>
                  <a:srgbClr val="C00000"/>
                </a:solidFill>
                <a:latin typeface="Arial" panose="020B0604020202020204" pitchFamily="34" charset="0"/>
                <a:ea typeface="Arial" panose="020B0604020202020204" pitchFamily="34" charset="0"/>
              </a:rPr>
              <a:t>Įgūdžiai</a:t>
            </a:r>
            <a:r>
              <a:rPr lang="en-GB" sz="2800" b="1" dirty="0">
                <a:solidFill>
                  <a:srgbClr val="C00000"/>
                </a:solidFill>
                <a:latin typeface="Arial" panose="020B0604020202020204" pitchFamily="34" charset="0"/>
                <a:ea typeface="Arial" panose="020B0604020202020204" pitchFamily="34" charset="0"/>
              </a:rPr>
              <a:t>:</a:t>
            </a:r>
            <a:r>
              <a:rPr lang="tr-TR" sz="2800" dirty="0">
                <a:solidFill>
                  <a:srgbClr val="C00000"/>
                </a:solidFill>
              </a:rPr>
              <a:t> </a:t>
            </a:r>
          </a:p>
        </p:txBody>
      </p:sp>
    </p:spTree>
    <p:extLst>
      <p:ext uri="{BB962C8B-B14F-4D97-AF65-F5344CB8AC3E}">
        <p14:creationId xmlns:p14="http://schemas.microsoft.com/office/powerpoint/2010/main" val="157853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n-GB" sz="3200" b="1" dirty="0">
                <a:solidFill>
                  <a:schemeClr val="bg1"/>
                </a:solidFill>
              </a:rPr>
              <a:t>4 Modulis: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2. </a:t>
            </a:r>
            <a:r>
              <a:rPr lang="en-GB" sz="3200" b="1" dirty="0" err="1">
                <a:solidFill>
                  <a:schemeClr val="bg1"/>
                </a:solidFill>
              </a:rPr>
              <a:t>Mokymosi</a:t>
            </a:r>
            <a:r>
              <a:rPr lang="en-GB" sz="3200" b="1" dirty="0">
                <a:solidFill>
                  <a:schemeClr val="bg1"/>
                </a:solidFill>
              </a:rPr>
              <a:t> </a:t>
            </a:r>
            <a:r>
              <a:rPr lang="en-GB" sz="3200" b="1" dirty="0" err="1">
                <a:solidFill>
                  <a:schemeClr val="bg1"/>
                </a:solidFill>
              </a:rPr>
              <a:t>rezultatai</a:t>
            </a:r>
            <a:r>
              <a:rPr lang="en-GB" sz="3200" b="1" dirty="0">
                <a:solidFill>
                  <a:schemeClr val="bg1"/>
                </a:solidFill>
              </a:rPr>
              <a:t> </a:t>
            </a:r>
            <a:endParaRPr sz="3200" b="1" dirty="0">
              <a:solidFill>
                <a:schemeClr val="bg1"/>
              </a:solidFill>
            </a:endParaRPr>
          </a:p>
        </p:txBody>
      </p:sp>
      <p:sp>
        <p:nvSpPr>
          <p:cNvPr id="4" name="Dikdörtgen 3">
            <a:extLst>
              <a:ext uri="{FF2B5EF4-FFF2-40B4-BE49-F238E27FC236}">
                <a16:creationId xmlns:a16="http://schemas.microsoft.com/office/drawing/2014/main" id="{8693909A-7300-694C-96A3-A2610209BAB2}"/>
              </a:ext>
            </a:extLst>
          </p:cNvPr>
          <p:cNvSpPr/>
          <p:nvPr/>
        </p:nvSpPr>
        <p:spPr>
          <a:xfrm>
            <a:off x="2230245" y="2104928"/>
            <a:ext cx="9580756" cy="3244093"/>
          </a:xfrm>
          <a:prstGeom prst="rect">
            <a:avLst/>
          </a:prstGeom>
        </p:spPr>
        <p:txBody>
          <a:bodyPr wrap="square">
            <a:spAutoFit/>
          </a:bodyPr>
          <a:lstStyle/>
          <a:p>
            <a:pPr marL="285750" lvl="0" indent="-285750">
              <a:lnSpc>
                <a:spcPct val="150000"/>
              </a:lnSpc>
              <a:buFont typeface="Arial" panose="020B0604020202020204" pitchFamily="34" charset="0"/>
              <a:buChar char="•"/>
            </a:pPr>
            <a:r>
              <a:rPr lang="lt-LT" sz="2800" b="1" dirty="0"/>
              <a:t>Įtraukiojo ugdymo kompetencija: </a:t>
            </a:r>
            <a:r>
              <a:rPr lang="lt-LT" sz="2800" dirty="0"/>
              <a:t>gebėjimas užtikrinti, kad švietimas ir mokymas būtų </a:t>
            </a:r>
            <a:r>
              <a:rPr lang="lt-LT" sz="2800" dirty="0" err="1"/>
              <a:t>įtraukūs</a:t>
            </a:r>
            <a:r>
              <a:rPr lang="lt-LT" sz="2800" dirty="0"/>
              <a:t> visose srityse, ugdant aplinką, kurioje kiekvienas mokinys, įskaitant mokinius, turinčius nenormalų mąstymą, jaustųsi laukiamas ir palaikomas.</a:t>
            </a:r>
            <a:endParaRPr lang="tr-TR" sz="4800" dirty="0"/>
          </a:p>
        </p:txBody>
      </p:sp>
      <p:sp>
        <p:nvSpPr>
          <p:cNvPr id="5" name="Dikdörtgen 4">
            <a:extLst>
              <a:ext uri="{FF2B5EF4-FFF2-40B4-BE49-F238E27FC236}">
                <a16:creationId xmlns:a16="http://schemas.microsoft.com/office/drawing/2014/main" id="{8847AFDF-7225-6747-9074-2B8D00EFF2BF}"/>
              </a:ext>
            </a:extLst>
          </p:cNvPr>
          <p:cNvSpPr/>
          <p:nvPr/>
        </p:nvSpPr>
        <p:spPr>
          <a:xfrm>
            <a:off x="838200" y="1262270"/>
            <a:ext cx="2981907" cy="523220"/>
          </a:xfrm>
          <a:prstGeom prst="rect">
            <a:avLst/>
          </a:prstGeom>
        </p:spPr>
        <p:txBody>
          <a:bodyPr wrap="none">
            <a:spAutoFit/>
          </a:bodyPr>
          <a:lstStyle/>
          <a:p>
            <a:r>
              <a:rPr lang="lt-LT" sz="2800" b="1" dirty="0">
                <a:solidFill>
                  <a:srgbClr val="C00000"/>
                </a:solidFill>
              </a:rPr>
              <a:t>Kompetencijos</a:t>
            </a:r>
            <a:r>
              <a:rPr lang="en-GB" sz="2800" b="1" dirty="0">
                <a:solidFill>
                  <a:srgbClr val="C00000"/>
                </a:solidFill>
                <a:latin typeface="Arial" panose="020B0604020202020204" pitchFamily="34" charset="0"/>
                <a:ea typeface="Arial" panose="020B0604020202020204" pitchFamily="34" charset="0"/>
              </a:rPr>
              <a:t>:</a:t>
            </a:r>
            <a:r>
              <a:rPr lang="tr-TR" sz="2800" dirty="0">
                <a:solidFill>
                  <a:srgbClr val="C00000"/>
                </a:solidFill>
              </a:rPr>
              <a:t> </a:t>
            </a:r>
          </a:p>
        </p:txBody>
      </p:sp>
    </p:spTree>
    <p:extLst>
      <p:ext uri="{BB962C8B-B14F-4D97-AF65-F5344CB8AC3E}">
        <p14:creationId xmlns:p14="http://schemas.microsoft.com/office/powerpoint/2010/main" val="1695542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 Modulis</a:t>
            </a:r>
            <a:r>
              <a:rPr lang="lt-LT" sz="3200" b="1" dirty="0">
                <a:solidFill>
                  <a:schemeClr val="bg1"/>
                </a:solidFill>
              </a:rPr>
              <a:t> 4 </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lt1"/>
                </a:solidFill>
              </a:rPr>
            </a:br>
            <a:r>
              <a:rPr lang="lt-LT" sz="3200" b="1" dirty="0">
                <a:solidFill>
                  <a:schemeClr val="lt1"/>
                </a:solidFill>
              </a:rPr>
              <a:t>3.</a:t>
            </a:r>
            <a:r>
              <a:rPr lang="en-GB" sz="3200" b="1" dirty="0">
                <a:solidFill>
                  <a:schemeClr val="lt1"/>
                </a:solidFill>
              </a:rPr>
              <a:t> Mažiau-daugiau, </a:t>
            </a:r>
            <a:r>
              <a:rPr lang="en-GB" sz="3200" b="1" dirty="0" err="1">
                <a:solidFill>
                  <a:schemeClr val="lt1"/>
                </a:solidFill>
              </a:rPr>
              <a:t>didelis-mažas</a:t>
            </a:r>
            <a:br>
              <a:rPr lang="en-GB" sz="3200" b="1" dirty="0">
                <a:solidFill>
                  <a:schemeClr val="lt1"/>
                </a:solidFill>
              </a:rPr>
            </a:b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2272088188"/>
              </p:ext>
            </p:extLst>
          </p:nvPr>
        </p:nvGraphicFramePr>
        <p:xfrm>
          <a:off x="357809" y="1130867"/>
          <a:ext cx="11290852" cy="4574194"/>
        </p:xfrm>
        <a:graphic>
          <a:graphicData uri="http://schemas.openxmlformats.org/drawingml/2006/table">
            <a:tbl>
              <a:tblPr bandRow="1">
                <a:tableStyleId>{506EA3C1-0F02-4256-BE88-5E90EB001394}</a:tableStyleId>
              </a:tblPr>
              <a:tblGrid>
                <a:gridCol w="1683364">
                  <a:extLst>
                    <a:ext uri="{9D8B030D-6E8A-4147-A177-3AD203B41FA5}">
                      <a16:colId xmlns:a16="http://schemas.microsoft.com/office/drawing/2014/main" val="642608620"/>
                    </a:ext>
                  </a:extLst>
                </a:gridCol>
                <a:gridCol w="9607488">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lt-LT" sz="2000" b="1" dirty="0">
                          <a:solidFill>
                            <a:srgbClr val="C00000"/>
                          </a:solidFill>
                          <a:effectLst/>
                        </a:rPr>
                        <a:t>Trukmė</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20-30 </a:t>
                      </a:r>
                      <a:r>
                        <a:rPr lang="lt-LT" sz="2000" dirty="0">
                          <a:effectLst/>
                        </a:rPr>
                        <a:t>minučių</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lt-LT" sz="2000" b="1" dirty="0">
                          <a:solidFill>
                            <a:srgbClr val="C00000"/>
                          </a:solidFill>
                          <a:effectLst/>
                        </a:rPr>
                        <a:t>Turinys</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0"/>
                        </a:spcBef>
                        <a:spcAft>
                          <a:spcPts val="0"/>
                        </a:spcAft>
                      </a:pPr>
                      <a:r>
                        <a:rPr lang="lt-LT" sz="2400" dirty="0">
                          <a:effectLst/>
                        </a:rPr>
                        <a:t>Mokiniai, turintys </a:t>
                      </a:r>
                      <a:r>
                        <a:rPr lang="lt-LT" sz="2400" dirty="0" err="1">
                          <a:effectLst/>
                        </a:rPr>
                        <a:t>diskalkulijos</a:t>
                      </a:r>
                      <a:r>
                        <a:rPr lang="lt-LT" sz="2400" dirty="0">
                          <a:effectLst/>
                        </a:rPr>
                        <a:t> sutrikimą, dažnai gali supainioti objektų dydžio ir mažumo sąvokas bei daugiau ir mažiau sąvokas. Šią painiavą galima pastebėti ir mokiniams, kurie ką tik pradėjo lankyti pradinę mokyklą. </a:t>
                      </a:r>
                    </a:p>
                    <a:p>
                      <a:pPr algn="just">
                        <a:lnSpc>
                          <a:spcPct val="100000"/>
                        </a:lnSpc>
                        <a:spcBef>
                          <a:spcPts val="0"/>
                        </a:spcBef>
                        <a:spcAft>
                          <a:spcPts val="0"/>
                        </a:spcAft>
                      </a:pPr>
                      <a:r>
                        <a:rPr lang="lt-LT" sz="2400" dirty="0">
                          <a:effectLst/>
                        </a:rPr>
                        <a:t>Ypač pirmaisiais pradinės mokyklos metais vaizdinė veikla, skirta palyginimui, kaip visapusiškas tyrimas, leis mokiniams suprasti skirtumus tarp didelio ir mažo ir daugiau ar mažiau.</a:t>
                      </a:r>
                    </a:p>
                    <a:p>
                      <a:pPr algn="just">
                        <a:lnSpc>
                          <a:spcPct val="100000"/>
                        </a:lnSpc>
                        <a:spcBef>
                          <a:spcPts val="0"/>
                        </a:spcBef>
                        <a:spcAft>
                          <a:spcPts val="0"/>
                        </a:spcAft>
                      </a:pPr>
                      <a:r>
                        <a:rPr lang="lt-LT" sz="2400" dirty="0">
                          <a:effectLst/>
                        </a:rPr>
                        <a:t>Šiuo tikslu galima naudoti 1 ir 2 pavyzdžius.</a:t>
                      </a:r>
                    </a:p>
                    <a:p>
                      <a:pPr algn="just">
                        <a:lnSpc>
                          <a:spcPct val="100000"/>
                        </a:lnSpc>
                        <a:spcBef>
                          <a:spcPts val="0"/>
                        </a:spcBef>
                        <a:spcAft>
                          <a:spcPts val="0"/>
                        </a:spcAft>
                      </a:pPr>
                      <a:r>
                        <a:rPr lang="lt-LT" sz="2400" dirty="0">
                          <a:effectLst/>
                        </a:rPr>
                        <a:t>Šios vaizdinės medžiagos atkuriamos pagal mokinių skaičių ir išdalinamos visiems mokiniams. Jiems nurodoma pažymėti didesnį skaičių.</a:t>
                      </a:r>
                      <a:endParaRPr lang="tr-TR" sz="24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3206253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4 Modulis: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3</a:t>
            </a:r>
            <a:r>
              <a:rPr lang="lt-LT" sz="3200" b="1" dirty="0">
                <a:solidFill>
                  <a:schemeClr val="bg1"/>
                </a:solidFill>
              </a:rPr>
              <a:t>.</a:t>
            </a:r>
            <a:r>
              <a:rPr lang="en-GB" sz="3200" b="1" dirty="0">
                <a:solidFill>
                  <a:schemeClr val="bg1"/>
                </a:solidFill>
              </a:rPr>
              <a:t> Mažiau-daugiau, </a:t>
            </a:r>
            <a:r>
              <a:rPr lang="en-GB" sz="3200" b="1" dirty="0" err="1">
                <a:solidFill>
                  <a:schemeClr val="bg1"/>
                </a:solidFill>
              </a:rPr>
              <a:t>didelis-mažas</a:t>
            </a:r>
            <a:endParaRPr sz="3200" b="1" dirty="0">
              <a:solidFill>
                <a:schemeClr val="bg1"/>
              </a:solidFill>
            </a:endParaRPr>
          </a:p>
        </p:txBody>
      </p:sp>
      <p:pic>
        <p:nvPicPr>
          <p:cNvPr id="5" name="Resim 4" descr="tasarım içeren bir resim&#10;&#10;Açıklama otomatik olarak düşük güvenilirlik düzeyiyle oluşturuldu">
            <a:extLst>
              <a:ext uri="{FF2B5EF4-FFF2-40B4-BE49-F238E27FC236}">
                <a16:creationId xmlns:a16="http://schemas.microsoft.com/office/drawing/2014/main" id="{3EC39997-DA1B-1946-B018-99C8BD409462}"/>
              </a:ext>
            </a:extLst>
          </p:cNvPr>
          <p:cNvPicPr/>
          <p:nvPr/>
        </p:nvPicPr>
        <p:blipFill rotWithShape="1">
          <a:blip r:embed="rId3">
            <a:extLst>
              <a:ext uri="{28A0092B-C50C-407E-A947-70E740481C1C}">
                <a14:useLocalDpi xmlns:a14="http://schemas.microsoft.com/office/drawing/2010/main" val="0"/>
              </a:ext>
            </a:extLst>
          </a:blip>
          <a:srcRect r="51039"/>
          <a:stretch/>
        </p:blipFill>
        <p:spPr bwMode="auto">
          <a:xfrm>
            <a:off x="1198493" y="1892904"/>
            <a:ext cx="4085590" cy="3785870"/>
          </a:xfrm>
          <a:prstGeom prst="rect">
            <a:avLst/>
          </a:prstGeom>
          <a:noFill/>
          <a:ln>
            <a:noFill/>
          </a:ln>
          <a:extLst>
            <a:ext uri="{53640926-AAD7-44D8-BBD7-CCE9431645EC}">
              <a14:shadowObscured xmlns:a14="http://schemas.microsoft.com/office/drawing/2010/main"/>
            </a:ext>
          </a:extLst>
        </p:spPr>
      </p:pic>
      <p:pic>
        <p:nvPicPr>
          <p:cNvPr id="6" name="Resim 5" descr="tasarım içeren bir resim&#10;&#10;Açıklama otomatik olarak düşük güvenilirlik düzeyiyle oluşturuldu">
            <a:extLst>
              <a:ext uri="{FF2B5EF4-FFF2-40B4-BE49-F238E27FC236}">
                <a16:creationId xmlns:a16="http://schemas.microsoft.com/office/drawing/2014/main" id="{D99E2228-FEA6-AA46-8B74-74E529791D1C}"/>
              </a:ext>
            </a:extLst>
          </p:cNvPr>
          <p:cNvPicPr/>
          <p:nvPr/>
        </p:nvPicPr>
        <p:blipFill rotWithShape="1">
          <a:blip r:embed="rId3">
            <a:extLst>
              <a:ext uri="{28A0092B-C50C-407E-A947-70E740481C1C}">
                <a14:useLocalDpi xmlns:a14="http://schemas.microsoft.com/office/drawing/2010/main" val="0"/>
              </a:ext>
            </a:extLst>
          </a:blip>
          <a:srcRect l="49585"/>
          <a:stretch/>
        </p:blipFill>
        <p:spPr bwMode="auto">
          <a:xfrm>
            <a:off x="6651168" y="1892904"/>
            <a:ext cx="4085590" cy="3785870"/>
          </a:xfrm>
          <a:prstGeom prst="rect">
            <a:avLst/>
          </a:prstGeom>
          <a:noFill/>
          <a:ln>
            <a:noFill/>
          </a:ln>
          <a:extLst>
            <a:ext uri="{53640926-AAD7-44D8-BBD7-CCE9431645EC}">
              <a14:shadowObscured xmlns:a14="http://schemas.microsoft.com/office/drawing/2010/main"/>
            </a:ext>
          </a:extLst>
        </p:spPr>
      </p:pic>
      <p:sp>
        <p:nvSpPr>
          <p:cNvPr id="2" name="Dikdörtgen 1">
            <a:extLst>
              <a:ext uri="{FF2B5EF4-FFF2-40B4-BE49-F238E27FC236}">
                <a16:creationId xmlns:a16="http://schemas.microsoft.com/office/drawing/2014/main" id="{5225BF00-0C0E-2142-A371-4F8C9335C2EE}"/>
              </a:ext>
            </a:extLst>
          </p:cNvPr>
          <p:cNvSpPr/>
          <p:nvPr/>
        </p:nvSpPr>
        <p:spPr>
          <a:xfrm>
            <a:off x="1198493" y="1255519"/>
            <a:ext cx="801823" cy="400110"/>
          </a:xfrm>
          <a:prstGeom prst="rect">
            <a:avLst/>
          </a:prstGeom>
        </p:spPr>
        <p:txBody>
          <a:bodyPr wrap="none">
            <a:spAutoFit/>
          </a:bodyPr>
          <a:lstStyle/>
          <a:p>
            <a:r>
              <a:rPr lang="lt-LT" sz="2000" b="1" dirty="0">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1</a:t>
            </a:r>
          </a:p>
        </p:txBody>
      </p:sp>
    </p:spTree>
    <p:extLst>
      <p:ext uri="{BB962C8B-B14F-4D97-AF65-F5344CB8AC3E}">
        <p14:creationId xmlns:p14="http://schemas.microsoft.com/office/powerpoint/2010/main" val="279283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 Modulis</a:t>
            </a:r>
            <a:r>
              <a:rPr lang="lt-LT" sz="3200" b="1" dirty="0">
                <a:solidFill>
                  <a:schemeClr val="bg1"/>
                </a:solidFill>
              </a:rPr>
              <a:t> 4</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3.Mažiau-daugiau, </a:t>
            </a:r>
            <a:r>
              <a:rPr lang="en-GB" sz="3200" b="1" dirty="0" err="1">
                <a:solidFill>
                  <a:schemeClr val="bg1"/>
                </a:solidFill>
              </a:rPr>
              <a:t>didelis-mažas</a:t>
            </a:r>
            <a:endParaRPr sz="3200" b="1" dirty="0">
              <a:solidFill>
                <a:schemeClr val="bg1"/>
              </a:solidFill>
            </a:endParaRPr>
          </a:p>
        </p:txBody>
      </p:sp>
      <p:sp>
        <p:nvSpPr>
          <p:cNvPr id="2" name="Dikdörtgen 1">
            <a:extLst>
              <a:ext uri="{FF2B5EF4-FFF2-40B4-BE49-F238E27FC236}">
                <a16:creationId xmlns:a16="http://schemas.microsoft.com/office/drawing/2014/main" id="{5225BF00-0C0E-2142-A371-4F8C9335C2EE}"/>
              </a:ext>
            </a:extLst>
          </p:cNvPr>
          <p:cNvSpPr/>
          <p:nvPr/>
        </p:nvSpPr>
        <p:spPr>
          <a:xfrm>
            <a:off x="1198493" y="1255519"/>
            <a:ext cx="801823" cy="400110"/>
          </a:xfrm>
          <a:prstGeom prst="rect">
            <a:avLst/>
          </a:prstGeom>
        </p:spPr>
        <p:txBody>
          <a:bodyPr wrap="none">
            <a:spAutoFit/>
          </a:bodyPr>
          <a:lstStyle/>
          <a:p>
            <a:r>
              <a:rPr lang="lt-LT" sz="2000" b="1" dirty="0">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2</a:t>
            </a:r>
          </a:p>
        </p:txBody>
      </p:sp>
      <p:pic>
        <p:nvPicPr>
          <p:cNvPr id="7" name="Resim 6">
            <a:extLst>
              <a:ext uri="{FF2B5EF4-FFF2-40B4-BE49-F238E27FC236}">
                <a16:creationId xmlns:a16="http://schemas.microsoft.com/office/drawing/2014/main" id="{B82F2B12-74A7-6D4E-A276-93B423752EC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570179" y="1656397"/>
            <a:ext cx="6510523" cy="4030725"/>
          </a:xfrm>
          <a:prstGeom prst="rect">
            <a:avLst/>
          </a:prstGeom>
          <a:noFill/>
          <a:ln>
            <a:noFill/>
          </a:ln>
        </p:spPr>
      </p:pic>
    </p:spTree>
    <p:extLst>
      <p:ext uri="{BB962C8B-B14F-4D97-AF65-F5344CB8AC3E}">
        <p14:creationId xmlns:p14="http://schemas.microsoft.com/office/powerpoint/2010/main" val="303573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 Modulis</a:t>
            </a:r>
            <a:r>
              <a:rPr lang="lt-LT" sz="3200" b="1" dirty="0">
                <a:solidFill>
                  <a:schemeClr val="bg1"/>
                </a:solidFill>
              </a:rPr>
              <a:t> 4</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3.</a:t>
            </a:r>
            <a:r>
              <a:rPr lang="lt-LT" sz="3200" b="1" dirty="0">
                <a:solidFill>
                  <a:schemeClr val="bg1"/>
                </a:solidFill>
              </a:rPr>
              <a:t> </a:t>
            </a:r>
            <a:r>
              <a:rPr lang="en-GB" sz="3200" b="1" dirty="0">
                <a:solidFill>
                  <a:schemeClr val="bg1"/>
                </a:solidFill>
              </a:rPr>
              <a:t>Mažiau-daugiau, </a:t>
            </a:r>
            <a:r>
              <a:rPr lang="en-GB" sz="3200" b="1" dirty="0" err="1">
                <a:solidFill>
                  <a:schemeClr val="bg1"/>
                </a:solidFill>
              </a:rPr>
              <a:t>didelis-mažas</a:t>
            </a:r>
            <a:endParaRPr sz="3200" b="1" dirty="0">
              <a:solidFill>
                <a:schemeClr val="bg1"/>
              </a:solidFill>
            </a:endParaRPr>
          </a:p>
        </p:txBody>
      </p:sp>
      <p:sp>
        <p:nvSpPr>
          <p:cNvPr id="4" name="Dikdörtgen 3">
            <a:extLst>
              <a:ext uri="{FF2B5EF4-FFF2-40B4-BE49-F238E27FC236}">
                <a16:creationId xmlns:a16="http://schemas.microsoft.com/office/drawing/2014/main" id="{A7EE8C79-05DD-4646-9727-2FB3B4FB2B23}"/>
              </a:ext>
            </a:extLst>
          </p:cNvPr>
          <p:cNvSpPr/>
          <p:nvPr/>
        </p:nvSpPr>
        <p:spPr>
          <a:xfrm>
            <a:off x="1021723" y="1468192"/>
            <a:ext cx="10148553" cy="3347840"/>
          </a:xfrm>
          <a:prstGeom prst="rect">
            <a:avLst/>
          </a:prstGeom>
        </p:spPr>
        <p:txBody>
          <a:bodyPr wrap="square">
            <a:spAutoFit/>
          </a:bodyPr>
          <a:lstStyle/>
          <a:p>
            <a:pPr>
              <a:lnSpc>
                <a:spcPct val="150000"/>
              </a:lnSpc>
            </a:pPr>
            <a:r>
              <a:rPr lang="en-GB" sz="2400" b="1" dirty="0" err="1">
                <a:highlight>
                  <a:srgbClr val="FFFFFF"/>
                </a:highlight>
              </a:rPr>
              <a:t>Papildomi</a:t>
            </a:r>
            <a:r>
              <a:rPr lang="en-GB" sz="2400" b="1" dirty="0">
                <a:highlight>
                  <a:srgbClr val="FFFFFF"/>
                </a:highlight>
              </a:rPr>
              <a:t> </a:t>
            </a:r>
            <a:r>
              <a:rPr lang="en-GB" sz="2400" b="1" dirty="0" err="1">
                <a:highlight>
                  <a:srgbClr val="FFFFFF"/>
                </a:highlight>
              </a:rPr>
              <a:t>šaltiniai</a:t>
            </a:r>
            <a:r>
              <a:rPr lang="en-GB" sz="2400" b="1" dirty="0">
                <a:highlight>
                  <a:srgbClr val="FFFFFF"/>
                </a:highlight>
              </a:rPr>
              <a:t>:</a:t>
            </a:r>
            <a:endParaRPr lang="en-GB" sz="2400" dirty="0">
              <a:highlight>
                <a:srgbClr val="FFFFFF"/>
              </a:highlight>
            </a:endParaRPr>
          </a:p>
          <a:p>
            <a:pPr marL="342900" lvl="0" indent="-342900">
              <a:lnSpc>
                <a:spcPct val="150000"/>
              </a:lnSpc>
              <a:buFont typeface="Symbol" pitchFamily="2" charset="2"/>
              <a:buChar char="-"/>
            </a:pPr>
            <a:r>
              <a:rPr lang="en-GB" sz="2400" dirty="0">
                <a:highlight>
                  <a:srgbClr val="FFFFFF"/>
                </a:highlight>
              </a:rPr>
              <a:t>Elkaan, G. (2022).</a:t>
            </a:r>
            <a:r>
              <a:rPr lang="lt-LT" sz="2400" dirty="0">
                <a:highlight>
                  <a:srgbClr val="FFFFFF"/>
                </a:highlight>
              </a:rPr>
              <a:t> Matematikos pasiekimų mokinių pagrindinių skaičių mokėjimo ir vizualinio suvokimo įgūdžių tikrinimas </a:t>
            </a:r>
            <a:r>
              <a:rPr lang="en-GB" sz="2400" dirty="0">
                <a:highlight>
                  <a:srgbClr val="FFFFFF"/>
                </a:highlight>
              </a:rPr>
              <a:t>(Master's thesis, Hasan </a:t>
            </a:r>
            <a:r>
              <a:rPr lang="en-GB" sz="2400" dirty="0" err="1">
                <a:highlight>
                  <a:srgbClr val="FFFFFF"/>
                </a:highlight>
              </a:rPr>
              <a:t>Kalyoncu</a:t>
            </a:r>
            <a:r>
              <a:rPr lang="en-GB" sz="2400" dirty="0">
                <a:highlight>
                  <a:srgbClr val="FFFFFF"/>
                </a:highlight>
              </a:rPr>
              <a:t> University).</a:t>
            </a:r>
          </a:p>
          <a:p>
            <a:pPr marL="342900" lvl="0" indent="-342900">
              <a:lnSpc>
                <a:spcPct val="150000"/>
              </a:lnSpc>
              <a:buFont typeface="Symbol" pitchFamily="2" charset="2"/>
              <a:buChar char="-"/>
            </a:pPr>
            <a:endParaRPr lang="tr-TR" sz="2400" dirty="0"/>
          </a:p>
          <a:p>
            <a:pPr marL="342900" lvl="0" indent="-342900">
              <a:lnSpc>
                <a:spcPct val="150000"/>
              </a:lnSpc>
              <a:buFont typeface="Symbol" pitchFamily="2" charset="2"/>
              <a:buChar char="-"/>
            </a:pPr>
            <a:r>
              <a:rPr lang="en-GB" sz="2400" dirty="0">
                <a:highlight>
                  <a:srgbClr val="FFFFFF"/>
                </a:highlight>
              </a:rPr>
              <a:t>https://</a:t>
            </a:r>
            <a:r>
              <a:rPr lang="en-GB" sz="2400" dirty="0" err="1">
                <a:highlight>
                  <a:srgbClr val="FFFFFF"/>
                </a:highlight>
              </a:rPr>
              <a:t>www.youtube.com</a:t>
            </a:r>
            <a:r>
              <a:rPr lang="en-GB" sz="2400" dirty="0">
                <a:highlight>
                  <a:srgbClr val="FFFFFF"/>
                </a:highlight>
              </a:rPr>
              <a:t>/</a:t>
            </a:r>
            <a:r>
              <a:rPr lang="en-GB" sz="2400" dirty="0" err="1">
                <a:highlight>
                  <a:srgbClr val="FFFFFF"/>
                </a:highlight>
              </a:rPr>
              <a:t>watch?v</a:t>
            </a:r>
            <a:r>
              <a:rPr lang="en-GB" sz="2400" dirty="0">
                <a:highlight>
                  <a:srgbClr val="FFFFFF"/>
                </a:highlight>
              </a:rPr>
              <a:t>=cshehFbVPV0</a:t>
            </a:r>
            <a:r>
              <a:rPr lang="en-GB" sz="2400" dirty="0"/>
              <a:t>  </a:t>
            </a: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19107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Modulis</a:t>
            </a:r>
            <a:r>
              <a:rPr lang="lt-LT" sz="3200" b="1" dirty="0">
                <a:solidFill>
                  <a:schemeClr val="bg1"/>
                </a:solidFill>
              </a:rPr>
              <a:t> 4</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4. </a:t>
            </a:r>
            <a:r>
              <a:rPr lang="lt-LT" sz="3200" b="1" dirty="0">
                <a:solidFill>
                  <a:schemeClr val="bg1"/>
                </a:solidFill>
              </a:rPr>
              <a:t>Užbaigimas</a:t>
            </a:r>
            <a:endParaRPr lang="en-GB"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3311507712"/>
              </p:ext>
            </p:extLst>
          </p:nvPr>
        </p:nvGraphicFramePr>
        <p:xfrm>
          <a:off x="357809" y="1130867"/>
          <a:ext cx="11290852" cy="4574194"/>
        </p:xfrm>
        <a:graphic>
          <a:graphicData uri="http://schemas.openxmlformats.org/drawingml/2006/table">
            <a:tbl>
              <a:tblPr bandRow="1">
                <a:tableStyleId>{506EA3C1-0F02-4256-BE88-5E90EB001394}</a:tableStyleId>
              </a:tblPr>
              <a:tblGrid>
                <a:gridCol w="1683364">
                  <a:extLst>
                    <a:ext uri="{9D8B030D-6E8A-4147-A177-3AD203B41FA5}">
                      <a16:colId xmlns:a16="http://schemas.microsoft.com/office/drawing/2014/main" val="642608620"/>
                    </a:ext>
                  </a:extLst>
                </a:gridCol>
                <a:gridCol w="9607488">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lt-LT" sz="2000" b="1" dirty="0">
                          <a:solidFill>
                            <a:srgbClr val="C00000"/>
                          </a:solidFill>
                          <a:effectLst/>
                        </a:rPr>
                        <a:t>Trukmė</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lt-LT" sz="2000" dirty="0">
                          <a:effectLst/>
                        </a:rPr>
                        <a:t>minučių</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lt-LT" sz="2000" b="1" dirty="0">
                          <a:solidFill>
                            <a:srgbClr val="C00000"/>
                          </a:solidFill>
                          <a:effectLst/>
                        </a:rPr>
                        <a:t>Turinys</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0"/>
                        </a:spcBef>
                        <a:spcAft>
                          <a:spcPts val="0"/>
                        </a:spcAft>
                      </a:pPr>
                      <a:r>
                        <a:rPr lang="lt-LT" sz="2400" b="0" i="0" u="none" strike="noStrike" cap="none" dirty="0">
                          <a:solidFill>
                            <a:schemeClr val="dk1"/>
                          </a:solidFill>
                          <a:effectLst/>
                          <a:latin typeface="Calibri"/>
                          <a:ea typeface="Calibri"/>
                          <a:cs typeface="Calibri"/>
                          <a:sym typeface="Arial"/>
                        </a:rPr>
                        <a:t>Vaikams, </a:t>
                      </a:r>
                      <a:r>
                        <a:rPr lang="lt-LT" sz="2400" b="0" i="0" u="none" strike="noStrike" cap="none" dirty="0" err="1">
                          <a:solidFill>
                            <a:schemeClr val="dk1"/>
                          </a:solidFill>
                          <a:effectLst/>
                          <a:latin typeface="Calibri"/>
                          <a:ea typeface="Calibri"/>
                          <a:cs typeface="Calibri"/>
                          <a:sym typeface="Arial"/>
                        </a:rPr>
                        <a:t>turinties</a:t>
                      </a:r>
                      <a:r>
                        <a:rPr lang="lt-LT" sz="2400" b="0" i="0" u="none" strike="noStrike" cap="none" dirty="0">
                          <a:solidFill>
                            <a:schemeClr val="dk1"/>
                          </a:solidFill>
                          <a:effectLst/>
                          <a:latin typeface="Calibri"/>
                          <a:ea typeface="Calibri"/>
                          <a:cs typeface="Calibri"/>
                          <a:sym typeface="Arial"/>
                        </a:rPr>
                        <a:t> </a:t>
                      </a:r>
                      <a:r>
                        <a:rPr lang="lt-LT" sz="2400" b="0" i="0" u="none" strike="noStrike" cap="none" dirty="0" err="1">
                          <a:solidFill>
                            <a:schemeClr val="dk1"/>
                          </a:solidFill>
                          <a:effectLst/>
                          <a:latin typeface="Calibri"/>
                          <a:ea typeface="Calibri"/>
                          <a:cs typeface="Calibri"/>
                          <a:sym typeface="Arial"/>
                        </a:rPr>
                        <a:t>diskalkulijos</a:t>
                      </a:r>
                      <a:r>
                        <a:rPr lang="lt-LT" sz="2400" b="0" i="0" u="none" strike="noStrike" cap="none" dirty="0">
                          <a:solidFill>
                            <a:schemeClr val="dk1"/>
                          </a:solidFill>
                          <a:effectLst/>
                          <a:latin typeface="Calibri"/>
                          <a:ea typeface="Calibri"/>
                          <a:cs typeface="Calibri"/>
                          <a:sym typeface="Arial"/>
                        </a:rPr>
                        <a:t> sutrikimą, labai svarbu suprasti daiktų kiekio ir skaičių santykį. </a:t>
                      </a:r>
                    </a:p>
                    <a:p>
                      <a:pPr algn="just">
                        <a:lnSpc>
                          <a:spcPct val="100000"/>
                        </a:lnSpc>
                        <a:spcBef>
                          <a:spcPts val="0"/>
                        </a:spcBef>
                        <a:spcAft>
                          <a:spcPts val="0"/>
                        </a:spcAft>
                      </a:pPr>
                      <a:r>
                        <a:rPr lang="lt-LT" sz="2400" b="0" i="0" u="none" strike="noStrike" cap="none" dirty="0">
                          <a:solidFill>
                            <a:schemeClr val="dk1"/>
                          </a:solidFill>
                          <a:effectLst/>
                          <a:latin typeface="Calibri"/>
                          <a:ea typeface="Calibri"/>
                          <a:cs typeface="Calibri"/>
                          <a:sym typeface="Arial"/>
                        </a:rPr>
                        <a:t>Šios vaizdinės medžiagos atkuriamos pagal mokinių skaičių ir išdalinamos visiems mokiniams. Lentelėje, kurią sudaro tam tikras langelių skaičius, kaip 3 pavyzdyje, tam tikras langelių skaičius yra nuspalvinamas, tada ši lentelė vieną kartą parodoma mokiniui ir pašalinama. </a:t>
                      </a:r>
                    </a:p>
                    <a:p>
                      <a:pPr algn="just">
                        <a:lnSpc>
                          <a:spcPct val="100000"/>
                        </a:lnSpc>
                        <a:spcBef>
                          <a:spcPts val="0"/>
                        </a:spcBef>
                        <a:spcAft>
                          <a:spcPts val="0"/>
                        </a:spcAft>
                      </a:pPr>
                      <a:r>
                        <a:rPr lang="lt-LT" sz="2400" b="0" i="0" u="none" strike="noStrike" cap="none" dirty="0">
                          <a:solidFill>
                            <a:schemeClr val="dk1"/>
                          </a:solidFill>
                          <a:effectLst/>
                          <a:latin typeface="Calibri"/>
                          <a:ea typeface="Calibri"/>
                          <a:cs typeface="Calibri"/>
                          <a:sym typeface="Arial"/>
                        </a:rPr>
                        <a:t>Vėliau pagrindinių skaičių, sudėties ir atimties mokymas gali būti pasiektas naudojant žaidimus, užduodant mokiniui tokius klausimus, kaip iš viso lentelėje yra langelių, kiek langelių lentelėje nuspalvinta, kiek dar langelių reikia nuspalvinti. kad visos dėžutės būtų spalvotos.</a:t>
                      </a:r>
                      <a:endParaRPr lang="tr-TR" sz="24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2701606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Modulis</a:t>
            </a:r>
            <a:r>
              <a:rPr lang="lt-LT" sz="3200" b="1" dirty="0">
                <a:solidFill>
                  <a:schemeClr val="bg1"/>
                </a:solidFill>
              </a:rPr>
              <a:t> 4 </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4.Veikla: </a:t>
            </a:r>
            <a:r>
              <a:rPr lang="en-GB" sz="3200" b="1" dirty="0" err="1">
                <a:solidFill>
                  <a:schemeClr val="bg1"/>
                </a:solidFill>
              </a:rPr>
              <a:t>Užbaigimas</a:t>
            </a:r>
            <a:endParaRPr sz="3200" b="1" dirty="0">
              <a:solidFill>
                <a:schemeClr val="bg1"/>
              </a:solidFill>
            </a:endParaRPr>
          </a:p>
        </p:txBody>
      </p:sp>
      <p:pic>
        <p:nvPicPr>
          <p:cNvPr id="4" name="Resim 3" descr="çizgi, dikdörtgen, kare, tasarım içeren bir resim&#10;&#10;Açıklama otomatik olarak oluşturuldu">
            <a:extLst>
              <a:ext uri="{FF2B5EF4-FFF2-40B4-BE49-F238E27FC236}">
                <a16:creationId xmlns:a16="http://schemas.microsoft.com/office/drawing/2014/main" id="{AF2D1417-DE3F-4840-BED3-FB6F26DC0581}"/>
              </a:ext>
            </a:extLst>
          </p:cNvPr>
          <p:cNvPicPr/>
          <p:nvPr/>
        </p:nvPicPr>
        <p:blipFill>
          <a:blip r:embed="rId3"/>
          <a:stretch>
            <a:fillRect/>
          </a:stretch>
        </p:blipFill>
        <p:spPr>
          <a:xfrm>
            <a:off x="2147252" y="1805832"/>
            <a:ext cx="7897495" cy="3915410"/>
          </a:xfrm>
          <a:prstGeom prst="rect">
            <a:avLst/>
          </a:prstGeom>
        </p:spPr>
      </p:pic>
      <p:sp>
        <p:nvSpPr>
          <p:cNvPr id="5" name="Dikdörtgen 4">
            <a:extLst>
              <a:ext uri="{FF2B5EF4-FFF2-40B4-BE49-F238E27FC236}">
                <a16:creationId xmlns:a16="http://schemas.microsoft.com/office/drawing/2014/main" id="{4BB01481-546D-0646-8FE3-2AAE02C9764B}"/>
              </a:ext>
            </a:extLst>
          </p:cNvPr>
          <p:cNvSpPr/>
          <p:nvPr/>
        </p:nvSpPr>
        <p:spPr>
          <a:xfrm>
            <a:off x="1198493" y="1255519"/>
            <a:ext cx="801823" cy="400110"/>
          </a:xfrm>
          <a:prstGeom prst="rect">
            <a:avLst/>
          </a:prstGeom>
        </p:spPr>
        <p:txBody>
          <a:bodyPr wrap="none">
            <a:spAutoFit/>
          </a:bodyPr>
          <a:lstStyle/>
          <a:p>
            <a:r>
              <a:rPr lang="lt-LT" sz="2000" b="1" dirty="0">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3</a:t>
            </a:r>
          </a:p>
        </p:txBody>
      </p:sp>
    </p:spTree>
    <p:extLst>
      <p:ext uri="{BB962C8B-B14F-4D97-AF65-F5344CB8AC3E}">
        <p14:creationId xmlns:p14="http://schemas.microsoft.com/office/powerpoint/2010/main" val="1823861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Modulis</a:t>
            </a:r>
            <a:r>
              <a:rPr lang="lt-LT" sz="3200" b="1" dirty="0">
                <a:solidFill>
                  <a:schemeClr val="bg1"/>
                </a:solidFill>
              </a:rPr>
              <a:t> 4</a:t>
            </a:r>
            <a:r>
              <a:rPr lang="en-GB" sz="3200" b="1" dirty="0">
                <a:solidFill>
                  <a:schemeClr val="bg1"/>
                </a:solidFill>
              </a:rPr>
              <a:t>: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4</a:t>
            </a:r>
            <a:r>
              <a:rPr lang="lt-LT" sz="3200" b="1" dirty="0">
                <a:solidFill>
                  <a:schemeClr val="bg1"/>
                </a:solidFill>
              </a:rPr>
              <a:t>. </a:t>
            </a:r>
            <a:r>
              <a:rPr lang="en-GB" sz="3200" b="1" dirty="0">
                <a:solidFill>
                  <a:schemeClr val="bg1"/>
                </a:solidFill>
              </a:rPr>
              <a:t> </a:t>
            </a:r>
            <a:r>
              <a:rPr lang="en-GB" sz="3200" b="1" dirty="0" err="1">
                <a:solidFill>
                  <a:schemeClr val="bg1"/>
                </a:solidFill>
              </a:rPr>
              <a:t>Užbaigimas</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3059492"/>
          </a:xfrm>
          <a:prstGeom prst="rect">
            <a:avLst/>
          </a:prstGeom>
        </p:spPr>
        <p:txBody>
          <a:bodyPr wrap="square">
            <a:spAutoFit/>
          </a:bodyPr>
          <a:lstStyle/>
          <a:p>
            <a:pPr>
              <a:lnSpc>
                <a:spcPct val="150000"/>
              </a:lnSpc>
            </a:pPr>
            <a:r>
              <a:rPr lang="lt-LT" sz="2400" b="1" dirty="0">
                <a:highlight>
                  <a:srgbClr val="FFFFFF"/>
                </a:highlight>
              </a:rPr>
              <a:t>Papildomi šaltiniai</a:t>
            </a:r>
            <a:r>
              <a:rPr lang="en-GB" sz="2400" b="1" dirty="0">
                <a:highlight>
                  <a:srgbClr val="FFFFFF"/>
                </a:highlight>
              </a:rPr>
              <a:t>:</a:t>
            </a:r>
            <a:endParaRPr lang="tr-TR" sz="2400" b="1" dirty="0">
              <a:highlight>
                <a:srgbClr val="FFFFFF"/>
              </a:highlight>
              <a:latin typeface="Arial" panose="020B0604020202020204" pitchFamily="34" charset="0"/>
              <a:ea typeface="Arial" panose="020B0604020202020204" pitchFamily="34" charset="0"/>
            </a:endParaRPr>
          </a:p>
          <a:p>
            <a:pPr lvl="0">
              <a:lnSpc>
                <a:spcPct val="150000"/>
              </a:lnSpc>
            </a:pPr>
            <a:endParaRPr lang="en-GB" sz="2400" dirty="0">
              <a:highlight>
                <a:srgbClr val="FFFFFF"/>
              </a:highlight>
            </a:endParaRPr>
          </a:p>
          <a:p>
            <a:pPr marL="342900" lvl="0" indent="-342900">
              <a:lnSpc>
                <a:spcPct val="150000"/>
              </a:lnSpc>
              <a:buFont typeface="Symbol" pitchFamily="2" charset="2"/>
              <a:buChar char="-"/>
            </a:pPr>
            <a:r>
              <a:rPr lang="en-GB" sz="2800" dirty="0">
                <a:highlight>
                  <a:srgbClr val="FFFFFF"/>
                </a:highlight>
              </a:rPr>
              <a:t>Avci, A. (2020). </a:t>
            </a:r>
            <a:r>
              <a:rPr lang="lt-LT" sz="2800" dirty="0">
                <a:highlight>
                  <a:srgbClr val="FFFFFF"/>
                </a:highlight>
              </a:rPr>
              <a:t>Pradinių klasių mokinių, turinčių matematikos mokymosi sunkumų, vertinimas .</a:t>
            </a:r>
          </a:p>
          <a:p>
            <a:pPr lvl="0">
              <a:lnSpc>
                <a:spcPct val="150000"/>
              </a:lnSpc>
            </a:pPr>
            <a:r>
              <a:rPr lang="en-GB" sz="2800" dirty="0">
                <a:highlight>
                  <a:srgbClr val="FFFFFF"/>
                </a:highlight>
              </a:rPr>
              <a:t>(</a:t>
            </a:r>
            <a:r>
              <a:rPr lang="lt-LT" sz="2800" dirty="0">
                <a:highlight>
                  <a:srgbClr val="FFFFFF"/>
                </a:highlight>
              </a:rPr>
              <a:t>Magistro darbas</a:t>
            </a:r>
            <a:r>
              <a:rPr lang="en-GB" sz="2800" dirty="0">
                <a:highlight>
                  <a:srgbClr val="FFFFFF"/>
                </a:highlight>
              </a:rPr>
              <a:t>, Institute of Educational Sciences).</a:t>
            </a:r>
            <a:r>
              <a:rPr lang="tr-TR" sz="2800" dirty="0">
                <a:highlight>
                  <a:srgbClr val="FFFFFF"/>
                </a:highlight>
              </a:rPr>
              <a:t> </a:t>
            </a:r>
            <a:endParaRPr lang="tr-TR" sz="28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022109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a:t>
            </a:r>
            <a:r>
              <a:rPr lang="en-GB" sz="3200" b="1" dirty="0">
                <a:solidFill>
                  <a:schemeClr val="bg1"/>
                </a:solidFill>
              </a:rPr>
              <a:t> 4: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lt1"/>
                </a:solidFill>
              </a:rPr>
            </a:br>
            <a:r>
              <a:rPr lang="en-GB" sz="3200" b="1" dirty="0">
                <a:solidFill>
                  <a:schemeClr val="lt1"/>
                </a:solidFill>
              </a:rPr>
              <a:t>5</a:t>
            </a:r>
            <a:r>
              <a:rPr lang="en-GB" sz="3200" dirty="0">
                <a:solidFill>
                  <a:schemeClr val="lt1"/>
                </a:solidFill>
              </a:rPr>
              <a:t>.</a:t>
            </a:r>
            <a:r>
              <a:rPr lang="lt-LT" sz="3200" b="1" dirty="0">
                <a:solidFill>
                  <a:schemeClr val="bg1"/>
                </a:solidFill>
              </a:rPr>
              <a:t> Dėmesio ugdymas</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3851584271"/>
              </p:ext>
            </p:extLst>
          </p:nvPr>
        </p:nvGraphicFramePr>
        <p:xfrm>
          <a:off x="357808" y="1130867"/>
          <a:ext cx="11640903" cy="4574194"/>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val="642608620"/>
                    </a:ext>
                  </a:extLst>
                </a:gridCol>
                <a:gridCol w="9905350">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lt-LT" sz="2000" b="1" dirty="0">
                          <a:solidFill>
                            <a:srgbClr val="C00000"/>
                          </a:solidFill>
                          <a:effectLst/>
                        </a:rPr>
                        <a:t>Trukmė</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lt-LT" sz="2000" dirty="0">
                          <a:effectLst/>
                        </a:rPr>
                        <a:t>minučių</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lt-LT" sz="2000" b="1" dirty="0">
                          <a:solidFill>
                            <a:srgbClr val="C00000"/>
                          </a:solidFill>
                          <a:effectLst/>
                        </a:rPr>
                        <a:t>Turinys</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600"/>
                        </a:spcBef>
                        <a:spcAft>
                          <a:spcPts val="0"/>
                        </a:spcAft>
                      </a:pPr>
                      <a:r>
                        <a:rPr lang="lt-LT" sz="2000" dirty="0">
                          <a:effectLst/>
                          <a:latin typeface="Arial" panose="020B0604020202020204" pitchFamily="34" charset="0"/>
                          <a:ea typeface="Arial" panose="020B0604020202020204" pitchFamily="34" charset="0"/>
                        </a:rPr>
                        <a:t>Išsiblaškymas ir dėmesys yra svarbios probleminės sritys vaikams, turintiems </a:t>
                      </a:r>
                      <a:r>
                        <a:rPr lang="lt-LT" sz="2000" dirty="0" err="1">
                          <a:effectLst/>
                          <a:latin typeface="Arial" panose="020B0604020202020204" pitchFamily="34" charset="0"/>
                          <a:ea typeface="Arial" panose="020B0604020202020204" pitchFamily="34" charset="0"/>
                        </a:rPr>
                        <a:t>diskalkulijos</a:t>
                      </a:r>
                      <a:r>
                        <a:rPr lang="lt-LT" sz="2000" dirty="0">
                          <a:effectLst/>
                          <a:latin typeface="Arial" panose="020B0604020202020204" pitchFamily="34" charset="0"/>
                          <a:ea typeface="Arial" panose="020B0604020202020204" pitchFamily="34" charset="0"/>
                        </a:rPr>
                        <a:t> sutrikimą. Veikla, skirta sutelkti mokinių dėmesį ir dėmesį, bus efektyvi.</a:t>
                      </a:r>
                    </a:p>
                    <a:p>
                      <a:pPr algn="just">
                        <a:lnSpc>
                          <a:spcPct val="100000"/>
                        </a:lnSpc>
                        <a:spcBef>
                          <a:spcPts val="600"/>
                        </a:spcBef>
                        <a:spcAft>
                          <a:spcPts val="0"/>
                        </a:spcAft>
                      </a:pPr>
                      <a:r>
                        <a:rPr lang="lt-LT" sz="2000" dirty="0">
                          <a:effectLst/>
                          <a:latin typeface="Arial" panose="020B0604020202020204" pitchFamily="34" charset="0"/>
                          <a:ea typeface="Arial" panose="020B0604020202020204" pitchFamily="34" charset="0"/>
                        </a:rPr>
                        <a:t>Rengiant mokymo(</a:t>
                      </a:r>
                      <a:r>
                        <a:rPr lang="lt-LT" sz="2000" dirty="0" err="1">
                          <a:effectLst/>
                          <a:latin typeface="Arial" panose="020B0604020202020204" pitchFamily="34" charset="0"/>
                          <a:ea typeface="Arial" panose="020B0604020202020204" pitchFamily="34" charset="0"/>
                        </a:rPr>
                        <a:t>si</a:t>
                      </a:r>
                      <a:r>
                        <a:rPr lang="lt-LT" sz="2000" dirty="0">
                          <a:effectLst/>
                          <a:latin typeface="Arial" panose="020B0604020202020204" pitchFamily="34" charset="0"/>
                          <a:ea typeface="Arial" panose="020B0604020202020204" pitchFamily="34" charset="0"/>
                        </a:rPr>
                        <a:t>)korteles, panašias į 4 ir 5 pavyzdžius, siekiama tobulinti mokinių, turinčių </a:t>
                      </a:r>
                      <a:r>
                        <a:rPr lang="lt-LT" sz="2000" dirty="0" err="1">
                          <a:effectLst/>
                          <a:latin typeface="Arial" panose="020B0604020202020204" pitchFamily="34" charset="0"/>
                          <a:ea typeface="Arial" panose="020B0604020202020204" pitchFamily="34" charset="0"/>
                        </a:rPr>
                        <a:t>diskalkulijos</a:t>
                      </a:r>
                      <a:r>
                        <a:rPr lang="lt-LT" sz="2000" dirty="0">
                          <a:effectLst/>
                          <a:latin typeface="Arial" panose="020B0604020202020204" pitchFamily="34" charset="0"/>
                          <a:ea typeface="Arial" panose="020B0604020202020204" pitchFamily="34" charset="0"/>
                        </a:rPr>
                        <a:t> sutrikimą,  dėmesio įgūdžius. Dėl tokio pobūdžio veiklos mokiniai daro pažangą skiriant raides ir skaičius, kurie yra panašūs. 4 pavyzdyje mokinių prašoma surasti visus skaičius 5, ir juos apibraukti. Suradimo laikas yra 1 minutė. Net jei praėjo minutė, visų mokinių prašoma surasti penketukus. Mokinių, kuriems trūksta penketukų arba jie neteisingi, prašoma pastebėti skirtumą tarp 5 ir S.</a:t>
                      </a:r>
                    </a:p>
                    <a:p>
                      <a:pPr algn="just">
                        <a:lnSpc>
                          <a:spcPct val="100000"/>
                        </a:lnSpc>
                        <a:spcBef>
                          <a:spcPts val="600"/>
                        </a:spcBef>
                        <a:spcAft>
                          <a:spcPts val="0"/>
                        </a:spcAft>
                      </a:pPr>
                      <a:r>
                        <a:rPr lang="lt-LT" sz="2000" dirty="0">
                          <a:effectLst/>
                          <a:latin typeface="Arial" panose="020B0604020202020204" pitchFamily="34" charset="0"/>
                          <a:ea typeface="Arial" panose="020B0604020202020204" pitchFamily="34" charset="0"/>
                        </a:rPr>
                        <a:t>5 pavyzdyje mokiniams reikia surasti visus skaičius 6 ir juos apibraukti. Kai mokiniai supainioja skaičius 9, 6 ir G, jie skatinami pastebėti skirtumą.</a:t>
                      </a:r>
                      <a:endParaRPr lang="tr-TR" sz="20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225714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5. Dėmesio ugdymas</a:t>
            </a:r>
            <a:endParaRPr sz="3200" b="1" dirty="0">
              <a:solidFill>
                <a:schemeClr val="bg1"/>
              </a:solidFill>
            </a:endParaRPr>
          </a:p>
        </p:txBody>
      </p:sp>
      <p:pic>
        <p:nvPicPr>
          <p:cNvPr id="4" name="Resim 3" descr="metin, ekran görüntüsü, yazı tipi, siyah beyaz içeren bir resim&#10;&#10;Açıklama otomatik olarak oluşturuldu">
            <a:extLst>
              <a:ext uri="{FF2B5EF4-FFF2-40B4-BE49-F238E27FC236}">
                <a16:creationId xmlns:a16="http://schemas.microsoft.com/office/drawing/2014/main" id="{C658CEA5-FA70-3F45-A84D-3E021F8CF30C}"/>
              </a:ext>
            </a:extLst>
          </p:cNvPr>
          <p:cNvPicPr/>
          <p:nvPr/>
        </p:nvPicPr>
        <p:blipFill rotWithShape="1">
          <a:blip r:embed="rId3">
            <a:extLst>
              <a:ext uri="{28A0092B-C50C-407E-A947-70E740481C1C}">
                <a14:useLocalDpi xmlns:a14="http://schemas.microsoft.com/office/drawing/2010/main" val="0"/>
              </a:ext>
            </a:extLst>
          </a:blip>
          <a:srcRect b="8756"/>
          <a:stretch/>
        </p:blipFill>
        <p:spPr bwMode="auto">
          <a:xfrm>
            <a:off x="838200" y="1271239"/>
            <a:ext cx="4577057" cy="4821342"/>
          </a:xfrm>
          <a:prstGeom prst="rect">
            <a:avLst/>
          </a:prstGeom>
          <a:noFill/>
          <a:ln>
            <a:noFill/>
          </a:ln>
          <a:extLst>
            <a:ext uri="{53640926-AAD7-44D8-BBD7-CCE9431645EC}">
              <a14:shadowObscured xmlns:a14="http://schemas.microsoft.com/office/drawing/2010/main"/>
            </a:ext>
          </a:extLst>
        </p:spPr>
      </p:pic>
      <p:pic>
        <p:nvPicPr>
          <p:cNvPr id="5" name="Resim 4" descr="metin, ekran görüntüsü, kalıp, desen, düzen içeren bir resim&#10;&#10;Açıklama otomatik olarak oluşturuldu">
            <a:extLst>
              <a:ext uri="{FF2B5EF4-FFF2-40B4-BE49-F238E27FC236}">
                <a16:creationId xmlns:a16="http://schemas.microsoft.com/office/drawing/2014/main" id="{D28A8185-E467-D044-B25B-34AE7CF25EBC}"/>
              </a:ext>
            </a:extLst>
          </p:cNvPr>
          <p:cNvPicPr/>
          <p:nvPr/>
        </p:nvPicPr>
        <p:blipFill rotWithShape="1">
          <a:blip r:embed="rId4">
            <a:extLst>
              <a:ext uri="{28A0092B-C50C-407E-A947-70E740481C1C}">
                <a14:useLocalDpi xmlns:a14="http://schemas.microsoft.com/office/drawing/2010/main" val="0"/>
              </a:ext>
            </a:extLst>
          </a:blip>
          <a:srcRect b="8004"/>
          <a:stretch/>
        </p:blipFill>
        <p:spPr bwMode="auto">
          <a:xfrm>
            <a:off x="6776745" y="1271239"/>
            <a:ext cx="4418196" cy="4821342"/>
          </a:xfrm>
          <a:prstGeom prst="rect">
            <a:avLst/>
          </a:prstGeom>
          <a:noFill/>
          <a:ln>
            <a:noFill/>
          </a:ln>
          <a:extLst>
            <a:ext uri="{53640926-AAD7-44D8-BBD7-CCE9431645EC}">
              <a14:shadowObscured xmlns:a14="http://schemas.microsoft.com/office/drawing/2010/main"/>
            </a:ext>
          </a:extLst>
        </p:spPr>
      </p:pic>
      <p:sp>
        <p:nvSpPr>
          <p:cNvPr id="6" name="Dikdörtgen 5">
            <a:extLst>
              <a:ext uri="{FF2B5EF4-FFF2-40B4-BE49-F238E27FC236}">
                <a16:creationId xmlns:a16="http://schemas.microsoft.com/office/drawing/2014/main" id="{5C1FFF99-C869-DD46-8CBC-EA787623FD73}"/>
              </a:ext>
            </a:extLst>
          </p:cNvPr>
          <p:cNvSpPr/>
          <p:nvPr/>
        </p:nvSpPr>
        <p:spPr>
          <a:xfrm>
            <a:off x="1198493" y="1099405"/>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4</a:t>
            </a:r>
          </a:p>
        </p:txBody>
      </p:sp>
      <p:sp>
        <p:nvSpPr>
          <p:cNvPr id="7" name="Dikdörtgen 6">
            <a:extLst>
              <a:ext uri="{FF2B5EF4-FFF2-40B4-BE49-F238E27FC236}">
                <a16:creationId xmlns:a16="http://schemas.microsoft.com/office/drawing/2014/main" id="{EB295F65-6C98-A143-8D9F-751B5AFA5165}"/>
              </a:ext>
            </a:extLst>
          </p:cNvPr>
          <p:cNvSpPr/>
          <p:nvPr/>
        </p:nvSpPr>
        <p:spPr>
          <a:xfrm>
            <a:off x="6776745" y="1071184"/>
            <a:ext cx="1031051" cy="400110"/>
          </a:xfrm>
          <a:prstGeom prst="rect">
            <a:avLst/>
          </a:prstGeom>
        </p:spPr>
        <p:txBody>
          <a:bodyPr wrap="none">
            <a:spAutoFit/>
          </a:bodyPr>
          <a:lstStyle/>
          <a:p>
            <a:r>
              <a:rPr lang="tr-TR" sz="2000" b="1" dirty="0">
                <a:latin typeface="Calibri" panose="020F0502020204030204" pitchFamily="34" charset="0"/>
                <a:ea typeface="Calibri" panose="020F0502020204030204" pitchFamily="34" charset="0"/>
                <a:cs typeface="Times New Roman" panose="02020603050405020304" pitchFamily="18" charset="0"/>
              </a:rPr>
              <a:t>FORM 5</a:t>
            </a:r>
          </a:p>
        </p:txBody>
      </p:sp>
    </p:spTree>
    <p:extLst>
      <p:ext uri="{BB962C8B-B14F-4D97-AF65-F5344CB8AC3E}">
        <p14:creationId xmlns:p14="http://schemas.microsoft.com/office/powerpoint/2010/main" val="3041321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5. Dėmesio ugdymas</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4352089"/>
          </a:xfrm>
          <a:prstGeom prst="rect">
            <a:avLst/>
          </a:prstGeom>
        </p:spPr>
        <p:txBody>
          <a:bodyPr wrap="square">
            <a:spAutoFit/>
          </a:bodyPr>
          <a:lstStyle/>
          <a:p>
            <a:pPr>
              <a:lnSpc>
                <a:spcPct val="150000"/>
              </a:lnSpc>
            </a:pPr>
            <a:r>
              <a:rPr lang="en-GB" sz="2400" b="1" dirty="0" err="1">
                <a:highlight>
                  <a:srgbClr val="FFFFFF"/>
                </a:highlight>
              </a:rPr>
              <a:t>Papildomi</a:t>
            </a:r>
            <a:r>
              <a:rPr lang="en-GB" sz="2400" b="1" dirty="0">
                <a:highlight>
                  <a:srgbClr val="FFFFFF"/>
                </a:highlight>
              </a:rPr>
              <a:t> </a:t>
            </a:r>
            <a:r>
              <a:rPr lang="en-GB" sz="2400" b="1" dirty="0" err="1">
                <a:highlight>
                  <a:srgbClr val="FFFFFF"/>
                </a:highlight>
              </a:rPr>
              <a:t>šaltiniai</a:t>
            </a:r>
            <a:r>
              <a:rPr lang="en-GB" sz="2400" b="1" dirty="0">
                <a:highlight>
                  <a:srgbClr val="FFFFFF"/>
                </a:highlight>
              </a:rPr>
              <a:t>:</a:t>
            </a:r>
            <a:endParaRPr lang="tr-TR" sz="2400" b="1" dirty="0">
              <a:highlight>
                <a:srgbClr val="FFFFFF"/>
              </a:highlight>
              <a:latin typeface="Arial" panose="020B0604020202020204" pitchFamily="34" charset="0"/>
              <a:ea typeface="Arial" panose="020B0604020202020204" pitchFamily="34" charset="0"/>
            </a:endParaRPr>
          </a:p>
          <a:p>
            <a:pPr lvl="0">
              <a:lnSpc>
                <a:spcPct val="150000"/>
              </a:lnSpc>
            </a:pPr>
            <a:endParaRPr lang="en-GB" sz="2400" dirty="0">
              <a:highlight>
                <a:srgbClr val="FFFFFF"/>
              </a:highlight>
            </a:endParaRPr>
          </a:p>
          <a:p>
            <a:pPr marL="342900" lvl="0" indent="-342900">
              <a:lnSpc>
                <a:spcPct val="150000"/>
              </a:lnSpc>
              <a:buFont typeface="Symbol" pitchFamily="2" charset="2"/>
              <a:buChar char="-"/>
            </a:pPr>
            <a:r>
              <a:rPr lang="en-GB" sz="2800" dirty="0">
                <a:highlight>
                  <a:srgbClr val="FFFFFF"/>
                </a:highlight>
              </a:rPr>
              <a:t>Avci, A. (2020). </a:t>
            </a:r>
            <a:r>
              <a:rPr lang="lt-LT" sz="2800" dirty="0">
                <a:highlight>
                  <a:srgbClr val="FFFFFF"/>
                </a:highlight>
              </a:rPr>
              <a:t>Pradinių klasių mokinių, turinčių matematikos mokymosi sunkumų, vertinimas .</a:t>
            </a:r>
            <a:r>
              <a:rPr lang="en-GB" sz="2800" dirty="0">
                <a:highlight>
                  <a:srgbClr val="FFFFFF"/>
                </a:highlight>
              </a:rPr>
              <a:t>(</a:t>
            </a:r>
            <a:r>
              <a:rPr lang="lt-LT" sz="2800" dirty="0">
                <a:highlight>
                  <a:srgbClr val="FFFFFF"/>
                </a:highlight>
              </a:rPr>
              <a:t>Magistro darbas</a:t>
            </a:r>
            <a:r>
              <a:rPr lang="en-GB" sz="2800" dirty="0">
                <a:highlight>
                  <a:srgbClr val="FFFFFF"/>
                </a:highlight>
              </a:rPr>
              <a:t>, Institute of Educational Sciences).</a:t>
            </a:r>
            <a:r>
              <a:rPr lang="tr-TR" sz="2800" dirty="0">
                <a:highlight>
                  <a:srgbClr val="FFFFFF"/>
                </a:highlight>
              </a:rPr>
              <a:t> </a:t>
            </a:r>
          </a:p>
          <a:p>
            <a:pPr marL="342900" lvl="0" indent="-342900">
              <a:lnSpc>
                <a:spcPct val="150000"/>
              </a:lnSpc>
              <a:buFont typeface="Symbol" pitchFamily="2" charset="2"/>
              <a:buChar char="-"/>
            </a:pPr>
            <a:endParaRPr lang="tr-TR" sz="2800" dirty="0">
              <a:highlight>
                <a:srgbClr val="FFFFFF"/>
              </a:highlight>
            </a:endParaRPr>
          </a:p>
          <a:p>
            <a:pPr marL="342900" lvl="0" indent="-342900">
              <a:lnSpc>
                <a:spcPct val="150000"/>
              </a:lnSpc>
              <a:buFont typeface="Symbol" pitchFamily="2" charset="2"/>
              <a:buChar char="-"/>
            </a:pPr>
            <a:r>
              <a:rPr lang="en-GB" sz="2800" dirty="0"/>
              <a:t>https://</a:t>
            </a:r>
            <a:r>
              <a:rPr lang="en-GB" sz="2800" dirty="0" err="1"/>
              <a:t>www.youtube.com</a:t>
            </a:r>
            <a:r>
              <a:rPr lang="en-GB" sz="2800" dirty="0"/>
              <a:t>/</a:t>
            </a:r>
            <a:r>
              <a:rPr lang="en-GB" sz="2800" dirty="0" err="1"/>
              <a:t>watch?v</a:t>
            </a:r>
            <a:r>
              <a:rPr lang="en-GB" sz="2800" dirty="0"/>
              <a:t>=1W17IfnBFDc</a:t>
            </a:r>
            <a:r>
              <a:rPr lang="tr-TR" sz="2800" dirty="0"/>
              <a:t> </a:t>
            </a:r>
            <a:endParaRPr lang="tr-TR" sz="28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46946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Modulis 4: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lt1"/>
                </a:solidFill>
              </a:rPr>
            </a:br>
            <a:r>
              <a:rPr lang="en-GB" sz="3200" b="1" dirty="0">
                <a:solidFill>
                  <a:schemeClr val="lt1"/>
                </a:solidFill>
              </a:rPr>
              <a:t>6</a:t>
            </a:r>
            <a:r>
              <a:rPr lang="en-GB" sz="3200" dirty="0">
                <a:solidFill>
                  <a:schemeClr val="lt1"/>
                </a:solidFill>
              </a:rPr>
              <a:t>. </a:t>
            </a:r>
            <a:r>
              <a:rPr lang="lt-LT" sz="3200" b="1" dirty="0">
                <a:solidFill>
                  <a:schemeClr val="bg1"/>
                </a:solidFill>
              </a:rPr>
              <a:t>Sudėtis</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1679858846"/>
              </p:ext>
            </p:extLst>
          </p:nvPr>
        </p:nvGraphicFramePr>
        <p:xfrm>
          <a:off x="357808" y="1130867"/>
          <a:ext cx="11640903" cy="4574194"/>
        </p:xfrm>
        <a:graphic>
          <a:graphicData uri="http://schemas.openxmlformats.org/drawingml/2006/table">
            <a:tbl>
              <a:tblPr bandRow="1">
                <a:tableStyleId>{506EA3C1-0F02-4256-BE88-5E90EB001394}</a:tableStyleId>
              </a:tblPr>
              <a:tblGrid>
                <a:gridCol w="1699592">
                  <a:extLst>
                    <a:ext uri="{9D8B030D-6E8A-4147-A177-3AD203B41FA5}">
                      <a16:colId xmlns:a16="http://schemas.microsoft.com/office/drawing/2014/main" val="642608620"/>
                    </a:ext>
                  </a:extLst>
                </a:gridCol>
                <a:gridCol w="9941311">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lt-LT" sz="2000" b="1" dirty="0">
                          <a:solidFill>
                            <a:srgbClr val="C00000"/>
                          </a:solidFill>
                          <a:effectLst/>
                        </a:rPr>
                        <a:t>Trukmė</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lt-LT" sz="2000" dirty="0">
                          <a:effectLst/>
                        </a:rPr>
                        <a:t>minučių </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lt-LT" sz="2000" b="1" dirty="0">
                          <a:solidFill>
                            <a:srgbClr val="C00000"/>
                          </a:solidFill>
                          <a:effectLst/>
                        </a:rPr>
                        <a:t>Turinys</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lt-LT" sz="2000" dirty="0">
                          <a:effectLst/>
                          <a:latin typeface="Arial" panose="020B0604020202020204" pitchFamily="34" charset="0"/>
                          <a:ea typeface="Arial" panose="020B0604020202020204" pitchFamily="34" charset="0"/>
                        </a:rPr>
                        <a:t>Matematinių sąvokų konkretinimas yra pagalbinis metodas mokant </a:t>
                      </a:r>
                      <a:r>
                        <a:rPr lang="lt-LT" sz="2000" dirty="0" err="1">
                          <a:effectLst/>
                          <a:latin typeface="Arial" panose="020B0604020202020204" pitchFamily="34" charset="0"/>
                          <a:ea typeface="Arial" panose="020B0604020202020204" pitchFamily="34" charset="0"/>
                        </a:rPr>
                        <a:t>diskalkulija</a:t>
                      </a:r>
                      <a:r>
                        <a:rPr lang="lt-LT" sz="2000" dirty="0">
                          <a:effectLst/>
                          <a:latin typeface="Arial" panose="020B0604020202020204" pitchFamily="34" charset="0"/>
                          <a:ea typeface="Arial" panose="020B0604020202020204" pitchFamily="34" charset="0"/>
                        </a:rPr>
                        <a:t> sergančius vaikus. Šiuo tikslu siekiama konkretizuoti operaciją pirštais atliekant papildymą, kaip nurodyta 7 pavyzdyje.</a:t>
                      </a:r>
                    </a:p>
                    <a:p>
                      <a:pPr algn="just">
                        <a:lnSpc>
                          <a:spcPct val="150000"/>
                        </a:lnSpc>
                        <a:spcBef>
                          <a:spcPts val="600"/>
                        </a:spcBef>
                        <a:spcAft>
                          <a:spcPts val="600"/>
                        </a:spcAft>
                      </a:pPr>
                      <a:r>
                        <a:rPr lang="lt-LT" sz="2000" dirty="0">
                          <a:effectLst/>
                          <a:latin typeface="Arial" panose="020B0604020202020204" pitchFamily="34" charset="0"/>
                          <a:ea typeface="Arial" panose="020B0604020202020204" pitchFamily="34" charset="0"/>
                        </a:rPr>
                        <a:t>6 pavyzdys pateikiamas mokiniams, mokinių prašoma į langelius įrašyti rankų pirštų skaičių paveikslėlyje ir suskaičiuoti naudojant skaičius ir rankų piešinius. Tada mokytojas parodo mokiniams savo pirštų skaičių ir paprašo juos užsirašyti į sąsiuvinius. Bendras rezultatas vėl rodomas su skaičiais ir pirštų piešiniais.</a:t>
                      </a:r>
                    </a:p>
                    <a:p>
                      <a:pPr algn="just">
                        <a:lnSpc>
                          <a:spcPct val="150000"/>
                        </a:lnSpc>
                        <a:spcBef>
                          <a:spcPts val="600"/>
                        </a:spcBef>
                        <a:spcAft>
                          <a:spcPts val="600"/>
                        </a:spcAft>
                      </a:pPr>
                      <a:r>
                        <a:rPr lang="lt-LT" sz="2000" dirty="0">
                          <a:effectLst/>
                          <a:latin typeface="Arial" panose="020B0604020202020204" pitchFamily="34" charset="0"/>
                          <a:ea typeface="Arial" panose="020B0604020202020204" pitchFamily="34" charset="0"/>
                        </a:rPr>
                        <a:t>6 pavyzdyje  mokinių prašoma laukeliuose įrašyti bendrus taškų skaičius.</a:t>
                      </a:r>
                      <a:endParaRPr lang="tr-TR" sz="20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4172749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6. Sudėtis</a:t>
            </a:r>
            <a:endParaRPr sz="3200" b="1" dirty="0">
              <a:solidFill>
                <a:schemeClr val="bg1"/>
              </a:solidFill>
            </a:endParaRPr>
          </a:p>
        </p:txBody>
      </p:sp>
      <p:pic>
        <p:nvPicPr>
          <p:cNvPr id="4" name="Resim 3">
            <a:extLst>
              <a:ext uri="{FF2B5EF4-FFF2-40B4-BE49-F238E27FC236}">
                <a16:creationId xmlns:a16="http://schemas.microsoft.com/office/drawing/2014/main" id="{4CA5ECED-A993-9B40-ACEF-66EA0F50C36D}"/>
              </a:ext>
            </a:extLst>
          </p:cNvPr>
          <p:cNvPicPr/>
          <p:nvPr/>
        </p:nvPicPr>
        <p:blipFill rotWithShape="1">
          <a:blip r:embed="rId3">
            <a:extLst>
              <a:ext uri="{28A0092B-C50C-407E-A947-70E740481C1C}">
                <a14:useLocalDpi xmlns:a14="http://schemas.microsoft.com/office/drawing/2010/main" val="0"/>
              </a:ext>
            </a:extLst>
          </a:blip>
          <a:srcRect l="9192" t="13346" r="11154" b="5925"/>
          <a:stretch/>
        </p:blipFill>
        <p:spPr bwMode="auto">
          <a:xfrm>
            <a:off x="6534615" y="1538868"/>
            <a:ext cx="3951434" cy="4304371"/>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E89EA8D8-B881-5846-BA53-4E040B2C9672}"/>
              </a:ext>
            </a:extLst>
          </p:cNvPr>
          <p:cNvPicPr/>
          <p:nvPr/>
        </p:nvPicPr>
        <p:blipFill rotWithShape="1">
          <a:blip r:embed="rId4">
            <a:extLst>
              <a:ext uri="{28A0092B-C50C-407E-A947-70E740481C1C}">
                <a14:useLocalDpi xmlns:a14="http://schemas.microsoft.com/office/drawing/2010/main" val="0"/>
              </a:ext>
            </a:extLst>
          </a:blip>
          <a:srcRect l="10592" r="7056"/>
          <a:stretch/>
        </p:blipFill>
        <p:spPr bwMode="auto">
          <a:xfrm>
            <a:off x="1385902" y="3429000"/>
            <a:ext cx="3576955" cy="2392045"/>
          </a:xfrm>
          <a:prstGeom prst="rect">
            <a:avLst/>
          </a:prstGeom>
          <a:noFill/>
          <a:ln>
            <a:noFill/>
          </a:ln>
          <a:extLst>
            <a:ext uri="{53640926-AAD7-44D8-BBD7-CCE9431645EC}">
              <a14:shadowObscured xmlns:a14="http://schemas.microsoft.com/office/drawing/2010/main"/>
            </a:ext>
          </a:extLst>
        </p:spPr>
      </p:pic>
      <p:sp>
        <p:nvSpPr>
          <p:cNvPr id="7" name="Dikdörtgen 6">
            <a:extLst>
              <a:ext uri="{FF2B5EF4-FFF2-40B4-BE49-F238E27FC236}">
                <a16:creationId xmlns:a16="http://schemas.microsoft.com/office/drawing/2014/main" id="{49FF6AB7-174C-544A-96BD-47AE4CAD834E}"/>
              </a:ext>
            </a:extLst>
          </p:cNvPr>
          <p:cNvSpPr/>
          <p:nvPr/>
        </p:nvSpPr>
        <p:spPr>
          <a:xfrm>
            <a:off x="1385902" y="1577291"/>
            <a:ext cx="801823" cy="400110"/>
          </a:xfrm>
          <a:prstGeom prst="rect">
            <a:avLst/>
          </a:prstGeom>
        </p:spPr>
        <p:txBody>
          <a:bodyPr wrap="none">
            <a:spAutoFit/>
          </a:bodyPr>
          <a:lstStyle/>
          <a:p>
            <a:r>
              <a:rPr lang="lt-LT" sz="2000" b="1" dirty="0">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6</a:t>
            </a:r>
          </a:p>
        </p:txBody>
      </p:sp>
    </p:spTree>
    <p:extLst>
      <p:ext uri="{BB962C8B-B14F-4D97-AF65-F5344CB8AC3E}">
        <p14:creationId xmlns:p14="http://schemas.microsoft.com/office/powerpoint/2010/main" val="3484804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6. Sudėtis</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2339102"/>
          </a:xfrm>
          <a:prstGeom prst="rect">
            <a:avLst/>
          </a:prstGeom>
        </p:spPr>
        <p:txBody>
          <a:bodyPr wrap="square">
            <a:spAutoFit/>
          </a:bodyPr>
          <a:lstStyle/>
          <a:p>
            <a:pPr>
              <a:lnSpc>
                <a:spcPct val="150000"/>
              </a:lnSpc>
            </a:pPr>
            <a:r>
              <a:rPr lang="en-GB" sz="2400" b="1" dirty="0" err="1">
                <a:highlight>
                  <a:srgbClr val="FFFFFF"/>
                </a:highlight>
              </a:rPr>
              <a:t>Papildomi</a:t>
            </a:r>
            <a:r>
              <a:rPr lang="en-GB" sz="2400" b="1" dirty="0">
                <a:highlight>
                  <a:srgbClr val="FFFFFF"/>
                </a:highlight>
              </a:rPr>
              <a:t> </a:t>
            </a:r>
            <a:r>
              <a:rPr lang="en-GB" sz="2400" b="1" dirty="0" err="1">
                <a:highlight>
                  <a:srgbClr val="FFFFFF"/>
                </a:highlight>
              </a:rPr>
              <a:t>šaltiniai</a:t>
            </a:r>
            <a:r>
              <a:rPr lang="en-GB" sz="2400" b="1" dirty="0">
                <a:highlight>
                  <a:srgbClr val="FFFFFF"/>
                </a:highlight>
              </a:rPr>
              <a:t>:</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dirty="0">
              <a:highlight>
                <a:srgbClr val="FFFFFF"/>
              </a:highlight>
            </a:endParaRPr>
          </a:p>
          <a:p>
            <a:pPr marL="285750" lvl="0" indent="-285750">
              <a:buFont typeface="Arial" panose="020B0604020202020204" pitchFamily="34" charset="0"/>
              <a:buChar char="•"/>
            </a:pPr>
            <a:r>
              <a:rPr lang="en-GB" sz="2400" dirty="0">
                <a:highlight>
                  <a:srgbClr val="FFFFFF"/>
                </a:highlight>
              </a:rPr>
              <a:t>Mutlu, Y. (2016). </a:t>
            </a:r>
            <a:r>
              <a:rPr lang="en-GB" sz="2400" dirty="0" err="1">
                <a:highlight>
                  <a:srgbClr val="FFFFFF"/>
                </a:highlight>
              </a:rPr>
              <a:t>Matematikos</a:t>
            </a:r>
            <a:r>
              <a:rPr lang="en-GB" sz="2400" dirty="0">
                <a:highlight>
                  <a:srgbClr val="FFFFFF"/>
                </a:highlight>
              </a:rPr>
              <a:t> </a:t>
            </a:r>
            <a:r>
              <a:rPr lang="en-GB" sz="2400" dirty="0" err="1">
                <a:highlight>
                  <a:srgbClr val="FFFFFF"/>
                </a:highlight>
              </a:rPr>
              <a:t>mokymosi</a:t>
            </a:r>
            <a:r>
              <a:rPr lang="en-GB" sz="2400" dirty="0">
                <a:highlight>
                  <a:srgbClr val="FFFFFF"/>
                </a:highlight>
              </a:rPr>
              <a:t> </a:t>
            </a:r>
            <a:r>
              <a:rPr lang="en-GB" sz="2400" dirty="0" err="1">
                <a:highlight>
                  <a:srgbClr val="FFFFFF"/>
                </a:highlight>
              </a:rPr>
              <a:t>sutrikimas</a:t>
            </a:r>
            <a:r>
              <a:rPr lang="en-GB" sz="2400" dirty="0">
                <a:highlight>
                  <a:srgbClr val="FFFFFF"/>
                </a:highlight>
              </a:rPr>
              <a:t> (</a:t>
            </a:r>
            <a:r>
              <a:rPr lang="en-GB" sz="2400" dirty="0" err="1">
                <a:highlight>
                  <a:srgbClr val="FFFFFF"/>
                </a:highlight>
              </a:rPr>
              <a:t>raidos</a:t>
            </a:r>
            <a:r>
              <a:rPr lang="en-GB" sz="2400" dirty="0">
                <a:highlight>
                  <a:srgbClr val="FFFFFF"/>
                </a:highlight>
              </a:rPr>
              <a:t> </a:t>
            </a:r>
            <a:r>
              <a:rPr lang="en-GB" sz="2400" dirty="0" err="1">
                <a:highlight>
                  <a:srgbClr val="FFFFFF"/>
                </a:highlight>
              </a:rPr>
              <a:t>diskalkulija</a:t>
            </a:r>
            <a:r>
              <a:rPr lang="en-GB" sz="2400" dirty="0">
                <a:highlight>
                  <a:srgbClr val="FFFFFF"/>
                </a:highlight>
              </a:rPr>
              <a:t>). </a:t>
            </a:r>
            <a:r>
              <a:rPr lang="en-GB" sz="2400" dirty="0" err="1">
                <a:highlight>
                  <a:srgbClr val="FFFFFF"/>
                </a:highlight>
              </a:rPr>
              <a:t>Matematikos</a:t>
            </a:r>
            <a:r>
              <a:rPr lang="en-GB" sz="2400" dirty="0">
                <a:highlight>
                  <a:srgbClr val="FFFFFF"/>
                </a:highlight>
              </a:rPr>
              <a:t> </a:t>
            </a:r>
            <a:r>
              <a:rPr lang="en-GB" sz="2400" dirty="0" err="1">
                <a:highlight>
                  <a:srgbClr val="FFFFFF"/>
                </a:highlight>
              </a:rPr>
              <a:t>ugdymo</a:t>
            </a:r>
            <a:r>
              <a:rPr lang="en-GB" sz="2400" dirty="0">
                <a:highlight>
                  <a:srgbClr val="FFFFFF"/>
                </a:highlight>
              </a:rPr>
              <a:t> </a:t>
            </a:r>
            <a:r>
              <a:rPr lang="en-GB" sz="2400" dirty="0" err="1">
                <a:highlight>
                  <a:srgbClr val="FFFFFF"/>
                </a:highlight>
              </a:rPr>
              <a:t>teorijos</a:t>
            </a:r>
            <a:r>
              <a:rPr lang="en-GB" sz="2400" dirty="0">
                <a:highlight>
                  <a:srgbClr val="FFFFFF"/>
                </a:highlight>
              </a:rPr>
              <a:t>. Ankara: </a:t>
            </a:r>
            <a:r>
              <a:rPr lang="en-GB" sz="2400" dirty="0" err="1">
                <a:highlight>
                  <a:srgbClr val="FFFFFF"/>
                </a:highlight>
              </a:rPr>
              <a:t>Pegem</a:t>
            </a:r>
            <a:r>
              <a:rPr lang="en-GB" sz="2400" dirty="0">
                <a:highlight>
                  <a:srgbClr val="FFFFFF"/>
                </a:highlight>
              </a:rPr>
              <a:t> </a:t>
            </a:r>
            <a:r>
              <a:rPr lang="en-GB" sz="2400" dirty="0" err="1">
                <a:highlight>
                  <a:srgbClr val="FFFFFF"/>
                </a:highlight>
              </a:rPr>
              <a:t>Akademi</a:t>
            </a:r>
            <a:endParaRPr lang="en-GB" sz="2400" dirty="0">
              <a:highlight>
                <a:srgbClr val="FFFFFF"/>
              </a:highlight>
            </a:endParaRPr>
          </a:p>
          <a:p>
            <a:pPr marL="285750" lvl="0" indent="-285750">
              <a:buFont typeface="Arial" panose="020B0604020202020204" pitchFamily="34" charset="0"/>
              <a:buChar char="•"/>
            </a:pPr>
            <a:endParaRPr lang="tr-TR" sz="2400" dirty="0">
              <a:highlight>
                <a:srgbClr val="FFFFFF"/>
              </a:highlight>
            </a:endParaRPr>
          </a:p>
          <a:p>
            <a:pPr marL="285750" indent="-285750">
              <a:buFont typeface="Arial" panose="020B0604020202020204" pitchFamily="34" charset="0"/>
              <a:buChar char="•"/>
            </a:pPr>
            <a:r>
              <a:rPr lang="en-GB" sz="2400" dirty="0">
                <a:highlight>
                  <a:srgbClr val="FFFFFF"/>
                </a:highlight>
              </a:rPr>
              <a:t>https://</a:t>
            </a:r>
            <a:r>
              <a:rPr lang="en-GB" sz="2400" dirty="0" err="1">
                <a:highlight>
                  <a:srgbClr val="FFFFFF"/>
                </a:highlight>
              </a:rPr>
              <a:t>www.youtube.com</a:t>
            </a:r>
            <a:r>
              <a:rPr lang="en-GB" sz="2400" dirty="0">
                <a:highlight>
                  <a:srgbClr val="FFFFFF"/>
                </a:highlight>
              </a:rPr>
              <a:t>/</a:t>
            </a:r>
            <a:r>
              <a:rPr lang="en-GB" sz="2400" dirty="0" err="1">
                <a:highlight>
                  <a:srgbClr val="FFFFFF"/>
                </a:highlight>
              </a:rPr>
              <a:t>watch?v</a:t>
            </a:r>
            <a:r>
              <a:rPr lang="en-GB" sz="2400" dirty="0">
                <a:highlight>
                  <a:srgbClr val="FFFFFF"/>
                </a:highlight>
              </a:rPr>
              <a:t>=7mvvj75holc</a:t>
            </a: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39147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7. Skaičių galvosūkis</a:t>
            </a:r>
            <a:br>
              <a:rPr lang="lt-LT" sz="3200" b="1" dirty="0">
                <a:solidFill>
                  <a:schemeClr val="bg1"/>
                </a:solidFill>
              </a:rPr>
            </a:b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1198798935"/>
              </p:ext>
            </p:extLst>
          </p:nvPr>
        </p:nvGraphicFramePr>
        <p:xfrm>
          <a:off x="357808" y="1130867"/>
          <a:ext cx="11640903" cy="4574194"/>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val="642608620"/>
                    </a:ext>
                  </a:extLst>
                </a:gridCol>
                <a:gridCol w="9905350">
                  <a:extLst>
                    <a:ext uri="{9D8B030D-6E8A-4147-A177-3AD203B41FA5}">
                      <a16:colId xmlns:a16="http://schemas.microsoft.com/office/drawing/2014/main" val="1960463359"/>
                    </a:ext>
                  </a:extLst>
                </a:gridCol>
              </a:tblGrid>
              <a:tr h="415836">
                <a:tc>
                  <a:txBody>
                    <a:bodyPr/>
                    <a:lstStyle/>
                    <a:p>
                      <a:pPr>
                        <a:lnSpc>
                          <a:spcPct val="150000"/>
                        </a:lnSpc>
                        <a:spcBef>
                          <a:spcPts val="0"/>
                        </a:spcBef>
                        <a:spcAft>
                          <a:spcPts val="0"/>
                        </a:spcAft>
                      </a:pPr>
                      <a:r>
                        <a:rPr lang="lt-LT" sz="2000" b="1" dirty="0">
                          <a:solidFill>
                            <a:srgbClr val="C00000"/>
                          </a:solidFill>
                          <a:effectLst/>
                        </a:rPr>
                        <a:t>Trukmė:</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lt-LT" sz="2000" dirty="0">
                          <a:effectLst/>
                        </a:rPr>
                        <a:t>minučių</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4158358">
                <a:tc>
                  <a:txBody>
                    <a:bodyPr/>
                    <a:lstStyle/>
                    <a:p>
                      <a:pPr>
                        <a:lnSpc>
                          <a:spcPct val="150000"/>
                        </a:lnSpc>
                        <a:spcBef>
                          <a:spcPts val="0"/>
                        </a:spcBef>
                        <a:spcAft>
                          <a:spcPts val="0"/>
                        </a:spcAft>
                      </a:pPr>
                      <a:r>
                        <a:rPr lang="lt-LT" sz="2000" b="1" dirty="0">
                          <a:solidFill>
                            <a:srgbClr val="C00000"/>
                          </a:solidFill>
                          <a:effectLst/>
                        </a:rPr>
                        <a:t>Turinys</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lt-LT" sz="2000" dirty="0">
                          <a:effectLst/>
                          <a:latin typeface="Arial" panose="020B0604020202020204" pitchFamily="34" charset="0"/>
                          <a:ea typeface="Arial" panose="020B0604020202020204" pitchFamily="34" charset="0"/>
                        </a:rPr>
                        <a:t>Mokiniams, turintiems </a:t>
                      </a:r>
                      <a:r>
                        <a:rPr lang="lt-LT" sz="2000" dirty="0" err="1">
                          <a:effectLst/>
                          <a:latin typeface="Arial" panose="020B0604020202020204" pitchFamily="34" charset="0"/>
                          <a:ea typeface="Arial" panose="020B0604020202020204" pitchFamily="34" charset="0"/>
                        </a:rPr>
                        <a:t>diskalkulijos</a:t>
                      </a:r>
                      <a:r>
                        <a:rPr lang="lt-LT" sz="2000" dirty="0">
                          <a:effectLst/>
                          <a:latin typeface="Arial" panose="020B0604020202020204" pitchFamily="34" charset="0"/>
                          <a:ea typeface="Arial" panose="020B0604020202020204" pitchFamily="34" charset="0"/>
                        </a:rPr>
                        <a:t> sutrikimą, svarbus įgūdis atskirti skaičių formos skirtumus. </a:t>
                      </a:r>
                    </a:p>
                    <a:p>
                      <a:pPr algn="just">
                        <a:lnSpc>
                          <a:spcPct val="150000"/>
                        </a:lnSpc>
                        <a:spcBef>
                          <a:spcPts val="600"/>
                        </a:spcBef>
                        <a:spcAft>
                          <a:spcPts val="600"/>
                        </a:spcAft>
                      </a:pPr>
                      <a:r>
                        <a:rPr lang="lt-LT" sz="2000" dirty="0">
                          <a:effectLst/>
                          <a:latin typeface="Arial" panose="020B0604020202020204" pitchFamily="34" charset="0"/>
                          <a:ea typeface="Arial" panose="020B0604020202020204" pitchFamily="34" charset="0"/>
                        </a:rPr>
                        <a:t>Ypač spalvos gali būti naudojamos kaip svarbi priemonė jiems pastebėti šį skirtumą. 7 pavyzdys išdalinamas visiems mokiniams.</a:t>
                      </a:r>
                    </a:p>
                    <a:p>
                      <a:pPr algn="just">
                        <a:lnSpc>
                          <a:spcPct val="150000"/>
                        </a:lnSpc>
                        <a:spcBef>
                          <a:spcPts val="600"/>
                        </a:spcBef>
                        <a:spcAft>
                          <a:spcPts val="600"/>
                        </a:spcAft>
                      </a:pPr>
                      <a:r>
                        <a:rPr lang="lt-LT" sz="2000" dirty="0">
                          <a:effectLst/>
                          <a:latin typeface="Arial" panose="020B0604020202020204" pitchFamily="34" charset="0"/>
                          <a:ea typeface="Arial" panose="020B0604020202020204" pitchFamily="34" charset="0"/>
                        </a:rPr>
                        <a:t>Mokiniams išduodamos veiklos kortelės, panašios į 7 pavyzdžio paveikslėlyje esančias, ir prašoma langeliuose įrašyti paveikslėlyje esančius skaičius pagal jų spalvas.</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156919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7. Skaičių galvosūkis</a:t>
            </a:r>
            <a:endParaRPr sz="3200" b="1" dirty="0">
              <a:solidFill>
                <a:schemeClr val="bg1"/>
              </a:solidFill>
            </a:endParaRPr>
          </a:p>
        </p:txBody>
      </p:sp>
      <p:pic>
        <p:nvPicPr>
          <p:cNvPr id="4" name="Resim 3">
            <a:extLst>
              <a:ext uri="{FF2B5EF4-FFF2-40B4-BE49-F238E27FC236}">
                <a16:creationId xmlns:a16="http://schemas.microsoft.com/office/drawing/2014/main" id="{8CDAA0F7-0523-2943-A983-9D853A0FB134}"/>
              </a:ext>
            </a:extLst>
          </p:cNvPr>
          <p:cNvPicPr/>
          <p:nvPr/>
        </p:nvPicPr>
        <p:blipFill rotWithShape="1">
          <a:blip r:embed="rId3">
            <a:extLst>
              <a:ext uri="{28A0092B-C50C-407E-A947-70E740481C1C}">
                <a14:useLocalDpi xmlns:a14="http://schemas.microsoft.com/office/drawing/2010/main" val="0"/>
              </a:ext>
            </a:extLst>
          </a:blip>
          <a:srcRect l="5849" t="15185" r="6701" b="59738"/>
          <a:stretch/>
        </p:blipFill>
        <p:spPr bwMode="auto">
          <a:xfrm>
            <a:off x="423006" y="3590693"/>
            <a:ext cx="5516880" cy="2124926"/>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47CAEC09-4B80-E840-8001-9A5E64400506}"/>
              </a:ext>
            </a:extLst>
          </p:cNvPr>
          <p:cNvPicPr/>
          <p:nvPr/>
        </p:nvPicPr>
        <p:blipFill rotWithShape="1">
          <a:blip r:embed="rId3">
            <a:extLst>
              <a:ext uri="{28A0092B-C50C-407E-A947-70E740481C1C}">
                <a14:useLocalDpi xmlns:a14="http://schemas.microsoft.com/office/drawing/2010/main" val="0"/>
              </a:ext>
            </a:extLst>
          </a:blip>
          <a:srcRect l="5849" t="40263" r="6701" b="6120"/>
          <a:stretch/>
        </p:blipFill>
        <p:spPr bwMode="auto">
          <a:xfrm>
            <a:off x="6096000" y="1040780"/>
            <a:ext cx="5516880" cy="4776439"/>
          </a:xfrm>
          <a:prstGeom prst="rect">
            <a:avLst/>
          </a:prstGeom>
          <a:ln>
            <a:noFill/>
          </a:ln>
          <a:extLst>
            <a:ext uri="{53640926-AAD7-44D8-BBD7-CCE9431645EC}">
              <a14:shadowObscured xmlns:a14="http://schemas.microsoft.com/office/drawing/2010/main"/>
            </a:ext>
          </a:extLst>
        </p:spPr>
      </p:pic>
      <p:sp>
        <p:nvSpPr>
          <p:cNvPr id="7" name="Dikdörtgen 6">
            <a:extLst>
              <a:ext uri="{FF2B5EF4-FFF2-40B4-BE49-F238E27FC236}">
                <a16:creationId xmlns:a16="http://schemas.microsoft.com/office/drawing/2014/main" id="{AAC63120-9338-2B4D-A5D9-A788A46108FD}"/>
              </a:ext>
            </a:extLst>
          </p:cNvPr>
          <p:cNvSpPr/>
          <p:nvPr/>
        </p:nvSpPr>
        <p:spPr>
          <a:xfrm>
            <a:off x="1385902" y="1577291"/>
            <a:ext cx="732893" cy="400110"/>
          </a:xfrm>
          <a:prstGeom prst="rect">
            <a:avLst/>
          </a:prstGeom>
        </p:spPr>
        <p:txBody>
          <a:bodyPr wrap="none">
            <a:spAutoFit/>
          </a:bodyPr>
          <a:lstStyle/>
          <a:p>
            <a:r>
              <a:rPr lang="lt-LT" sz="2000" b="1" dirty="0" err="1">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7</a:t>
            </a:r>
          </a:p>
        </p:txBody>
      </p:sp>
    </p:spTree>
    <p:extLst>
      <p:ext uri="{BB962C8B-B14F-4D97-AF65-F5344CB8AC3E}">
        <p14:creationId xmlns:p14="http://schemas.microsoft.com/office/powerpoint/2010/main" val="2704786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598868" y="107208"/>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7. Skaičių galvosūkis</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2339102"/>
          </a:xfrm>
          <a:prstGeom prst="rect">
            <a:avLst/>
          </a:prstGeom>
        </p:spPr>
        <p:txBody>
          <a:bodyPr wrap="square">
            <a:spAutoFit/>
          </a:bodyPr>
          <a:lstStyle/>
          <a:p>
            <a:pPr>
              <a:lnSpc>
                <a:spcPct val="150000"/>
              </a:lnSpc>
            </a:pPr>
            <a:r>
              <a:rPr lang="lt-LT" sz="2400" b="1" dirty="0">
                <a:highlight>
                  <a:srgbClr val="FFFFFF"/>
                </a:highlight>
              </a:rPr>
              <a:t>Papildomi šaltiniai </a:t>
            </a:r>
            <a:r>
              <a:rPr lang="en-GB" sz="2400" b="1" dirty="0">
                <a:highlight>
                  <a:srgbClr val="FFFFFF"/>
                </a:highlight>
              </a:rPr>
              <a:t>:</a:t>
            </a:r>
          </a:p>
          <a:p>
            <a:pPr marL="285750" lvl="0" indent="-285750">
              <a:buFont typeface="Arial" panose="020B0604020202020204" pitchFamily="34" charset="0"/>
              <a:buChar char="•"/>
            </a:pPr>
            <a:endParaRPr lang="en-GB" sz="2200" dirty="0">
              <a:highlight>
                <a:srgbClr val="FFFFFF"/>
              </a:highlight>
            </a:endParaRPr>
          </a:p>
          <a:p>
            <a:pPr marL="285750" lvl="0" indent="-285750">
              <a:buFont typeface="Arial" panose="020B0604020202020204" pitchFamily="34" charset="0"/>
              <a:buChar char="•"/>
            </a:pPr>
            <a:r>
              <a:rPr lang="en-GB" sz="2200" dirty="0">
                <a:highlight>
                  <a:srgbClr val="FFFFFF"/>
                </a:highlight>
              </a:rPr>
              <a:t>Toptaş, </a:t>
            </a:r>
            <a:r>
              <a:rPr lang="en-GB" sz="2200" dirty="0" err="1">
                <a:highlight>
                  <a:srgbClr val="FFFFFF"/>
                </a:highlight>
              </a:rPr>
              <a:t>Olkun</a:t>
            </a:r>
            <a:r>
              <a:rPr lang="en-GB" sz="2200" dirty="0">
                <a:highlight>
                  <a:srgbClr val="FFFFFF"/>
                </a:highlight>
              </a:rPr>
              <a:t>, </a:t>
            </a:r>
            <a:r>
              <a:rPr lang="en-GB" sz="2200" dirty="0" err="1">
                <a:highlight>
                  <a:srgbClr val="FFFFFF"/>
                </a:highlight>
              </a:rPr>
              <a:t>Çekirdekçi</a:t>
            </a:r>
            <a:r>
              <a:rPr lang="en-GB" sz="2200" dirty="0">
                <a:highlight>
                  <a:srgbClr val="FFFFFF"/>
                </a:highlight>
              </a:rPr>
              <a:t> and </a:t>
            </a:r>
            <a:r>
              <a:rPr lang="en-GB" sz="2200" dirty="0" err="1">
                <a:highlight>
                  <a:srgbClr val="FFFFFF"/>
                </a:highlight>
              </a:rPr>
              <a:t>Sarı</a:t>
            </a:r>
            <a:r>
              <a:rPr lang="en-GB" sz="2200" dirty="0">
                <a:highlight>
                  <a:srgbClr val="FFFFFF"/>
                </a:highlight>
              </a:rPr>
              <a:t> (2020) </a:t>
            </a:r>
            <a:r>
              <a:rPr lang="lt-LT" sz="2200" dirty="0">
                <a:highlight>
                  <a:srgbClr val="FFFFFF"/>
                </a:highlight>
              </a:rPr>
              <a:t>Matematikos mokymas pradinėje mokykloje</a:t>
            </a:r>
            <a:r>
              <a:rPr lang="en-GB" sz="2200" dirty="0">
                <a:highlight>
                  <a:srgbClr val="FFFFFF"/>
                </a:highlight>
              </a:rPr>
              <a:t>, </a:t>
            </a:r>
            <a:r>
              <a:rPr lang="en-GB" sz="2200" dirty="0" err="1">
                <a:highlight>
                  <a:srgbClr val="FFFFFF"/>
                </a:highlight>
              </a:rPr>
              <a:t>Vizetek</a:t>
            </a:r>
            <a:r>
              <a:rPr lang="en-GB" sz="2200" dirty="0">
                <a:highlight>
                  <a:srgbClr val="FFFFFF"/>
                </a:highlight>
              </a:rPr>
              <a:t> Publications</a:t>
            </a:r>
          </a:p>
          <a:p>
            <a:pPr marL="285750" lvl="0" indent="-285750">
              <a:buFont typeface="Arial" panose="020B0604020202020204" pitchFamily="34" charset="0"/>
              <a:buChar char="•"/>
            </a:pPr>
            <a:endParaRPr lang="tr-TR" sz="2200" dirty="0">
              <a:highlight>
                <a:srgbClr val="FFFFFF"/>
              </a:highlight>
            </a:endParaRPr>
          </a:p>
          <a:p>
            <a:pPr marL="285750" indent="-285750">
              <a:buFont typeface="Arial" panose="020B0604020202020204" pitchFamily="34" charset="0"/>
              <a:buChar char="•"/>
            </a:pPr>
            <a:r>
              <a:rPr lang="en-GB" sz="2200" dirty="0">
                <a:highlight>
                  <a:srgbClr val="FFFFFF"/>
                </a:highlight>
              </a:rPr>
              <a:t>https://</a:t>
            </a:r>
            <a:r>
              <a:rPr lang="en-GB" sz="2200" dirty="0" err="1">
                <a:highlight>
                  <a:srgbClr val="FFFFFF"/>
                </a:highlight>
              </a:rPr>
              <a:t>www.youtube.com</a:t>
            </a:r>
            <a:r>
              <a:rPr lang="en-GB" sz="2200" dirty="0">
                <a:highlight>
                  <a:srgbClr val="FFFFFF"/>
                </a:highlight>
              </a:rPr>
              <a:t>/</a:t>
            </a:r>
            <a:r>
              <a:rPr lang="en-GB" sz="2200" dirty="0" err="1">
                <a:highlight>
                  <a:srgbClr val="FFFFFF"/>
                </a:highlight>
              </a:rPr>
              <a:t>watch?v</a:t>
            </a:r>
            <a:r>
              <a:rPr lang="en-GB" sz="2200" dirty="0">
                <a:highlight>
                  <a:srgbClr val="FFFFFF"/>
                </a:highlight>
              </a:rPr>
              <a:t>=Gt75jzMzpSg</a:t>
            </a:r>
            <a:r>
              <a:rPr lang="tr-TR" sz="2200" dirty="0">
                <a:highlight>
                  <a:srgbClr val="FFFFFF"/>
                </a:highlight>
              </a:rPr>
              <a:t> </a:t>
            </a:r>
            <a:endParaRPr lang="tr-TR" sz="2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485750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8. </a:t>
            </a:r>
            <a:r>
              <a:rPr lang="en-GB" sz="3200" b="1" dirty="0">
                <a:solidFill>
                  <a:schemeClr val="bg1"/>
                </a:solidFill>
              </a:rPr>
              <a:t>Scribble</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4145206492"/>
              </p:ext>
            </p:extLst>
          </p:nvPr>
        </p:nvGraphicFramePr>
        <p:xfrm>
          <a:off x="357808" y="1130867"/>
          <a:ext cx="11640903" cy="4556255"/>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val="642608620"/>
                    </a:ext>
                  </a:extLst>
                </a:gridCol>
                <a:gridCol w="9905350">
                  <a:extLst>
                    <a:ext uri="{9D8B030D-6E8A-4147-A177-3AD203B41FA5}">
                      <a16:colId xmlns:a16="http://schemas.microsoft.com/office/drawing/2014/main" val="1960463359"/>
                    </a:ext>
                  </a:extLst>
                </a:gridCol>
              </a:tblGrid>
              <a:tr h="848541">
                <a:tc>
                  <a:txBody>
                    <a:bodyPr/>
                    <a:lstStyle/>
                    <a:p>
                      <a:pPr>
                        <a:lnSpc>
                          <a:spcPct val="150000"/>
                        </a:lnSpc>
                        <a:spcBef>
                          <a:spcPts val="0"/>
                        </a:spcBef>
                        <a:spcAft>
                          <a:spcPts val="0"/>
                        </a:spcAft>
                      </a:pPr>
                      <a:r>
                        <a:rPr lang="lt-LT" sz="2200" b="1" dirty="0">
                          <a:solidFill>
                            <a:srgbClr val="C00000"/>
                          </a:solidFill>
                          <a:effectLst/>
                        </a:rPr>
                        <a:t>Trukmė</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200" dirty="0">
                          <a:effectLst/>
                        </a:rPr>
                        <a:t>15-20 </a:t>
                      </a:r>
                      <a:r>
                        <a:rPr lang="lt-LT" sz="2200" dirty="0">
                          <a:effectLst/>
                        </a:rPr>
                        <a:t>minučių</a:t>
                      </a:r>
                      <a:endParaRPr lang="tr-TR" sz="22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3707714">
                <a:tc>
                  <a:txBody>
                    <a:bodyPr/>
                    <a:lstStyle/>
                    <a:p>
                      <a:pPr>
                        <a:lnSpc>
                          <a:spcPct val="150000"/>
                        </a:lnSpc>
                        <a:spcBef>
                          <a:spcPts val="0"/>
                        </a:spcBef>
                        <a:spcAft>
                          <a:spcPts val="0"/>
                        </a:spcAft>
                      </a:pPr>
                      <a:r>
                        <a:rPr lang="lt-LT" sz="2200" b="1" dirty="0">
                          <a:solidFill>
                            <a:srgbClr val="C00000"/>
                          </a:solidFill>
                          <a:effectLst/>
                        </a:rPr>
                        <a:t>Turinys</a:t>
                      </a:r>
                      <a:r>
                        <a:rPr lang="en-GB" sz="2200" b="1" dirty="0">
                          <a:solidFill>
                            <a:srgbClr val="C00000"/>
                          </a:solidFill>
                          <a:effectLst/>
                        </a:rPr>
                        <a:t>:</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lt-LT" sz="2200" b="0" i="0" u="none" strike="noStrike" cap="none" dirty="0">
                          <a:solidFill>
                            <a:schemeClr val="dk1"/>
                          </a:solidFill>
                          <a:effectLst/>
                          <a:latin typeface="Calibri"/>
                          <a:ea typeface="Calibri"/>
                          <a:cs typeface="Calibri"/>
                          <a:sym typeface="Arial"/>
                        </a:rPr>
                        <a:t>Diskalkulija sergantiems vaikams labai svarbu suvokti objektų kiekio ir skaičių raiškos ryšį. </a:t>
                      </a:r>
                    </a:p>
                    <a:p>
                      <a:pPr algn="just">
                        <a:lnSpc>
                          <a:spcPct val="150000"/>
                        </a:lnSpc>
                        <a:spcBef>
                          <a:spcPts val="600"/>
                        </a:spcBef>
                        <a:spcAft>
                          <a:spcPts val="600"/>
                        </a:spcAft>
                      </a:pPr>
                      <a:r>
                        <a:rPr lang="lt-LT" sz="2200" b="0" i="0" u="none" strike="noStrike" cap="none" dirty="0">
                          <a:solidFill>
                            <a:schemeClr val="dk1"/>
                          </a:solidFill>
                          <a:effectLst/>
                          <a:latin typeface="Calibri"/>
                          <a:ea typeface="Calibri"/>
                          <a:cs typeface="Calibri"/>
                          <a:sym typeface="Arial"/>
                        </a:rPr>
                        <a:t>Šiuo tikslu mokant numerius mokinių prašoma nuspalvinti tiek langelių pagal parašytą skaičių. </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2294747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Modulis 4: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8. Scribble</a:t>
            </a:r>
            <a:endParaRPr sz="3200" b="1" dirty="0">
              <a:solidFill>
                <a:schemeClr val="bg1"/>
              </a:solidFill>
            </a:endParaRPr>
          </a:p>
        </p:txBody>
      </p:sp>
      <p:pic>
        <p:nvPicPr>
          <p:cNvPr id="4" name="Resim 3">
            <a:extLst>
              <a:ext uri="{FF2B5EF4-FFF2-40B4-BE49-F238E27FC236}">
                <a16:creationId xmlns:a16="http://schemas.microsoft.com/office/drawing/2014/main" id="{6C7F91A7-B53A-FE41-8E2A-18CC59F3B5EE}"/>
              </a:ext>
            </a:extLst>
          </p:cNvPr>
          <p:cNvPicPr/>
          <p:nvPr/>
        </p:nvPicPr>
        <p:blipFill rotWithShape="1">
          <a:blip r:embed="rId3">
            <a:extLst>
              <a:ext uri="{28A0092B-C50C-407E-A947-70E740481C1C}">
                <a14:useLocalDpi xmlns:a14="http://schemas.microsoft.com/office/drawing/2010/main" val="0"/>
              </a:ext>
            </a:extLst>
          </a:blip>
          <a:srcRect b="50581"/>
          <a:stretch/>
        </p:blipFill>
        <p:spPr bwMode="auto">
          <a:xfrm>
            <a:off x="838200" y="1337124"/>
            <a:ext cx="5421630" cy="4183752"/>
          </a:xfrm>
          <a:prstGeom prst="rect">
            <a:avLst/>
          </a:prstGeom>
          <a:noFill/>
          <a:ln>
            <a:noFill/>
          </a:ln>
        </p:spPr>
      </p:pic>
      <p:pic>
        <p:nvPicPr>
          <p:cNvPr id="5" name="Resim 4">
            <a:extLst>
              <a:ext uri="{FF2B5EF4-FFF2-40B4-BE49-F238E27FC236}">
                <a16:creationId xmlns:a16="http://schemas.microsoft.com/office/drawing/2014/main" id="{6EAAA8A0-C172-1348-B645-645765133648}"/>
              </a:ext>
            </a:extLst>
          </p:cNvPr>
          <p:cNvPicPr/>
          <p:nvPr/>
        </p:nvPicPr>
        <p:blipFill rotWithShape="1">
          <a:blip r:embed="rId3">
            <a:extLst>
              <a:ext uri="{28A0092B-C50C-407E-A947-70E740481C1C}">
                <a14:useLocalDpi xmlns:a14="http://schemas.microsoft.com/office/drawing/2010/main" val="0"/>
              </a:ext>
            </a:extLst>
          </a:blip>
          <a:srcRect t="50581"/>
          <a:stretch/>
        </p:blipFill>
        <p:spPr bwMode="auto">
          <a:xfrm>
            <a:off x="6259830" y="1408584"/>
            <a:ext cx="5421630" cy="4183752"/>
          </a:xfrm>
          <a:prstGeom prst="rect">
            <a:avLst/>
          </a:prstGeom>
          <a:noFill/>
          <a:ln>
            <a:noFill/>
          </a:ln>
        </p:spPr>
      </p:pic>
      <p:sp>
        <p:nvSpPr>
          <p:cNvPr id="7" name="Dikdörtgen 6">
            <a:extLst>
              <a:ext uri="{FF2B5EF4-FFF2-40B4-BE49-F238E27FC236}">
                <a16:creationId xmlns:a16="http://schemas.microsoft.com/office/drawing/2014/main" id="{0E5D81EB-B709-874A-A358-51C3927A8398}"/>
              </a:ext>
            </a:extLst>
          </p:cNvPr>
          <p:cNvSpPr/>
          <p:nvPr/>
        </p:nvSpPr>
        <p:spPr>
          <a:xfrm>
            <a:off x="1385902" y="1069291"/>
            <a:ext cx="801823" cy="400110"/>
          </a:xfrm>
          <a:prstGeom prst="rect">
            <a:avLst/>
          </a:prstGeom>
        </p:spPr>
        <p:txBody>
          <a:bodyPr wrap="none">
            <a:spAutoFit/>
          </a:bodyPr>
          <a:lstStyle/>
          <a:p>
            <a:r>
              <a:rPr lang="lt-LT" sz="2000" b="1" dirty="0">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8</a:t>
            </a:r>
          </a:p>
        </p:txBody>
      </p:sp>
    </p:spTree>
    <p:extLst>
      <p:ext uri="{BB962C8B-B14F-4D97-AF65-F5344CB8AC3E}">
        <p14:creationId xmlns:p14="http://schemas.microsoft.com/office/powerpoint/2010/main" val="4176076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lt-LT" sz="3200" b="1" dirty="0">
                <a:solidFill>
                  <a:schemeClr val="bg1"/>
                </a:solidFill>
              </a:rPr>
              <a:t>Modulis 4: </a:t>
            </a:r>
            <a:r>
              <a:rPr lang="lt-LT" sz="3200" b="1" dirty="0" err="1">
                <a:solidFill>
                  <a:schemeClr val="bg1"/>
                </a:solidFill>
              </a:rPr>
              <a:t>Įtrauktis</a:t>
            </a:r>
            <a:r>
              <a:rPr lang="lt-LT" sz="3200" b="1" dirty="0">
                <a:solidFill>
                  <a:schemeClr val="bg1"/>
                </a:solidFill>
              </a:rPr>
              <a:t> visose švietimo srityse</a:t>
            </a:r>
            <a:br>
              <a:rPr lang="lt-LT" sz="3200" b="1" dirty="0">
                <a:solidFill>
                  <a:schemeClr val="bg1"/>
                </a:solidFill>
              </a:rPr>
            </a:br>
            <a:r>
              <a:rPr lang="lt-LT" sz="3200" b="1" dirty="0">
                <a:solidFill>
                  <a:schemeClr val="bg1"/>
                </a:solidFill>
              </a:rPr>
              <a:t>8. </a:t>
            </a:r>
            <a:r>
              <a:rPr lang="lt-LT" sz="3200" b="1" dirty="0" err="1">
                <a:solidFill>
                  <a:schemeClr val="bg1"/>
                </a:solidFill>
              </a:rPr>
              <a:t>Scribble</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2578398"/>
          </a:xfrm>
          <a:prstGeom prst="rect">
            <a:avLst/>
          </a:prstGeom>
        </p:spPr>
        <p:txBody>
          <a:bodyPr wrap="square">
            <a:spAutoFit/>
          </a:bodyPr>
          <a:lstStyle/>
          <a:p>
            <a:pPr>
              <a:lnSpc>
                <a:spcPct val="150000"/>
              </a:lnSpc>
            </a:pPr>
            <a:r>
              <a:rPr lang="lt-LT" sz="2400" b="1" dirty="0">
                <a:highlight>
                  <a:srgbClr val="FFFFFF"/>
                </a:highlight>
              </a:rPr>
              <a:t>Papildomi šaltiniai</a:t>
            </a:r>
            <a:r>
              <a:rPr lang="en-GB" sz="2400" b="1" dirty="0">
                <a:highlight>
                  <a:srgbClr val="FFFFFF"/>
                </a:highlight>
              </a:rPr>
              <a:t>:</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sz="2200" dirty="0">
              <a:highlight>
                <a:srgbClr val="FFFFFF"/>
              </a:highlight>
            </a:endParaRPr>
          </a:p>
          <a:p>
            <a:pPr marL="342900" lvl="0" indent="-342900">
              <a:lnSpc>
                <a:spcPct val="150000"/>
              </a:lnSpc>
              <a:buFont typeface="Arial" panose="020B0604020202020204" pitchFamily="34" charset="0"/>
              <a:buChar char="•"/>
            </a:pPr>
            <a:r>
              <a:rPr lang="en-GB" sz="2400" dirty="0">
                <a:highlight>
                  <a:srgbClr val="FFFFFF"/>
                </a:highlight>
              </a:rPr>
              <a:t>Mutlu, Y. (2016). Mathematics learning disability (developmental dyscalculia). Theories in Mathematics Education. Ankara: </a:t>
            </a:r>
            <a:r>
              <a:rPr lang="en-GB" sz="2400" dirty="0" err="1">
                <a:highlight>
                  <a:srgbClr val="FFFFFF"/>
                </a:highlight>
              </a:rPr>
              <a:t>Pegem</a:t>
            </a:r>
            <a:r>
              <a:rPr lang="en-GB" sz="2400" dirty="0">
                <a:highlight>
                  <a:srgbClr val="FFFFFF"/>
                </a:highlight>
              </a:rPr>
              <a:t> </a:t>
            </a:r>
            <a:r>
              <a:rPr lang="en-GB" sz="2400" dirty="0" err="1">
                <a:highlight>
                  <a:srgbClr val="FFFFFF"/>
                </a:highlight>
              </a:rPr>
              <a:t>Akademi</a:t>
            </a:r>
            <a:r>
              <a:rPr lang="en-GB" sz="2400" dirty="0">
                <a:highlight>
                  <a:srgbClr val="FFFFFF"/>
                </a:highlight>
              </a:rPr>
              <a:t>.</a:t>
            </a:r>
            <a:r>
              <a:rPr lang="tr-TR" sz="2400" dirty="0">
                <a:highlight>
                  <a:srgbClr val="FFFFFF"/>
                </a:highlight>
              </a:rPr>
              <a:t> </a:t>
            </a: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235885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Modulis 4: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9. Tinkamos </a:t>
            </a:r>
            <a:r>
              <a:rPr lang="en-GB" sz="3200" b="1" dirty="0" err="1">
                <a:solidFill>
                  <a:schemeClr val="bg1"/>
                </a:solidFill>
              </a:rPr>
              <a:t>krypties</a:t>
            </a:r>
            <a:r>
              <a:rPr lang="en-GB" sz="3200" b="1" dirty="0">
                <a:solidFill>
                  <a:schemeClr val="bg1"/>
                </a:solidFill>
              </a:rPr>
              <a:t> </a:t>
            </a:r>
            <a:r>
              <a:rPr lang="en-GB" sz="3200" b="1" dirty="0" err="1">
                <a:solidFill>
                  <a:schemeClr val="bg1"/>
                </a:solidFill>
              </a:rPr>
              <a:t>radimas</a:t>
            </a:r>
            <a:r>
              <a:rPr lang="en-GB" sz="3200" b="1" dirty="0">
                <a:solidFill>
                  <a:schemeClr val="bg1"/>
                </a:solidFill>
              </a:rPr>
              <a:t> </a:t>
            </a:r>
            <a:endParaRPr sz="3200" b="1" dirty="0">
              <a:solidFill>
                <a:schemeClr val="bg1"/>
              </a:solidFill>
            </a:endParaRPr>
          </a:p>
        </p:txBody>
      </p:sp>
      <p:graphicFrame>
        <p:nvGraphicFramePr>
          <p:cNvPr id="2" name="Tablo 1">
            <a:extLst>
              <a:ext uri="{FF2B5EF4-FFF2-40B4-BE49-F238E27FC236}">
                <a16:creationId xmlns:a16="http://schemas.microsoft.com/office/drawing/2014/main" id="{54024E91-4FCD-8943-A364-B175A8A1CAB4}"/>
              </a:ext>
            </a:extLst>
          </p:cNvPr>
          <p:cNvGraphicFramePr>
            <a:graphicFrameLocks noGrp="1"/>
          </p:cNvGraphicFramePr>
          <p:nvPr>
            <p:extLst>
              <p:ext uri="{D42A27DB-BD31-4B8C-83A1-F6EECF244321}">
                <p14:modId xmlns:p14="http://schemas.microsoft.com/office/powerpoint/2010/main" val="3281440186"/>
              </p:ext>
            </p:extLst>
          </p:nvPr>
        </p:nvGraphicFramePr>
        <p:xfrm>
          <a:off x="379141" y="1130867"/>
          <a:ext cx="11619570" cy="4556255"/>
        </p:xfrm>
        <a:graphic>
          <a:graphicData uri="http://schemas.openxmlformats.org/drawingml/2006/table">
            <a:tbl>
              <a:tblPr bandRow="1">
                <a:tableStyleId>{506EA3C1-0F02-4256-BE88-5E90EB001394}</a:tableStyleId>
              </a:tblPr>
              <a:tblGrid>
                <a:gridCol w="2029522">
                  <a:extLst>
                    <a:ext uri="{9D8B030D-6E8A-4147-A177-3AD203B41FA5}">
                      <a16:colId xmlns:a16="http://schemas.microsoft.com/office/drawing/2014/main" val="642608620"/>
                    </a:ext>
                  </a:extLst>
                </a:gridCol>
                <a:gridCol w="9590048">
                  <a:extLst>
                    <a:ext uri="{9D8B030D-6E8A-4147-A177-3AD203B41FA5}">
                      <a16:colId xmlns:a16="http://schemas.microsoft.com/office/drawing/2014/main" val="1960463359"/>
                    </a:ext>
                  </a:extLst>
                </a:gridCol>
              </a:tblGrid>
              <a:tr h="848541">
                <a:tc>
                  <a:txBody>
                    <a:bodyPr/>
                    <a:lstStyle/>
                    <a:p>
                      <a:pPr>
                        <a:lnSpc>
                          <a:spcPct val="150000"/>
                        </a:lnSpc>
                        <a:spcBef>
                          <a:spcPts val="0"/>
                        </a:spcBef>
                        <a:spcAft>
                          <a:spcPts val="0"/>
                        </a:spcAft>
                      </a:pPr>
                      <a:r>
                        <a:rPr lang="lt-LT" sz="2000" b="1" dirty="0">
                          <a:solidFill>
                            <a:srgbClr val="C00000"/>
                          </a:solidFill>
                          <a:effectLst/>
                        </a:rPr>
                        <a:t>Trukmė</a:t>
                      </a:r>
                      <a:r>
                        <a:rPr lang="en-GB" sz="2000" b="1" dirty="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lt-LT" sz="2000" dirty="0">
                          <a:effectLst/>
                        </a:rPr>
                        <a:t>minučių</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val="2138159007"/>
                  </a:ext>
                </a:extLst>
              </a:tr>
              <a:tr h="3707714">
                <a:tc>
                  <a:txBody>
                    <a:bodyPr/>
                    <a:lstStyle/>
                    <a:p>
                      <a:pPr>
                        <a:lnSpc>
                          <a:spcPct val="150000"/>
                        </a:lnSpc>
                        <a:spcBef>
                          <a:spcPts val="0"/>
                        </a:spcBef>
                        <a:spcAft>
                          <a:spcPts val="0"/>
                        </a:spcAft>
                      </a:pPr>
                      <a:r>
                        <a:rPr lang="lt-LT" sz="2200" b="1" dirty="0">
                          <a:solidFill>
                            <a:srgbClr val="C00000"/>
                          </a:solidFill>
                          <a:effectLst/>
                        </a:rPr>
                        <a:t>Turinys</a:t>
                      </a:r>
                      <a:r>
                        <a:rPr lang="en-GB" sz="2200" b="1" dirty="0">
                          <a:solidFill>
                            <a:srgbClr val="C00000"/>
                          </a:solidFill>
                          <a:effectLst/>
                        </a:rPr>
                        <a:t>:</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lt-LT" sz="2000" b="0" i="0" u="none" strike="noStrike" cap="none" dirty="0">
                          <a:solidFill>
                            <a:schemeClr val="dk1"/>
                          </a:solidFill>
                          <a:effectLst/>
                          <a:latin typeface="Calibri"/>
                          <a:ea typeface="Calibri"/>
                          <a:cs typeface="Calibri"/>
                          <a:sym typeface="Arial"/>
                        </a:rPr>
                        <a:t>Vaikai, turintys </a:t>
                      </a:r>
                      <a:r>
                        <a:rPr lang="lt-LT" sz="2000" b="0" i="0" u="none" strike="noStrike" cap="none" dirty="0" err="1">
                          <a:solidFill>
                            <a:schemeClr val="dk1"/>
                          </a:solidFill>
                          <a:effectLst/>
                          <a:latin typeface="Calibri"/>
                          <a:ea typeface="Calibri"/>
                          <a:cs typeface="Calibri"/>
                          <a:sym typeface="Arial"/>
                        </a:rPr>
                        <a:t>diskalkulijos</a:t>
                      </a:r>
                      <a:r>
                        <a:rPr lang="lt-LT" sz="2000" b="0" i="0" u="none" strike="noStrike" cap="none" dirty="0">
                          <a:solidFill>
                            <a:schemeClr val="dk1"/>
                          </a:solidFill>
                          <a:effectLst/>
                          <a:latin typeface="Calibri"/>
                          <a:ea typeface="Calibri"/>
                          <a:cs typeface="Calibri"/>
                          <a:sym typeface="Arial"/>
                        </a:rPr>
                        <a:t> sutrikimą, dažnai susiduria su problemų rašydami ir teisingai matydami skaičių kryptį. </a:t>
                      </a:r>
                    </a:p>
                    <a:p>
                      <a:pPr algn="just">
                        <a:lnSpc>
                          <a:spcPct val="150000"/>
                        </a:lnSpc>
                        <a:spcBef>
                          <a:spcPts val="600"/>
                        </a:spcBef>
                        <a:spcAft>
                          <a:spcPts val="600"/>
                        </a:spcAft>
                      </a:pPr>
                      <a:r>
                        <a:rPr lang="lt-LT" sz="2000" b="0" i="0" u="none" strike="noStrike" cap="none" dirty="0">
                          <a:solidFill>
                            <a:schemeClr val="dk1"/>
                          </a:solidFill>
                          <a:effectLst/>
                          <a:latin typeface="Calibri"/>
                          <a:ea typeface="Calibri"/>
                          <a:cs typeface="Calibri"/>
                          <a:sym typeface="Arial"/>
                        </a:rPr>
                        <a:t>Ypač painiojami skaičiai 5, 2, 9, 6 ir 7. Praktika rasti skaičių kryptį, kaip pavyzdžiuose  9, 10 ir 11, turi akivaizdžios naudos gerinant mokinių gebėjimą teisingai suvokti skaičių kryptį. </a:t>
                      </a:r>
                    </a:p>
                    <a:p>
                      <a:pPr algn="just">
                        <a:lnSpc>
                          <a:spcPct val="150000"/>
                        </a:lnSpc>
                        <a:spcBef>
                          <a:spcPts val="600"/>
                        </a:spcBef>
                        <a:spcAft>
                          <a:spcPts val="600"/>
                        </a:spcAft>
                      </a:pPr>
                      <a:r>
                        <a:rPr lang="lt-LT" sz="2000" b="0" i="0" u="none" strike="noStrike" cap="none" dirty="0">
                          <a:solidFill>
                            <a:schemeClr val="dk1"/>
                          </a:solidFill>
                          <a:effectLst/>
                          <a:latin typeface="Calibri"/>
                          <a:ea typeface="Calibri"/>
                          <a:cs typeface="Calibri"/>
                          <a:sym typeface="Arial"/>
                        </a:rPr>
                        <a:t> Papildomi lapai kopijuojami pagal mokinių skaičių ir išdalinami visiems mokiniams. Paprašykite mokinių surasti skaičius, nukreiptus teisinga kryptimi, ir juos apibraukti.</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495878948"/>
                  </a:ext>
                </a:extLst>
              </a:tr>
            </a:tbl>
          </a:graphicData>
        </a:graphic>
      </p:graphicFrame>
    </p:spTree>
    <p:extLst>
      <p:ext uri="{BB962C8B-B14F-4D97-AF65-F5344CB8AC3E}">
        <p14:creationId xmlns:p14="http://schemas.microsoft.com/office/powerpoint/2010/main" val="4224577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Modulis 4: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bg1"/>
                </a:solidFill>
              </a:rPr>
            </a:br>
            <a:r>
              <a:rPr lang="en-GB" sz="3200" b="1" dirty="0">
                <a:solidFill>
                  <a:schemeClr val="bg1"/>
                </a:solidFill>
              </a:rPr>
              <a:t>9. Tinkamos </a:t>
            </a:r>
            <a:r>
              <a:rPr lang="en-GB" sz="3200" b="1" dirty="0" err="1">
                <a:solidFill>
                  <a:schemeClr val="bg1"/>
                </a:solidFill>
              </a:rPr>
              <a:t>krypties</a:t>
            </a:r>
            <a:r>
              <a:rPr lang="en-GB" sz="3200" b="1" dirty="0">
                <a:solidFill>
                  <a:schemeClr val="bg1"/>
                </a:solidFill>
              </a:rPr>
              <a:t> </a:t>
            </a:r>
            <a:r>
              <a:rPr lang="en-GB" sz="3200" b="1" dirty="0" err="1">
                <a:solidFill>
                  <a:schemeClr val="bg1"/>
                </a:solidFill>
              </a:rPr>
              <a:t>radimas</a:t>
            </a:r>
            <a:r>
              <a:rPr lang="en-GB" sz="3200" b="1" dirty="0">
                <a:solidFill>
                  <a:schemeClr val="bg1"/>
                </a:solidFill>
              </a:rPr>
              <a:t> </a:t>
            </a:r>
            <a:endParaRPr sz="3200" b="1" dirty="0">
              <a:solidFill>
                <a:schemeClr val="bg1"/>
              </a:solidFill>
            </a:endParaRPr>
          </a:p>
        </p:txBody>
      </p:sp>
      <p:pic>
        <p:nvPicPr>
          <p:cNvPr id="4" name="Resim 3">
            <a:extLst>
              <a:ext uri="{FF2B5EF4-FFF2-40B4-BE49-F238E27FC236}">
                <a16:creationId xmlns:a16="http://schemas.microsoft.com/office/drawing/2014/main" id="{F86A1A71-D549-2547-9E5D-19B30D266398}"/>
              </a:ext>
            </a:extLst>
          </p:cNvPr>
          <p:cNvPicPr/>
          <p:nvPr/>
        </p:nvPicPr>
        <p:blipFill rotWithShape="1">
          <a:blip r:embed="rId3">
            <a:extLst>
              <a:ext uri="{28A0092B-C50C-407E-A947-70E740481C1C}">
                <a14:useLocalDpi xmlns:a14="http://schemas.microsoft.com/office/drawing/2010/main" val="0"/>
              </a:ext>
            </a:extLst>
          </a:blip>
          <a:srcRect l="7366" t="30696" r="5886" b="7712"/>
          <a:stretch/>
        </p:blipFill>
        <p:spPr bwMode="auto">
          <a:xfrm>
            <a:off x="223024" y="1516562"/>
            <a:ext cx="3724508" cy="4505093"/>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E9FA7725-F4CC-3943-BBDA-D924843E00B3}"/>
              </a:ext>
            </a:extLst>
          </p:cNvPr>
          <p:cNvPicPr/>
          <p:nvPr/>
        </p:nvPicPr>
        <p:blipFill rotWithShape="1">
          <a:blip r:embed="rId4">
            <a:extLst>
              <a:ext uri="{28A0092B-C50C-407E-A947-70E740481C1C}">
                <a14:useLocalDpi xmlns:a14="http://schemas.microsoft.com/office/drawing/2010/main" val="0"/>
              </a:ext>
            </a:extLst>
          </a:blip>
          <a:srcRect l="6685" t="30748" r="5716" b="7265"/>
          <a:stretch/>
        </p:blipFill>
        <p:spPr bwMode="auto">
          <a:xfrm>
            <a:off x="4340837" y="1449656"/>
            <a:ext cx="3627864" cy="4667350"/>
          </a:xfrm>
          <a:prstGeom prst="rect">
            <a:avLst/>
          </a:prstGeom>
          <a:ln>
            <a:noFill/>
          </a:ln>
          <a:extLst>
            <a:ext uri="{53640926-AAD7-44D8-BBD7-CCE9431645EC}">
              <a14:shadowObscured xmlns:a14="http://schemas.microsoft.com/office/drawing/2010/main"/>
            </a:ext>
          </a:extLst>
        </p:spPr>
      </p:pic>
      <p:pic>
        <p:nvPicPr>
          <p:cNvPr id="7" name="Resim 6">
            <a:extLst>
              <a:ext uri="{FF2B5EF4-FFF2-40B4-BE49-F238E27FC236}">
                <a16:creationId xmlns:a16="http://schemas.microsoft.com/office/drawing/2014/main" id="{973CE196-A0C7-FB46-9DD0-10AE1DC04027}"/>
              </a:ext>
            </a:extLst>
          </p:cNvPr>
          <p:cNvPicPr/>
          <p:nvPr/>
        </p:nvPicPr>
        <p:blipFill rotWithShape="1">
          <a:blip r:embed="rId5">
            <a:extLst>
              <a:ext uri="{28A0092B-C50C-407E-A947-70E740481C1C}">
                <a14:useLocalDpi xmlns:a14="http://schemas.microsoft.com/office/drawing/2010/main" val="0"/>
              </a:ext>
            </a:extLst>
          </a:blip>
          <a:srcRect l="5349" t="30751" r="5072" b="6313"/>
          <a:stretch/>
        </p:blipFill>
        <p:spPr bwMode="auto">
          <a:xfrm>
            <a:off x="8341113" y="1471958"/>
            <a:ext cx="3627864" cy="4600444"/>
          </a:xfrm>
          <a:prstGeom prst="rect">
            <a:avLst/>
          </a:prstGeom>
          <a:ln>
            <a:noFill/>
          </a:ln>
          <a:extLst>
            <a:ext uri="{53640926-AAD7-44D8-BBD7-CCE9431645EC}">
              <a14:shadowObscured xmlns:a14="http://schemas.microsoft.com/office/drawing/2010/main"/>
            </a:ext>
          </a:extLst>
        </p:spPr>
      </p:pic>
      <p:sp>
        <p:nvSpPr>
          <p:cNvPr id="8" name="Dikdörtgen 7">
            <a:extLst>
              <a:ext uri="{FF2B5EF4-FFF2-40B4-BE49-F238E27FC236}">
                <a16:creationId xmlns:a16="http://schemas.microsoft.com/office/drawing/2014/main" id="{B6299E6C-962E-FB49-B876-E66B305BB06E}"/>
              </a:ext>
            </a:extLst>
          </p:cNvPr>
          <p:cNvSpPr/>
          <p:nvPr/>
        </p:nvSpPr>
        <p:spPr>
          <a:xfrm>
            <a:off x="322674" y="959005"/>
            <a:ext cx="803425" cy="400110"/>
          </a:xfrm>
          <a:prstGeom prst="rect">
            <a:avLst/>
          </a:prstGeom>
        </p:spPr>
        <p:txBody>
          <a:bodyPr wrap="none">
            <a:spAutoFit/>
          </a:bodyPr>
          <a:lstStyle/>
          <a:p>
            <a:r>
              <a:rPr lang="lt-LT" sz="2000" b="1" dirty="0">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9</a:t>
            </a:r>
          </a:p>
        </p:txBody>
      </p:sp>
      <p:sp>
        <p:nvSpPr>
          <p:cNvPr id="9" name="Dikdörtgen 8">
            <a:extLst>
              <a:ext uri="{FF2B5EF4-FFF2-40B4-BE49-F238E27FC236}">
                <a16:creationId xmlns:a16="http://schemas.microsoft.com/office/drawing/2014/main" id="{E5F7B488-2C11-874D-B039-2B5694670C8A}"/>
              </a:ext>
            </a:extLst>
          </p:cNvPr>
          <p:cNvSpPr/>
          <p:nvPr/>
        </p:nvSpPr>
        <p:spPr>
          <a:xfrm>
            <a:off x="4340837" y="959005"/>
            <a:ext cx="933269" cy="400110"/>
          </a:xfrm>
          <a:prstGeom prst="rect">
            <a:avLst/>
          </a:prstGeom>
        </p:spPr>
        <p:txBody>
          <a:bodyPr wrap="none">
            <a:spAutoFit/>
          </a:bodyPr>
          <a:lstStyle/>
          <a:p>
            <a:r>
              <a:rPr lang="lt-LT" sz="2000" b="1" dirty="0">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10</a:t>
            </a:r>
          </a:p>
        </p:txBody>
      </p:sp>
      <p:sp>
        <p:nvSpPr>
          <p:cNvPr id="10" name="Dikdörtgen 9">
            <a:extLst>
              <a:ext uri="{FF2B5EF4-FFF2-40B4-BE49-F238E27FC236}">
                <a16:creationId xmlns:a16="http://schemas.microsoft.com/office/drawing/2014/main" id="{F9B6832B-9C8C-574F-AD79-A06D20E066CA}"/>
              </a:ext>
            </a:extLst>
          </p:cNvPr>
          <p:cNvSpPr/>
          <p:nvPr/>
        </p:nvSpPr>
        <p:spPr>
          <a:xfrm>
            <a:off x="8341113" y="954271"/>
            <a:ext cx="931665" cy="400110"/>
          </a:xfrm>
          <a:prstGeom prst="rect">
            <a:avLst/>
          </a:prstGeom>
        </p:spPr>
        <p:txBody>
          <a:bodyPr wrap="none">
            <a:spAutoFit/>
          </a:bodyPr>
          <a:lstStyle/>
          <a:p>
            <a:r>
              <a:rPr lang="lt-LT" sz="2000" b="1" dirty="0">
                <a:latin typeface="Calibri" panose="020F0502020204030204" pitchFamily="34" charset="0"/>
                <a:ea typeface="Calibri" panose="020F0502020204030204" pitchFamily="34" charset="0"/>
                <a:cs typeface="Times New Roman" panose="02020603050405020304" pitchFamily="18" charset="0"/>
              </a:rPr>
              <a:t>Pvz.</a:t>
            </a:r>
            <a:r>
              <a:rPr lang="tr-TR" sz="2000" b="1" dirty="0">
                <a:latin typeface="Calibri" panose="020F0502020204030204" pitchFamily="34" charset="0"/>
                <a:ea typeface="Calibri" panose="020F0502020204030204" pitchFamily="34" charset="0"/>
                <a:cs typeface="Times New Roman" panose="02020603050405020304" pitchFamily="18" charset="0"/>
              </a:rPr>
              <a:t> 11</a:t>
            </a:r>
          </a:p>
        </p:txBody>
      </p:sp>
    </p:spTree>
    <p:extLst>
      <p:ext uri="{BB962C8B-B14F-4D97-AF65-F5344CB8AC3E}">
        <p14:creationId xmlns:p14="http://schemas.microsoft.com/office/powerpoint/2010/main" val="968835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n-GB" sz="3200" b="1" dirty="0">
                <a:solidFill>
                  <a:schemeClr val="bg1"/>
                </a:solidFill>
              </a:rPr>
              <a:t>Modulis 4: Įtrauktis </a:t>
            </a:r>
            <a:r>
              <a:rPr lang="en-GB" sz="3200" b="1" dirty="0" err="1">
                <a:solidFill>
                  <a:schemeClr val="bg1"/>
                </a:solidFill>
              </a:rPr>
              <a:t>visose</a:t>
            </a:r>
            <a:r>
              <a:rPr lang="en-GB" sz="3200" b="1" dirty="0">
                <a:solidFill>
                  <a:schemeClr val="bg1"/>
                </a:solidFill>
              </a:rPr>
              <a:t> </a:t>
            </a:r>
            <a:r>
              <a:rPr lang="en-GB" sz="3200" b="1" dirty="0" err="1">
                <a:solidFill>
                  <a:schemeClr val="bg1"/>
                </a:solidFill>
              </a:rPr>
              <a:t>švietimo</a:t>
            </a:r>
            <a:r>
              <a:rPr lang="en-GB" sz="3200" b="1" dirty="0">
                <a:solidFill>
                  <a:schemeClr val="bg1"/>
                </a:solidFill>
              </a:rPr>
              <a:t> </a:t>
            </a:r>
            <a:r>
              <a:rPr lang="en-GB" sz="3200" b="1" dirty="0" err="1">
                <a:solidFill>
                  <a:schemeClr val="bg1"/>
                </a:solidFill>
              </a:rPr>
              <a:t>srityse</a:t>
            </a:r>
            <a:br>
              <a:rPr lang="en-GB" sz="3200" b="1" dirty="0">
                <a:solidFill>
                  <a:schemeClr val="lt1"/>
                </a:solidFill>
              </a:rPr>
            </a:br>
            <a:r>
              <a:rPr lang="en-GB" sz="3200" b="1" dirty="0">
                <a:solidFill>
                  <a:schemeClr val="lt1"/>
                </a:solidFill>
              </a:rPr>
              <a:t>9</a:t>
            </a:r>
            <a:r>
              <a:rPr lang="en-GB" sz="3200" dirty="0">
                <a:solidFill>
                  <a:schemeClr val="lt1"/>
                </a:solidFill>
              </a:rPr>
              <a:t>. </a:t>
            </a:r>
            <a:r>
              <a:rPr lang="en-GB" sz="3200" b="1" dirty="0">
                <a:solidFill>
                  <a:schemeClr val="bg1"/>
                </a:solidFill>
              </a:rPr>
              <a:t>Tinkamos </a:t>
            </a:r>
            <a:r>
              <a:rPr lang="en-GB" sz="3200" b="1" dirty="0" err="1">
                <a:solidFill>
                  <a:schemeClr val="bg1"/>
                </a:solidFill>
              </a:rPr>
              <a:t>krypties</a:t>
            </a:r>
            <a:r>
              <a:rPr lang="en-GB" sz="3200" b="1" dirty="0">
                <a:solidFill>
                  <a:schemeClr val="bg1"/>
                </a:solidFill>
              </a:rPr>
              <a:t> </a:t>
            </a:r>
            <a:r>
              <a:rPr lang="en-GB" sz="3200" b="1" dirty="0" err="1">
                <a:solidFill>
                  <a:schemeClr val="bg1"/>
                </a:solidFill>
              </a:rPr>
              <a:t>radimas</a:t>
            </a:r>
            <a:r>
              <a:rPr lang="en-GB" sz="3200" b="1" dirty="0">
                <a:solidFill>
                  <a:schemeClr val="bg1"/>
                </a:solidFill>
              </a:rPr>
              <a:t> </a:t>
            </a:r>
            <a:endParaRPr sz="3200" b="1" dirty="0">
              <a:solidFill>
                <a:schemeClr val="bg1"/>
              </a:solidFill>
            </a:endParaRPr>
          </a:p>
        </p:txBody>
      </p:sp>
      <p:sp>
        <p:nvSpPr>
          <p:cNvPr id="6" name="Dikdörtgen 5">
            <a:extLst>
              <a:ext uri="{FF2B5EF4-FFF2-40B4-BE49-F238E27FC236}">
                <a16:creationId xmlns:a16="http://schemas.microsoft.com/office/drawing/2014/main" id="{BCAEB179-9F42-EA42-8CDF-FC00DDEA1B3B}"/>
              </a:ext>
            </a:extLst>
          </p:cNvPr>
          <p:cNvSpPr/>
          <p:nvPr/>
        </p:nvSpPr>
        <p:spPr>
          <a:xfrm>
            <a:off x="965915" y="1468192"/>
            <a:ext cx="10148553" cy="2953437"/>
          </a:xfrm>
          <a:prstGeom prst="rect">
            <a:avLst/>
          </a:prstGeom>
        </p:spPr>
        <p:txBody>
          <a:bodyPr wrap="square">
            <a:spAutoFit/>
          </a:bodyPr>
          <a:lstStyle/>
          <a:p>
            <a:pPr>
              <a:lnSpc>
                <a:spcPct val="150000"/>
              </a:lnSpc>
            </a:pPr>
            <a:r>
              <a:rPr lang="lt-LT" sz="2400" b="1" dirty="0">
                <a:highlight>
                  <a:srgbClr val="FFFFFF"/>
                </a:highlight>
              </a:rPr>
              <a:t>Papildomi šaltiniai </a:t>
            </a:r>
            <a:r>
              <a:rPr lang="en-GB" sz="2400" b="1" dirty="0">
                <a:highlight>
                  <a:srgbClr val="FFFFFF"/>
                </a:highlight>
              </a:rPr>
              <a:t>:</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sz="2200" dirty="0">
              <a:highlight>
                <a:srgbClr val="FFFFFF"/>
              </a:highlight>
            </a:endParaRPr>
          </a:p>
          <a:p>
            <a:pPr marL="342900" lvl="0" indent="-342900">
              <a:lnSpc>
                <a:spcPct val="150000"/>
              </a:lnSpc>
              <a:buFont typeface="Arial" panose="020B0604020202020204" pitchFamily="34" charset="0"/>
              <a:buChar char="•"/>
            </a:pPr>
            <a:r>
              <a:rPr lang="lt-LT" sz="2200" dirty="0" err="1">
                <a:highlight>
                  <a:srgbClr val="FFFFFF"/>
                </a:highlight>
              </a:rPr>
              <a:t>Mutlu</a:t>
            </a:r>
            <a:r>
              <a:rPr lang="lt-LT" sz="2200" dirty="0">
                <a:highlight>
                  <a:srgbClr val="FFFFFF"/>
                </a:highlight>
              </a:rPr>
              <a:t>, </a:t>
            </a:r>
            <a:r>
              <a:rPr lang="lt-LT" sz="2200" dirty="0" err="1">
                <a:highlight>
                  <a:srgbClr val="FFFFFF"/>
                </a:highlight>
              </a:rPr>
              <a:t>Olkun</a:t>
            </a:r>
            <a:r>
              <a:rPr lang="lt-LT" sz="2200" dirty="0">
                <a:highlight>
                  <a:srgbClr val="FFFFFF"/>
                </a:highlight>
              </a:rPr>
              <a:t>, </a:t>
            </a:r>
            <a:r>
              <a:rPr lang="lt-LT" sz="2200" dirty="0" err="1">
                <a:highlight>
                  <a:srgbClr val="FFFFFF"/>
                </a:highlight>
              </a:rPr>
              <a:t>Akgün</a:t>
            </a:r>
            <a:r>
              <a:rPr lang="lt-LT" sz="2200" dirty="0">
                <a:highlight>
                  <a:srgbClr val="FFFFFF"/>
                </a:highlight>
              </a:rPr>
              <a:t> ir </a:t>
            </a:r>
            <a:r>
              <a:rPr lang="lt-LT" sz="2200" dirty="0" err="1">
                <a:highlight>
                  <a:srgbClr val="FFFFFF"/>
                </a:highlight>
              </a:rPr>
              <a:t>Sarı</a:t>
            </a:r>
            <a:r>
              <a:rPr lang="lt-LT" sz="2200" dirty="0">
                <a:highlight>
                  <a:srgbClr val="FFFFFF"/>
                </a:highlight>
              </a:rPr>
              <a:t> (2020) Diskalkulija: matematikos mokymosi negalios apibrėžimas, charakteristikos, paplitimas, priežastys ir diagnozė, </a:t>
            </a:r>
            <a:r>
              <a:rPr lang="lt-LT" sz="2200" dirty="0" err="1">
                <a:highlight>
                  <a:srgbClr val="FFFFFF"/>
                </a:highlight>
              </a:rPr>
              <a:t>Pegem</a:t>
            </a:r>
            <a:r>
              <a:rPr lang="lt-LT" sz="2200" dirty="0">
                <a:highlight>
                  <a:srgbClr val="FFFFFF"/>
                </a:highlight>
              </a:rPr>
              <a:t> akademija</a:t>
            </a:r>
            <a:endParaRPr lang="tr-TR" sz="2200" dirty="0">
              <a:highlight>
                <a:srgbClr val="FFFFFF"/>
              </a:highlight>
            </a:endParaRPr>
          </a:p>
          <a:p>
            <a:pPr marL="342900" indent="-342900">
              <a:lnSpc>
                <a:spcPct val="150000"/>
              </a:lnSpc>
              <a:buFont typeface="Arial" panose="020B0604020202020204" pitchFamily="34" charset="0"/>
              <a:buChar char="•"/>
            </a:pPr>
            <a:r>
              <a:rPr lang="en-GB" sz="2200" dirty="0">
                <a:highlight>
                  <a:srgbClr val="FFFFFF"/>
                </a:highlight>
              </a:rPr>
              <a:t>https://</a:t>
            </a:r>
            <a:r>
              <a:rPr lang="en-GB" sz="2200" dirty="0" err="1">
                <a:highlight>
                  <a:srgbClr val="FFFFFF"/>
                </a:highlight>
              </a:rPr>
              <a:t>www.youtube.com</a:t>
            </a:r>
            <a:r>
              <a:rPr lang="en-GB" sz="2200" dirty="0">
                <a:highlight>
                  <a:srgbClr val="FFFFFF"/>
                </a:highlight>
              </a:rPr>
              <a:t>/</a:t>
            </a:r>
            <a:r>
              <a:rPr lang="en-GB" sz="2200" dirty="0" err="1">
                <a:highlight>
                  <a:srgbClr val="FFFFFF"/>
                </a:highlight>
              </a:rPr>
              <a:t>watch?v</a:t>
            </a:r>
            <a:r>
              <a:rPr lang="en-GB" sz="2200" dirty="0">
                <a:highlight>
                  <a:srgbClr val="FFFFFF"/>
                </a:highlight>
              </a:rPr>
              <a:t>=_radX5wjaPE</a:t>
            </a:r>
            <a:endParaRPr lang="tr-TR" sz="2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809468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dirty="0">
                <a:solidFill>
                  <a:schemeClr val="lt1"/>
                </a:solidFill>
              </a:rPr>
              <a:t>Kontaktai</a:t>
            </a:r>
            <a:endParaRPr dirty="0">
              <a:solidFill>
                <a:schemeClr val="lt1"/>
              </a:solidFill>
            </a:endParaRPr>
          </a:p>
        </p:txBody>
      </p:sp>
      <p:sp>
        <p:nvSpPr>
          <p:cNvPr id="338" name="Google Shape;338;p19"/>
          <p:cNvSpPr/>
          <p:nvPr/>
        </p:nvSpPr>
        <p:spPr>
          <a:xfrm>
            <a:off x="2268773" y="2808817"/>
            <a:ext cx="5336359" cy="492402"/>
          </a:xfrm>
          <a:prstGeom prst="rect">
            <a:avLst/>
          </a:prstGeom>
          <a:noFill/>
          <a:ln>
            <a:noFill/>
          </a:ln>
        </p:spPr>
        <p:txBody>
          <a:bodyPr spcFirstLastPara="1" wrap="square" lIns="91425" tIns="45700" rIns="91425" bIns="45700" anchor="ctr" anchorCtr="0">
            <a:spAutoFit/>
          </a:bodyPr>
          <a:lstStyle/>
          <a:p>
            <a:pPr lvl="0">
              <a:buClr>
                <a:schemeClr val="dk1"/>
              </a:buClr>
              <a:buSzPts val="1200"/>
            </a:pPr>
            <a:r>
              <a:rPr lang="en-GB" sz="2600" b="1" dirty="0">
                <a:solidFill>
                  <a:schemeClr val="dk1"/>
                </a:solidFill>
                <a:latin typeface="Quattrocento Sans"/>
                <a:ea typeface="Quattrocento Sans"/>
                <a:cs typeface="Quattrocento Sans"/>
                <a:sym typeface="Quattrocento Sans"/>
              </a:rPr>
              <a:t>Web</a:t>
            </a:r>
            <a:r>
              <a:rPr lang="en-GB" sz="2600" dirty="0">
                <a:solidFill>
                  <a:schemeClr val="dk1"/>
                </a:solidFill>
                <a:latin typeface="Quattrocento Sans"/>
                <a:ea typeface="Quattrocento Sans"/>
                <a:cs typeface="Quattrocento Sans"/>
                <a:sym typeface="Quattrocento Sans"/>
              </a:rPr>
              <a:t>: </a:t>
            </a:r>
            <a:r>
              <a:rPr lang="en-GB" sz="2600" dirty="0" err="1">
                <a:solidFill>
                  <a:schemeClr val="dk1"/>
                </a:solidFill>
                <a:latin typeface="Quattrocento Sans"/>
                <a:ea typeface="Quattrocento Sans"/>
                <a:cs typeface="Quattrocento Sans"/>
                <a:sym typeface="Quattrocento Sans"/>
              </a:rPr>
              <a:t>www.cu.edu.tr</a:t>
            </a:r>
            <a:r>
              <a:rPr lang="en-GB" sz="2600" dirty="0">
                <a:solidFill>
                  <a:schemeClr val="dk1"/>
                </a:solidFill>
                <a:latin typeface="Quattrocento Sans"/>
                <a:ea typeface="Quattrocento Sans"/>
                <a:cs typeface="Quattrocento Sans"/>
                <a:sym typeface="Quattrocento Sans"/>
              </a:rPr>
              <a:t>/</a:t>
            </a:r>
            <a:r>
              <a:rPr lang="en-GB" sz="2600" dirty="0" err="1">
                <a:solidFill>
                  <a:schemeClr val="dk1"/>
                </a:solidFill>
                <a:latin typeface="Quattrocento Sans"/>
                <a:ea typeface="Quattrocento Sans"/>
                <a:cs typeface="Quattrocento Sans"/>
                <a:sym typeface="Quattrocento Sans"/>
              </a:rPr>
              <a:t>eng</a:t>
            </a:r>
            <a:r>
              <a:rPr lang="en-GB" sz="2600" dirty="0">
                <a:solidFill>
                  <a:schemeClr val="dk1"/>
                </a:solidFill>
                <a:latin typeface="Quattrocento Sans"/>
                <a:ea typeface="Quattrocento Sans"/>
                <a:cs typeface="Quattrocento Sans"/>
                <a:sym typeface="Quattrocento Sans"/>
              </a:rPr>
              <a:t>/</a:t>
            </a:r>
            <a:endParaRPr sz="2600" i="0" u="none" strike="noStrike" cap="none" dirty="0">
              <a:solidFill>
                <a:schemeClr val="dk1"/>
              </a:solidFill>
              <a:latin typeface="Arial"/>
              <a:ea typeface="Arial"/>
              <a:cs typeface="Arial"/>
              <a:sym typeface="Arial"/>
            </a:endParaRPr>
          </a:p>
        </p:txBody>
      </p:sp>
      <p:sp>
        <p:nvSpPr>
          <p:cNvPr id="339" name="Google Shape;339;p19"/>
          <p:cNvSpPr/>
          <p:nvPr/>
        </p:nvSpPr>
        <p:spPr>
          <a:xfrm>
            <a:off x="2268773" y="3937435"/>
            <a:ext cx="5833459" cy="16927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2400" b="1"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Assoc. Prof. </a:t>
            </a:r>
            <a:r>
              <a:rPr lang="en-GB" sz="2400" b="1" dirty="0" err="1">
                <a:solidFill>
                  <a:schemeClr val="dk1"/>
                </a:solidFill>
                <a:latin typeface="Arial" panose="020B0604020202020204" pitchFamily="34" charset="0"/>
                <a:ea typeface="Quattrocento Sans"/>
                <a:cs typeface="Arial" panose="020B0604020202020204" pitchFamily="34" charset="0"/>
                <a:sym typeface="Quattrocento Sans"/>
              </a:rPr>
              <a:t>Dr.</a:t>
            </a:r>
            <a:r>
              <a:rPr lang="en-GB" sz="2400" b="1" dirty="0">
                <a:solidFill>
                  <a:schemeClr val="dk1"/>
                </a:solidFill>
                <a:latin typeface="Arial" panose="020B0604020202020204" pitchFamily="34" charset="0"/>
                <a:ea typeface="Quattrocento Sans"/>
                <a:cs typeface="Arial" panose="020B0604020202020204" pitchFamily="34" charset="0"/>
                <a:sym typeface="Quattrocento Sans"/>
              </a:rPr>
              <a:t> </a:t>
            </a:r>
            <a:r>
              <a:rPr lang="en-GB" sz="2400" b="1" dirty="0" err="1">
                <a:solidFill>
                  <a:schemeClr val="dk1"/>
                </a:solidFill>
                <a:latin typeface="Arial" panose="020B0604020202020204" pitchFamily="34" charset="0"/>
                <a:ea typeface="Quattrocento Sans"/>
                <a:cs typeface="Arial" panose="020B0604020202020204" pitchFamily="34" charset="0"/>
                <a:sym typeface="Quattrocento Sans"/>
              </a:rPr>
              <a:t>Oguzhan</a:t>
            </a:r>
            <a:r>
              <a:rPr lang="en-GB" sz="2400" b="1" dirty="0">
                <a:solidFill>
                  <a:schemeClr val="dk1"/>
                </a:solidFill>
                <a:latin typeface="Arial" panose="020B0604020202020204" pitchFamily="34" charset="0"/>
                <a:ea typeface="Quattrocento Sans"/>
                <a:cs typeface="Arial" panose="020B0604020202020204" pitchFamily="34" charset="0"/>
                <a:sym typeface="Quattrocento Sans"/>
              </a:rPr>
              <a:t> KIRDÖK</a:t>
            </a:r>
            <a:endParaRPr sz="12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None/>
            </a:pPr>
            <a:r>
              <a:rPr lang="en-GB" sz="1800" b="0"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Head of Chair </a:t>
            </a:r>
            <a:r>
              <a:rPr lang="en-GB" sz="1800" dirty="0">
                <a:solidFill>
                  <a:schemeClr val="dk1"/>
                </a:solidFill>
                <a:latin typeface="Arial" panose="020B0604020202020204" pitchFamily="34" charset="0"/>
                <a:ea typeface="Quattrocento Sans"/>
                <a:cs typeface="Arial" panose="020B0604020202020204" pitchFamily="34" charset="0"/>
                <a:sym typeface="Quattrocento Sans"/>
              </a:rPr>
              <a:t>of Special Education</a:t>
            </a: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lvl="0">
              <a:buClr>
                <a:schemeClr val="dk1"/>
              </a:buClr>
              <a:buSzPts val="1200"/>
            </a:pPr>
            <a:r>
              <a:rPr lang="en-GB" sz="1800" b="0"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Faculty of </a:t>
            </a:r>
            <a:r>
              <a:rPr lang="en-GB" sz="1800" dirty="0">
                <a:solidFill>
                  <a:schemeClr val="dk1"/>
                </a:solidFill>
                <a:latin typeface="Arial" panose="020B0604020202020204" pitchFamily="34" charset="0"/>
                <a:ea typeface="Quattrocento Sans"/>
                <a:cs typeface="Arial" panose="020B0604020202020204" pitchFamily="34" charset="0"/>
                <a:sym typeface="Quattrocento Sans"/>
              </a:rPr>
              <a:t>Education</a:t>
            </a:r>
            <a:endParaRPr sz="2000"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endParaRPr sz="1600" dirty="0">
              <a:solidFill>
                <a:schemeClr val="dk1"/>
              </a:solidFill>
              <a:latin typeface="Arial" panose="020B0604020202020204" pitchFamily="34" charset="0"/>
              <a:ea typeface="Quattrocento Sans"/>
              <a:cs typeface="Arial" panose="020B0604020202020204" pitchFamily="34" charset="0"/>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600" b="1"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E-Mail:</a:t>
            </a:r>
            <a:r>
              <a:rPr lang="en-GB" sz="1600" b="0"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 </a:t>
            </a:r>
            <a:r>
              <a:rPr lang="en-GB" sz="1600" u="sng" dirty="0" err="1">
                <a:solidFill>
                  <a:srgbClr val="0563C1"/>
                </a:solidFill>
                <a:latin typeface="Arial" panose="020B0604020202020204" pitchFamily="34" charset="0"/>
                <a:ea typeface="Quattrocento Sans"/>
                <a:cs typeface="Arial" panose="020B0604020202020204" pitchFamily="34" charset="0"/>
                <a:sym typeface="Quattrocento Sans"/>
              </a:rPr>
              <a:t>okirdok@cu.edu.tr</a:t>
            </a:r>
            <a:endParaRPr sz="16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100000"/>
              </a:lnSpc>
              <a:spcBef>
                <a:spcPts val="0"/>
              </a:spcBef>
              <a:spcAft>
                <a:spcPts val="0"/>
              </a:spcAft>
              <a:buClr>
                <a:schemeClr val="dk1"/>
              </a:buClr>
              <a:buSzPts val="1050"/>
              <a:buFont typeface="Calibri"/>
              <a:buNone/>
            </a:pPr>
            <a:endParaRPr sz="1200" b="0" i="0" u="none" strike="noStrike" cap="none" dirty="0">
              <a:solidFill>
                <a:schemeClr val="dk1"/>
              </a:solidFill>
              <a:latin typeface="Calibri"/>
              <a:ea typeface="Calibri"/>
              <a:cs typeface="Calibri"/>
              <a:sym typeface="Calibri"/>
            </a:endParaRPr>
          </a:p>
        </p:txBody>
      </p:sp>
      <p:pic>
        <p:nvPicPr>
          <p:cNvPr id="14338" name="Picture 2" descr="Çukurova Üniversitesi Destek Sistemi">
            <a:extLst>
              <a:ext uri="{FF2B5EF4-FFF2-40B4-BE49-F238E27FC236}">
                <a16:creationId xmlns:a16="http://schemas.microsoft.com/office/drawing/2014/main" id="{9C490C9F-0A43-6540-9FDD-9E4E0604A1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773" y="1784353"/>
            <a:ext cx="3302442" cy="8806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1530</Words>
  <Application>Microsoft Office PowerPoint</Application>
  <PresentationFormat>Plačiaekranė</PresentationFormat>
  <Paragraphs>145</Paragraphs>
  <Slides>29</Slides>
  <Notes>29</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29</vt:i4>
      </vt:variant>
    </vt:vector>
  </HeadingPairs>
  <TitlesOfParts>
    <vt:vector size="35" baseType="lpstr">
      <vt:lpstr>Noto Sans Symbols</vt:lpstr>
      <vt:lpstr>Symbol</vt:lpstr>
      <vt:lpstr>Quattrocento Sans</vt:lpstr>
      <vt:lpstr>Arial</vt:lpstr>
      <vt:lpstr>Calibri</vt:lpstr>
      <vt:lpstr>Office</vt:lpstr>
      <vt:lpstr>Diskalkulija Modulis 4: Įtrauktis visose švietimo srityse  Assoc. Prof. Dr. Oguzhan KIRDÖK  Cukurova University </vt:lpstr>
      <vt:lpstr>Modulis 4: Įtrauktis visose švietimo srityse</vt:lpstr>
      <vt:lpstr>Modulis 4: Įtrauktis visose švietimo srityse 1. Tikslas</vt:lpstr>
      <vt:lpstr> Modulis 4 : Įtrauktis visose švietimo srityse 2. Mokymosi rezultatai  </vt:lpstr>
      <vt:lpstr> Modulis 4: Įtrauktis visose švietimo srityse 2. Mokymosi rezultatai  </vt:lpstr>
      <vt:lpstr>4 Modulis: Įtrauktis visose švietimo srityse 2. Mokymosi rezultatai </vt:lpstr>
      <vt:lpstr> Modulis 4 : Įtrauktis visose švietimo srityse 3. Mažiau-daugiau, didelis-mažas </vt:lpstr>
      <vt:lpstr>4 Modulis: Įtrauktis visose švietimo srityse 3. Mažiau-daugiau, didelis-mažas</vt:lpstr>
      <vt:lpstr> Modulis 4: Įtrauktis visose švietimo srityse 3.Mažiau-daugiau, didelis-mažas</vt:lpstr>
      <vt:lpstr> Modulis 4: Įtrauktis visose švietimo srityse 3. Mažiau-daugiau, didelis-mažas</vt:lpstr>
      <vt:lpstr>Modulis 4: Įtrauktis visose švietimo srityse 4. Užbaigimas</vt:lpstr>
      <vt:lpstr>Modulis 4 : Įtrauktis visose švietimo srityse 4.Veikla: Užbaigimas</vt:lpstr>
      <vt:lpstr>Modulis 4: Įtrauktis visose švietimo srityse 4.  Užbaigimas</vt:lpstr>
      <vt:lpstr>Modulis 4: Įtrauktis visose švietimo srityse 5. Dėmesio ugdymas</vt:lpstr>
      <vt:lpstr>Modulis 4: Įtrauktis visose švietimo srityse 5. Dėmesio ugdymas</vt:lpstr>
      <vt:lpstr>Modulis 4: Įtrauktis visose švietimo srityse 5. Dėmesio ugdymas</vt:lpstr>
      <vt:lpstr>Modulis 4: Įtrauktis visose švietimo srityse 6. Sudėtis</vt:lpstr>
      <vt:lpstr>Modulis 4: Įtrauktis visose švietimo srityse 6. Sudėtis</vt:lpstr>
      <vt:lpstr>Modulis 4: Įtrauktis visose švietimo srityse 6. Sudėtis</vt:lpstr>
      <vt:lpstr>Modulis 4: Įtrauktis visose švietimo srityse 7. Skaičių galvosūkis </vt:lpstr>
      <vt:lpstr>Modulis 4: Įtrauktis visose švietimo srityse 7. Skaičių galvosūkis</vt:lpstr>
      <vt:lpstr>Modulis 4: Įtrauktis visose švietimo srityse 7. Skaičių galvosūkis</vt:lpstr>
      <vt:lpstr>Modulis 4: Įtrauktis visose švietimo srityse 8. Scribble</vt:lpstr>
      <vt:lpstr>Modulis 4: Įtrauktis visose švietimo srityse 8. Scribble</vt:lpstr>
      <vt:lpstr>Modulis 4: Įtrauktis visose švietimo srityse 8. Scribble</vt:lpstr>
      <vt:lpstr>Modulis 4: Įtrauktis visose švietimo srityse 9. Tinkamos krypties radimas </vt:lpstr>
      <vt:lpstr>Modulis 4: Įtrauktis visose švietimo srityse 9. Tinkamos krypties radimas </vt:lpstr>
      <vt:lpstr>Modulis 4: Įtrauktis visose švietimo srityse 9. Tinkamos krypties radimas </vt:lpstr>
      <vt:lpstr>Kontaktai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Dyscalculia  WP2: Dyscalculia Curriculum and Course Material  Prof. Dr. Marc Beutner Helene Lindenthal</dc:title>
  <dc:creator>Helene Lindenthal</dc:creator>
  <cp:lastModifiedBy>Kristina Žiedelienė</cp:lastModifiedBy>
  <cp:revision>6</cp:revision>
  <dcterms:created xsi:type="dcterms:W3CDTF">2023-09-04T09:53:46Z</dcterms:created>
  <dcterms:modified xsi:type="dcterms:W3CDTF">2024-08-16T17:18:55Z</dcterms:modified>
</cp:coreProperties>
</file>