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1"/>
  </p:notesMasterIdLst>
  <p:sldIdLst>
    <p:sldId id="257" r:id="rId2"/>
    <p:sldId id="258" r:id="rId3"/>
    <p:sldId id="259" r:id="rId4"/>
    <p:sldId id="275" r:id="rId5"/>
    <p:sldId id="276" r:id="rId6"/>
    <p:sldId id="277" r:id="rId7"/>
    <p:sldId id="278" r:id="rId8"/>
    <p:sldId id="280" r:id="rId9"/>
    <p:sldId id="281" r:id="rId10"/>
    <p:sldId id="279" r:id="rId11"/>
    <p:sldId id="282" r:id="rId12"/>
    <p:sldId id="283" r:id="rId13"/>
    <p:sldId id="284" r:id="rId14"/>
    <p:sldId id="285" r:id="rId15"/>
    <p:sldId id="286" r:id="rId16"/>
    <p:sldId id="287" r:id="rId17"/>
    <p:sldId id="288" r:id="rId18"/>
    <p:sldId id="289" r:id="rId19"/>
    <p:sldId id="290" r:id="rId20"/>
    <p:sldId id="291" r:id="rId21"/>
    <p:sldId id="293" r:id="rId22"/>
    <p:sldId id="294" r:id="rId23"/>
    <p:sldId id="295" r:id="rId24"/>
    <p:sldId id="296" r:id="rId25"/>
    <p:sldId id="297" r:id="rId26"/>
    <p:sldId id="298" r:id="rId27"/>
    <p:sldId id="299" r:id="rId28"/>
    <p:sldId id="300" r:id="rId29"/>
    <p:sldId id="274" r:id="rId30"/>
  </p:sldIdLst>
  <p:sldSz cx="12192000" cy="6858000"/>
  <p:notesSz cx="6858000" cy="9144000"/>
  <p:embeddedFontLst>
    <p:embeddedFont>
      <p:font typeface="Calibri" panose="020F0502020204030204" pitchFamily="34" charset="0"/>
      <p:regular r:id="rId32"/>
      <p:bold r:id="rId33"/>
      <p:italic r:id="rId34"/>
      <p:boldItalic r:id="rId35"/>
    </p:embeddedFont>
    <p:embeddedFont>
      <p:font typeface="Quattrocento Sans" panose="020B0502050000020003" pitchFamily="34"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gXRKSrZ5yjZW9jiWGXpQvp7dirI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06EA3C1-0F02-4256-BE88-5E90EB001394}">
  <a:tblStyle styleId="{506EA3C1-0F02-4256-BE88-5E90EB001394}"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0E7E6"/>
          </a:solidFill>
        </a:fill>
      </a:tcStyle>
    </a:wholeTbl>
    <a:band1H>
      <a:tcTxStyle/>
      <a:tcStyle>
        <a:tcBdr/>
        <a:fill>
          <a:solidFill>
            <a:srgbClr val="E0CCCA"/>
          </a:solidFill>
        </a:fill>
      </a:tcStyle>
    </a:band1H>
    <a:band2H>
      <a:tcTxStyle/>
      <a:tcStyle>
        <a:tcBdr/>
      </a:tcStyle>
    </a:band2H>
    <a:band1V>
      <a:tcTxStyle/>
      <a:tcStyle>
        <a:tcBdr/>
        <a:fill>
          <a:solidFill>
            <a:srgbClr val="E0CCC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3891"/>
  </p:normalViewPr>
  <p:slideViewPr>
    <p:cSldViewPr snapToGrid="0" snapToObjects="1">
      <p:cViewPr varScale="1">
        <p:scale>
          <a:sx n="58" d="100"/>
          <a:sy n="58" d="100"/>
        </p:scale>
        <p:origin x="208" y="3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0051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6491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938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8626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5189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674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8207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5423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0315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5455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445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0151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4667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7121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2583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9842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4503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3429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26539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89544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052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60470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69925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51739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60076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3" name="Google Shape;33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2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3"/>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3"/>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1"/>
        <p:cNvGrpSpPr/>
        <p:nvPr/>
      </p:nvGrpSpPr>
      <p:grpSpPr>
        <a:xfrm>
          <a:off x="0" y="0"/>
          <a:ext cx="0" cy="0"/>
          <a:chOff x="0" y="0"/>
          <a:chExt cx="0" cy="0"/>
        </a:xfrm>
      </p:grpSpPr>
      <p:sp>
        <p:nvSpPr>
          <p:cNvPr id="52" name="Google Shape;52;p26"/>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6"/>
        <p:cNvGrpSpPr/>
        <p:nvPr/>
      </p:nvGrpSpPr>
      <p:grpSpPr>
        <a:xfrm>
          <a:off x="0" y="0"/>
          <a:ext cx="0" cy="0"/>
          <a:chOff x="0" y="0"/>
          <a:chExt cx="0" cy="0"/>
        </a:xfrm>
      </p:grpSpPr>
      <p:sp>
        <p:nvSpPr>
          <p:cNvPr id="57" name="Google Shape;5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0"/>
        <p:cNvGrpSpPr/>
        <p:nvPr/>
      </p:nvGrpSpPr>
      <p:grpSpPr>
        <a:xfrm>
          <a:off x="0" y="0"/>
          <a:ext cx="0" cy="0"/>
          <a:chOff x="0" y="0"/>
          <a:chExt cx="0" cy="0"/>
        </a:xfrm>
      </p:grpSpPr>
      <p:sp>
        <p:nvSpPr>
          <p:cNvPr id="61" name="Google Shape;61;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7"/>
        <p:cNvGrpSpPr/>
        <p:nvPr/>
      </p:nvGrpSpPr>
      <p:grpSpPr>
        <a:xfrm>
          <a:off x="0" y="0"/>
          <a:ext cx="0" cy="0"/>
          <a:chOff x="0" y="0"/>
          <a:chExt cx="0" cy="0"/>
        </a:xfrm>
      </p:grpSpPr>
      <p:sp>
        <p:nvSpPr>
          <p:cNvPr id="68" name="Google Shape;68;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9"/>
          <p:cNvSpPr>
            <a:spLocks noGrp="1"/>
          </p:cNvSpPr>
          <p:nvPr>
            <p:ph type="pic" idx="2"/>
          </p:nvPr>
        </p:nvSpPr>
        <p:spPr>
          <a:xfrm>
            <a:off x="5183188" y="987425"/>
            <a:ext cx="6172200" cy="4873625"/>
          </a:xfrm>
          <a:prstGeom prst="rect">
            <a:avLst/>
          </a:prstGeom>
          <a:noFill/>
          <a:ln>
            <a:noFill/>
          </a:ln>
        </p:spPr>
      </p:sp>
      <p:sp>
        <p:nvSpPr>
          <p:cNvPr id="70" name="Google Shape;70;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0"/>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0"/>
        <p:cNvGrpSpPr/>
        <p:nvPr/>
      </p:nvGrpSpPr>
      <p:grpSpPr>
        <a:xfrm>
          <a:off x="0" y="0"/>
          <a:ext cx="0" cy="0"/>
          <a:chOff x="0" y="0"/>
          <a:chExt cx="0" cy="0"/>
        </a:xfrm>
      </p:grpSpPr>
      <p:sp>
        <p:nvSpPr>
          <p:cNvPr id="81" name="Google Shape;81;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0"/>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 name="Google Shape;7;p2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2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2" name="Google Shape;12;p20"/>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 name="Google Shape;13;p20"/>
          <p:cNvPicPr preferRelativeResize="0"/>
          <p:nvPr/>
        </p:nvPicPr>
        <p:blipFill rotWithShape="1">
          <a:blip r:embed="rId13">
            <a:alphaModFix/>
          </a:blip>
          <a:srcRect/>
          <a:stretch/>
        </p:blipFill>
        <p:spPr>
          <a:xfrm>
            <a:off x="104945" y="6356350"/>
            <a:ext cx="1061484" cy="400384"/>
          </a:xfrm>
          <a:prstGeom prst="rect">
            <a:avLst/>
          </a:prstGeom>
          <a:noFill/>
          <a:ln>
            <a:noFill/>
          </a:ln>
        </p:spPr>
      </p:pic>
      <p:sp>
        <p:nvSpPr>
          <p:cNvPr id="14" name="Google Shape;14;p20"/>
          <p:cNvSpPr txBox="1"/>
          <p:nvPr/>
        </p:nvSpPr>
        <p:spPr>
          <a:xfrm>
            <a:off x="3588239" y="6306779"/>
            <a:ext cx="5015522" cy="567690"/>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1"/>
              </a:buClr>
              <a:buSzPts val="900"/>
              <a:buFont typeface="Noto Sans Symbols"/>
              <a:buNone/>
            </a:pPr>
            <a:r>
              <a:rPr lang="en-GB" sz="900" b="0" i="0" u="none" strike="noStrike" cap="non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chemeClr val="lt1"/>
              </a:solidFill>
              <a:latin typeface="Calibri"/>
              <a:ea typeface="Calibri"/>
              <a:cs typeface="Calibri"/>
              <a:sym typeface="Calibri"/>
            </a:endParaRPr>
          </a:p>
          <a:p>
            <a:pPr marL="0" marR="0" lvl="0" indent="0" algn="ctr" rtl="0">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15" name="Google Shape;15;p20"/>
          <p:cNvPicPr preferRelativeResize="0"/>
          <p:nvPr/>
        </p:nvPicPr>
        <p:blipFill rotWithShape="1">
          <a:blip r:embed="rId14">
            <a:alphaModFix/>
          </a:blip>
          <a:srcRect/>
          <a:stretch/>
        </p:blipFill>
        <p:spPr>
          <a:xfrm>
            <a:off x="10690874" y="6356350"/>
            <a:ext cx="1396181" cy="365126"/>
          </a:xfrm>
          <a:prstGeom prst="rect">
            <a:avLst/>
          </a:prstGeom>
          <a:noFill/>
          <a:ln>
            <a:noFill/>
          </a:ln>
        </p:spPr>
      </p:pic>
      <p:pic>
        <p:nvPicPr>
          <p:cNvPr id="16" name="Google Shape;16;p20"/>
          <p:cNvPicPr preferRelativeResize="0"/>
          <p:nvPr/>
        </p:nvPicPr>
        <p:blipFill rotWithShape="1">
          <a:blip r:embed="rId15">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
          <p:cNvSpPr txBox="1">
            <a:spLocks noGrp="1"/>
          </p:cNvSpPr>
          <p:nvPr>
            <p:ph type="ctrTitle"/>
          </p:nvPr>
        </p:nvSpPr>
        <p:spPr>
          <a:xfrm>
            <a:off x="-17320" y="1311965"/>
            <a:ext cx="12192000" cy="4691270"/>
          </a:xfrm>
          <a:prstGeom prst="rect">
            <a:avLst/>
          </a:prstGeom>
          <a:noFill/>
          <a:ln>
            <a:noFill/>
          </a:ln>
        </p:spPr>
        <p:txBody>
          <a:bodyPr spcFirstLastPara="1" wrap="square" lIns="91425" tIns="45700" rIns="91425" bIns="45700" anchor="b" anchorCtr="0">
            <a:normAutofit fontScale="90000"/>
          </a:bodyPr>
          <a:lstStyle/>
          <a:p>
            <a:pPr lvl="0">
              <a:buClr>
                <a:srgbClr val="C00000"/>
              </a:buClr>
              <a:buSzPct val="272727"/>
            </a:pPr>
            <a:r>
              <a:rPr lang="en-GB" b="1" dirty="0">
                <a:solidFill>
                  <a:srgbClr val="C00000"/>
                </a:solidFill>
              </a:rPr>
              <a:t>Dyscalculia</a:t>
            </a:r>
            <a:br>
              <a:rPr lang="en-GB" dirty="0"/>
            </a:br>
            <a:br>
              <a:rPr lang="en-GB" dirty="0"/>
            </a:br>
            <a:r>
              <a:rPr lang="en-GB" b="1" dirty="0"/>
              <a:t>Module 4: Inclusiveness in all areas </a:t>
            </a:r>
            <a:br>
              <a:rPr lang="en-GB" b="1" dirty="0"/>
            </a:br>
            <a:r>
              <a:rPr lang="en-GB" b="1" dirty="0"/>
              <a:t>of education and training</a:t>
            </a:r>
            <a:r>
              <a:rPr lang="tr-TR" dirty="0"/>
              <a:t> </a:t>
            </a:r>
            <a:br>
              <a:rPr lang="en-GB" b="1" dirty="0"/>
            </a:br>
            <a:br>
              <a:rPr lang="en-GB" dirty="0"/>
            </a:br>
            <a:r>
              <a:rPr lang="en-GB" sz="2700" b="1" dirty="0"/>
              <a:t>Assoc. Prof. </a:t>
            </a:r>
            <a:r>
              <a:rPr lang="en-GB" sz="2700" b="1" dirty="0" err="1"/>
              <a:t>Dr.</a:t>
            </a:r>
            <a:r>
              <a:rPr lang="en-GB" sz="2700" b="1" dirty="0"/>
              <a:t> </a:t>
            </a:r>
            <a:r>
              <a:rPr lang="en-GB" sz="2700" b="1" dirty="0" err="1"/>
              <a:t>Oguzhan</a:t>
            </a:r>
            <a:r>
              <a:rPr lang="en-GB" sz="2700" b="1" dirty="0"/>
              <a:t> KIRDÖK</a:t>
            </a:r>
            <a:br>
              <a:rPr lang="en-GB" sz="2200" dirty="0"/>
            </a:br>
            <a:br>
              <a:rPr lang="en-GB" sz="2200" dirty="0"/>
            </a:br>
            <a:r>
              <a:rPr lang="en-GB" sz="2700" dirty="0" err="1"/>
              <a:t>Cukurova</a:t>
            </a:r>
            <a:r>
              <a:rPr lang="en-GB" sz="2700" dirty="0"/>
              <a:t> University</a:t>
            </a:r>
            <a:br>
              <a:rPr lang="en-GB" sz="2200" dirty="0"/>
            </a:br>
            <a:endParaRPr sz="2200" dirty="0"/>
          </a:p>
        </p:txBody>
      </p:sp>
      <p:sp>
        <p:nvSpPr>
          <p:cNvPr id="99" name="Google Shape;99;p2"/>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Change Your Perspective: It´s Just Dyscalculia</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Reference Number: 2022-1-TR01-KA220-SCH-000088738</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100" name="Google Shape;100;p2"/>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School Education ERASMUS+</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3"/>
          <p:cNvSpPr txBox="1">
            <a:spLocks noGrp="1"/>
          </p:cNvSpPr>
          <p:nvPr>
            <p:ph type="title"/>
          </p:nvPr>
        </p:nvSpPr>
        <p:spPr>
          <a:xfrm>
            <a:off x="838200" y="365126"/>
            <a:ext cx="10515600" cy="558204"/>
          </a:xfrm>
          <a:prstGeom prst="rect">
            <a:avLst/>
          </a:prstGeom>
          <a:noFill/>
          <a:ln>
            <a:noFill/>
          </a:ln>
        </p:spPr>
        <p:txBody>
          <a:bodyPr spcFirstLastPara="1" wrap="square" lIns="91425" tIns="45700" rIns="91425" bIns="45700" anchor="ctr" anchorCtr="0">
            <a:noAutofit/>
          </a:bodyPr>
          <a:lstStyle/>
          <a:p>
            <a:pPr lvl="0">
              <a:buClr>
                <a:schemeClr val="lt1"/>
              </a:buClr>
              <a:buSzPts val="3200"/>
            </a:pPr>
            <a:r>
              <a:rPr lang="en-GB" sz="2800" b="1" dirty="0">
                <a:solidFill>
                  <a:schemeClr val="bg1"/>
                </a:solidFill>
              </a:rPr>
              <a:t>Module 4: Inclusiveness in all areas of education and training</a:t>
            </a:r>
            <a:r>
              <a:rPr lang="tr-TR" sz="2000" dirty="0">
                <a:solidFill>
                  <a:schemeClr val="bg1"/>
                </a:solidFill>
              </a:rPr>
              <a:t> </a:t>
            </a:r>
            <a:endParaRPr sz="2000" b="1" dirty="0">
              <a:solidFill>
                <a:schemeClr val="bg1"/>
              </a:solidFill>
            </a:endParaRPr>
          </a:p>
        </p:txBody>
      </p:sp>
      <p:sp>
        <p:nvSpPr>
          <p:cNvPr id="107" name="Google Shape;107;p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fontScale="85000" lnSpcReduction="20000"/>
          </a:bodyPr>
          <a:lstStyle/>
          <a:p>
            <a:pPr marL="514350" lvl="0" indent="-514350">
              <a:lnSpc>
                <a:spcPct val="150000"/>
              </a:lnSpc>
              <a:spcBef>
                <a:spcPts val="0"/>
              </a:spcBef>
              <a:buSzPts val="2800"/>
              <a:buFont typeface="Calibri"/>
              <a:buAutoNum type="arabicPeriod"/>
            </a:pPr>
            <a:r>
              <a:rPr lang="en-GB" b="1" dirty="0"/>
              <a:t>Aim of Module </a:t>
            </a:r>
            <a:endParaRPr dirty="0"/>
          </a:p>
          <a:p>
            <a:pPr marL="514350" lvl="0" indent="-514350">
              <a:lnSpc>
                <a:spcPct val="150000"/>
              </a:lnSpc>
              <a:spcBef>
                <a:spcPts val="10"/>
              </a:spcBef>
              <a:buSzPts val="2800"/>
              <a:buFont typeface="Calibri"/>
              <a:buAutoNum type="arabicPeriod"/>
            </a:pPr>
            <a:r>
              <a:rPr lang="en-GB" b="1" dirty="0"/>
              <a:t>Learning Outcomes</a:t>
            </a:r>
            <a:r>
              <a:rPr lang="tr-TR" dirty="0"/>
              <a:t> </a:t>
            </a:r>
          </a:p>
          <a:p>
            <a:pPr marL="514350" lvl="0" indent="-514350">
              <a:lnSpc>
                <a:spcPct val="150000"/>
              </a:lnSpc>
              <a:spcBef>
                <a:spcPts val="10"/>
              </a:spcBef>
              <a:buSzPts val="2800"/>
              <a:buFont typeface="Calibri"/>
              <a:buAutoNum type="arabicPeriod"/>
            </a:pPr>
            <a:r>
              <a:rPr lang="en-GB" b="1" dirty="0"/>
              <a:t>Activity</a:t>
            </a:r>
            <a:r>
              <a:rPr lang="tr-TR" b="1" dirty="0"/>
              <a:t>: </a:t>
            </a:r>
            <a:r>
              <a:rPr lang="en-GB" b="1" dirty="0"/>
              <a:t>Less-More, Big-Small Awareness</a:t>
            </a:r>
            <a:r>
              <a:rPr lang="tr-TR" dirty="0"/>
              <a:t> </a:t>
            </a:r>
            <a:endParaRPr dirty="0"/>
          </a:p>
          <a:p>
            <a:pPr marL="514350" lvl="0" indent="-514350">
              <a:lnSpc>
                <a:spcPct val="150000"/>
              </a:lnSpc>
              <a:spcBef>
                <a:spcPts val="10"/>
              </a:spcBef>
              <a:buSzPts val="2800"/>
              <a:buFont typeface="Calibri"/>
              <a:buAutoNum type="arabicPeriod"/>
            </a:pPr>
            <a:r>
              <a:rPr lang="en-GB" b="1" dirty="0"/>
              <a:t>Activity</a:t>
            </a:r>
            <a:r>
              <a:rPr lang="tr-TR" b="1" dirty="0"/>
              <a:t>: </a:t>
            </a:r>
            <a:r>
              <a:rPr lang="en-GB" b="1" dirty="0"/>
              <a:t>Completion activity</a:t>
            </a:r>
            <a:r>
              <a:rPr lang="tr-TR" dirty="0"/>
              <a:t> </a:t>
            </a:r>
            <a:endParaRPr lang="tr-TR" b="1" dirty="0"/>
          </a:p>
          <a:p>
            <a:pPr marL="514350" lvl="0" indent="-514350">
              <a:lnSpc>
                <a:spcPct val="150000"/>
              </a:lnSpc>
              <a:spcBef>
                <a:spcPts val="10"/>
              </a:spcBef>
              <a:buSzPts val="2800"/>
              <a:buFont typeface="Calibri"/>
              <a:buAutoNum type="arabicPeriod"/>
            </a:pPr>
            <a:r>
              <a:rPr lang="en-GB" b="1" dirty="0"/>
              <a:t>Activity</a:t>
            </a:r>
            <a:r>
              <a:rPr lang="tr-TR" b="1" dirty="0"/>
              <a:t>: </a:t>
            </a:r>
            <a:r>
              <a:rPr lang="en-GB" b="1" dirty="0"/>
              <a:t>Development of Attention</a:t>
            </a:r>
            <a:r>
              <a:rPr lang="tr-TR" dirty="0"/>
              <a:t> </a:t>
            </a:r>
            <a:endParaRPr lang="tr-TR" b="1" dirty="0"/>
          </a:p>
          <a:p>
            <a:pPr marL="514350" lvl="0" indent="-514350">
              <a:lnSpc>
                <a:spcPct val="150000"/>
              </a:lnSpc>
              <a:spcBef>
                <a:spcPts val="10"/>
              </a:spcBef>
              <a:buSzPts val="2800"/>
              <a:buFont typeface="Calibri"/>
              <a:buAutoNum type="arabicPeriod"/>
            </a:pPr>
            <a:r>
              <a:rPr lang="en-GB" b="1" dirty="0"/>
              <a:t>Activity</a:t>
            </a:r>
            <a:r>
              <a:rPr lang="tr-TR" b="1" dirty="0"/>
              <a:t>: </a:t>
            </a:r>
            <a:r>
              <a:rPr lang="en-GB" b="1" dirty="0"/>
              <a:t>Simple Addition Activity</a:t>
            </a:r>
            <a:r>
              <a:rPr lang="tr-TR" dirty="0"/>
              <a:t> </a:t>
            </a:r>
            <a:endParaRPr lang="tr-TR" b="1" dirty="0"/>
          </a:p>
          <a:p>
            <a:pPr marL="514350" lvl="0" indent="-514350">
              <a:lnSpc>
                <a:spcPct val="150000"/>
              </a:lnSpc>
              <a:spcBef>
                <a:spcPts val="10"/>
              </a:spcBef>
              <a:buSzPts val="2800"/>
              <a:buFont typeface="Calibri"/>
              <a:buAutoNum type="arabicPeriod"/>
            </a:pPr>
            <a:r>
              <a:rPr lang="en-GB" b="1" dirty="0"/>
              <a:t>Activity</a:t>
            </a:r>
            <a:r>
              <a:rPr lang="tr-TR" b="1" dirty="0"/>
              <a:t>: </a:t>
            </a:r>
            <a:r>
              <a:rPr lang="en-GB" b="1" dirty="0"/>
              <a:t>Number Puzzle Activity</a:t>
            </a:r>
            <a:r>
              <a:rPr lang="tr-TR" dirty="0"/>
              <a:t> </a:t>
            </a:r>
            <a:endParaRPr lang="tr-TR" b="1" dirty="0"/>
          </a:p>
          <a:p>
            <a:pPr marL="514350" lvl="0" indent="-514350">
              <a:lnSpc>
                <a:spcPct val="150000"/>
              </a:lnSpc>
              <a:spcBef>
                <a:spcPts val="10"/>
              </a:spcBef>
              <a:buSzPts val="2800"/>
              <a:buFont typeface="Calibri"/>
              <a:buAutoNum type="arabicPeriod"/>
            </a:pPr>
            <a:r>
              <a:rPr lang="en-GB" b="1" dirty="0"/>
              <a:t>Activity</a:t>
            </a:r>
            <a:r>
              <a:rPr lang="tr-TR" b="1" dirty="0"/>
              <a:t>: </a:t>
            </a:r>
            <a:r>
              <a:rPr lang="en-GB" b="1" dirty="0"/>
              <a:t>Square Scribble Activity</a:t>
            </a:r>
            <a:r>
              <a:rPr lang="tr-TR" dirty="0"/>
              <a:t> </a:t>
            </a:r>
            <a:endParaRPr lang="tr-TR" b="1" dirty="0"/>
          </a:p>
          <a:p>
            <a:pPr marL="514350" lvl="0" indent="-514350">
              <a:lnSpc>
                <a:spcPct val="150000"/>
              </a:lnSpc>
              <a:spcBef>
                <a:spcPts val="10"/>
              </a:spcBef>
              <a:buSzPts val="2800"/>
              <a:buFont typeface="Calibri"/>
              <a:buAutoNum type="arabicPeriod"/>
            </a:pPr>
            <a:r>
              <a:rPr lang="en-GB" b="1" dirty="0"/>
              <a:t>Activity</a:t>
            </a:r>
            <a:r>
              <a:rPr lang="tr-TR" b="1" dirty="0"/>
              <a:t>: </a:t>
            </a:r>
            <a:r>
              <a:rPr lang="en-GB" b="1" dirty="0"/>
              <a:t>Finding the Right Direction Activity</a:t>
            </a:r>
            <a:r>
              <a:rPr lang="tr-TR" dirty="0"/>
              <a:t> </a:t>
            </a:r>
            <a:endParaRPr lang="tr-TR" b="1" dirty="0"/>
          </a:p>
          <a:p>
            <a:pPr marL="0" lvl="0" indent="0" algn="l" rtl="0">
              <a:lnSpc>
                <a:spcPct val="150000"/>
              </a:lnSpc>
              <a:spcBef>
                <a:spcPts val="10"/>
              </a:spcBef>
              <a:spcAft>
                <a:spcPts val="0"/>
              </a:spcAft>
              <a:buClr>
                <a:schemeClr val="dk1"/>
              </a:buClr>
              <a:buSzPts val="2800"/>
              <a:buNone/>
            </a:pPr>
            <a:endParaRPr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1. </a:t>
            </a:r>
            <a:r>
              <a:rPr lang="en-GB" sz="3200" b="1" dirty="0">
                <a:solidFill>
                  <a:schemeClr val="bg1"/>
                </a:solidFill>
              </a:rPr>
              <a:t>Aim of Module</a:t>
            </a:r>
            <a:endParaRPr sz="3200" b="1" dirty="0">
              <a:solidFill>
                <a:schemeClr val="bg1"/>
              </a:solidFill>
            </a:endParaRPr>
          </a:p>
        </p:txBody>
      </p:sp>
      <p:sp>
        <p:nvSpPr>
          <p:cNvPr id="113" name="Google Shape;113;p4"/>
          <p:cNvSpPr txBox="1">
            <a:spLocks noGrp="1"/>
          </p:cNvSpPr>
          <p:nvPr>
            <p:ph type="body" idx="1"/>
          </p:nvPr>
        </p:nvSpPr>
        <p:spPr>
          <a:xfrm>
            <a:off x="838201" y="1558558"/>
            <a:ext cx="10214112" cy="4351587"/>
          </a:xfrm>
          <a:prstGeom prst="rect">
            <a:avLst/>
          </a:prstGeom>
          <a:noFill/>
          <a:ln>
            <a:noFill/>
          </a:ln>
        </p:spPr>
        <p:txBody>
          <a:bodyPr spcFirstLastPara="1" wrap="square" lIns="91425" tIns="45700" rIns="91425" bIns="45700" anchor="t" anchorCtr="0">
            <a:normAutofit lnSpcReduction="10000"/>
          </a:bodyPr>
          <a:lstStyle/>
          <a:p>
            <a:pPr marL="0" lvl="0" indent="0">
              <a:lnSpc>
                <a:spcPct val="150000"/>
              </a:lnSpc>
              <a:spcBef>
                <a:spcPts val="0"/>
              </a:spcBef>
              <a:buSzPts val="1600"/>
              <a:buNone/>
            </a:pPr>
            <a:r>
              <a:rPr lang="en-GB" dirty="0"/>
              <a:t>Ensuring the social integration of dyscalculic students and improving overall education quality require strategies rooted in inclusivity. </a:t>
            </a:r>
          </a:p>
          <a:p>
            <a:pPr marL="0" lvl="0" indent="0">
              <a:lnSpc>
                <a:spcPct val="150000"/>
              </a:lnSpc>
              <a:spcBef>
                <a:spcPts val="0"/>
              </a:spcBef>
              <a:buSzPts val="1600"/>
              <a:buNone/>
            </a:pPr>
            <a:r>
              <a:rPr lang="en-GB" dirty="0"/>
              <a:t>This involves fostering a supportive social environment, implementing inclusive practices in lesson plans, and promoting collaboration among teachers, support staff, and parents. </a:t>
            </a:r>
          </a:p>
          <a:p>
            <a:pPr marL="0" lvl="0" indent="0">
              <a:lnSpc>
                <a:spcPct val="150000"/>
              </a:lnSpc>
              <a:spcBef>
                <a:spcPts val="0"/>
              </a:spcBef>
              <a:buSzPts val="1600"/>
              <a:buNone/>
            </a:pPr>
            <a:r>
              <a:rPr lang="en-GB" dirty="0"/>
              <a:t>These efforts collectively contribute to a more inclusive and enriching classroom experience for all students</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b="1" dirty="0">
                <a:solidFill>
                  <a:schemeClr val="bg1"/>
                </a:solidFill>
              </a:rPr>
              <a:t>Learning Outcomes</a:t>
            </a:r>
            <a:endParaRPr sz="3200" b="1" dirty="0">
              <a:solidFill>
                <a:schemeClr val="bg1"/>
              </a:solidFill>
            </a:endParaRPr>
          </a:p>
        </p:txBody>
      </p:sp>
      <p:sp>
        <p:nvSpPr>
          <p:cNvPr id="4" name="Dikdörtgen 3">
            <a:extLst>
              <a:ext uri="{FF2B5EF4-FFF2-40B4-BE49-F238E27FC236}">
                <a16:creationId xmlns:a16="http://schemas.microsoft.com/office/drawing/2014/main" id="{8693909A-7300-694C-96A3-A2610209BAB2}"/>
              </a:ext>
            </a:extLst>
          </p:cNvPr>
          <p:cNvSpPr/>
          <p:nvPr/>
        </p:nvSpPr>
        <p:spPr>
          <a:xfrm>
            <a:off x="3159669" y="1269556"/>
            <a:ext cx="8651331" cy="4455835"/>
          </a:xfrm>
          <a:prstGeom prst="rect">
            <a:avLst/>
          </a:prstGeom>
        </p:spPr>
        <p:txBody>
          <a:bodyPr wrap="square">
            <a:spAutoFit/>
          </a:bodyPr>
          <a:lstStyle/>
          <a:p>
            <a:pPr marL="342900" lvl="0" indent="-342900">
              <a:lnSpc>
                <a:spcPct val="150000"/>
              </a:lnSpc>
              <a:buFont typeface="Arial" panose="020B0604020202020204" pitchFamily="34" charset="0"/>
              <a:buChar char="•"/>
            </a:pPr>
            <a:r>
              <a:rPr lang="en-GB" sz="2400" dirty="0">
                <a:latin typeface="Arial" panose="020B0604020202020204" pitchFamily="34" charset="0"/>
                <a:ea typeface="Arial" panose="020B0604020202020204" pitchFamily="34" charset="0"/>
                <a:cs typeface="Arial" panose="020B0604020202020204" pitchFamily="34" charset="0"/>
              </a:rPr>
              <a:t>Understanding of the principles and importance of inclusiveness in all aspects of education and training.</a:t>
            </a:r>
            <a:endParaRPr lang="tr-TR" sz="2400" dirty="0">
              <a:latin typeface="Arial" panose="020B0604020202020204" pitchFamily="34" charset="0"/>
              <a:ea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GB" sz="2400" dirty="0">
                <a:latin typeface="Arial" panose="020B0604020202020204" pitchFamily="34" charset="0"/>
                <a:ea typeface="Arial" panose="020B0604020202020204" pitchFamily="34" charset="0"/>
                <a:cs typeface="Arial" panose="020B0604020202020204" pitchFamily="34" charset="0"/>
              </a:rPr>
              <a:t>Knowledge of the challenges faced by dyscalculic students in terms of social integration and classroom adaptation.</a:t>
            </a:r>
            <a:endParaRPr lang="tr-TR" sz="2400" dirty="0">
              <a:latin typeface="Arial" panose="020B0604020202020204" pitchFamily="34" charset="0"/>
              <a:ea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GB" sz="2400" dirty="0">
                <a:latin typeface="Arial" panose="020B0604020202020204" pitchFamily="34" charset="0"/>
                <a:ea typeface="Arial" panose="020B0604020202020204" pitchFamily="34" charset="0"/>
                <a:cs typeface="Arial" panose="020B0604020202020204" pitchFamily="34" charset="0"/>
              </a:rPr>
              <a:t>Awareness of the factors that contribute to the quality of school education.</a:t>
            </a:r>
          </a:p>
          <a:p>
            <a:pPr marL="342900" lvl="0" indent="-342900">
              <a:lnSpc>
                <a:spcPct val="150000"/>
              </a:lnSpc>
              <a:buFont typeface="Arial" panose="020B0604020202020204" pitchFamily="34" charset="0"/>
              <a:buChar char="•"/>
            </a:pPr>
            <a:r>
              <a:rPr lang="en-GB" sz="2400" dirty="0">
                <a:latin typeface="Arial" panose="020B0604020202020204" pitchFamily="34" charset="0"/>
                <a:ea typeface="Arial" panose="020B0604020202020204" pitchFamily="34" charset="0"/>
              </a:rPr>
              <a:t>Familiarity with inclusive practices in education and their role in enhancing educational quality.</a:t>
            </a:r>
            <a:r>
              <a:rPr lang="tr-TR" sz="2400" dirty="0"/>
              <a:t> </a:t>
            </a:r>
            <a:endParaRPr lang="tr-TR" sz="1600" dirty="0"/>
          </a:p>
        </p:txBody>
      </p:sp>
      <p:sp>
        <p:nvSpPr>
          <p:cNvPr id="5" name="Dikdörtgen 4">
            <a:extLst>
              <a:ext uri="{FF2B5EF4-FFF2-40B4-BE49-F238E27FC236}">
                <a16:creationId xmlns:a16="http://schemas.microsoft.com/office/drawing/2014/main" id="{8847AFDF-7225-6747-9074-2B8D00EFF2BF}"/>
              </a:ext>
            </a:extLst>
          </p:cNvPr>
          <p:cNvSpPr/>
          <p:nvPr/>
        </p:nvSpPr>
        <p:spPr>
          <a:xfrm>
            <a:off x="838200" y="1262270"/>
            <a:ext cx="2321469" cy="523220"/>
          </a:xfrm>
          <a:prstGeom prst="rect">
            <a:avLst/>
          </a:prstGeom>
        </p:spPr>
        <p:txBody>
          <a:bodyPr wrap="none">
            <a:spAutoFit/>
          </a:bodyPr>
          <a:lstStyle/>
          <a:p>
            <a:r>
              <a:rPr lang="en-GB" sz="2800" b="1" dirty="0">
                <a:solidFill>
                  <a:srgbClr val="C00000"/>
                </a:solidFill>
                <a:latin typeface="Arial" panose="020B0604020202020204" pitchFamily="34" charset="0"/>
                <a:ea typeface="Arial" panose="020B0604020202020204" pitchFamily="34" charset="0"/>
              </a:rPr>
              <a:t>Knowledge:</a:t>
            </a:r>
            <a:r>
              <a:rPr lang="tr-TR" sz="2800" dirty="0">
                <a:solidFill>
                  <a:srgbClr val="C00000"/>
                </a:solidFill>
              </a:rPr>
              <a:t> </a:t>
            </a:r>
          </a:p>
        </p:txBody>
      </p:sp>
    </p:spTree>
    <p:extLst>
      <p:ext uri="{BB962C8B-B14F-4D97-AF65-F5344CB8AC3E}">
        <p14:creationId xmlns:p14="http://schemas.microsoft.com/office/powerpoint/2010/main" val="1775882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a:solidFill>
                  <a:schemeClr val="bg1"/>
                </a:solidFill>
              </a:rPr>
              <a:t>Learning Outcomes</a:t>
            </a:r>
            <a:endParaRPr sz="3200" dirty="0">
              <a:solidFill>
                <a:schemeClr val="bg1"/>
              </a:solidFill>
            </a:endParaRPr>
          </a:p>
        </p:txBody>
      </p:sp>
      <p:sp>
        <p:nvSpPr>
          <p:cNvPr id="4" name="Dikdörtgen 3">
            <a:extLst>
              <a:ext uri="{FF2B5EF4-FFF2-40B4-BE49-F238E27FC236}">
                <a16:creationId xmlns:a16="http://schemas.microsoft.com/office/drawing/2014/main" id="{8693909A-7300-694C-96A3-A2610209BAB2}"/>
              </a:ext>
            </a:extLst>
          </p:cNvPr>
          <p:cNvSpPr/>
          <p:nvPr/>
        </p:nvSpPr>
        <p:spPr>
          <a:xfrm>
            <a:off x="2497873" y="1091134"/>
            <a:ext cx="9313127" cy="5009833"/>
          </a:xfrm>
          <a:prstGeom prst="rect">
            <a:avLst/>
          </a:prstGeom>
        </p:spPr>
        <p:txBody>
          <a:bodyPr wrap="square">
            <a:spAutoFit/>
          </a:bodyPr>
          <a:lstStyle/>
          <a:p>
            <a:pPr marL="285750" lvl="0" indent="-285750">
              <a:lnSpc>
                <a:spcPct val="150000"/>
              </a:lnSpc>
              <a:buFont typeface="Arial" panose="020B0604020202020204" pitchFamily="34" charset="0"/>
              <a:buChar char="•"/>
            </a:pPr>
            <a:r>
              <a:rPr lang="en-GB" sz="2400" b="1" dirty="0"/>
              <a:t>Social Integration Skills: </a:t>
            </a:r>
            <a:r>
              <a:rPr lang="en-GB" sz="2400" dirty="0"/>
              <a:t>Proficiency in facilitating the social integration of dyscalculic students and helping them adapt to the classroom environment.</a:t>
            </a:r>
            <a:endParaRPr lang="tr-TR" sz="2400" dirty="0"/>
          </a:p>
          <a:p>
            <a:pPr marL="285750" lvl="0" indent="-285750">
              <a:lnSpc>
                <a:spcPct val="150000"/>
              </a:lnSpc>
              <a:buFont typeface="Arial" panose="020B0604020202020204" pitchFamily="34" charset="0"/>
              <a:buChar char="•"/>
            </a:pPr>
            <a:r>
              <a:rPr lang="en-GB" sz="2400" b="1" dirty="0"/>
              <a:t>Strategic Development Skills: </a:t>
            </a:r>
            <a:r>
              <a:rPr lang="en-GB" sz="2400" dirty="0"/>
              <a:t>The ability to develop strategies aimed at improving the overall quality of school education, with a focus on inclusiveness.</a:t>
            </a:r>
            <a:endParaRPr lang="tr-TR" sz="2400" dirty="0"/>
          </a:p>
          <a:p>
            <a:pPr marL="285750" indent="-285750">
              <a:lnSpc>
                <a:spcPct val="150000"/>
              </a:lnSpc>
              <a:buFont typeface="Arial" panose="020B0604020202020204" pitchFamily="34" charset="0"/>
              <a:buChar char="•"/>
            </a:pPr>
            <a:r>
              <a:rPr lang="en-GB" sz="2400" b="1" dirty="0"/>
              <a:t>Inclusive Education Strategy Skills: </a:t>
            </a:r>
            <a:r>
              <a:rPr lang="en-GB" sz="2400" dirty="0"/>
              <a:t>Competence in designing and implementing strategies that promote inclusive practices and enhance educational quality.</a:t>
            </a:r>
            <a:endParaRPr lang="tr-TR" sz="2800" dirty="0"/>
          </a:p>
        </p:txBody>
      </p:sp>
      <p:sp>
        <p:nvSpPr>
          <p:cNvPr id="5" name="Dikdörtgen 4">
            <a:extLst>
              <a:ext uri="{FF2B5EF4-FFF2-40B4-BE49-F238E27FC236}">
                <a16:creationId xmlns:a16="http://schemas.microsoft.com/office/drawing/2014/main" id="{8847AFDF-7225-6747-9074-2B8D00EFF2BF}"/>
              </a:ext>
            </a:extLst>
          </p:cNvPr>
          <p:cNvSpPr/>
          <p:nvPr/>
        </p:nvSpPr>
        <p:spPr>
          <a:xfrm>
            <a:off x="838200" y="1262270"/>
            <a:ext cx="1342034" cy="523220"/>
          </a:xfrm>
          <a:prstGeom prst="rect">
            <a:avLst/>
          </a:prstGeom>
        </p:spPr>
        <p:txBody>
          <a:bodyPr wrap="none">
            <a:spAutoFit/>
          </a:bodyPr>
          <a:lstStyle/>
          <a:p>
            <a:r>
              <a:rPr lang="en-GB" sz="2800" b="1" dirty="0">
                <a:solidFill>
                  <a:srgbClr val="C00000"/>
                </a:solidFill>
                <a:latin typeface="Arial" panose="020B0604020202020204" pitchFamily="34" charset="0"/>
                <a:ea typeface="Arial" panose="020B0604020202020204" pitchFamily="34" charset="0"/>
              </a:rPr>
              <a:t>Skills:</a:t>
            </a:r>
            <a:r>
              <a:rPr lang="tr-TR" sz="2800" dirty="0">
                <a:solidFill>
                  <a:srgbClr val="C00000"/>
                </a:solidFill>
              </a:rPr>
              <a:t> </a:t>
            </a:r>
          </a:p>
        </p:txBody>
      </p:sp>
    </p:spTree>
    <p:extLst>
      <p:ext uri="{BB962C8B-B14F-4D97-AF65-F5344CB8AC3E}">
        <p14:creationId xmlns:p14="http://schemas.microsoft.com/office/powerpoint/2010/main" val="1578538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b="1" dirty="0">
                <a:solidFill>
                  <a:schemeClr val="bg1"/>
                </a:solidFill>
              </a:rPr>
              <a:t>Learning Outcomes</a:t>
            </a:r>
            <a:endParaRPr sz="3200" b="1" dirty="0">
              <a:solidFill>
                <a:schemeClr val="bg1"/>
              </a:solidFill>
            </a:endParaRPr>
          </a:p>
        </p:txBody>
      </p:sp>
      <p:sp>
        <p:nvSpPr>
          <p:cNvPr id="4" name="Dikdörtgen 3">
            <a:extLst>
              <a:ext uri="{FF2B5EF4-FFF2-40B4-BE49-F238E27FC236}">
                <a16:creationId xmlns:a16="http://schemas.microsoft.com/office/drawing/2014/main" id="{8693909A-7300-694C-96A3-A2610209BAB2}"/>
              </a:ext>
            </a:extLst>
          </p:cNvPr>
          <p:cNvSpPr/>
          <p:nvPr/>
        </p:nvSpPr>
        <p:spPr>
          <a:xfrm>
            <a:off x="2230245" y="2104928"/>
            <a:ext cx="9580756" cy="3244093"/>
          </a:xfrm>
          <a:prstGeom prst="rect">
            <a:avLst/>
          </a:prstGeom>
        </p:spPr>
        <p:txBody>
          <a:bodyPr wrap="square">
            <a:spAutoFit/>
          </a:bodyPr>
          <a:lstStyle/>
          <a:p>
            <a:pPr marL="285750" lvl="0" indent="-285750">
              <a:lnSpc>
                <a:spcPct val="150000"/>
              </a:lnSpc>
              <a:buFont typeface="Arial" panose="020B0604020202020204" pitchFamily="34" charset="0"/>
              <a:buChar char="•"/>
            </a:pPr>
            <a:r>
              <a:rPr lang="en-GB" sz="2800" b="1" dirty="0"/>
              <a:t>Inclusive Education Competence: </a:t>
            </a:r>
            <a:r>
              <a:rPr lang="en-GB" sz="2800" dirty="0"/>
              <a:t>The proficiency to ensure that education and training are inclusive in all areas, fostering an environment where every student, including dyscalculic students, feels welcome and supported.</a:t>
            </a:r>
            <a:endParaRPr lang="tr-TR" sz="4800" dirty="0"/>
          </a:p>
        </p:txBody>
      </p:sp>
      <p:sp>
        <p:nvSpPr>
          <p:cNvPr id="5" name="Dikdörtgen 4">
            <a:extLst>
              <a:ext uri="{FF2B5EF4-FFF2-40B4-BE49-F238E27FC236}">
                <a16:creationId xmlns:a16="http://schemas.microsoft.com/office/drawing/2014/main" id="{8847AFDF-7225-6747-9074-2B8D00EFF2BF}"/>
              </a:ext>
            </a:extLst>
          </p:cNvPr>
          <p:cNvSpPr/>
          <p:nvPr/>
        </p:nvSpPr>
        <p:spPr>
          <a:xfrm>
            <a:off x="838200" y="1262270"/>
            <a:ext cx="2763898" cy="523220"/>
          </a:xfrm>
          <a:prstGeom prst="rect">
            <a:avLst/>
          </a:prstGeom>
        </p:spPr>
        <p:txBody>
          <a:bodyPr wrap="none">
            <a:spAutoFit/>
          </a:bodyPr>
          <a:lstStyle/>
          <a:p>
            <a:r>
              <a:rPr lang="en-GB" sz="2800" b="1" dirty="0">
                <a:solidFill>
                  <a:srgbClr val="C00000"/>
                </a:solidFill>
              </a:rPr>
              <a:t>Competence</a:t>
            </a:r>
            <a:r>
              <a:rPr lang="en-GB" sz="2800" b="1" dirty="0">
                <a:solidFill>
                  <a:srgbClr val="C00000"/>
                </a:solidFill>
                <a:latin typeface="Arial" panose="020B0604020202020204" pitchFamily="34" charset="0"/>
                <a:ea typeface="Arial" panose="020B0604020202020204" pitchFamily="34" charset="0"/>
              </a:rPr>
              <a:t>s:</a:t>
            </a:r>
            <a:r>
              <a:rPr lang="tr-TR" sz="2800" dirty="0">
                <a:solidFill>
                  <a:srgbClr val="C00000"/>
                </a:solidFill>
              </a:rPr>
              <a:t> </a:t>
            </a:r>
          </a:p>
        </p:txBody>
      </p:sp>
    </p:spTree>
    <p:extLst>
      <p:ext uri="{BB962C8B-B14F-4D97-AF65-F5344CB8AC3E}">
        <p14:creationId xmlns:p14="http://schemas.microsoft.com/office/powerpoint/2010/main" val="1695542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3</a:t>
            </a:r>
            <a:r>
              <a:rPr lang="en-GB" sz="3200" dirty="0">
                <a:solidFill>
                  <a:schemeClr val="lt1"/>
                </a:solidFill>
              </a:rPr>
              <a:t>. </a:t>
            </a:r>
            <a:r>
              <a:rPr lang="en-GB" sz="3200" b="1" dirty="0">
                <a:solidFill>
                  <a:schemeClr val="bg1"/>
                </a:solidFill>
              </a:rPr>
              <a:t>Activity: Less-More, Big-Small Awareness</a:t>
            </a:r>
            <a:r>
              <a:rPr lang="en-GB" sz="3200" dirty="0">
                <a:solidFill>
                  <a:schemeClr val="bg1"/>
                </a:solidFill>
              </a:rPr>
              <a:t> </a:t>
            </a:r>
            <a:endParaRPr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239880446"/>
              </p:ext>
            </p:extLst>
          </p:nvPr>
        </p:nvGraphicFramePr>
        <p:xfrm>
          <a:off x="357809" y="1130867"/>
          <a:ext cx="11290852" cy="4804956"/>
        </p:xfrm>
        <a:graphic>
          <a:graphicData uri="http://schemas.openxmlformats.org/drawingml/2006/table">
            <a:tbl>
              <a:tblPr bandRow="1">
                <a:tableStyleId>{506EA3C1-0F02-4256-BE88-5E90EB001394}</a:tableStyleId>
              </a:tblPr>
              <a:tblGrid>
                <a:gridCol w="1683364">
                  <a:extLst>
                    <a:ext uri="{9D8B030D-6E8A-4147-A177-3AD203B41FA5}">
                      <a16:colId xmlns:a16="http://schemas.microsoft.com/office/drawing/2014/main" val="642608620"/>
                    </a:ext>
                  </a:extLst>
                </a:gridCol>
                <a:gridCol w="9607488">
                  <a:extLst>
                    <a:ext uri="{9D8B030D-6E8A-4147-A177-3AD203B41FA5}">
                      <a16:colId xmlns:a16="http://schemas.microsoft.com/office/drawing/2014/main" val="1960463359"/>
                    </a:ext>
                  </a:extLst>
                </a:gridCol>
              </a:tblGrid>
              <a:tr h="415836">
                <a:tc>
                  <a:txBody>
                    <a:bodyPr/>
                    <a:lstStyle/>
                    <a:p>
                      <a:pPr>
                        <a:lnSpc>
                          <a:spcPct val="150000"/>
                        </a:lnSpc>
                        <a:spcBef>
                          <a:spcPts val="0"/>
                        </a:spcBef>
                        <a:spcAft>
                          <a:spcPts val="0"/>
                        </a:spcAft>
                      </a:pPr>
                      <a:r>
                        <a:rPr lang="en-GB" sz="2000" b="1" dirty="0">
                          <a:solidFill>
                            <a:srgbClr val="C00000"/>
                          </a:solidFill>
                          <a:effectLst/>
                        </a:rPr>
                        <a:t>Learning Time:</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a:effectLst/>
                        </a:rPr>
                        <a:t>20-30 minutes</a:t>
                      </a:r>
                      <a:endParaRPr lang="tr-TR" sz="200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4158358">
                <a:tc>
                  <a:txBody>
                    <a:bodyPr/>
                    <a:lstStyle/>
                    <a:p>
                      <a:pPr>
                        <a:lnSpc>
                          <a:spcPct val="150000"/>
                        </a:lnSpc>
                        <a:spcBef>
                          <a:spcPts val="0"/>
                        </a:spcBef>
                        <a:spcAft>
                          <a:spcPts val="0"/>
                        </a:spcAft>
                      </a:pPr>
                      <a:r>
                        <a:rPr lang="en-GB" sz="2000" b="1" dirty="0">
                          <a:solidFill>
                            <a:srgbClr val="C00000"/>
                          </a:solidFill>
                          <a:effectLst/>
                        </a:rPr>
                        <a:t>Content: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00000"/>
                        </a:lnSpc>
                        <a:spcBef>
                          <a:spcPts val="0"/>
                        </a:spcBef>
                        <a:spcAft>
                          <a:spcPts val="0"/>
                        </a:spcAft>
                      </a:pPr>
                      <a:r>
                        <a:rPr lang="en-GB" sz="2400" dirty="0">
                          <a:effectLst/>
                        </a:rPr>
                        <a:t>Students with dyscalculia can often confuse the concepts of size and smallness of objects and the concepts of more and less. This confusion can also be seen in students who have just started primary school. </a:t>
                      </a:r>
                    </a:p>
                    <a:p>
                      <a:pPr algn="just">
                        <a:lnSpc>
                          <a:spcPct val="100000"/>
                        </a:lnSpc>
                        <a:spcBef>
                          <a:spcPts val="0"/>
                        </a:spcBef>
                        <a:spcAft>
                          <a:spcPts val="0"/>
                        </a:spcAft>
                      </a:pPr>
                      <a:r>
                        <a:rPr lang="en-GB" sz="2400" dirty="0">
                          <a:effectLst/>
                        </a:rPr>
                        <a:t>Especially in the first years of primary school, visual activities aimed at comparison as a comprehensive study will enable students to understand the differences between big and small and more or less.</a:t>
                      </a:r>
                      <a:endParaRPr lang="tr-TR" sz="2400" dirty="0">
                        <a:effectLst/>
                      </a:endParaRPr>
                    </a:p>
                    <a:p>
                      <a:pPr algn="just">
                        <a:lnSpc>
                          <a:spcPct val="100000"/>
                        </a:lnSpc>
                        <a:spcBef>
                          <a:spcPts val="0"/>
                        </a:spcBef>
                        <a:spcAft>
                          <a:spcPts val="0"/>
                        </a:spcAft>
                      </a:pPr>
                      <a:r>
                        <a:rPr lang="en-GB" sz="2400" dirty="0">
                          <a:effectLst/>
                        </a:rPr>
                        <a:t>For this purpose, images and similar ones in Form-1 and Form-2 can be used.</a:t>
                      </a:r>
                      <a:endParaRPr lang="tr-TR" sz="2400" dirty="0">
                        <a:effectLst/>
                      </a:endParaRPr>
                    </a:p>
                    <a:p>
                      <a:pPr>
                        <a:lnSpc>
                          <a:spcPct val="100000"/>
                        </a:lnSpc>
                        <a:spcBef>
                          <a:spcPts val="0"/>
                        </a:spcBef>
                        <a:spcAft>
                          <a:spcPts val="0"/>
                        </a:spcAft>
                      </a:pPr>
                      <a:r>
                        <a:rPr lang="en-GB" sz="2400" dirty="0">
                          <a:effectLst/>
                        </a:rPr>
                        <a:t>These visuals are reproduced according to the number of students and distributed to all students. You are instructed to mark the larger number. </a:t>
                      </a:r>
                    </a:p>
                    <a:p>
                      <a:pPr>
                        <a:lnSpc>
                          <a:spcPct val="100000"/>
                        </a:lnSpc>
                        <a:spcBef>
                          <a:spcPts val="0"/>
                        </a:spcBef>
                        <a:spcAft>
                          <a:spcPts val="0"/>
                        </a:spcAft>
                      </a:pPr>
                      <a:r>
                        <a:rPr lang="en-GB" sz="2400" dirty="0">
                          <a:effectLst/>
                        </a:rPr>
                        <a:t>In addition, the permanence of the intended gains can be increased by the student </a:t>
                      </a:r>
                      <a:r>
                        <a:rPr lang="en-GB" sz="2400" dirty="0" err="1">
                          <a:effectLst/>
                        </a:rPr>
                        <a:t>coloring</a:t>
                      </a:r>
                      <a:r>
                        <a:rPr lang="en-GB" sz="2400" dirty="0">
                          <a:effectLst/>
                        </a:rPr>
                        <a:t> in a number of boxes that represent the value of the number, as in the visual in Form-2.</a:t>
                      </a:r>
                      <a:endParaRPr lang="tr-TR" sz="24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3206253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3</a:t>
            </a:r>
            <a:r>
              <a:rPr lang="en-GB" sz="3200" dirty="0">
                <a:solidFill>
                  <a:schemeClr val="lt1"/>
                </a:solidFill>
              </a:rPr>
              <a:t>. </a:t>
            </a:r>
            <a:r>
              <a:rPr lang="en-GB" sz="3200" b="1" dirty="0">
                <a:solidFill>
                  <a:schemeClr val="bg1"/>
                </a:solidFill>
              </a:rPr>
              <a:t>Activity: Less-More, Big-Small Awareness</a:t>
            </a:r>
            <a:r>
              <a:rPr lang="en-GB" sz="3200" dirty="0">
                <a:solidFill>
                  <a:schemeClr val="bg1"/>
                </a:solidFill>
              </a:rPr>
              <a:t> </a:t>
            </a:r>
            <a:endParaRPr sz="3200" b="1" dirty="0">
              <a:solidFill>
                <a:schemeClr val="bg1"/>
              </a:solidFill>
            </a:endParaRPr>
          </a:p>
        </p:txBody>
      </p:sp>
      <p:pic>
        <p:nvPicPr>
          <p:cNvPr id="5" name="Resim 4" descr="tasarım içeren bir resim&#10;&#10;Açıklama otomatik olarak düşük güvenilirlik düzeyiyle oluşturuldu">
            <a:extLst>
              <a:ext uri="{FF2B5EF4-FFF2-40B4-BE49-F238E27FC236}">
                <a16:creationId xmlns:a16="http://schemas.microsoft.com/office/drawing/2014/main" id="{3EC39997-DA1B-1946-B018-99C8BD409462}"/>
              </a:ext>
            </a:extLst>
          </p:cNvPr>
          <p:cNvPicPr/>
          <p:nvPr/>
        </p:nvPicPr>
        <p:blipFill rotWithShape="1">
          <a:blip r:embed="rId3">
            <a:extLst>
              <a:ext uri="{28A0092B-C50C-407E-A947-70E740481C1C}">
                <a14:useLocalDpi xmlns:a14="http://schemas.microsoft.com/office/drawing/2010/main" val="0"/>
              </a:ext>
            </a:extLst>
          </a:blip>
          <a:srcRect r="51039"/>
          <a:stretch/>
        </p:blipFill>
        <p:spPr bwMode="auto">
          <a:xfrm>
            <a:off x="1198493" y="1892904"/>
            <a:ext cx="4085590" cy="3785870"/>
          </a:xfrm>
          <a:prstGeom prst="rect">
            <a:avLst/>
          </a:prstGeom>
          <a:noFill/>
          <a:ln>
            <a:noFill/>
          </a:ln>
          <a:extLst>
            <a:ext uri="{53640926-AAD7-44D8-BBD7-CCE9431645EC}">
              <a14:shadowObscured xmlns:a14="http://schemas.microsoft.com/office/drawing/2010/main"/>
            </a:ext>
          </a:extLst>
        </p:spPr>
      </p:pic>
      <p:pic>
        <p:nvPicPr>
          <p:cNvPr id="6" name="Resim 5" descr="tasarım içeren bir resim&#10;&#10;Açıklama otomatik olarak düşük güvenilirlik düzeyiyle oluşturuldu">
            <a:extLst>
              <a:ext uri="{FF2B5EF4-FFF2-40B4-BE49-F238E27FC236}">
                <a16:creationId xmlns:a16="http://schemas.microsoft.com/office/drawing/2014/main" id="{D99E2228-FEA6-AA46-8B74-74E529791D1C}"/>
              </a:ext>
            </a:extLst>
          </p:cNvPr>
          <p:cNvPicPr/>
          <p:nvPr/>
        </p:nvPicPr>
        <p:blipFill rotWithShape="1">
          <a:blip r:embed="rId3">
            <a:extLst>
              <a:ext uri="{28A0092B-C50C-407E-A947-70E740481C1C}">
                <a14:useLocalDpi xmlns:a14="http://schemas.microsoft.com/office/drawing/2010/main" val="0"/>
              </a:ext>
            </a:extLst>
          </a:blip>
          <a:srcRect l="49585"/>
          <a:stretch/>
        </p:blipFill>
        <p:spPr bwMode="auto">
          <a:xfrm>
            <a:off x="6651168" y="1892904"/>
            <a:ext cx="4085590" cy="3785870"/>
          </a:xfrm>
          <a:prstGeom prst="rect">
            <a:avLst/>
          </a:prstGeom>
          <a:noFill/>
          <a:ln>
            <a:noFill/>
          </a:ln>
          <a:extLst>
            <a:ext uri="{53640926-AAD7-44D8-BBD7-CCE9431645EC}">
              <a14:shadowObscured xmlns:a14="http://schemas.microsoft.com/office/drawing/2010/main"/>
            </a:ext>
          </a:extLst>
        </p:spPr>
      </p:pic>
      <p:sp>
        <p:nvSpPr>
          <p:cNvPr id="2" name="Dikdörtgen 1">
            <a:extLst>
              <a:ext uri="{FF2B5EF4-FFF2-40B4-BE49-F238E27FC236}">
                <a16:creationId xmlns:a16="http://schemas.microsoft.com/office/drawing/2014/main" id="{5225BF00-0C0E-2142-A371-4F8C9335C2EE}"/>
              </a:ext>
            </a:extLst>
          </p:cNvPr>
          <p:cNvSpPr/>
          <p:nvPr/>
        </p:nvSpPr>
        <p:spPr>
          <a:xfrm>
            <a:off x="1198493" y="1255519"/>
            <a:ext cx="1031051" cy="400110"/>
          </a:xfrm>
          <a:prstGeom prst="rect">
            <a:avLst/>
          </a:prstGeom>
        </p:spPr>
        <p:txBody>
          <a:bodyPr wrap="none">
            <a:spAutoFit/>
          </a:bodyPr>
          <a:lstStyle/>
          <a:p>
            <a:r>
              <a:rPr lang="tr-TR" sz="2000" b="1" dirty="0">
                <a:latin typeface="Calibri" panose="020F0502020204030204" pitchFamily="34" charset="0"/>
                <a:ea typeface="Calibri" panose="020F0502020204030204" pitchFamily="34" charset="0"/>
                <a:cs typeface="Times New Roman" panose="02020603050405020304" pitchFamily="18" charset="0"/>
              </a:rPr>
              <a:t>FORM 1</a:t>
            </a:r>
          </a:p>
        </p:txBody>
      </p:sp>
    </p:spTree>
    <p:extLst>
      <p:ext uri="{BB962C8B-B14F-4D97-AF65-F5344CB8AC3E}">
        <p14:creationId xmlns:p14="http://schemas.microsoft.com/office/powerpoint/2010/main" val="279283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3</a:t>
            </a:r>
            <a:r>
              <a:rPr lang="en-GB" sz="3200" dirty="0">
                <a:solidFill>
                  <a:schemeClr val="lt1"/>
                </a:solidFill>
              </a:rPr>
              <a:t>. </a:t>
            </a:r>
            <a:r>
              <a:rPr lang="en-GB" sz="3200" b="1" dirty="0">
                <a:solidFill>
                  <a:schemeClr val="bg1"/>
                </a:solidFill>
              </a:rPr>
              <a:t>Activity: Less-More, Big-Small Awareness</a:t>
            </a:r>
            <a:r>
              <a:rPr lang="en-GB" sz="3200" dirty="0">
                <a:solidFill>
                  <a:schemeClr val="bg1"/>
                </a:solidFill>
              </a:rPr>
              <a:t> </a:t>
            </a:r>
            <a:endParaRPr sz="3200" b="1" dirty="0">
              <a:solidFill>
                <a:schemeClr val="bg1"/>
              </a:solidFill>
            </a:endParaRPr>
          </a:p>
        </p:txBody>
      </p:sp>
      <p:sp>
        <p:nvSpPr>
          <p:cNvPr id="2" name="Dikdörtgen 1">
            <a:extLst>
              <a:ext uri="{FF2B5EF4-FFF2-40B4-BE49-F238E27FC236}">
                <a16:creationId xmlns:a16="http://schemas.microsoft.com/office/drawing/2014/main" id="{5225BF00-0C0E-2142-A371-4F8C9335C2EE}"/>
              </a:ext>
            </a:extLst>
          </p:cNvPr>
          <p:cNvSpPr/>
          <p:nvPr/>
        </p:nvSpPr>
        <p:spPr>
          <a:xfrm>
            <a:off x="1198493" y="1255519"/>
            <a:ext cx="1031051" cy="400110"/>
          </a:xfrm>
          <a:prstGeom prst="rect">
            <a:avLst/>
          </a:prstGeom>
        </p:spPr>
        <p:txBody>
          <a:bodyPr wrap="none">
            <a:spAutoFit/>
          </a:bodyPr>
          <a:lstStyle/>
          <a:p>
            <a:r>
              <a:rPr lang="tr-TR" sz="2000" b="1" dirty="0">
                <a:latin typeface="Calibri" panose="020F0502020204030204" pitchFamily="34" charset="0"/>
                <a:ea typeface="Calibri" panose="020F0502020204030204" pitchFamily="34" charset="0"/>
                <a:cs typeface="Times New Roman" panose="02020603050405020304" pitchFamily="18" charset="0"/>
              </a:rPr>
              <a:t>FORM 2</a:t>
            </a:r>
          </a:p>
        </p:txBody>
      </p:sp>
      <p:pic>
        <p:nvPicPr>
          <p:cNvPr id="7" name="Resim 6">
            <a:extLst>
              <a:ext uri="{FF2B5EF4-FFF2-40B4-BE49-F238E27FC236}">
                <a16:creationId xmlns:a16="http://schemas.microsoft.com/office/drawing/2014/main" id="{B82F2B12-74A7-6D4E-A276-93B423752EC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570179" y="1656397"/>
            <a:ext cx="6510523" cy="4030725"/>
          </a:xfrm>
          <a:prstGeom prst="rect">
            <a:avLst/>
          </a:prstGeom>
          <a:noFill/>
          <a:ln>
            <a:noFill/>
          </a:ln>
        </p:spPr>
      </p:pic>
    </p:spTree>
    <p:extLst>
      <p:ext uri="{BB962C8B-B14F-4D97-AF65-F5344CB8AC3E}">
        <p14:creationId xmlns:p14="http://schemas.microsoft.com/office/powerpoint/2010/main" val="303573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3</a:t>
            </a:r>
            <a:r>
              <a:rPr lang="en-GB" sz="3200" dirty="0">
                <a:solidFill>
                  <a:schemeClr val="lt1"/>
                </a:solidFill>
              </a:rPr>
              <a:t>. </a:t>
            </a:r>
            <a:r>
              <a:rPr lang="en-GB" sz="3200" b="1" dirty="0">
                <a:solidFill>
                  <a:schemeClr val="bg1"/>
                </a:solidFill>
              </a:rPr>
              <a:t>Activity: Less-More, Big-Small Awareness</a:t>
            </a:r>
            <a:r>
              <a:rPr lang="en-GB" sz="3200" dirty="0">
                <a:solidFill>
                  <a:schemeClr val="bg1"/>
                </a:solidFill>
              </a:rPr>
              <a:t> </a:t>
            </a:r>
            <a:endParaRPr sz="3200" b="1" dirty="0">
              <a:solidFill>
                <a:schemeClr val="bg1"/>
              </a:solidFill>
            </a:endParaRPr>
          </a:p>
        </p:txBody>
      </p:sp>
      <p:sp>
        <p:nvSpPr>
          <p:cNvPr id="4" name="Dikdörtgen 3">
            <a:extLst>
              <a:ext uri="{FF2B5EF4-FFF2-40B4-BE49-F238E27FC236}">
                <a16:creationId xmlns:a16="http://schemas.microsoft.com/office/drawing/2014/main" id="{A7EE8C79-05DD-4646-9727-2FB3B4FB2B23}"/>
              </a:ext>
            </a:extLst>
          </p:cNvPr>
          <p:cNvSpPr/>
          <p:nvPr/>
        </p:nvSpPr>
        <p:spPr>
          <a:xfrm>
            <a:off x="965915" y="1468192"/>
            <a:ext cx="10148553" cy="3901837"/>
          </a:xfrm>
          <a:prstGeom prst="rect">
            <a:avLst/>
          </a:prstGeom>
        </p:spPr>
        <p:txBody>
          <a:bodyPr wrap="square">
            <a:spAutoFit/>
          </a:bodyPr>
          <a:lstStyle/>
          <a:p>
            <a:pPr>
              <a:lnSpc>
                <a:spcPct val="150000"/>
              </a:lnSpc>
            </a:pPr>
            <a:r>
              <a:rPr lang="en-GB" sz="2400" b="1" dirty="0">
                <a:highlight>
                  <a:srgbClr val="FFFFFF"/>
                </a:highlight>
              </a:rPr>
              <a:t>Additional Learning Sources:</a:t>
            </a:r>
            <a:endParaRPr lang="tr-TR" sz="2400" b="1" dirty="0">
              <a:highlight>
                <a:srgbClr val="FFFFFF"/>
              </a:highlight>
              <a:latin typeface="Arial" panose="020B0604020202020204" pitchFamily="34" charset="0"/>
              <a:ea typeface="Arial" panose="020B0604020202020204" pitchFamily="34" charset="0"/>
            </a:endParaRPr>
          </a:p>
          <a:p>
            <a:pPr lvl="0">
              <a:lnSpc>
                <a:spcPct val="150000"/>
              </a:lnSpc>
            </a:pPr>
            <a:endParaRPr lang="en-GB" sz="2400" dirty="0">
              <a:highlight>
                <a:srgbClr val="FFFFFF"/>
              </a:highlight>
            </a:endParaRPr>
          </a:p>
          <a:p>
            <a:pPr marL="342900" lvl="0" indent="-342900">
              <a:lnSpc>
                <a:spcPct val="150000"/>
              </a:lnSpc>
              <a:buFont typeface="Symbol" pitchFamily="2" charset="2"/>
              <a:buChar char="-"/>
            </a:pPr>
            <a:r>
              <a:rPr lang="en-GB" sz="2400" dirty="0" err="1">
                <a:highlight>
                  <a:srgbClr val="FFFFFF"/>
                </a:highlight>
              </a:rPr>
              <a:t>Elkaan</a:t>
            </a:r>
            <a:r>
              <a:rPr lang="en-GB" sz="2400" dirty="0">
                <a:highlight>
                  <a:srgbClr val="FFFFFF"/>
                </a:highlight>
              </a:rPr>
              <a:t>, G. (2022). Examination of basic number proficiency and visual perception skills of students with good and poor mathematics performance (Master's thesis, Hasan </a:t>
            </a:r>
            <a:r>
              <a:rPr lang="en-GB" sz="2400" dirty="0" err="1">
                <a:highlight>
                  <a:srgbClr val="FFFFFF"/>
                </a:highlight>
              </a:rPr>
              <a:t>Kalyoncu</a:t>
            </a:r>
            <a:r>
              <a:rPr lang="en-GB" sz="2400" dirty="0">
                <a:highlight>
                  <a:srgbClr val="FFFFFF"/>
                </a:highlight>
              </a:rPr>
              <a:t> University).</a:t>
            </a:r>
          </a:p>
          <a:p>
            <a:pPr marL="342900" lvl="0" indent="-342900">
              <a:lnSpc>
                <a:spcPct val="150000"/>
              </a:lnSpc>
              <a:buFont typeface="Symbol" pitchFamily="2" charset="2"/>
              <a:buChar char="-"/>
            </a:pPr>
            <a:endParaRPr lang="tr-TR" sz="2400" dirty="0"/>
          </a:p>
          <a:p>
            <a:pPr marL="342900" lvl="0" indent="-342900">
              <a:lnSpc>
                <a:spcPct val="150000"/>
              </a:lnSpc>
              <a:buFont typeface="Symbol" pitchFamily="2" charset="2"/>
              <a:buChar char="-"/>
            </a:pPr>
            <a:r>
              <a:rPr lang="en-GB" sz="2400" dirty="0">
                <a:highlight>
                  <a:srgbClr val="FFFFFF"/>
                </a:highlight>
              </a:rPr>
              <a:t>https://</a:t>
            </a:r>
            <a:r>
              <a:rPr lang="en-GB" sz="2400" dirty="0" err="1">
                <a:highlight>
                  <a:srgbClr val="FFFFFF"/>
                </a:highlight>
              </a:rPr>
              <a:t>www.youtube.com</a:t>
            </a:r>
            <a:r>
              <a:rPr lang="en-GB" sz="2400" dirty="0">
                <a:highlight>
                  <a:srgbClr val="FFFFFF"/>
                </a:highlight>
              </a:rPr>
              <a:t>/</a:t>
            </a:r>
            <a:r>
              <a:rPr lang="en-GB" sz="2400" dirty="0" err="1">
                <a:highlight>
                  <a:srgbClr val="FFFFFF"/>
                </a:highlight>
              </a:rPr>
              <a:t>watch?v</a:t>
            </a:r>
            <a:r>
              <a:rPr lang="en-GB" sz="2400" dirty="0">
                <a:highlight>
                  <a:srgbClr val="FFFFFF"/>
                </a:highlight>
              </a:rPr>
              <a:t>=cshehFbVPV0</a:t>
            </a:r>
            <a:r>
              <a:rPr lang="en-GB" sz="2400" dirty="0"/>
              <a:t>  </a:t>
            </a:r>
            <a:endParaRPr lang="tr-TR" sz="24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419107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4</a:t>
            </a:r>
            <a:r>
              <a:rPr lang="en-GB" sz="3200" dirty="0">
                <a:solidFill>
                  <a:schemeClr val="lt1"/>
                </a:solidFill>
              </a:rPr>
              <a:t>. </a:t>
            </a:r>
            <a:r>
              <a:rPr lang="en-GB" sz="3200" b="1" dirty="0">
                <a:solidFill>
                  <a:schemeClr val="bg1"/>
                </a:solidFill>
              </a:rPr>
              <a:t>Activity: Completion activity</a:t>
            </a:r>
            <a:r>
              <a:rPr lang="tr-TR" sz="3200" dirty="0">
                <a:solidFill>
                  <a:schemeClr val="bg1"/>
                </a:solidFill>
              </a:rPr>
              <a:t> </a:t>
            </a:r>
            <a:endParaRPr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2021443940"/>
              </p:ext>
            </p:extLst>
          </p:nvPr>
        </p:nvGraphicFramePr>
        <p:xfrm>
          <a:off x="357809" y="1130867"/>
          <a:ext cx="11290852" cy="4574194"/>
        </p:xfrm>
        <a:graphic>
          <a:graphicData uri="http://schemas.openxmlformats.org/drawingml/2006/table">
            <a:tbl>
              <a:tblPr bandRow="1">
                <a:tableStyleId>{506EA3C1-0F02-4256-BE88-5E90EB001394}</a:tableStyleId>
              </a:tblPr>
              <a:tblGrid>
                <a:gridCol w="1683364">
                  <a:extLst>
                    <a:ext uri="{9D8B030D-6E8A-4147-A177-3AD203B41FA5}">
                      <a16:colId xmlns:a16="http://schemas.microsoft.com/office/drawing/2014/main" val="642608620"/>
                    </a:ext>
                  </a:extLst>
                </a:gridCol>
                <a:gridCol w="9607488">
                  <a:extLst>
                    <a:ext uri="{9D8B030D-6E8A-4147-A177-3AD203B41FA5}">
                      <a16:colId xmlns:a16="http://schemas.microsoft.com/office/drawing/2014/main" val="1960463359"/>
                    </a:ext>
                  </a:extLst>
                </a:gridCol>
              </a:tblGrid>
              <a:tr h="415836">
                <a:tc>
                  <a:txBody>
                    <a:bodyPr/>
                    <a:lstStyle/>
                    <a:p>
                      <a:pPr>
                        <a:lnSpc>
                          <a:spcPct val="150000"/>
                        </a:lnSpc>
                        <a:spcBef>
                          <a:spcPts val="0"/>
                        </a:spcBef>
                        <a:spcAft>
                          <a:spcPts val="0"/>
                        </a:spcAft>
                      </a:pPr>
                      <a:r>
                        <a:rPr lang="en-GB" sz="2000" b="1" dirty="0">
                          <a:solidFill>
                            <a:srgbClr val="C00000"/>
                          </a:solidFill>
                          <a:effectLst/>
                        </a:rPr>
                        <a:t>Learning Time:</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minutes</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4158358">
                <a:tc>
                  <a:txBody>
                    <a:bodyPr/>
                    <a:lstStyle/>
                    <a:p>
                      <a:pPr>
                        <a:lnSpc>
                          <a:spcPct val="150000"/>
                        </a:lnSpc>
                        <a:spcBef>
                          <a:spcPts val="0"/>
                        </a:spcBef>
                        <a:spcAft>
                          <a:spcPts val="0"/>
                        </a:spcAft>
                      </a:pPr>
                      <a:r>
                        <a:rPr lang="en-GB" sz="2000" b="1" dirty="0">
                          <a:solidFill>
                            <a:srgbClr val="C00000"/>
                          </a:solidFill>
                          <a:effectLst/>
                        </a:rPr>
                        <a:t>Content: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00000"/>
                        </a:lnSpc>
                        <a:spcBef>
                          <a:spcPts val="0"/>
                        </a:spcBef>
                        <a:spcAft>
                          <a:spcPts val="0"/>
                        </a:spcAft>
                      </a:pPr>
                      <a:r>
                        <a:rPr lang="en-GB" sz="2400" b="0" i="0" u="none" strike="noStrike" cap="none" dirty="0">
                          <a:solidFill>
                            <a:schemeClr val="dk1"/>
                          </a:solidFill>
                          <a:effectLst/>
                          <a:latin typeface="Calibri"/>
                          <a:ea typeface="Calibri"/>
                          <a:cs typeface="Calibri"/>
                          <a:sym typeface="Arial"/>
                        </a:rPr>
                        <a:t>It is very important for children with dyscalculia to understand the relationship between the amount of objects and numbers. </a:t>
                      </a:r>
                    </a:p>
                    <a:p>
                      <a:pPr algn="just">
                        <a:lnSpc>
                          <a:spcPct val="100000"/>
                        </a:lnSpc>
                        <a:spcBef>
                          <a:spcPts val="0"/>
                        </a:spcBef>
                        <a:spcAft>
                          <a:spcPts val="0"/>
                        </a:spcAft>
                      </a:pPr>
                      <a:r>
                        <a:rPr lang="en-GB" sz="2400" b="0" i="0" u="none" strike="noStrike" cap="none" dirty="0">
                          <a:solidFill>
                            <a:schemeClr val="dk1"/>
                          </a:solidFill>
                          <a:effectLst/>
                          <a:latin typeface="Calibri"/>
                          <a:ea typeface="Calibri"/>
                          <a:cs typeface="Calibri"/>
                          <a:sym typeface="Arial"/>
                        </a:rPr>
                        <a:t>These visuals are reproduced according to the number of students and distributed to all students. In a table consisting of a certain number of boxes, as in the picture in Form-3, a certain number of boxes are </a:t>
                      </a:r>
                      <a:r>
                        <a:rPr lang="en-GB" sz="2400" b="0" i="0" u="none" strike="noStrike" cap="none" dirty="0" err="1">
                          <a:solidFill>
                            <a:schemeClr val="dk1"/>
                          </a:solidFill>
                          <a:effectLst/>
                          <a:latin typeface="Calibri"/>
                          <a:ea typeface="Calibri"/>
                          <a:cs typeface="Calibri"/>
                          <a:sym typeface="Arial"/>
                        </a:rPr>
                        <a:t>colored</a:t>
                      </a:r>
                      <a:r>
                        <a:rPr lang="en-GB" sz="2400" b="0" i="0" u="none" strike="noStrike" cap="none" dirty="0">
                          <a:solidFill>
                            <a:schemeClr val="dk1"/>
                          </a:solidFill>
                          <a:effectLst/>
                          <a:latin typeface="Calibri"/>
                          <a:ea typeface="Calibri"/>
                          <a:cs typeface="Calibri"/>
                          <a:sym typeface="Arial"/>
                        </a:rPr>
                        <a:t> and then this table is shown to the student once and removed. </a:t>
                      </a:r>
                    </a:p>
                    <a:p>
                      <a:pPr algn="just">
                        <a:lnSpc>
                          <a:spcPct val="100000"/>
                        </a:lnSpc>
                        <a:spcBef>
                          <a:spcPts val="0"/>
                        </a:spcBef>
                        <a:spcAft>
                          <a:spcPts val="0"/>
                        </a:spcAft>
                      </a:pPr>
                      <a:r>
                        <a:rPr lang="en-GB" sz="2400" b="0" i="0" u="none" strike="noStrike" cap="none" dirty="0">
                          <a:solidFill>
                            <a:schemeClr val="dk1"/>
                          </a:solidFill>
                          <a:effectLst/>
                          <a:latin typeface="Calibri"/>
                          <a:ea typeface="Calibri"/>
                          <a:cs typeface="Calibri"/>
                          <a:sym typeface="Arial"/>
                        </a:rPr>
                        <a:t>Afterwards, the teaching of basic numbers, addition and subtraction can be achieved through gamification by asking the student questions such as how many boxes are in the table in total, how many boxes are </a:t>
                      </a:r>
                      <a:r>
                        <a:rPr lang="en-GB" sz="2400" b="0" i="0" u="none" strike="noStrike" cap="none" dirty="0" err="1">
                          <a:solidFill>
                            <a:schemeClr val="dk1"/>
                          </a:solidFill>
                          <a:effectLst/>
                          <a:latin typeface="Calibri"/>
                          <a:ea typeface="Calibri"/>
                          <a:cs typeface="Calibri"/>
                          <a:sym typeface="Arial"/>
                        </a:rPr>
                        <a:t>colored</a:t>
                      </a:r>
                      <a:r>
                        <a:rPr lang="en-GB" sz="2400" b="0" i="0" u="none" strike="noStrike" cap="none" dirty="0">
                          <a:solidFill>
                            <a:schemeClr val="dk1"/>
                          </a:solidFill>
                          <a:effectLst/>
                          <a:latin typeface="Calibri"/>
                          <a:ea typeface="Calibri"/>
                          <a:cs typeface="Calibri"/>
                          <a:sym typeface="Arial"/>
                        </a:rPr>
                        <a:t> in the table, how many more boxes need to be </a:t>
                      </a:r>
                      <a:r>
                        <a:rPr lang="en-GB" sz="2400" b="0" i="0" u="none" strike="noStrike" cap="none" dirty="0" err="1">
                          <a:solidFill>
                            <a:schemeClr val="dk1"/>
                          </a:solidFill>
                          <a:effectLst/>
                          <a:latin typeface="Calibri"/>
                          <a:ea typeface="Calibri"/>
                          <a:cs typeface="Calibri"/>
                          <a:sym typeface="Arial"/>
                        </a:rPr>
                        <a:t>colored</a:t>
                      </a:r>
                      <a:r>
                        <a:rPr lang="en-GB" sz="2400" b="0" i="0" u="none" strike="noStrike" cap="none" dirty="0">
                          <a:solidFill>
                            <a:schemeClr val="dk1"/>
                          </a:solidFill>
                          <a:effectLst/>
                          <a:latin typeface="Calibri"/>
                          <a:ea typeface="Calibri"/>
                          <a:cs typeface="Calibri"/>
                          <a:sym typeface="Arial"/>
                        </a:rPr>
                        <a:t> in order for all the total boxes to be </a:t>
                      </a:r>
                      <a:r>
                        <a:rPr lang="en-GB" sz="2400" b="0" i="0" u="none" strike="noStrike" cap="none" dirty="0" err="1">
                          <a:solidFill>
                            <a:schemeClr val="dk1"/>
                          </a:solidFill>
                          <a:effectLst/>
                          <a:latin typeface="Calibri"/>
                          <a:ea typeface="Calibri"/>
                          <a:cs typeface="Calibri"/>
                          <a:sym typeface="Arial"/>
                        </a:rPr>
                        <a:t>colored</a:t>
                      </a:r>
                      <a:r>
                        <a:rPr lang="en-GB" sz="2400" b="0" i="0" u="none" strike="noStrike" cap="none" dirty="0">
                          <a:solidFill>
                            <a:schemeClr val="dk1"/>
                          </a:solidFill>
                          <a:effectLst/>
                          <a:latin typeface="Calibri"/>
                          <a:ea typeface="Calibri"/>
                          <a:cs typeface="Calibri"/>
                          <a:sym typeface="Arial"/>
                        </a:rPr>
                        <a:t>.</a:t>
                      </a:r>
                      <a:endParaRPr lang="tr-TR" sz="24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2701606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4</a:t>
            </a:r>
            <a:r>
              <a:rPr lang="en-GB" sz="3200" dirty="0">
                <a:solidFill>
                  <a:schemeClr val="lt1"/>
                </a:solidFill>
              </a:rPr>
              <a:t>. </a:t>
            </a:r>
            <a:r>
              <a:rPr lang="en-GB" sz="3200" b="1" dirty="0">
                <a:solidFill>
                  <a:schemeClr val="bg1"/>
                </a:solidFill>
              </a:rPr>
              <a:t>Activity: Completion activity</a:t>
            </a:r>
            <a:r>
              <a:rPr lang="tr-TR" sz="3200" dirty="0">
                <a:solidFill>
                  <a:schemeClr val="bg1"/>
                </a:solidFill>
              </a:rPr>
              <a:t> </a:t>
            </a:r>
            <a:endParaRPr sz="3200" b="1" dirty="0">
              <a:solidFill>
                <a:schemeClr val="bg1"/>
              </a:solidFill>
            </a:endParaRPr>
          </a:p>
        </p:txBody>
      </p:sp>
      <p:pic>
        <p:nvPicPr>
          <p:cNvPr id="4" name="Resim 3" descr="çizgi, dikdörtgen, kare, tasarım içeren bir resim&#10;&#10;Açıklama otomatik olarak oluşturuldu">
            <a:extLst>
              <a:ext uri="{FF2B5EF4-FFF2-40B4-BE49-F238E27FC236}">
                <a16:creationId xmlns:a16="http://schemas.microsoft.com/office/drawing/2014/main" id="{AF2D1417-DE3F-4840-BED3-FB6F26DC0581}"/>
              </a:ext>
            </a:extLst>
          </p:cNvPr>
          <p:cNvPicPr/>
          <p:nvPr/>
        </p:nvPicPr>
        <p:blipFill>
          <a:blip r:embed="rId3"/>
          <a:stretch>
            <a:fillRect/>
          </a:stretch>
        </p:blipFill>
        <p:spPr>
          <a:xfrm>
            <a:off x="2147252" y="1805832"/>
            <a:ext cx="7897495" cy="3915410"/>
          </a:xfrm>
          <a:prstGeom prst="rect">
            <a:avLst/>
          </a:prstGeom>
        </p:spPr>
      </p:pic>
      <p:sp>
        <p:nvSpPr>
          <p:cNvPr id="5" name="Dikdörtgen 4">
            <a:extLst>
              <a:ext uri="{FF2B5EF4-FFF2-40B4-BE49-F238E27FC236}">
                <a16:creationId xmlns:a16="http://schemas.microsoft.com/office/drawing/2014/main" id="{4BB01481-546D-0646-8FE3-2AAE02C9764B}"/>
              </a:ext>
            </a:extLst>
          </p:cNvPr>
          <p:cNvSpPr/>
          <p:nvPr/>
        </p:nvSpPr>
        <p:spPr>
          <a:xfrm>
            <a:off x="1198493" y="1255519"/>
            <a:ext cx="1031051" cy="400110"/>
          </a:xfrm>
          <a:prstGeom prst="rect">
            <a:avLst/>
          </a:prstGeom>
        </p:spPr>
        <p:txBody>
          <a:bodyPr wrap="none">
            <a:spAutoFit/>
          </a:bodyPr>
          <a:lstStyle/>
          <a:p>
            <a:r>
              <a:rPr lang="tr-TR" sz="2000" b="1" dirty="0">
                <a:latin typeface="Calibri" panose="020F0502020204030204" pitchFamily="34" charset="0"/>
                <a:ea typeface="Calibri" panose="020F0502020204030204" pitchFamily="34" charset="0"/>
                <a:cs typeface="Times New Roman" panose="02020603050405020304" pitchFamily="18" charset="0"/>
              </a:rPr>
              <a:t>FORM 3</a:t>
            </a:r>
          </a:p>
        </p:txBody>
      </p:sp>
    </p:spTree>
    <p:extLst>
      <p:ext uri="{BB962C8B-B14F-4D97-AF65-F5344CB8AC3E}">
        <p14:creationId xmlns:p14="http://schemas.microsoft.com/office/powerpoint/2010/main" val="1823861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4</a:t>
            </a:r>
            <a:r>
              <a:rPr lang="en-GB" sz="3200" dirty="0">
                <a:solidFill>
                  <a:schemeClr val="lt1"/>
                </a:solidFill>
              </a:rPr>
              <a:t>. </a:t>
            </a:r>
            <a:r>
              <a:rPr lang="en-GB" sz="3200" b="1" dirty="0">
                <a:solidFill>
                  <a:schemeClr val="bg1"/>
                </a:solidFill>
              </a:rPr>
              <a:t>Activity: Completion activity</a:t>
            </a:r>
            <a:r>
              <a:rPr lang="tr-TR" sz="3200" dirty="0">
                <a:solidFill>
                  <a:schemeClr val="bg1"/>
                </a:solidFill>
              </a:rPr>
              <a:t> </a:t>
            </a:r>
            <a:endParaRPr sz="3200" b="1" dirty="0">
              <a:solidFill>
                <a:schemeClr val="bg1"/>
              </a:solidFill>
            </a:endParaRPr>
          </a:p>
        </p:txBody>
      </p:sp>
      <p:sp>
        <p:nvSpPr>
          <p:cNvPr id="6" name="Dikdörtgen 5">
            <a:extLst>
              <a:ext uri="{FF2B5EF4-FFF2-40B4-BE49-F238E27FC236}">
                <a16:creationId xmlns:a16="http://schemas.microsoft.com/office/drawing/2014/main" id="{BCAEB179-9F42-EA42-8CDF-FC00DDEA1B3B}"/>
              </a:ext>
            </a:extLst>
          </p:cNvPr>
          <p:cNvSpPr/>
          <p:nvPr/>
        </p:nvSpPr>
        <p:spPr>
          <a:xfrm>
            <a:off x="965915" y="1468192"/>
            <a:ext cx="10148553" cy="3059427"/>
          </a:xfrm>
          <a:prstGeom prst="rect">
            <a:avLst/>
          </a:prstGeom>
        </p:spPr>
        <p:txBody>
          <a:bodyPr wrap="square">
            <a:spAutoFit/>
          </a:bodyPr>
          <a:lstStyle/>
          <a:p>
            <a:pPr>
              <a:lnSpc>
                <a:spcPct val="150000"/>
              </a:lnSpc>
            </a:pPr>
            <a:r>
              <a:rPr lang="en-GB" sz="2400" b="1" dirty="0">
                <a:highlight>
                  <a:srgbClr val="FFFFFF"/>
                </a:highlight>
              </a:rPr>
              <a:t>Additional Learning Sources:</a:t>
            </a:r>
            <a:endParaRPr lang="tr-TR" sz="2400" b="1" dirty="0">
              <a:highlight>
                <a:srgbClr val="FFFFFF"/>
              </a:highlight>
              <a:latin typeface="Arial" panose="020B0604020202020204" pitchFamily="34" charset="0"/>
              <a:ea typeface="Arial" panose="020B0604020202020204" pitchFamily="34" charset="0"/>
            </a:endParaRPr>
          </a:p>
          <a:p>
            <a:pPr lvl="0">
              <a:lnSpc>
                <a:spcPct val="150000"/>
              </a:lnSpc>
            </a:pPr>
            <a:endParaRPr lang="en-GB" sz="2400" dirty="0">
              <a:highlight>
                <a:srgbClr val="FFFFFF"/>
              </a:highlight>
            </a:endParaRPr>
          </a:p>
          <a:p>
            <a:pPr marL="342900" lvl="0" indent="-342900">
              <a:lnSpc>
                <a:spcPct val="150000"/>
              </a:lnSpc>
              <a:buFont typeface="Symbol" pitchFamily="2" charset="2"/>
              <a:buChar char="-"/>
            </a:pPr>
            <a:r>
              <a:rPr lang="en-GB" sz="2800" dirty="0" err="1">
                <a:highlight>
                  <a:srgbClr val="FFFFFF"/>
                </a:highlight>
              </a:rPr>
              <a:t>Avci</a:t>
            </a:r>
            <a:r>
              <a:rPr lang="en-GB" sz="2800" dirty="0">
                <a:highlight>
                  <a:srgbClr val="FFFFFF"/>
                </a:highlight>
              </a:rPr>
              <a:t>, A. (2020). Evaluation of teaching practices for primary school students with mathematics learning difficulties (Master's thesis, Institute of Educational Sciences).</a:t>
            </a:r>
            <a:r>
              <a:rPr lang="tr-TR" sz="2800" dirty="0">
                <a:highlight>
                  <a:srgbClr val="FFFFFF"/>
                </a:highlight>
              </a:rPr>
              <a:t> </a:t>
            </a:r>
            <a:endParaRPr lang="tr-TR" sz="28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022109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5</a:t>
            </a:r>
            <a:r>
              <a:rPr lang="en-GB" sz="3200" dirty="0">
                <a:solidFill>
                  <a:schemeClr val="lt1"/>
                </a:solidFill>
              </a:rPr>
              <a:t>. </a:t>
            </a:r>
            <a:r>
              <a:rPr lang="en-GB" sz="3200" b="1" dirty="0">
                <a:solidFill>
                  <a:schemeClr val="bg1"/>
                </a:solidFill>
              </a:rPr>
              <a:t>Activity: Development of Attention</a:t>
            </a:r>
            <a:r>
              <a:rPr lang="tr-TR" sz="3200" dirty="0">
                <a:solidFill>
                  <a:schemeClr val="bg1"/>
                </a:solidFill>
              </a:rPr>
              <a:t> </a:t>
            </a:r>
            <a:endParaRPr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1873728860"/>
              </p:ext>
            </p:extLst>
          </p:nvPr>
        </p:nvGraphicFramePr>
        <p:xfrm>
          <a:off x="357808" y="1130867"/>
          <a:ext cx="11640903" cy="4574194"/>
        </p:xfrm>
        <a:graphic>
          <a:graphicData uri="http://schemas.openxmlformats.org/drawingml/2006/table">
            <a:tbl>
              <a:tblPr bandRow="1">
                <a:tableStyleId>{506EA3C1-0F02-4256-BE88-5E90EB001394}</a:tableStyleId>
              </a:tblPr>
              <a:tblGrid>
                <a:gridCol w="1735553">
                  <a:extLst>
                    <a:ext uri="{9D8B030D-6E8A-4147-A177-3AD203B41FA5}">
                      <a16:colId xmlns:a16="http://schemas.microsoft.com/office/drawing/2014/main" val="642608620"/>
                    </a:ext>
                  </a:extLst>
                </a:gridCol>
                <a:gridCol w="9905350">
                  <a:extLst>
                    <a:ext uri="{9D8B030D-6E8A-4147-A177-3AD203B41FA5}">
                      <a16:colId xmlns:a16="http://schemas.microsoft.com/office/drawing/2014/main" val="1960463359"/>
                    </a:ext>
                  </a:extLst>
                </a:gridCol>
              </a:tblGrid>
              <a:tr h="415836">
                <a:tc>
                  <a:txBody>
                    <a:bodyPr/>
                    <a:lstStyle/>
                    <a:p>
                      <a:pPr>
                        <a:lnSpc>
                          <a:spcPct val="150000"/>
                        </a:lnSpc>
                        <a:spcBef>
                          <a:spcPts val="0"/>
                        </a:spcBef>
                        <a:spcAft>
                          <a:spcPts val="0"/>
                        </a:spcAft>
                      </a:pPr>
                      <a:r>
                        <a:rPr lang="en-GB" sz="2000" b="1" dirty="0">
                          <a:solidFill>
                            <a:srgbClr val="C00000"/>
                          </a:solidFill>
                          <a:effectLst/>
                        </a:rPr>
                        <a:t>Learning Time:</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minutes</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4158358">
                <a:tc>
                  <a:txBody>
                    <a:bodyPr/>
                    <a:lstStyle/>
                    <a:p>
                      <a:pPr>
                        <a:lnSpc>
                          <a:spcPct val="150000"/>
                        </a:lnSpc>
                        <a:spcBef>
                          <a:spcPts val="0"/>
                        </a:spcBef>
                        <a:spcAft>
                          <a:spcPts val="0"/>
                        </a:spcAft>
                      </a:pPr>
                      <a:r>
                        <a:rPr lang="en-GB" sz="2000" b="1" dirty="0">
                          <a:solidFill>
                            <a:srgbClr val="C00000"/>
                          </a:solidFill>
                          <a:effectLst/>
                        </a:rPr>
                        <a:t>Content: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00000"/>
                        </a:lnSpc>
                        <a:spcBef>
                          <a:spcPts val="600"/>
                        </a:spcBef>
                        <a:spcAft>
                          <a:spcPts val="0"/>
                        </a:spcAft>
                      </a:pPr>
                      <a:r>
                        <a:rPr lang="en-GB" sz="2000" dirty="0">
                          <a:effectLst/>
                          <a:latin typeface="Arial" panose="020B0604020202020204" pitchFamily="34" charset="0"/>
                          <a:ea typeface="Arial" panose="020B0604020202020204" pitchFamily="34" charset="0"/>
                        </a:rPr>
                        <a:t>Distraction and focus are important problem areas in children with dyscalculia. Activities aimed at gathering students' focus and attention will be effective.</a:t>
                      </a:r>
                      <a:endParaRPr lang="tr-TR" sz="2000" dirty="0">
                        <a:effectLst/>
                        <a:latin typeface="Arial" panose="020B0604020202020204" pitchFamily="34" charset="0"/>
                        <a:ea typeface="Arial" panose="020B0604020202020204" pitchFamily="34" charset="0"/>
                      </a:endParaRPr>
                    </a:p>
                    <a:p>
                      <a:pPr algn="just">
                        <a:lnSpc>
                          <a:spcPct val="100000"/>
                        </a:lnSpc>
                        <a:spcBef>
                          <a:spcPts val="600"/>
                        </a:spcBef>
                        <a:spcAft>
                          <a:spcPts val="0"/>
                        </a:spcAft>
                      </a:pPr>
                      <a:r>
                        <a:rPr lang="en-GB" sz="2000" dirty="0">
                          <a:effectLst/>
                          <a:latin typeface="Arial" panose="020B0604020202020204" pitchFamily="34" charset="0"/>
                          <a:ea typeface="Arial" panose="020B0604020202020204" pitchFamily="34" charset="0"/>
                        </a:rPr>
                        <a:t>By preparing study cards similar to the examples in Form-4 and Form-5, it is aimed to improve the attention skills of students with dyscalculia. Thanks to these types of activities, students make progress in distinguishing letters and numbers that are so similar that they can be confused with each other.</a:t>
                      </a:r>
                      <a:endParaRPr lang="tr-TR" sz="2000" dirty="0">
                        <a:effectLst/>
                        <a:latin typeface="Arial" panose="020B0604020202020204" pitchFamily="34" charset="0"/>
                        <a:ea typeface="Arial" panose="020B0604020202020204" pitchFamily="34" charset="0"/>
                      </a:endParaRPr>
                    </a:p>
                    <a:p>
                      <a:pPr algn="just">
                        <a:lnSpc>
                          <a:spcPct val="100000"/>
                        </a:lnSpc>
                        <a:spcBef>
                          <a:spcPts val="600"/>
                        </a:spcBef>
                        <a:spcAft>
                          <a:spcPts val="0"/>
                        </a:spcAft>
                      </a:pPr>
                      <a:r>
                        <a:rPr lang="en-GB" sz="2000" dirty="0">
                          <a:effectLst/>
                          <a:latin typeface="Arial" panose="020B0604020202020204" pitchFamily="34" charset="0"/>
                          <a:ea typeface="Arial" panose="020B0604020202020204" pitchFamily="34" charset="0"/>
                        </a:rPr>
                        <a:t>In Form-4, students are asked to find how many numbers 5 are in the visual and circle them. Finding time is given as 1 minute. Even if a minute has passed, all students are asked to find the fives. Students who find fives missing or wrong are asked to notice the difference between 5 and S.</a:t>
                      </a:r>
                      <a:endParaRPr lang="tr-TR" sz="2000" dirty="0">
                        <a:effectLst/>
                        <a:latin typeface="Arial" panose="020B0604020202020204" pitchFamily="34" charset="0"/>
                        <a:ea typeface="Arial" panose="020B0604020202020204" pitchFamily="34" charset="0"/>
                      </a:endParaRPr>
                    </a:p>
                    <a:p>
                      <a:pPr algn="just">
                        <a:lnSpc>
                          <a:spcPct val="100000"/>
                        </a:lnSpc>
                        <a:spcBef>
                          <a:spcPts val="600"/>
                        </a:spcBef>
                        <a:spcAft>
                          <a:spcPts val="0"/>
                        </a:spcAft>
                      </a:pPr>
                      <a:r>
                        <a:rPr lang="en-GB" sz="2000" dirty="0">
                          <a:effectLst/>
                          <a:latin typeface="Arial" panose="020B0604020202020204" pitchFamily="34" charset="0"/>
                          <a:ea typeface="Arial" panose="020B0604020202020204" pitchFamily="34" charset="0"/>
                        </a:rPr>
                        <a:t>In Form-5, students are asked to find the numbers 6 and circle them. When students confuse the numbers 9,6 and G, they are encouraged to notice the difference.</a:t>
                      </a:r>
                      <a:endParaRPr lang="tr-TR" sz="20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225714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5</a:t>
            </a:r>
            <a:r>
              <a:rPr lang="en-GB" sz="3200" dirty="0">
                <a:solidFill>
                  <a:schemeClr val="lt1"/>
                </a:solidFill>
              </a:rPr>
              <a:t>. </a:t>
            </a:r>
            <a:r>
              <a:rPr lang="en-GB" sz="3200" b="1" dirty="0">
                <a:solidFill>
                  <a:schemeClr val="bg1"/>
                </a:solidFill>
              </a:rPr>
              <a:t>Activity: Development of Attention</a:t>
            </a:r>
            <a:r>
              <a:rPr lang="tr-TR" sz="3200" dirty="0">
                <a:solidFill>
                  <a:schemeClr val="bg1"/>
                </a:solidFill>
              </a:rPr>
              <a:t> </a:t>
            </a:r>
            <a:endParaRPr sz="3200" b="1" dirty="0">
              <a:solidFill>
                <a:schemeClr val="bg1"/>
              </a:solidFill>
            </a:endParaRPr>
          </a:p>
        </p:txBody>
      </p:sp>
      <p:pic>
        <p:nvPicPr>
          <p:cNvPr id="4" name="Resim 3" descr="metin, ekran görüntüsü, yazı tipi, siyah beyaz içeren bir resim&#10;&#10;Açıklama otomatik olarak oluşturuldu">
            <a:extLst>
              <a:ext uri="{FF2B5EF4-FFF2-40B4-BE49-F238E27FC236}">
                <a16:creationId xmlns:a16="http://schemas.microsoft.com/office/drawing/2014/main" id="{C658CEA5-FA70-3F45-A84D-3E021F8CF30C}"/>
              </a:ext>
            </a:extLst>
          </p:cNvPr>
          <p:cNvPicPr/>
          <p:nvPr/>
        </p:nvPicPr>
        <p:blipFill rotWithShape="1">
          <a:blip r:embed="rId3">
            <a:extLst>
              <a:ext uri="{28A0092B-C50C-407E-A947-70E740481C1C}">
                <a14:useLocalDpi xmlns:a14="http://schemas.microsoft.com/office/drawing/2010/main" val="0"/>
              </a:ext>
            </a:extLst>
          </a:blip>
          <a:srcRect b="8756"/>
          <a:stretch/>
        </p:blipFill>
        <p:spPr bwMode="auto">
          <a:xfrm>
            <a:off x="838200" y="1271239"/>
            <a:ext cx="4577057" cy="4821342"/>
          </a:xfrm>
          <a:prstGeom prst="rect">
            <a:avLst/>
          </a:prstGeom>
          <a:noFill/>
          <a:ln>
            <a:noFill/>
          </a:ln>
          <a:extLst>
            <a:ext uri="{53640926-AAD7-44D8-BBD7-CCE9431645EC}">
              <a14:shadowObscured xmlns:a14="http://schemas.microsoft.com/office/drawing/2010/main"/>
            </a:ext>
          </a:extLst>
        </p:spPr>
      </p:pic>
      <p:pic>
        <p:nvPicPr>
          <p:cNvPr id="5" name="Resim 4" descr="metin, ekran görüntüsü, kalıp, desen, düzen içeren bir resim&#10;&#10;Açıklama otomatik olarak oluşturuldu">
            <a:extLst>
              <a:ext uri="{FF2B5EF4-FFF2-40B4-BE49-F238E27FC236}">
                <a16:creationId xmlns:a16="http://schemas.microsoft.com/office/drawing/2014/main" id="{D28A8185-E467-D044-B25B-34AE7CF25EBC}"/>
              </a:ext>
            </a:extLst>
          </p:cNvPr>
          <p:cNvPicPr/>
          <p:nvPr/>
        </p:nvPicPr>
        <p:blipFill rotWithShape="1">
          <a:blip r:embed="rId4">
            <a:extLst>
              <a:ext uri="{28A0092B-C50C-407E-A947-70E740481C1C}">
                <a14:useLocalDpi xmlns:a14="http://schemas.microsoft.com/office/drawing/2010/main" val="0"/>
              </a:ext>
            </a:extLst>
          </a:blip>
          <a:srcRect b="8004"/>
          <a:stretch/>
        </p:blipFill>
        <p:spPr bwMode="auto">
          <a:xfrm>
            <a:off x="6776745" y="1271239"/>
            <a:ext cx="4418196" cy="4821342"/>
          </a:xfrm>
          <a:prstGeom prst="rect">
            <a:avLst/>
          </a:prstGeom>
          <a:noFill/>
          <a:ln>
            <a:noFill/>
          </a:ln>
          <a:extLst>
            <a:ext uri="{53640926-AAD7-44D8-BBD7-CCE9431645EC}">
              <a14:shadowObscured xmlns:a14="http://schemas.microsoft.com/office/drawing/2010/main"/>
            </a:ext>
          </a:extLst>
        </p:spPr>
      </p:pic>
      <p:sp>
        <p:nvSpPr>
          <p:cNvPr id="6" name="Dikdörtgen 5">
            <a:extLst>
              <a:ext uri="{FF2B5EF4-FFF2-40B4-BE49-F238E27FC236}">
                <a16:creationId xmlns:a16="http://schemas.microsoft.com/office/drawing/2014/main" id="{5C1FFF99-C869-DD46-8CBC-EA787623FD73}"/>
              </a:ext>
            </a:extLst>
          </p:cNvPr>
          <p:cNvSpPr/>
          <p:nvPr/>
        </p:nvSpPr>
        <p:spPr>
          <a:xfrm>
            <a:off x="1198493" y="1099405"/>
            <a:ext cx="1031051" cy="400110"/>
          </a:xfrm>
          <a:prstGeom prst="rect">
            <a:avLst/>
          </a:prstGeom>
        </p:spPr>
        <p:txBody>
          <a:bodyPr wrap="none">
            <a:spAutoFit/>
          </a:bodyPr>
          <a:lstStyle/>
          <a:p>
            <a:r>
              <a:rPr lang="tr-TR" sz="2000" b="1" dirty="0">
                <a:latin typeface="Calibri" panose="020F0502020204030204" pitchFamily="34" charset="0"/>
                <a:ea typeface="Calibri" panose="020F0502020204030204" pitchFamily="34" charset="0"/>
                <a:cs typeface="Times New Roman" panose="02020603050405020304" pitchFamily="18" charset="0"/>
              </a:rPr>
              <a:t>FORM 4</a:t>
            </a:r>
          </a:p>
        </p:txBody>
      </p:sp>
      <p:sp>
        <p:nvSpPr>
          <p:cNvPr id="7" name="Dikdörtgen 6">
            <a:extLst>
              <a:ext uri="{FF2B5EF4-FFF2-40B4-BE49-F238E27FC236}">
                <a16:creationId xmlns:a16="http://schemas.microsoft.com/office/drawing/2014/main" id="{EB295F65-6C98-A143-8D9F-751B5AFA5165}"/>
              </a:ext>
            </a:extLst>
          </p:cNvPr>
          <p:cNvSpPr/>
          <p:nvPr/>
        </p:nvSpPr>
        <p:spPr>
          <a:xfrm>
            <a:off x="6776745" y="1071184"/>
            <a:ext cx="1031051" cy="400110"/>
          </a:xfrm>
          <a:prstGeom prst="rect">
            <a:avLst/>
          </a:prstGeom>
        </p:spPr>
        <p:txBody>
          <a:bodyPr wrap="none">
            <a:spAutoFit/>
          </a:bodyPr>
          <a:lstStyle/>
          <a:p>
            <a:r>
              <a:rPr lang="tr-TR" sz="2000" b="1" dirty="0">
                <a:latin typeface="Calibri" panose="020F0502020204030204" pitchFamily="34" charset="0"/>
                <a:ea typeface="Calibri" panose="020F0502020204030204" pitchFamily="34" charset="0"/>
                <a:cs typeface="Times New Roman" panose="02020603050405020304" pitchFamily="18" charset="0"/>
              </a:rPr>
              <a:t>FORM 5</a:t>
            </a:r>
          </a:p>
        </p:txBody>
      </p:sp>
    </p:spTree>
    <p:extLst>
      <p:ext uri="{BB962C8B-B14F-4D97-AF65-F5344CB8AC3E}">
        <p14:creationId xmlns:p14="http://schemas.microsoft.com/office/powerpoint/2010/main" val="3041321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5</a:t>
            </a:r>
            <a:r>
              <a:rPr lang="en-GB" sz="3200" dirty="0">
                <a:solidFill>
                  <a:schemeClr val="lt1"/>
                </a:solidFill>
              </a:rPr>
              <a:t>. </a:t>
            </a:r>
            <a:r>
              <a:rPr lang="en-GB" sz="3200" b="1" dirty="0">
                <a:solidFill>
                  <a:schemeClr val="bg1"/>
                </a:solidFill>
              </a:rPr>
              <a:t>Activity: Development of Attention</a:t>
            </a:r>
            <a:r>
              <a:rPr lang="tr-TR" sz="3200" dirty="0">
                <a:solidFill>
                  <a:schemeClr val="bg1"/>
                </a:solidFill>
              </a:rPr>
              <a:t> </a:t>
            </a:r>
            <a:endParaRPr sz="3200" b="1" dirty="0">
              <a:solidFill>
                <a:schemeClr val="bg1"/>
              </a:solidFill>
            </a:endParaRPr>
          </a:p>
        </p:txBody>
      </p:sp>
      <p:sp>
        <p:nvSpPr>
          <p:cNvPr id="6" name="Dikdörtgen 5">
            <a:extLst>
              <a:ext uri="{FF2B5EF4-FFF2-40B4-BE49-F238E27FC236}">
                <a16:creationId xmlns:a16="http://schemas.microsoft.com/office/drawing/2014/main" id="{BCAEB179-9F42-EA42-8CDF-FC00DDEA1B3B}"/>
              </a:ext>
            </a:extLst>
          </p:cNvPr>
          <p:cNvSpPr/>
          <p:nvPr/>
        </p:nvSpPr>
        <p:spPr>
          <a:xfrm>
            <a:off x="965915" y="1468192"/>
            <a:ext cx="10148553" cy="4352089"/>
          </a:xfrm>
          <a:prstGeom prst="rect">
            <a:avLst/>
          </a:prstGeom>
        </p:spPr>
        <p:txBody>
          <a:bodyPr wrap="square">
            <a:spAutoFit/>
          </a:bodyPr>
          <a:lstStyle/>
          <a:p>
            <a:pPr>
              <a:lnSpc>
                <a:spcPct val="150000"/>
              </a:lnSpc>
            </a:pPr>
            <a:r>
              <a:rPr lang="en-GB" sz="2400" b="1" dirty="0">
                <a:highlight>
                  <a:srgbClr val="FFFFFF"/>
                </a:highlight>
              </a:rPr>
              <a:t>Additional Learning Sources:</a:t>
            </a:r>
            <a:endParaRPr lang="tr-TR" sz="2400" b="1" dirty="0">
              <a:highlight>
                <a:srgbClr val="FFFFFF"/>
              </a:highlight>
              <a:latin typeface="Arial" panose="020B0604020202020204" pitchFamily="34" charset="0"/>
              <a:ea typeface="Arial" panose="020B0604020202020204" pitchFamily="34" charset="0"/>
            </a:endParaRPr>
          </a:p>
          <a:p>
            <a:pPr lvl="0">
              <a:lnSpc>
                <a:spcPct val="150000"/>
              </a:lnSpc>
            </a:pPr>
            <a:endParaRPr lang="en-GB" sz="2400" dirty="0">
              <a:highlight>
                <a:srgbClr val="FFFFFF"/>
              </a:highlight>
            </a:endParaRPr>
          </a:p>
          <a:p>
            <a:pPr marL="342900" lvl="0" indent="-342900">
              <a:lnSpc>
                <a:spcPct val="150000"/>
              </a:lnSpc>
              <a:buFont typeface="Symbol" pitchFamily="2" charset="2"/>
              <a:buChar char="-"/>
            </a:pPr>
            <a:r>
              <a:rPr lang="en-GB" sz="2800" dirty="0" err="1">
                <a:highlight>
                  <a:srgbClr val="FFFFFF"/>
                </a:highlight>
              </a:rPr>
              <a:t>Avci</a:t>
            </a:r>
            <a:r>
              <a:rPr lang="en-GB" sz="2800" dirty="0">
                <a:highlight>
                  <a:srgbClr val="FFFFFF"/>
                </a:highlight>
              </a:rPr>
              <a:t>, A. (2020). Evaluation of teaching practices for primary school students with mathematics learning difficulties (Master's thesis, Institute of Educational Sciences).</a:t>
            </a:r>
            <a:r>
              <a:rPr lang="tr-TR" sz="2800" dirty="0">
                <a:highlight>
                  <a:srgbClr val="FFFFFF"/>
                </a:highlight>
              </a:rPr>
              <a:t> </a:t>
            </a:r>
          </a:p>
          <a:p>
            <a:pPr marL="342900" lvl="0" indent="-342900">
              <a:lnSpc>
                <a:spcPct val="150000"/>
              </a:lnSpc>
              <a:buFont typeface="Symbol" pitchFamily="2" charset="2"/>
              <a:buChar char="-"/>
            </a:pPr>
            <a:endParaRPr lang="tr-TR" sz="2800" dirty="0">
              <a:highlight>
                <a:srgbClr val="FFFFFF"/>
              </a:highlight>
            </a:endParaRPr>
          </a:p>
          <a:p>
            <a:pPr marL="342900" lvl="0" indent="-342900">
              <a:lnSpc>
                <a:spcPct val="150000"/>
              </a:lnSpc>
              <a:buFont typeface="Symbol" pitchFamily="2" charset="2"/>
              <a:buChar char="-"/>
            </a:pPr>
            <a:r>
              <a:rPr lang="en-GB" sz="2800" dirty="0"/>
              <a:t>https://</a:t>
            </a:r>
            <a:r>
              <a:rPr lang="en-GB" sz="2800" dirty="0" err="1"/>
              <a:t>www.youtube.com</a:t>
            </a:r>
            <a:r>
              <a:rPr lang="en-GB" sz="2800" dirty="0"/>
              <a:t>/</a:t>
            </a:r>
            <a:r>
              <a:rPr lang="en-GB" sz="2800" dirty="0" err="1"/>
              <a:t>watch?v</a:t>
            </a:r>
            <a:r>
              <a:rPr lang="en-GB" sz="2800" dirty="0"/>
              <a:t>=1W17IfnBFDc</a:t>
            </a:r>
            <a:r>
              <a:rPr lang="tr-TR" sz="2800" dirty="0"/>
              <a:t> </a:t>
            </a:r>
            <a:endParaRPr lang="tr-TR" sz="28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446946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6</a:t>
            </a:r>
            <a:r>
              <a:rPr lang="en-GB" sz="3200" dirty="0">
                <a:solidFill>
                  <a:schemeClr val="lt1"/>
                </a:solidFill>
              </a:rPr>
              <a:t>. </a:t>
            </a:r>
            <a:r>
              <a:rPr lang="en-GB" sz="3200" b="1" dirty="0">
                <a:solidFill>
                  <a:schemeClr val="bg1"/>
                </a:solidFill>
              </a:rPr>
              <a:t>Activity: Simple Addition Activity</a:t>
            </a:r>
            <a:r>
              <a:rPr lang="tr-TR" sz="3200" dirty="0">
                <a:solidFill>
                  <a:schemeClr val="bg1"/>
                </a:solidFill>
              </a:rPr>
              <a:t> </a:t>
            </a:r>
            <a:endParaRPr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3448220791"/>
              </p:ext>
            </p:extLst>
          </p:nvPr>
        </p:nvGraphicFramePr>
        <p:xfrm>
          <a:off x="357808" y="1130867"/>
          <a:ext cx="11640903" cy="4778921"/>
        </p:xfrm>
        <a:graphic>
          <a:graphicData uri="http://schemas.openxmlformats.org/drawingml/2006/table">
            <a:tbl>
              <a:tblPr bandRow="1">
                <a:tableStyleId>{506EA3C1-0F02-4256-BE88-5E90EB001394}</a:tableStyleId>
              </a:tblPr>
              <a:tblGrid>
                <a:gridCol w="1735553">
                  <a:extLst>
                    <a:ext uri="{9D8B030D-6E8A-4147-A177-3AD203B41FA5}">
                      <a16:colId xmlns:a16="http://schemas.microsoft.com/office/drawing/2014/main" val="642608620"/>
                    </a:ext>
                  </a:extLst>
                </a:gridCol>
                <a:gridCol w="9905350">
                  <a:extLst>
                    <a:ext uri="{9D8B030D-6E8A-4147-A177-3AD203B41FA5}">
                      <a16:colId xmlns:a16="http://schemas.microsoft.com/office/drawing/2014/main" val="1960463359"/>
                    </a:ext>
                  </a:extLst>
                </a:gridCol>
              </a:tblGrid>
              <a:tr h="415836">
                <a:tc>
                  <a:txBody>
                    <a:bodyPr/>
                    <a:lstStyle/>
                    <a:p>
                      <a:pPr>
                        <a:lnSpc>
                          <a:spcPct val="150000"/>
                        </a:lnSpc>
                        <a:spcBef>
                          <a:spcPts val="0"/>
                        </a:spcBef>
                        <a:spcAft>
                          <a:spcPts val="0"/>
                        </a:spcAft>
                      </a:pPr>
                      <a:r>
                        <a:rPr lang="en-GB" sz="2000" b="1" dirty="0">
                          <a:solidFill>
                            <a:srgbClr val="C00000"/>
                          </a:solidFill>
                          <a:effectLst/>
                        </a:rPr>
                        <a:t>Learning Time:</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minutes</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4158358">
                <a:tc>
                  <a:txBody>
                    <a:bodyPr/>
                    <a:lstStyle/>
                    <a:p>
                      <a:pPr>
                        <a:lnSpc>
                          <a:spcPct val="150000"/>
                        </a:lnSpc>
                        <a:spcBef>
                          <a:spcPts val="0"/>
                        </a:spcBef>
                        <a:spcAft>
                          <a:spcPts val="0"/>
                        </a:spcAft>
                      </a:pPr>
                      <a:r>
                        <a:rPr lang="en-GB" sz="2000" b="1" dirty="0">
                          <a:solidFill>
                            <a:srgbClr val="C00000"/>
                          </a:solidFill>
                          <a:effectLst/>
                        </a:rPr>
                        <a:t>Content: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50000"/>
                        </a:lnSpc>
                        <a:spcBef>
                          <a:spcPts val="600"/>
                        </a:spcBef>
                        <a:spcAft>
                          <a:spcPts val="600"/>
                        </a:spcAft>
                      </a:pPr>
                      <a:r>
                        <a:rPr lang="en-GB" sz="2000" dirty="0">
                          <a:effectLst/>
                          <a:latin typeface="Arial" panose="020B0604020202020204" pitchFamily="34" charset="0"/>
                          <a:ea typeface="Arial" panose="020B0604020202020204" pitchFamily="34" charset="0"/>
                        </a:rPr>
                        <a:t>Concretization of mathematical concepts is an auxiliary method in teaching children with dyscalculia. For this purpose, it is aimed to concretize the operation with fingers while doing addition, as in the activity examples in Form-7.</a:t>
                      </a:r>
                      <a:endParaRPr lang="tr-TR" sz="2000" dirty="0">
                        <a:effectLst/>
                        <a:latin typeface="Arial" panose="020B0604020202020204" pitchFamily="34" charset="0"/>
                        <a:ea typeface="Arial" panose="020B0604020202020204" pitchFamily="34" charset="0"/>
                      </a:endParaRPr>
                    </a:p>
                    <a:p>
                      <a:pPr algn="just">
                        <a:lnSpc>
                          <a:spcPct val="150000"/>
                        </a:lnSpc>
                        <a:spcBef>
                          <a:spcPts val="600"/>
                        </a:spcBef>
                        <a:spcAft>
                          <a:spcPts val="600"/>
                        </a:spcAft>
                      </a:pPr>
                      <a:r>
                        <a:rPr lang="en-GB" sz="2000" dirty="0">
                          <a:effectLst/>
                          <a:latin typeface="Arial" panose="020B0604020202020204" pitchFamily="34" charset="0"/>
                          <a:ea typeface="Arial" panose="020B0604020202020204" pitchFamily="34" charset="0"/>
                        </a:rPr>
                        <a:t>The visuals in Form-6 are given to the students and the students are asked to write the number of fingers of the hands in the visual in the boxes and make the sum using numbers and hand drawings. Then, the teacher shows the number of fingers on their own hands to the students and asks them to write these numbers in their notebooks. The total score is again displayed with numbers and finger drawings.</a:t>
                      </a:r>
                      <a:endParaRPr lang="tr-TR" sz="2000" dirty="0">
                        <a:effectLst/>
                        <a:latin typeface="Arial" panose="020B0604020202020204" pitchFamily="34" charset="0"/>
                        <a:ea typeface="Arial" panose="020B0604020202020204" pitchFamily="34" charset="0"/>
                      </a:endParaRPr>
                    </a:p>
                    <a:p>
                      <a:pPr>
                        <a:lnSpc>
                          <a:spcPct val="150000"/>
                        </a:lnSpc>
                        <a:spcBef>
                          <a:spcPts val="600"/>
                        </a:spcBef>
                        <a:spcAft>
                          <a:spcPts val="600"/>
                        </a:spcAft>
                      </a:pPr>
                      <a:r>
                        <a:rPr lang="en-GB" sz="2000" dirty="0">
                          <a:effectLst/>
                          <a:latin typeface="Arial" panose="020B0604020202020204" pitchFamily="34" charset="0"/>
                          <a:ea typeface="Arial" panose="020B0604020202020204" pitchFamily="34" charset="0"/>
                        </a:rPr>
                        <a:t>In the rest of Form-6, they are asked to write the point total numbers in the boxes.</a:t>
                      </a:r>
                      <a:endParaRPr lang="tr-TR" sz="20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4172749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6</a:t>
            </a:r>
            <a:r>
              <a:rPr lang="en-GB" sz="3200" dirty="0">
                <a:solidFill>
                  <a:schemeClr val="lt1"/>
                </a:solidFill>
              </a:rPr>
              <a:t>. </a:t>
            </a:r>
            <a:r>
              <a:rPr lang="en-GB" sz="3200" b="1" dirty="0">
                <a:solidFill>
                  <a:schemeClr val="bg1"/>
                </a:solidFill>
              </a:rPr>
              <a:t>Activity: Simple Addition Activity</a:t>
            </a:r>
            <a:r>
              <a:rPr lang="tr-TR" sz="3200" dirty="0">
                <a:solidFill>
                  <a:schemeClr val="bg1"/>
                </a:solidFill>
              </a:rPr>
              <a:t> </a:t>
            </a:r>
            <a:endParaRPr sz="3200" b="1" dirty="0">
              <a:solidFill>
                <a:schemeClr val="bg1"/>
              </a:solidFill>
            </a:endParaRPr>
          </a:p>
        </p:txBody>
      </p:sp>
      <p:pic>
        <p:nvPicPr>
          <p:cNvPr id="4" name="Resim 3">
            <a:extLst>
              <a:ext uri="{FF2B5EF4-FFF2-40B4-BE49-F238E27FC236}">
                <a16:creationId xmlns:a16="http://schemas.microsoft.com/office/drawing/2014/main" id="{4CA5ECED-A993-9B40-ACEF-66EA0F50C36D}"/>
              </a:ext>
            </a:extLst>
          </p:cNvPr>
          <p:cNvPicPr/>
          <p:nvPr/>
        </p:nvPicPr>
        <p:blipFill rotWithShape="1">
          <a:blip r:embed="rId3">
            <a:extLst>
              <a:ext uri="{28A0092B-C50C-407E-A947-70E740481C1C}">
                <a14:useLocalDpi xmlns:a14="http://schemas.microsoft.com/office/drawing/2010/main" val="0"/>
              </a:ext>
            </a:extLst>
          </a:blip>
          <a:srcRect l="9192" t="13346" r="11154" b="5925"/>
          <a:stretch/>
        </p:blipFill>
        <p:spPr bwMode="auto">
          <a:xfrm>
            <a:off x="6534615" y="1538868"/>
            <a:ext cx="3951434" cy="4304371"/>
          </a:xfrm>
          <a:prstGeom prst="rect">
            <a:avLst/>
          </a:prstGeom>
          <a:ln>
            <a:noFill/>
          </a:ln>
          <a:extLst>
            <a:ext uri="{53640926-AAD7-44D8-BBD7-CCE9431645EC}">
              <a14:shadowObscured xmlns:a14="http://schemas.microsoft.com/office/drawing/2010/main"/>
            </a:ext>
          </a:extLst>
        </p:spPr>
      </p:pic>
      <p:pic>
        <p:nvPicPr>
          <p:cNvPr id="5" name="Resim 4">
            <a:extLst>
              <a:ext uri="{FF2B5EF4-FFF2-40B4-BE49-F238E27FC236}">
                <a16:creationId xmlns:a16="http://schemas.microsoft.com/office/drawing/2014/main" id="{E89EA8D8-B881-5846-BA53-4E040B2C9672}"/>
              </a:ext>
            </a:extLst>
          </p:cNvPr>
          <p:cNvPicPr/>
          <p:nvPr/>
        </p:nvPicPr>
        <p:blipFill rotWithShape="1">
          <a:blip r:embed="rId4">
            <a:extLst>
              <a:ext uri="{28A0092B-C50C-407E-A947-70E740481C1C}">
                <a14:useLocalDpi xmlns:a14="http://schemas.microsoft.com/office/drawing/2010/main" val="0"/>
              </a:ext>
            </a:extLst>
          </a:blip>
          <a:srcRect l="10592" r="7056"/>
          <a:stretch/>
        </p:blipFill>
        <p:spPr bwMode="auto">
          <a:xfrm>
            <a:off x="1385902" y="3429000"/>
            <a:ext cx="3576955" cy="2392045"/>
          </a:xfrm>
          <a:prstGeom prst="rect">
            <a:avLst/>
          </a:prstGeom>
          <a:noFill/>
          <a:ln>
            <a:noFill/>
          </a:ln>
          <a:extLst>
            <a:ext uri="{53640926-AAD7-44D8-BBD7-CCE9431645EC}">
              <a14:shadowObscured xmlns:a14="http://schemas.microsoft.com/office/drawing/2010/main"/>
            </a:ext>
          </a:extLst>
        </p:spPr>
      </p:pic>
      <p:sp>
        <p:nvSpPr>
          <p:cNvPr id="7" name="Dikdörtgen 6">
            <a:extLst>
              <a:ext uri="{FF2B5EF4-FFF2-40B4-BE49-F238E27FC236}">
                <a16:creationId xmlns:a16="http://schemas.microsoft.com/office/drawing/2014/main" id="{49FF6AB7-174C-544A-96BD-47AE4CAD834E}"/>
              </a:ext>
            </a:extLst>
          </p:cNvPr>
          <p:cNvSpPr/>
          <p:nvPr/>
        </p:nvSpPr>
        <p:spPr>
          <a:xfrm>
            <a:off x="1385902" y="1577291"/>
            <a:ext cx="1031051" cy="400110"/>
          </a:xfrm>
          <a:prstGeom prst="rect">
            <a:avLst/>
          </a:prstGeom>
        </p:spPr>
        <p:txBody>
          <a:bodyPr wrap="none">
            <a:spAutoFit/>
          </a:bodyPr>
          <a:lstStyle/>
          <a:p>
            <a:r>
              <a:rPr lang="tr-TR" sz="2000" b="1" dirty="0">
                <a:latin typeface="Calibri" panose="020F0502020204030204" pitchFamily="34" charset="0"/>
                <a:ea typeface="Calibri" panose="020F0502020204030204" pitchFamily="34" charset="0"/>
                <a:cs typeface="Times New Roman" panose="02020603050405020304" pitchFamily="18" charset="0"/>
              </a:rPr>
              <a:t>FORM 6</a:t>
            </a:r>
          </a:p>
        </p:txBody>
      </p:sp>
    </p:spTree>
    <p:extLst>
      <p:ext uri="{BB962C8B-B14F-4D97-AF65-F5344CB8AC3E}">
        <p14:creationId xmlns:p14="http://schemas.microsoft.com/office/powerpoint/2010/main" val="3484804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6</a:t>
            </a:r>
            <a:r>
              <a:rPr lang="en-GB" sz="3200" dirty="0">
                <a:solidFill>
                  <a:schemeClr val="lt1"/>
                </a:solidFill>
              </a:rPr>
              <a:t>. </a:t>
            </a:r>
            <a:r>
              <a:rPr lang="en-GB" sz="3200" b="1" dirty="0">
                <a:solidFill>
                  <a:schemeClr val="bg1"/>
                </a:solidFill>
              </a:rPr>
              <a:t>Activity: Simple Addition Activity</a:t>
            </a:r>
            <a:r>
              <a:rPr lang="tr-TR" sz="3200" dirty="0">
                <a:solidFill>
                  <a:schemeClr val="bg1"/>
                </a:solidFill>
              </a:rPr>
              <a:t> </a:t>
            </a:r>
            <a:endParaRPr sz="3200" b="1" dirty="0">
              <a:solidFill>
                <a:schemeClr val="bg1"/>
              </a:solidFill>
            </a:endParaRPr>
          </a:p>
        </p:txBody>
      </p:sp>
      <p:sp>
        <p:nvSpPr>
          <p:cNvPr id="6" name="Dikdörtgen 5">
            <a:extLst>
              <a:ext uri="{FF2B5EF4-FFF2-40B4-BE49-F238E27FC236}">
                <a16:creationId xmlns:a16="http://schemas.microsoft.com/office/drawing/2014/main" id="{BCAEB179-9F42-EA42-8CDF-FC00DDEA1B3B}"/>
              </a:ext>
            </a:extLst>
          </p:cNvPr>
          <p:cNvSpPr/>
          <p:nvPr/>
        </p:nvSpPr>
        <p:spPr>
          <a:xfrm>
            <a:off x="965915" y="1468192"/>
            <a:ext cx="10148553" cy="2708434"/>
          </a:xfrm>
          <a:prstGeom prst="rect">
            <a:avLst/>
          </a:prstGeom>
        </p:spPr>
        <p:txBody>
          <a:bodyPr wrap="square">
            <a:spAutoFit/>
          </a:bodyPr>
          <a:lstStyle/>
          <a:p>
            <a:pPr>
              <a:lnSpc>
                <a:spcPct val="150000"/>
              </a:lnSpc>
            </a:pPr>
            <a:r>
              <a:rPr lang="en-GB" sz="2400" b="1" dirty="0">
                <a:highlight>
                  <a:srgbClr val="FFFFFF"/>
                </a:highlight>
              </a:rPr>
              <a:t>Additional Learning Sources:</a:t>
            </a:r>
            <a:endParaRPr lang="tr-TR" sz="2400" b="1" dirty="0">
              <a:highlight>
                <a:srgbClr val="FFFFFF"/>
              </a:highlight>
              <a:latin typeface="Arial" panose="020B0604020202020204" pitchFamily="34" charset="0"/>
              <a:ea typeface="Arial" panose="020B0604020202020204" pitchFamily="34" charset="0"/>
            </a:endParaRPr>
          </a:p>
          <a:p>
            <a:pPr marL="285750" lvl="0" indent="-285750">
              <a:buFont typeface="Arial" panose="020B0604020202020204" pitchFamily="34" charset="0"/>
              <a:buChar char="•"/>
            </a:pPr>
            <a:endParaRPr lang="en-GB" dirty="0">
              <a:highlight>
                <a:srgbClr val="FFFFFF"/>
              </a:highlight>
            </a:endParaRPr>
          </a:p>
          <a:p>
            <a:pPr marL="285750" lvl="0" indent="-285750">
              <a:buFont typeface="Arial" panose="020B0604020202020204" pitchFamily="34" charset="0"/>
              <a:buChar char="•"/>
            </a:pPr>
            <a:r>
              <a:rPr lang="en-GB" sz="2400" dirty="0" err="1">
                <a:highlight>
                  <a:srgbClr val="FFFFFF"/>
                </a:highlight>
              </a:rPr>
              <a:t>Mutlu</a:t>
            </a:r>
            <a:r>
              <a:rPr lang="en-GB" sz="2400" dirty="0">
                <a:highlight>
                  <a:srgbClr val="FFFFFF"/>
                </a:highlight>
              </a:rPr>
              <a:t>, Y. (2016). Mathematics learning disability (developmental dyscalculia). Theories in Mathematics Education. Ankara: </a:t>
            </a:r>
            <a:r>
              <a:rPr lang="en-GB" sz="2400" dirty="0" err="1">
                <a:highlight>
                  <a:srgbClr val="FFFFFF"/>
                </a:highlight>
              </a:rPr>
              <a:t>Pegem</a:t>
            </a:r>
            <a:r>
              <a:rPr lang="en-GB" sz="2400" dirty="0">
                <a:highlight>
                  <a:srgbClr val="FFFFFF"/>
                </a:highlight>
              </a:rPr>
              <a:t> </a:t>
            </a:r>
            <a:r>
              <a:rPr lang="en-GB" sz="2400" dirty="0" err="1">
                <a:highlight>
                  <a:srgbClr val="FFFFFF"/>
                </a:highlight>
              </a:rPr>
              <a:t>Akademi</a:t>
            </a:r>
            <a:endParaRPr lang="en-GB" sz="2400" dirty="0">
              <a:highlight>
                <a:srgbClr val="FFFFFF"/>
              </a:highlight>
            </a:endParaRPr>
          </a:p>
          <a:p>
            <a:pPr marL="285750" lvl="0" indent="-285750">
              <a:buFont typeface="Arial" panose="020B0604020202020204" pitchFamily="34" charset="0"/>
              <a:buChar char="•"/>
            </a:pPr>
            <a:endParaRPr lang="tr-TR" sz="2400" dirty="0">
              <a:highlight>
                <a:srgbClr val="FFFFFF"/>
              </a:highlight>
            </a:endParaRPr>
          </a:p>
          <a:p>
            <a:pPr marL="285750" indent="-285750">
              <a:buFont typeface="Arial" panose="020B0604020202020204" pitchFamily="34" charset="0"/>
              <a:buChar char="•"/>
            </a:pPr>
            <a:r>
              <a:rPr lang="en-GB" sz="2400" dirty="0">
                <a:highlight>
                  <a:srgbClr val="FFFFFF"/>
                </a:highlight>
              </a:rPr>
              <a:t>https://</a:t>
            </a:r>
            <a:r>
              <a:rPr lang="en-GB" sz="2400" dirty="0" err="1">
                <a:highlight>
                  <a:srgbClr val="FFFFFF"/>
                </a:highlight>
              </a:rPr>
              <a:t>www.youtube.com</a:t>
            </a:r>
            <a:r>
              <a:rPr lang="en-GB" sz="2400" dirty="0">
                <a:highlight>
                  <a:srgbClr val="FFFFFF"/>
                </a:highlight>
              </a:rPr>
              <a:t>/</a:t>
            </a:r>
            <a:r>
              <a:rPr lang="en-GB" sz="2400" dirty="0" err="1">
                <a:highlight>
                  <a:srgbClr val="FFFFFF"/>
                </a:highlight>
              </a:rPr>
              <a:t>watch?v</a:t>
            </a:r>
            <a:r>
              <a:rPr lang="en-GB" sz="2400" dirty="0">
                <a:highlight>
                  <a:srgbClr val="FFFFFF"/>
                </a:highlight>
              </a:rPr>
              <a:t>=7mvvj75holc</a:t>
            </a:r>
            <a:endParaRPr lang="tr-TR" sz="24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391473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7</a:t>
            </a:r>
            <a:r>
              <a:rPr lang="en-GB" sz="3200" dirty="0">
                <a:solidFill>
                  <a:schemeClr val="lt1"/>
                </a:solidFill>
              </a:rPr>
              <a:t>. </a:t>
            </a:r>
            <a:r>
              <a:rPr lang="en-GB" sz="3200" b="1" dirty="0">
                <a:solidFill>
                  <a:schemeClr val="bg1"/>
                </a:solidFill>
              </a:rPr>
              <a:t>Activity: Number Puzzle Activity</a:t>
            </a:r>
            <a:r>
              <a:rPr lang="tr-TR" sz="3200" dirty="0">
                <a:solidFill>
                  <a:schemeClr val="bg1"/>
                </a:solidFill>
              </a:rPr>
              <a:t> </a:t>
            </a:r>
            <a:endParaRPr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497230204"/>
              </p:ext>
            </p:extLst>
          </p:nvPr>
        </p:nvGraphicFramePr>
        <p:xfrm>
          <a:off x="357808" y="1130867"/>
          <a:ext cx="11640903" cy="4574194"/>
        </p:xfrm>
        <a:graphic>
          <a:graphicData uri="http://schemas.openxmlformats.org/drawingml/2006/table">
            <a:tbl>
              <a:tblPr bandRow="1">
                <a:tableStyleId>{506EA3C1-0F02-4256-BE88-5E90EB001394}</a:tableStyleId>
              </a:tblPr>
              <a:tblGrid>
                <a:gridCol w="1735553">
                  <a:extLst>
                    <a:ext uri="{9D8B030D-6E8A-4147-A177-3AD203B41FA5}">
                      <a16:colId xmlns:a16="http://schemas.microsoft.com/office/drawing/2014/main" val="642608620"/>
                    </a:ext>
                  </a:extLst>
                </a:gridCol>
                <a:gridCol w="9905350">
                  <a:extLst>
                    <a:ext uri="{9D8B030D-6E8A-4147-A177-3AD203B41FA5}">
                      <a16:colId xmlns:a16="http://schemas.microsoft.com/office/drawing/2014/main" val="1960463359"/>
                    </a:ext>
                  </a:extLst>
                </a:gridCol>
              </a:tblGrid>
              <a:tr h="415836">
                <a:tc>
                  <a:txBody>
                    <a:bodyPr/>
                    <a:lstStyle/>
                    <a:p>
                      <a:pPr>
                        <a:lnSpc>
                          <a:spcPct val="150000"/>
                        </a:lnSpc>
                        <a:spcBef>
                          <a:spcPts val="0"/>
                        </a:spcBef>
                        <a:spcAft>
                          <a:spcPts val="0"/>
                        </a:spcAft>
                      </a:pPr>
                      <a:r>
                        <a:rPr lang="en-GB" sz="2000" b="1" dirty="0">
                          <a:solidFill>
                            <a:srgbClr val="C00000"/>
                          </a:solidFill>
                          <a:effectLst/>
                        </a:rPr>
                        <a:t>Learning Time:</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minutes</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4158358">
                <a:tc>
                  <a:txBody>
                    <a:bodyPr/>
                    <a:lstStyle/>
                    <a:p>
                      <a:pPr>
                        <a:lnSpc>
                          <a:spcPct val="150000"/>
                        </a:lnSpc>
                        <a:spcBef>
                          <a:spcPts val="0"/>
                        </a:spcBef>
                        <a:spcAft>
                          <a:spcPts val="0"/>
                        </a:spcAft>
                      </a:pPr>
                      <a:r>
                        <a:rPr lang="en-GB" sz="2000" b="1" dirty="0">
                          <a:solidFill>
                            <a:srgbClr val="C00000"/>
                          </a:solidFill>
                          <a:effectLst/>
                        </a:rPr>
                        <a:t>Content: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50000"/>
                        </a:lnSpc>
                        <a:spcBef>
                          <a:spcPts val="600"/>
                        </a:spcBef>
                        <a:spcAft>
                          <a:spcPts val="600"/>
                        </a:spcAft>
                      </a:pPr>
                      <a:r>
                        <a:rPr lang="en-GB" sz="2000" dirty="0">
                          <a:effectLst/>
                          <a:latin typeface="Arial" panose="020B0604020202020204" pitchFamily="34" charset="0"/>
                          <a:ea typeface="Arial" panose="020B0604020202020204" pitchFamily="34" charset="0"/>
                        </a:rPr>
                        <a:t>It is an important skill for children with dyscalculia to distinguish the shape differences of numbers. </a:t>
                      </a:r>
                    </a:p>
                    <a:p>
                      <a:pPr algn="just">
                        <a:lnSpc>
                          <a:spcPct val="150000"/>
                        </a:lnSpc>
                        <a:spcBef>
                          <a:spcPts val="600"/>
                        </a:spcBef>
                        <a:spcAft>
                          <a:spcPts val="600"/>
                        </a:spcAft>
                      </a:pPr>
                      <a:r>
                        <a:rPr lang="en-GB" sz="2000" dirty="0">
                          <a:effectLst/>
                          <a:latin typeface="Arial" panose="020B0604020202020204" pitchFamily="34" charset="0"/>
                          <a:ea typeface="Arial" panose="020B0604020202020204" pitchFamily="34" charset="0"/>
                        </a:rPr>
                        <a:t>Especially </a:t>
                      </a:r>
                      <a:r>
                        <a:rPr lang="en-GB" sz="2000" dirty="0" err="1">
                          <a:effectLst/>
                          <a:latin typeface="Arial" panose="020B0604020202020204" pitchFamily="34" charset="0"/>
                          <a:ea typeface="Arial" panose="020B0604020202020204" pitchFamily="34" charset="0"/>
                        </a:rPr>
                        <a:t>colors</a:t>
                      </a:r>
                      <a:r>
                        <a:rPr lang="en-GB" sz="2000" dirty="0">
                          <a:effectLst/>
                          <a:latin typeface="Arial" panose="020B0604020202020204" pitchFamily="34" charset="0"/>
                          <a:ea typeface="Arial" panose="020B0604020202020204" pitchFamily="34" charset="0"/>
                        </a:rPr>
                        <a:t> can be used as an important tool for them to notice this difference. Form-7 is copied according to the number of students and distributed to all students.</a:t>
                      </a:r>
                    </a:p>
                    <a:p>
                      <a:pPr algn="just">
                        <a:lnSpc>
                          <a:spcPct val="150000"/>
                        </a:lnSpc>
                        <a:spcBef>
                          <a:spcPts val="600"/>
                        </a:spcBef>
                        <a:spcAft>
                          <a:spcPts val="600"/>
                        </a:spcAft>
                      </a:pPr>
                      <a:r>
                        <a:rPr lang="en-GB" sz="2000" dirty="0">
                          <a:effectLst/>
                          <a:latin typeface="Arial" panose="020B0604020202020204" pitchFamily="34" charset="0"/>
                          <a:ea typeface="Arial" panose="020B0604020202020204" pitchFamily="34" charset="0"/>
                        </a:rPr>
                        <a:t>Students are given activity cards similar to the one in the picture in Form-7 and asked to write the numbers in the picture in the boxes according to their </a:t>
                      </a:r>
                      <a:r>
                        <a:rPr lang="en-GB" sz="2000" dirty="0" err="1">
                          <a:effectLst/>
                          <a:latin typeface="Arial" panose="020B0604020202020204" pitchFamily="34" charset="0"/>
                          <a:ea typeface="Arial" panose="020B0604020202020204" pitchFamily="34" charset="0"/>
                        </a:rPr>
                        <a:t>colors</a:t>
                      </a:r>
                      <a:r>
                        <a:rPr lang="en-GB" sz="2200" dirty="0">
                          <a:effectLst/>
                          <a:latin typeface="Arial" panose="020B0604020202020204" pitchFamily="34" charset="0"/>
                          <a:ea typeface="Arial" panose="020B0604020202020204" pitchFamily="34" charset="0"/>
                        </a:rPr>
                        <a:t>.</a:t>
                      </a:r>
                      <a:endParaRPr lang="tr-TR" sz="22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156919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7</a:t>
            </a:r>
            <a:r>
              <a:rPr lang="en-GB" sz="3200" dirty="0">
                <a:solidFill>
                  <a:schemeClr val="lt1"/>
                </a:solidFill>
              </a:rPr>
              <a:t>. </a:t>
            </a:r>
            <a:r>
              <a:rPr lang="en-GB" sz="3200" b="1" dirty="0">
                <a:solidFill>
                  <a:schemeClr val="bg1"/>
                </a:solidFill>
              </a:rPr>
              <a:t>Activity: Number Puzzle Activity</a:t>
            </a:r>
            <a:r>
              <a:rPr lang="tr-TR" sz="3200" dirty="0">
                <a:solidFill>
                  <a:schemeClr val="bg1"/>
                </a:solidFill>
              </a:rPr>
              <a:t> </a:t>
            </a:r>
            <a:endParaRPr sz="3200" b="1" dirty="0">
              <a:solidFill>
                <a:schemeClr val="bg1"/>
              </a:solidFill>
            </a:endParaRPr>
          </a:p>
        </p:txBody>
      </p:sp>
      <p:pic>
        <p:nvPicPr>
          <p:cNvPr id="4" name="Resim 3">
            <a:extLst>
              <a:ext uri="{FF2B5EF4-FFF2-40B4-BE49-F238E27FC236}">
                <a16:creationId xmlns:a16="http://schemas.microsoft.com/office/drawing/2014/main" id="{8CDAA0F7-0523-2943-A983-9D853A0FB134}"/>
              </a:ext>
            </a:extLst>
          </p:cNvPr>
          <p:cNvPicPr/>
          <p:nvPr/>
        </p:nvPicPr>
        <p:blipFill rotWithShape="1">
          <a:blip r:embed="rId3">
            <a:extLst>
              <a:ext uri="{28A0092B-C50C-407E-A947-70E740481C1C}">
                <a14:useLocalDpi xmlns:a14="http://schemas.microsoft.com/office/drawing/2010/main" val="0"/>
              </a:ext>
            </a:extLst>
          </a:blip>
          <a:srcRect l="5849" t="15185" r="6701" b="59738"/>
          <a:stretch/>
        </p:blipFill>
        <p:spPr bwMode="auto">
          <a:xfrm>
            <a:off x="423006" y="3590693"/>
            <a:ext cx="5516880" cy="2124926"/>
          </a:xfrm>
          <a:prstGeom prst="rect">
            <a:avLst/>
          </a:prstGeom>
          <a:ln>
            <a:noFill/>
          </a:ln>
          <a:extLst>
            <a:ext uri="{53640926-AAD7-44D8-BBD7-CCE9431645EC}">
              <a14:shadowObscured xmlns:a14="http://schemas.microsoft.com/office/drawing/2010/main"/>
            </a:ext>
          </a:extLst>
        </p:spPr>
      </p:pic>
      <p:pic>
        <p:nvPicPr>
          <p:cNvPr id="5" name="Resim 4">
            <a:extLst>
              <a:ext uri="{FF2B5EF4-FFF2-40B4-BE49-F238E27FC236}">
                <a16:creationId xmlns:a16="http://schemas.microsoft.com/office/drawing/2014/main" id="{47CAEC09-4B80-E840-8001-9A5E64400506}"/>
              </a:ext>
            </a:extLst>
          </p:cNvPr>
          <p:cNvPicPr/>
          <p:nvPr/>
        </p:nvPicPr>
        <p:blipFill rotWithShape="1">
          <a:blip r:embed="rId3">
            <a:extLst>
              <a:ext uri="{28A0092B-C50C-407E-A947-70E740481C1C}">
                <a14:useLocalDpi xmlns:a14="http://schemas.microsoft.com/office/drawing/2010/main" val="0"/>
              </a:ext>
            </a:extLst>
          </a:blip>
          <a:srcRect l="5849" t="40263" r="6701" b="6120"/>
          <a:stretch/>
        </p:blipFill>
        <p:spPr bwMode="auto">
          <a:xfrm>
            <a:off x="6096000" y="1040780"/>
            <a:ext cx="5516880" cy="4776439"/>
          </a:xfrm>
          <a:prstGeom prst="rect">
            <a:avLst/>
          </a:prstGeom>
          <a:ln>
            <a:noFill/>
          </a:ln>
          <a:extLst>
            <a:ext uri="{53640926-AAD7-44D8-BBD7-CCE9431645EC}">
              <a14:shadowObscured xmlns:a14="http://schemas.microsoft.com/office/drawing/2010/main"/>
            </a:ext>
          </a:extLst>
        </p:spPr>
      </p:pic>
      <p:sp>
        <p:nvSpPr>
          <p:cNvPr id="7" name="Dikdörtgen 6">
            <a:extLst>
              <a:ext uri="{FF2B5EF4-FFF2-40B4-BE49-F238E27FC236}">
                <a16:creationId xmlns:a16="http://schemas.microsoft.com/office/drawing/2014/main" id="{AAC63120-9338-2B4D-A5D9-A788A46108FD}"/>
              </a:ext>
            </a:extLst>
          </p:cNvPr>
          <p:cNvSpPr/>
          <p:nvPr/>
        </p:nvSpPr>
        <p:spPr>
          <a:xfrm>
            <a:off x="1385902" y="1577291"/>
            <a:ext cx="1031051" cy="400110"/>
          </a:xfrm>
          <a:prstGeom prst="rect">
            <a:avLst/>
          </a:prstGeom>
        </p:spPr>
        <p:txBody>
          <a:bodyPr wrap="none">
            <a:spAutoFit/>
          </a:bodyPr>
          <a:lstStyle/>
          <a:p>
            <a:r>
              <a:rPr lang="tr-TR" sz="2000" b="1" dirty="0">
                <a:latin typeface="Calibri" panose="020F0502020204030204" pitchFamily="34" charset="0"/>
                <a:ea typeface="Calibri" panose="020F0502020204030204" pitchFamily="34" charset="0"/>
                <a:cs typeface="Times New Roman" panose="02020603050405020304" pitchFamily="18" charset="0"/>
              </a:rPr>
              <a:t>FORM 7</a:t>
            </a:r>
          </a:p>
        </p:txBody>
      </p:sp>
    </p:spTree>
    <p:extLst>
      <p:ext uri="{BB962C8B-B14F-4D97-AF65-F5344CB8AC3E}">
        <p14:creationId xmlns:p14="http://schemas.microsoft.com/office/powerpoint/2010/main" val="2704786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7</a:t>
            </a:r>
            <a:r>
              <a:rPr lang="en-GB" sz="3200" dirty="0">
                <a:solidFill>
                  <a:schemeClr val="lt1"/>
                </a:solidFill>
              </a:rPr>
              <a:t>. </a:t>
            </a:r>
            <a:r>
              <a:rPr lang="en-GB" sz="3200" b="1" dirty="0">
                <a:solidFill>
                  <a:schemeClr val="bg1"/>
                </a:solidFill>
              </a:rPr>
              <a:t>Activity: Number Puzzle Activity</a:t>
            </a:r>
            <a:r>
              <a:rPr lang="tr-TR" sz="3200" dirty="0">
                <a:solidFill>
                  <a:schemeClr val="bg1"/>
                </a:solidFill>
              </a:rPr>
              <a:t> </a:t>
            </a:r>
            <a:endParaRPr sz="3200" b="1" dirty="0">
              <a:solidFill>
                <a:schemeClr val="bg1"/>
              </a:solidFill>
            </a:endParaRPr>
          </a:p>
        </p:txBody>
      </p:sp>
      <p:sp>
        <p:nvSpPr>
          <p:cNvPr id="6" name="Dikdörtgen 5">
            <a:extLst>
              <a:ext uri="{FF2B5EF4-FFF2-40B4-BE49-F238E27FC236}">
                <a16:creationId xmlns:a16="http://schemas.microsoft.com/office/drawing/2014/main" id="{BCAEB179-9F42-EA42-8CDF-FC00DDEA1B3B}"/>
              </a:ext>
            </a:extLst>
          </p:cNvPr>
          <p:cNvSpPr/>
          <p:nvPr/>
        </p:nvSpPr>
        <p:spPr>
          <a:xfrm>
            <a:off x="965915" y="1468192"/>
            <a:ext cx="10148553" cy="2339102"/>
          </a:xfrm>
          <a:prstGeom prst="rect">
            <a:avLst/>
          </a:prstGeom>
        </p:spPr>
        <p:txBody>
          <a:bodyPr wrap="square">
            <a:spAutoFit/>
          </a:bodyPr>
          <a:lstStyle/>
          <a:p>
            <a:pPr>
              <a:lnSpc>
                <a:spcPct val="150000"/>
              </a:lnSpc>
            </a:pPr>
            <a:r>
              <a:rPr lang="en-GB" sz="2400" b="1" dirty="0">
                <a:highlight>
                  <a:srgbClr val="FFFFFF"/>
                </a:highlight>
              </a:rPr>
              <a:t>Additional Learning Sources:</a:t>
            </a:r>
            <a:endParaRPr lang="tr-TR" sz="2400" b="1" dirty="0">
              <a:highlight>
                <a:srgbClr val="FFFFFF"/>
              </a:highlight>
              <a:latin typeface="Arial" panose="020B0604020202020204" pitchFamily="34" charset="0"/>
              <a:ea typeface="Arial" panose="020B0604020202020204" pitchFamily="34" charset="0"/>
            </a:endParaRPr>
          </a:p>
          <a:p>
            <a:pPr marL="285750" lvl="0" indent="-285750">
              <a:buFont typeface="Arial" panose="020B0604020202020204" pitchFamily="34" charset="0"/>
              <a:buChar char="•"/>
            </a:pPr>
            <a:endParaRPr lang="en-GB" sz="2200" dirty="0">
              <a:highlight>
                <a:srgbClr val="FFFFFF"/>
              </a:highlight>
            </a:endParaRPr>
          </a:p>
          <a:p>
            <a:pPr marL="285750" lvl="0" indent="-285750">
              <a:buFont typeface="Arial" panose="020B0604020202020204" pitchFamily="34" charset="0"/>
              <a:buChar char="•"/>
            </a:pPr>
            <a:r>
              <a:rPr lang="en-GB" sz="2200" dirty="0" err="1">
                <a:highlight>
                  <a:srgbClr val="FFFFFF"/>
                </a:highlight>
              </a:rPr>
              <a:t>Toptaş</a:t>
            </a:r>
            <a:r>
              <a:rPr lang="en-GB" sz="2200" dirty="0">
                <a:highlight>
                  <a:srgbClr val="FFFFFF"/>
                </a:highlight>
              </a:rPr>
              <a:t>, </a:t>
            </a:r>
            <a:r>
              <a:rPr lang="en-GB" sz="2200" dirty="0" err="1">
                <a:highlight>
                  <a:srgbClr val="FFFFFF"/>
                </a:highlight>
              </a:rPr>
              <a:t>Olkun</a:t>
            </a:r>
            <a:r>
              <a:rPr lang="en-GB" sz="2200" dirty="0">
                <a:highlight>
                  <a:srgbClr val="FFFFFF"/>
                </a:highlight>
              </a:rPr>
              <a:t>, </a:t>
            </a:r>
            <a:r>
              <a:rPr lang="en-GB" sz="2200" dirty="0" err="1">
                <a:highlight>
                  <a:srgbClr val="FFFFFF"/>
                </a:highlight>
              </a:rPr>
              <a:t>Çekirdekçi</a:t>
            </a:r>
            <a:r>
              <a:rPr lang="en-GB" sz="2200" dirty="0">
                <a:highlight>
                  <a:srgbClr val="FFFFFF"/>
                </a:highlight>
              </a:rPr>
              <a:t> and </a:t>
            </a:r>
            <a:r>
              <a:rPr lang="en-GB" sz="2200" dirty="0" err="1">
                <a:highlight>
                  <a:srgbClr val="FFFFFF"/>
                </a:highlight>
              </a:rPr>
              <a:t>Sarı</a:t>
            </a:r>
            <a:r>
              <a:rPr lang="en-GB" sz="2200" dirty="0">
                <a:highlight>
                  <a:srgbClr val="FFFFFF"/>
                </a:highlight>
              </a:rPr>
              <a:t> (2020) Teaching Mathematics in Primary School, </a:t>
            </a:r>
            <a:r>
              <a:rPr lang="en-GB" sz="2200" dirty="0" err="1">
                <a:highlight>
                  <a:srgbClr val="FFFFFF"/>
                </a:highlight>
              </a:rPr>
              <a:t>Vizetek</a:t>
            </a:r>
            <a:r>
              <a:rPr lang="en-GB" sz="2200" dirty="0">
                <a:highlight>
                  <a:srgbClr val="FFFFFF"/>
                </a:highlight>
              </a:rPr>
              <a:t> Publications</a:t>
            </a:r>
          </a:p>
          <a:p>
            <a:pPr marL="285750" lvl="0" indent="-285750">
              <a:buFont typeface="Arial" panose="020B0604020202020204" pitchFamily="34" charset="0"/>
              <a:buChar char="•"/>
            </a:pPr>
            <a:endParaRPr lang="tr-TR" sz="2200" dirty="0">
              <a:highlight>
                <a:srgbClr val="FFFFFF"/>
              </a:highlight>
            </a:endParaRPr>
          </a:p>
          <a:p>
            <a:pPr marL="285750" indent="-285750">
              <a:buFont typeface="Arial" panose="020B0604020202020204" pitchFamily="34" charset="0"/>
              <a:buChar char="•"/>
            </a:pPr>
            <a:r>
              <a:rPr lang="en-GB" sz="2200" dirty="0">
                <a:highlight>
                  <a:srgbClr val="FFFFFF"/>
                </a:highlight>
              </a:rPr>
              <a:t>https://</a:t>
            </a:r>
            <a:r>
              <a:rPr lang="en-GB" sz="2200" dirty="0" err="1">
                <a:highlight>
                  <a:srgbClr val="FFFFFF"/>
                </a:highlight>
              </a:rPr>
              <a:t>www.youtube.com</a:t>
            </a:r>
            <a:r>
              <a:rPr lang="en-GB" sz="2200" dirty="0">
                <a:highlight>
                  <a:srgbClr val="FFFFFF"/>
                </a:highlight>
              </a:rPr>
              <a:t>/</a:t>
            </a:r>
            <a:r>
              <a:rPr lang="en-GB" sz="2200" dirty="0" err="1">
                <a:highlight>
                  <a:srgbClr val="FFFFFF"/>
                </a:highlight>
              </a:rPr>
              <a:t>watch?v</a:t>
            </a:r>
            <a:r>
              <a:rPr lang="en-GB" sz="2200" dirty="0">
                <a:highlight>
                  <a:srgbClr val="FFFFFF"/>
                </a:highlight>
              </a:rPr>
              <a:t>=Gt75jzMzpSg</a:t>
            </a:r>
            <a:r>
              <a:rPr lang="tr-TR" sz="2200" dirty="0">
                <a:highlight>
                  <a:srgbClr val="FFFFFF"/>
                </a:highlight>
              </a:rPr>
              <a:t> </a:t>
            </a:r>
            <a:endParaRPr lang="tr-TR" sz="22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485750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8</a:t>
            </a:r>
            <a:r>
              <a:rPr lang="en-GB" sz="3200" dirty="0">
                <a:solidFill>
                  <a:schemeClr val="lt1"/>
                </a:solidFill>
              </a:rPr>
              <a:t>. </a:t>
            </a:r>
            <a:r>
              <a:rPr lang="en-GB" sz="3200" b="1" dirty="0">
                <a:solidFill>
                  <a:schemeClr val="bg1"/>
                </a:solidFill>
              </a:rPr>
              <a:t>Activity: Square Scribble Activity</a:t>
            </a:r>
            <a:r>
              <a:rPr lang="tr-TR" sz="3200" dirty="0">
                <a:solidFill>
                  <a:schemeClr val="bg1"/>
                </a:solidFill>
              </a:rPr>
              <a:t> </a:t>
            </a:r>
            <a:endParaRPr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2942380266"/>
              </p:ext>
            </p:extLst>
          </p:nvPr>
        </p:nvGraphicFramePr>
        <p:xfrm>
          <a:off x="357808" y="1130867"/>
          <a:ext cx="11640903" cy="4659389"/>
        </p:xfrm>
        <a:graphic>
          <a:graphicData uri="http://schemas.openxmlformats.org/drawingml/2006/table">
            <a:tbl>
              <a:tblPr bandRow="1">
                <a:tableStyleId>{506EA3C1-0F02-4256-BE88-5E90EB001394}</a:tableStyleId>
              </a:tblPr>
              <a:tblGrid>
                <a:gridCol w="1735553">
                  <a:extLst>
                    <a:ext uri="{9D8B030D-6E8A-4147-A177-3AD203B41FA5}">
                      <a16:colId xmlns:a16="http://schemas.microsoft.com/office/drawing/2014/main" val="642608620"/>
                    </a:ext>
                  </a:extLst>
                </a:gridCol>
                <a:gridCol w="9905350">
                  <a:extLst>
                    <a:ext uri="{9D8B030D-6E8A-4147-A177-3AD203B41FA5}">
                      <a16:colId xmlns:a16="http://schemas.microsoft.com/office/drawing/2014/main" val="1960463359"/>
                    </a:ext>
                  </a:extLst>
                </a:gridCol>
              </a:tblGrid>
              <a:tr h="848541">
                <a:tc>
                  <a:txBody>
                    <a:bodyPr/>
                    <a:lstStyle/>
                    <a:p>
                      <a:pPr>
                        <a:lnSpc>
                          <a:spcPct val="150000"/>
                        </a:lnSpc>
                        <a:spcBef>
                          <a:spcPts val="0"/>
                        </a:spcBef>
                        <a:spcAft>
                          <a:spcPts val="0"/>
                        </a:spcAft>
                      </a:pPr>
                      <a:r>
                        <a:rPr lang="en-GB" sz="2200" b="1" dirty="0">
                          <a:solidFill>
                            <a:srgbClr val="C00000"/>
                          </a:solidFill>
                          <a:effectLst/>
                        </a:rPr>
                        <a:t>Learning Time:</a:t>
                      </a:r>
                      <a:endParaRPr lang="tr-TR" sz="22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200" dirty="0">
                          <a:effectLst/>
                        </a:rPr>
                        <a:t>15-20 minutes</a:t>
                      </a:r>
                      <a:endParaRPr lang="tr-TR" sz="22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3707714">
                <a:tc>
                  <a:txBody>
                    <a:bodyPr/>
                    <a:lstStyle/>
                    <a:p>
                      <a:pPr>
                        <a:lnSpc>
                          <a:spcPct val="150000"/>
                        </a:lnSpc>
                        <a:spcBef>
                          <a:spcPts val="0"/>
                        </a:spcBef>
                        <a:spcAft>
                          <a:spcPts val="0"/>
                        </a:spcAft>
                      </a:pPr>
                      <a:r>
                        <a:rPr lang="en-GB" sz="2200" b="1" dirty="0">
                          <a:solidFill>
                            <a:srgbClr val="C00000"/>
                          </a:solidFill>
                          <a:effectLst/>
                        </a:rPr>
                        <a:t>Content:</a:t>
                      </a:r>
                      <a:endParaRPr lang="tr-TR" sz="22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50000"/>
                        </a:lnSpc>
                        <a:spcBef>
                          <a:spcPts val="600"/>
                        </a:spcBef>
                        <a:spcAft>
                          <a:spcPts val="600"/>
                        </a:spcAft>
                      </a:pPr>
                      <a:r>
                        <a:rPr lang="en-GB" sz="2200" b="0" i="0" u="none" strike="noStrike" cap="none" dirty="0">
                          <a:solidFill>
                            <a:schemeClr val="dk1"/>
                          </a:solidFill>
                          <a:effectLst/>
                          <a:latin typeface="Calibri"/>
                          <a:ea typeface="Calibri"/>
                          <a:cs typeface="Calibri"/>
                          <a:sym typeface="Arial"/>
                        </a:rPr>
                        <a:t>It is very important to realize the relationship between object quantity and number expression in children with dyscalculia. </a:t>
                      </a:r>
                    </a:p>
                    <a:p>
                      <a:pPr algn="just">
                        <a:lnSpc>
                          <a:spcPct val="150000"/>
                        </a:lnSpc>
                        <a:spcBef>
                          <a:spcPts val="600"/>
                        </a:spcBef>
                        <a:spcAft>
                          <a:spcPts val="600"/>
                        </a:spcAft>
                      </a:pPr>
                      <a:r>
                        <a:rPr lang="en-GB" sz="2200" b="0" i="0" u="none" strike="noStrike" cap="none" dirty="0">
                          <a:solidFill>
                            <a:schemeClr val="dk1"/>
                          </a:solidFill>
                          <a:effectLst/>
                          <a:latin typeface="Calibri"/>
                          <a:ea typeface="Calibri"/>
                          <a:cs typeface="Calibri"/>
                          <a:sym typeface="Arial"/>
                        </a:rPr>
                        <a:t>For this purpose, in teaching numbers, students are asked to </a:t>
                      </a:r>
                      <a:r>
                        <a:rPr lang="en-GB" sz="2200" b="0" i="0" u="none" strike="noStrike" cap="none" dirty="0" err="1">
                          <a:solidFill>
                            <a:schemeClr val="dk1"/>
                          </a:solidFill>
                          <a:effectLst/>
                          <a:latin typeface="Calibri"/>
                          <a:ea typeface="Calibri"/>
                          <a:cs typeface="Calibri"/>
                          <a:sym typeface="Arial"/>
                        </a:rPr>
                        <a:t>color</a:t>
                      </a:r>
                      <a:r>
                        <a:rPr lang="en-GB" sz="2200" b="0" i="0" u="none" strike="noStrike" cap="none" dirty="0">
                          <a:solidFill>
                            <a:schemeClr val="dk1"/>
                          </a:solidFill>
                          <a:effectLst/>
                          <a:latin typeface="Calibri"/>
                          <a:ea typeface="Calibri"/>
                          <a:cs typeface="Calibri"/>
                          <a:sym typeface="Arial"/>
                        </a:rPr>
                        <a:t> in as many boxes as the number written in each section by preparing study cards as shown in the Form-8 picture.</a:t>
                      </a:r>
                      <a:endParaRPr lang="tr-TR" sz="22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2294747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8</a:t>
            </a:r>
            <a:r>
              <a:rPr lang="en-GB" sz="3200" dirty="0">
                <a:solidFill>
                  <a:schemeClr val="lt1"/>
                </a:solidFill>
              </a:rPr>
              <a:t>. </a:t>
            </a:r>
            <a:r>
              <a:rPr lang="en-GB" sz="3200" b="1" dirty="0">
                <a:solidFill>
                  <a:schemeClr val="bg1"/>
                </a:solidFill>
              </a:rPr>
              <a:t>Activity: Square Scribble Activity</a:t>
            </a:r>
            <a:endParaRPr sz="3200" b="1" dirty="0">
              <a:solidFill>
                <a:schemeClr val="bg1"/>
              </a:solidFill>
            </a:endParaRPr>
          </a:p>
        </p:txBody>
      </p:sp>
      <p:pic>
        <p:nvPicPr>
          <p:cNvPr id="4" name="Resim 3">
            <a:extLst>
              <a:ext uri="{FF2B5EF4-FFF2-40B4-BE49-F238E27FC236}">
                <a16:creationId xmlns:a16="http://schemas.microsoft.com/office/drawing/2014/main" id="{6C7F91A7-B53A-FE41-8E2A-18CC59F3B5EE}"/>
              </a:ext>
            </a:extLst>
          </p:cNvPr>
          <p:cNvPicPr/>
          <p:nvPr/>
        </p:nvPicPr>
        <p:blipFill rotWithShape="1">
          <a:blip r:embed="rId3">
            <a:extLst>
              <a:ext uri="{28A0092B-C50C-407E-A947-70E740481C1C}">
                <a14:useLocalDpi xmlns:a14="http://schemas.microsoft.com/office/drawing/2010/main" val="0"/>
              </a:ext>
            </a:extLst>
          </a:blip>
          <a:srcRect b="50581"/>
          <a:stretch/>
        </p:blipFill>
        <p:spPr bwMode="auto">
          <a:xfrm>
            <a:off x="838200" y="1337124"/>
            <a:ext cx="5421630" cy="4183752"/>
          </a:xfrm>
          <a:prstGeom prst="rect">
            <a:avLst/>
          </a:prstGeom>
          <a:noFill/>
          <a:ln>
            <a:noFill/>
          </a:ln>
        </p:spPr>
      </p:pic>
      <p:pic>
        <p:nvPicPr>
          <p:cNvPr id="5" name="Resim 4">
            <a:extLst>
              <a:ext uri="{FF2B5EF4-FFF2-40B4-BE49-F238E27FC236}">
                <a16:creationId xmlns:a16="http://schemas.microsoft.com/office/drawing/2014/main" id="{6EAAA8A0-C172-1348-B645-645765133648}"/>
              </a:ext>
            </a:extLst>
          </p:cNvPr>
          <p:cNvPicPr/>
          <p:nvPr/>
        </p:nvPicPr>
        <p:blipFill rotWithShape="1">
          <a:blip r:embed="rId3">
            <a:extLst>
              <a:ext uri="{28A0092B-C50C-407E-A947-70E740481C1C}">
                <a14:useLocalDpi xmlns:a14="http://schemas.microsoft.com/office/drawing/2010/main" val="0"/>
              </a:ext>
            </a:extLst>
          </a:blip>
          <a:srcRect t="50581"/>
          <a:stretch/>
        </p:blipFill>
        <p:spPr bwMode="auto">
          <a:xfrm>
            <a:off x="6259830" y="1408584"/>
            <a:ext cx="5421630" cy="4183752"/>
          </a:xfrm>
          <a:prstGeom prst="rect">
            <a:avLst/>
          </a:prstGeom>
          <a:noFill/>
          <a:ln>
            <a:noFill/>
          </a:ln>
        </p:spPr>
      </p:pic>
      <p:sp>
        <p:nvSpPr>
          <p:cNvPr id="7" name="Dikdörtgen 6">
            <a:extLst>
              <a:ext uri="{FF2B5EF4-FFF2-40B4-BE49-F238E27FC236}">
                <a16:creationId xmlns:a16="http://schemas.microsoft.com/office/drawing/2014/main" id="{0E5D81EB-B709-874A-A358-51C3927A8398}"/>
              </a:ext>
            </a:extLst>
          </p:cNvPr>
          <p:cNvSpPr/>
          <p:nvPr/>
        </p:nvSpPr>
        <p:spPr>
          <a:xfrm>
            <a:off x="1385902" y="1069291"/>
            <a:ext cx="1031051" cy="400110"/>
          </a:xfrm>
          <a:prstGeom prst="rect">
            <a:avLst/>
          </a:prstGeom>
        </p:spPr>
        <p:txBody>
          <a:bodyPr wrap="none">
            <a:spAutoFit/>
          </a:bodyPr>
          <a:lstStyle/>
          <a:p>
            <a:r>
              <a:rPr lang="tr-TR" sz="2000" b="1" dirty="0">
                <a:latin typeface="Calibri" panose="020F0502020204030204" pitchFamily="34" charset="0"/>
                <a:ea typeface="Calibri" panose="020F0502020204030204" pitchFamily="34" charset="0"/>
                <a:cs typeface="Times New Roman" panose="02020603050405020304" pitchFamily="18" charset="0"/>
              </a:rPr>
              <a:t>FORM 8</a:t>
            </a:r>
          </a:p>
        </p:txBody>
      </p:sp>
    </p:spTree>
    <p:extLst>
      <p:ext uri="{BB962C8B-B14F-4D97-AF65-F5344CB8AC3E}">
        <p14:creationId xmlns:p14="http://schemas.microsoft.com/office/powerpoint/2010/main" val="4176076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8</a:t>
            </a:r>
            <a:r>
              <a:rPr lang="en-GB" sz="3200" dirty="0">
                <a:solidFill>
                  <a:schemeClr val="lt1"/>
                </a:solidFill>
              </a:rPr>
              <a:t>. </a:t>
            </a:r>
            <a:r>
              <a:rPr lang="en-GB" sz="3200" b="1" dirty="0">
                <a:solidFill>
                  <a:schemeClr val="bg1"/>
                </a:solidFill>
              </a:rPr>
              <a:t>Activity: Square Scribble Activity</a:t>
            </a:r>
            <a:endParaRPr sz="3200" b="1" dirty="0">
              <a:solidFill>
                <a:schemeClr val="bg1"/>
              </a:solidFill>
            </a:endParaRPr>
          </a:p>
        </p:txBody>
      </p:sp>
      <p:sp>
        <p:nvSpPr>
          <p:cNvPr id="6" name="Dikdörtgen 5">
            <a:extLst>
              <a:ext uri="{FF2B5EF4-FFF2-40B4-BE49-F238E27FC236}">
                <a16:creationId xmlns:a16="http://schemas.microsoft.com/office/drawing/2014/main" id="{BCAEB179-9F42-EA42-8CDF-FC00DDEA1B3B}"/>
              </a:ext>
            </a:extLst>
          </p:cNvPr>
          <p:cNvSpPr/>
          <p:nvPr/>
        </p:nvSpPr>
        <p:spPr>
          <a:xfrm>
            <a:off x="965915" y="1468192"/>
            <a:ext cx="10148553" cy="2578398"/>
          </a:xfrm>
          <a:prstGeom prst="rect">
            <a:avLst/>
          </a:prstGeom>
        </p:spPr>
        <p:txBody>
          <a:bodyPr wrap="square">
            <a:spAutoFit/>
          </a:bodyPr>
          <a:lstStyle/>
          <a:p>
            <a:pPr>
              <a:lnSpc>
                <a:spcPct val="150000"/>
              </a:lnSpc>
            </a:pPr>
            <a:r>
              <a:rPr lang="en-GB" sz="2400" b="1" dirty="0">
                <a:highlight>
                  <a:srgbClr val="FFFFFF"/>
                </a:highlight>
              </a:rPr>
              <a:t>Additional Learning Sources:</a:t>
            </a:r>
            <a:endParaRPr lang="tr-TR" sz="2400" b="1" dirty="0">
              <a:highlight>
                <a:srgbClr val="FFFFFF"/>
              </a:highlight>
              <a:latin typeface="Arial" panose="020B0604020202020204" pitchFamily="34" charset="0"/>
              <a:ea typeface="Arial" panose="020B0604020202020204" pitchFamily="34" charset="0"/>
            </a:endParaRPr>
          </a:p>
          <a:p>
            <a:pPr marL="285750" lvl="0" indent="-285750">
              <a:buFont typeface="Arial" panose="020B0604020202020204" pitchFamily="34" charset="0"/>
              <a:buChar char="•"/>
            </a:pPr>
            <a:endParaRPr lang="en-GB" sz="2200" dirty="0">
              <a:highlight>
                <a:srgbClr val="FFFFFF"/>
              </a:highlight>
            </a:endParaRPr>
          </a:p>
          <a:p>
            <a:pPr marL="342900" lvl="0" indent="-342900">
              <a:lnSpc>
                <a:spcPct val="150000"/>
              </a:lnSpc>
              <a:buFont typeface="Arial" panose="020B0604020202020204" pitchFamily="34" charset="0"/>
              <a:buChar char="•"/>
            </a:pPr>
            <a:r>
              <a:rPr lang="en-GB" sz="2400" dirty="0" err="1">
                <a:highlight>
                  <a:srgbClr val="FFFFFF"/>
                </a:highlight>
              </a:rPr>
              <a:t>Mutlu</a:t>
            </a:r>
            <a:r>
              <a:rPr lang="en-GB" sz="2400" dirty="0">
                <a:highlight>
                  <a:srgbClr val="FFFFFF"/>
                </a:highlight>
              </a:rPr>
              <a:t>, Y. (2016). Mathematics learning disability (developmental dyscalculia). Theories in Mathematics Education. Ankara: </a:t>
            </a:r>
            <a:r>
              <a:rPr lang="en-GB" sz="2400" dirty="0" err="1">
                <a:highlight>
                  <a:srgbClr val="FFFFFF"/>
                </a:highlight>
              </a:rPr>
              <a:t>Pegem</a:t>
            </a:r>
            <a:r>
              <a:rPr lang="en-GB" sz="2400" dirty="0">
                <a:highlight>
                  <a:srgbClr val="FFFFFF"/>
                </a:highlight>
              </a:rPr>
              <a:t> </a:t>
            </a:r>
            <a:r>
              <a:rPr lang="en-GB" sz="2400" dirty="0" err="1">
                <a:highlight>
                  <a:srgbClr val="FFFFFF"/>
                </a:highlight>
              </a:rPr>
              <a:t>Akademi</a:t>
            </a:r>
            <a:r>
              <a:rPr lang="en-GB" sz="2400" dirty="0">
                <a:highlight>
                  <a:srgbClr val="FFFFFF"/>
                </a:highlight>
              </a:rPr>
              <a:t>.</a:t>
            </a:r>
            <a:r>
              <a:rPr lang="tr-TR" sz="2400" dirty="0">
                <a:highlight>
                  <a:srgbClr val="FFFFFF"/>
                </a:highlight>
              </a:rPr>
              <a:t> </a:t>
            </a:r>
            <a:endParaRPr lang="tr-TR" sz="24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235885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9</a:t>
            </a:r>
            <a:r>
              <a:rPr lang="en-GB" sz="3200" dirty="0">
                <a:solidFill>
                  <a:schemeClr val="lt1"/>
                </a:solidFill>
              </a:rPr>
              <a:t>. </a:t>
            </a:r>
            <a:r>
              <a:rPr lang="en-GB" sz="3200" b="1" dirty="0">
                <a:solidFill>
                  <a:schemeClr val="bg1"/>
                </a:solidFill>
              </a:rPr>
              <a:t>Activity: Finding the Right Direction Activity</a:t>
            </a:r>
            <a:r>
              <a:rPr lang="tr-TR" sz="3200" dirty="0">
                <a:solidFill>
                  <a:schemeClr val="bg1"/>
                </a:solidFill>
              </a:rPr>
              <a:t> </a:t>
            </a:r>
            <a:endParaRPr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2314887897"/>
              </p:ext>
            </p:extLst>
          </p:nvPr>
        </p:nvGraphicFramePr>
        <p:xfrm>
          <a:off x="379141" y="1130867"/>
          <a:ext cx="11619570" cy="4556255"/>
        </p:xfrm>
        <a:graphic>
          <a:graphicData uri="http://schemas.openxmlformats.org/drawingml/2006/table">
            <a:tbl>
              <a:tblPr bandRow="1">
                <a:tableStyleId>{506EA3C1-0F02-4256-BE88-5E90EB001394}</a:tableStyleId>
              </a:tblPr>
              <a:tblGrid>
                <a:gridCol w="2029522">
                  <a:extLst>
                    <a:ext uri="{9D8B030D-6E8A-4147-A177-3AD203B41FA5}">
                      <a16:colId xmlns:a16="http://schemas.microsoft.com/office/drawing/2014/main" val="642608620"/>
                    </a:ext>
                  </a:extLst>
                </a:gridCol>
                <a:gridCol w="9590048">
                  <a:extLst>
                    <a:ext uri="{9D8B030D-6E8A-4147-A177-3AD203B41FA5}">
                      <a16:colId xmlns:a16="http://schemas.microsoft.com/office/drawing/2014/main" val="1960463359"/>
                    </a:ext>
                  </a:extLst>
                </a:gridCol>
              </a:tblGrid>
              <a:tr h="848541">
                <a:tc>
                  <a:txBody>
                    <a:bodyPr/>
                    <a:lstStyle/>
                    <a:p>
                      <a:pPr>
                        <a:lnSpc>
                          <a:spcPct val="150000"/>
                        </a:lnSpc>
                        <a:spcBef>
                          <a:spcPts val="0"/>
                        </a:spcBef>
                        <a:spcAft>
                          <a:spcPts val="0"/>
                        </a:spcAft>
                      </a:pPr>
                      <a:r>
                        <a:rPr lang="en-GB" sz="2000" b="1" dirty="0">
                          <a:solidFill>
                            <a:srgbClr val="C00000"/>
                          </a:solidFill>
                          <a:effectLst/>
                        </a:rPr>
                        <a:t>Learning Time:</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minutes</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3707714">
                <a:tc>
                  <a:txBody>
                    <a:bodyPr/>
                    <a:lstStyle/>
                    <a:p>
                      <a:pPr>
                        <a:lnSpc>
                          <a:spcPct val="150000"/>
                        </a:lnSpc>
                        <a:spcBef>
                          <a:spcPts val="0"/>
                        </a:spcBef>
                        <a:spcAft>
                          <a:spcPts val="0"/>
                        </a:spcAft>
                      </a:pPr>
                      <a:r>
                        <a:rPr lang="en-GB" sz="2200" b="1" dirty="0">
                          <a:solidFill>
                            <a:srgbClr val="C00000"/>
                          </a:solidFill>
                          <a:effectLst/>
                        </a:rPr>
                        <a:t>Content:</a:t>
                      </a:r>
                      <a:endParaRPr lang="tr-TR" sz="22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50000"/>
                        </a:lnSpc>
                        <a:spcBef>
                          <a:spcPts val="600"/>
                        </a:spcBef>
                        <a:spcAft>
                          <a:spcPts val="600"/>
                        </a:spcAft>
                      </a:pPr>
                      <a:r>
                        <a:rPr lang="en-GB" sz="2000" b="0" i="0" u="none" strike="noStrike" cap="none" dirty="0">
                          <a:solidFill>
                            <a:schemeClr val="dk1"/>
                          </a:solidFill>
                          <a:effectLst/>
                          <a:latin typeface="Calibri"/>
                          <a:ea typeface="Calibri"/>
                          <a:cs typeface="Calibri"/>
                          <a:sym typeface="Arial"/>
                        </a:rPr>
                        <a:t>Children with dyscalculia often encounter problems with writing and seeing the direction of numbers correctly. </a:t>
                      </a:r>
                    </a:p>
                    <a:p>
                      <a:pPr algn="just">
                        <a:lnSpc>
                          <a:spcPct val="150000"/>
                        </a:lnSpc>
                        <a:spcBef>
                          <a:spcPts val="600"/>
                        </a:spcBef>
                        <a:spcAft>
                          <a:spcPts val="600"/>
                        </a:spcAft>
                      </a:pPr>
                      <a:r>
                        <a:rPr lang="en-GB" sz="2000" b="0" i="0" u="none" strike="noStrike" cap="none" dirty="0">
                          <a:solidFill>
                            <a:schemeClr val="dk1"/>
                          </a:solidFill>
                          <a:effectLst/>
                          <a:latin typeface="Calibri"/>
                          <a:ea typeface="Calibri"/>
                          <a:cs typeface="Calibri"/>
                          <a:sym typeface="Arial"/>
                        </a:rPr>
                        <a:t>Especially the numbers 5, 2, 9, 6 and 7 are confused. Practicing to find the direction of numbers, as in the visuals in Form-9, Form-10 and Form 11, has obvious benefits in improving students' ability to perceive the direction of numbers correctly. </a:t>
                      </a:r>
                    </a:p>
                    <a:p>
                      <a:pPr algn="just">
                        <a:lnSpc>
                          <a:spcPct val="150000"/>
                        </a:lnSpc>
                        <a:spcBef>
                          <a:spcPts val="600"/>
                        </a:spcBef>
                        <a:spcAft>
                          <a:spcPts val="600"/>
                        </a:spcAft>
                      </a:pPr>
                      <a:r>
                        <a:rPr lang="en-GB" sz="2000" b="0" i="0" u="none" strike="noStrike" cap="none" dirty="0">
                          <a:solidFill>
                            <a:schemeClr val="dk1"/>
                          </a:solidFill>
                          <a:effectLst/>
                          <a:latin typeface="Calibri"/>
                          <a:ea typeface="Calibri"/>
                          <a:cs typeface="Calibri"/>
                          <a:sym typeface="Arial"/>
                        </a:rPr>
                        <a:t>The forms are copied according to the number of students and distributed to all students. Have students find the numbers facing the correct direction and circle them</a:t>
                      </a:r>
                      <a:r>
                        <a:rPr lang="en-GB" sz="1400" b="0" i="0" u="none" strike="noStrike" cap="none" dirty="0">
                          <a:solidFill>
                            <a:schemeClr val="dk1"/>
                          </a:solidFill>
                          <a:effectLst/>
                          <a:latin typeface="Calibri"/>
                          <a:ea typeface="Calibri"/>
                          <a:cs typeface="Calibri"/>
                          <a:sym typeface="Arial"/>
                        </a:rPr>
                        <a:t>.</a:t>
                      </a:r>
                      <a:r>
                        <a:rPr lang="tr-TR" sz="2400" dirty="0">
                          <a:effectLst/>
                        </a:rPr>
                        <a:t> </a:t>
                      </a:r>
                      <a:endParaRPr lang="tr-TR" sz="22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4224577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9</a:t>
            </a:r>
            <a:r>
              <a:rPr lang="en-GB" sz="3200" dirty="0">
                <a:solidFill>
                  <a:schemeClr val="lt1"/>
                </a:solidFill>
              </a:rPr>
              <a:t>. </a:t>
            </a:r>
            <a:r>
              <a:rPr lang="en-GB" sz="3200" b="1" dirty="0">
                <a:solidFill>
                  <a:schemeClr val="bg1"/>
                </a:solidFill>
              </a:rPr>
              <a:t>Activity: Finding the Right Direction Activity</a:t>
            </a:r>
            <a:endParaRPr sz="3200" b="1" dirty="0">
              <a:solidFill>
                <a:schemeClr val="bg1"/>
              </a:solidFill>
            </a:endParaRPr>
          </a:p>
        </p:txBody>
      </p:sp>
      <p:pic>
        <p:nvPicPr>
          <p:cNvPr id="4" name="Resim 3">
            <a:extLst>
              <a:ext uri="{FF2B5EF4-FFF2-40B4-BE49-F238E27FC236}">
                <a16:creationId xmlns:a16="http://schemas.microsoft.com/office/drawing/2014/main" id="{F86A1A71-D549-2547-9E5D-19B30D266398}"/>
              </a:ext>
            </a:extLst>
          </p:cNvPr>
          <p:cNvPicPr/>
          <p:nvPr/>
        </p:nvPicPr>
        <p:blipFill rotWithShape="1">
          <a:blip r:embed="rId3">
            <a:extLst>
              <a:ext uri="{28A0092B-C50C-407E-A947-70E740481C1C}">
                <a14:useLocalDpi xmlns:a14="http://schemas.microsoft.com/office/drawing/2010/main" val="0"/>
              </a:ext>
            </a:extLst>
          </a:blip>
          <a:srcRect l="7366" t="30696" r="5886" b="7712"/>
          <a:stretch/>
        </p:blipFill>
        <p:spPr bwMode="auto">
          <a:xfrm>
            <a:off x="223024" y="1516562"/>
            <a:ext cx="3724508" cy="4505093"/>
          </a:xfrm>
          <a:prstGeom prst="rect">
            <a:avLst/>
          </a:prstGeom>
          <a:ln>
            <a:noFill/>
          </a:ln>
          <a:extLst>
            <a:ext uri="{53640926-AAD7-44D8-BBD7-CCE9431645EC}">
              <a14:shadowObscured xmlns:a14="http://schemas.microsoft.com/office/drawing/2010/main"/>
            </a:ext>
          </a:extLst>
        </p:spPr>
      </p:pic>
      <p:pic>
        <p:nvPicPr>
          <p:cNvPr id="5" name="Resim 4">
            <a:extLst>
              <a:ext uri="{FF2B5EF4-FFF2-40B4-BE49-F238E27FC236}">
                <a16:creationId xmlns:a16="http://schemas.microsoft.com/office/drawing/2014/main" id="{E9FA7725-F4CC-3943-BBDA-D924843E00B3}"/>
              </a:ext>
            </a:extLst>
          </p:cNvPr>
          <p:cNvPicPr/>
          <p:nvPr/>
        </p:nvPicPr>
        <p:blipFill rotWithShape="1">
          <a:blip r:embed="rId4">
            <a:extLst>
              <a:ext uri="{28A0092B-C50C-407E-A947-70E740481C1C}">
                <a14:useLocalDpi xmlns:a14="http://schemas.microsoft.com/office/drawing/2010/main" val="0"/>
              </a:ext>
            </a:extLst>
          </a:blip>
          <a:srcRect l="6685" t="30748" r="5716" b="7265"/>
          <a:stretch/>
        </p:blipFill>
        <p:spPr bwMode="auto">
          <a:xfrm>
            <a:off x="4340837" y="1449656"/>
            <a:ext cx="3627864" cy="4667350"/>
          </a:xfrm>
          <a:prstGeom prst="rect">
            <a:avLst/>
          </a:prstGeom>
          <a:ln>
            <a:noFill/>
          </a:ln>
          <a:extLst>
            <a:ext uri="{53640926-AAD7-44D8-BBD7-CCE9431645EC}">
              <a14:shadowObscured xmlns:a14="http://schemas.microsoft.com/office/drawing/2010/main"/>
            </a:ext>
          </a:extLst>
        </p:spPr>
      </p:pic>
      <p:pic>
        <p:nvPicPr>
          <p:cNvPr id="7" name="Resim 6">
            <a:extLst>
              <a:ext uri="{FF2B5EF4-FFF2-40B4-BE49-F238E27FC236}">
                <a16:creationId xmlns:a16="http://schemas.microsoft.com/office/drawing/2014/main" id="{973CE196-A0C7-FB46-9DD0-10AE1DC04027}"/>
              </a:ext>
            </a:extLst>
          </p:cNvPr>
          <p:cNvPicPr/>
          <p:nvPr/>
        </p:nvPicPr>
        <p:blipFill rotWithShape="1">
          <a:blip r:embed="rId5">
            <a:extLst>
              <a:ext uri="{28A0092B-C50C-407E-A947-70E740481C1C}">
                <a14:useLocalDpi xmlns:a14="http://schemas.microsoft.com/office/drawing/2010/main" val="0"/>
              </a:ext>
            </a:extLst>
          </a:blip>
          <a:srcRect l="5349" t="30751" r="5072" b="6313"/>
          <a:stretch/>
        </p:blipFill>
        <p:spPr bwMode="auto">
          <a:xfrm>
            <a:off x="8341113" y="1471958"/>
            <a:ext cx="3627864" cy="4600444"/>
          </a:xfrm>
          <a:prstGeom prst="rect">
            <a:avLst/>
          </a:prstGeom>
          <a:ln>
            <a:noFill/>
          </a:ln>
          <a:extLst>
            <a:ext uri="{53640926-AAD7-44D8-BBD7-CCE9431645EC}">
              <a14:shadowObscured xmlns:a14="http://schemas.microsoft.com/office/drawing/2010/main"/>
            </a:ext>
          </a:extLst>
        </p:spPr>
      </p:pic>
      <p:sp>
        <p:nvSpPr>
          <p:cNvPr id="8" name="Dikdörtgen 7">
            <a:extLst>
              <a:ext uri="{FF2B5EF4-FFF2-40B4-BE49-F238E27FC236}">
                <a16:creationId xmlns:a16="http://schemas.microsoft.com/office/drawing/2014/main" id="{B6299E6C-962E-FB49-B876-E66B305BB06E}"/>
              </a:ext>
            </a:extLst>
          </p:cNvPr>
          <p:cNvSpPr/>
          <p:nvPr/>
        </p:nvSpPr>
        <p:spPr>
          <a:xfrm>
            <a:off x="322674" y="959005"/>
            <a:ext cx="1031051" cy="400110"/>
          </a:xfrm>
          <a:prstGeom prst="rect">
            <a:avLst/>
          </a:prstGeom>
        </p:spPr>
        <p:txBody>
          <a:bodyPr wrap="none">
            <a:spAutoFit/>
          </a:bodyPr>
          <a:lstStyle/>
          <a:p>
            <a:r>
              <a:rPr lang="tr-TR" sz="2000" b="1" dirty="0">
                <a:latin typeface="Calibri" panose="020F0502020204030204" pitchFamily="34" charset="0"/>
                <a:ea typeface="Calibri" panose="020F0502020204030204" pitchFamily="34" charset="0"/>
                <a:cs typeface="Times New Roman" panose="02020603050405020304" pitchFamily="18" charset="0"/>
              </a:rPr>
              <a:t>FORM 9</a:t>
            </a:r>
          </a:p>
        </p:txBody>
      </p:sp>
      <p:sp>
        <p:nvSpPr>
          <p:cNvPr id="9" name="Dikdörtgen 8">
            <a:extLst>
              <a:ext uri="{FF2B5EF4-FFF2-40B4-BE49-F238E27FC236}">
                <a16:creationId xmlns:a16="http://schemas.microsoft.com/office/drawing/2014/main" id="{E5F7B488-2C11-874D-B039-2B5694670C8A}"/>
              </a:ext>
            </a:extLst>
          </p:cNvPr>
          <p:cNvSpPr/>
          <p:nvPr/>
        </p:nvSpPr>
        <p:spPr>
          <a:xfrm>
            <a:off x="4340837" y="959005"/>
            <a:ext cx="1160895" cy="400110"/>
          </a:xfrm>
          <a:prstGeom prst="rect">
            <a:avLst/>
          </a:prstGeom>
        </p:spPr>
        <p:txBody>
          <a:bodyPr wrap="none">
            <a:spAutoFit/>
          </a:bodyPr>
          <a:lstStyle/>
          <a:p>
            <a:r>
              <a:rPr lang="tr-TR" sz="2000" b="1" dirty="0">
                <a:latin typeface="Calibri" panose="020F0502020204030204" pitchFamily="34" charset="0"/>
                <a:ea typeface="Calibri" panose="020F0502020204030204" pitchFamily="34" charset="0"/>
                <a:cs typeface="Times New Roman" panose="02020603050405020304" pitchFamily="18" charset="0"/>
              </a:rPr>
              <a:t>FORM 10</a:t>
            </a:r>
          </a:p>
        </p:txBody>
      </p:sp>
      <p:sp>
        <p:nvSpPr>
          <p:cNvPr id="10" name="Dikdörtgen 9">
            <a:extLst>
              <a:ext uri="{FF2B5EF4-FFF2-40B4-BE49-F238E27FC236}">
                <a16:creationId xmlns:a16="http://schemas.microsoft.com/office/drawing/2014/main" id="{F9B6832B-9C8C-574F-AD79-A06D20E066CA}"/>
              </a:ext>
            </a:extLst>
          </p:cNvPr>
          <p:cNvSpPr/>
          <p:nvPr/>
        </p:nvSpPr>
        <p:spPr>
          <a:xfrm>
            <a:off x="8341113" y="954271"/>
            <a:ext cx="1160895" cy="400110"/>
          </a:xfrm>
          <a:prstGeom prst="rect">
            <a:avLst/>
          </a:prstGeom>
        </p:spPr>
        <p:txBody>
          <a:bodyPr wrap="none">
            <a:spAutoFit/>
          </a:bodyPr>
          <a:lstStyle/>
          <a:p>
            <a:r>
              <a:rPr lang="tr-TR" sz="2000" b="1" dirty="0">
                <a:latin typeface="Calibri" panose="020F0502020204030204" pitchFamily="34" charset="0"/>
                <a:ea typeface="Calibri" panose="020F0502020204030204" pitchFamily="34" charset="0"/>
                <a:cs typeface="Times New Roman" panose="02020603050405020304" pitchFamily="18" charset="0"/>
              </a:rPr>
              <a:t>FORM 11</a:t>
            </a:r>
          </a:p>
        </p:txBody>
      </p:sp>
    </p:spTree>
    <p:extLst>
      <p:ext uri="{BB962C8B-B14F-4D97-AF65-F5344CB8AC3E}">
        <p14:creationId xmlns:p14="http://schemas.microsoft.com/office/powerpoint/2010/main" val="968835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Module 4: Inclusiveness in all areas of education and training</a:t>
            </a:r>
            <a:br>
              <a:rPr lang="en-GB" sz="3200" b="1" dirty="0">
                <a:solidFill>
                  <a:schemeClr val="lt1"/>
                </a:solidFill>
              </a:rPr>
            </a:br>
            <a:r>
              <a:rPr lang="en-GB" sz="3200" b="1" dirty="0">
                <a:solidFill>
                  <a:schemeClr val="lt1"/>
                </a:solidFill>
              </a:rPr>
              <a:t>9</a:t>
            </a:r>
            <a:r>
              <a:rPr lang="en-GB" sz="3200" dirty="0">
                <a:solidFill>
                  <a:schemeClr val="lt1"/>
                </a:solidFill>
              </a:rPr>
              <a:t>. </a:t>
            </a:r>
            <a:r>
              <a:rPr lang="en-GB" sz="3200" b="1" dirty="0">
                <a:solidFill>
                  <a:schemeClr val="bg1"/>
                </a:solidFill>
              </a:rPr>
              <a:t>Activity: Finding the Right Direction Activity</a:t>
            </a:r>
            <a:endParaRPr sz="3200" b="1" dirty="0">
              <a:solidFill>
                <a:schemeClr val="bg1"/>
              </a:solidFill>
            </a:endParaRPr>
          </a:p>
        </p:txBody>
      </p:sp>
      <p:sp>
        <p:nvSpPr>
          <p:cNvPr id="6" name="Dikdörtgen 5">
            <a:extLst>
              <a:ext uri="{FF2B5EF4-FFF2-40B4-BE49-F238E27FC236}">
                <a16:creationId xmlns:a16="http://schemas.microsoft.com/office/drawing/2014/main" id="{BCAEB179-9F42-EA42-8CDF-FC00DDEA1B3B}"/>
              </a:ext>
            </a:extLst>
          </p:cNvPr>
          <p:cNvSpPr/>
          <p:nvPr/>
        </p:nvSpPr>
        <p:spPr>
          <a:xfrm>
            <a:off x="965915" y="1468192"/>
            <a:ext cx="10148553" cy="3461269"/>
          </a:xfrm>
          <a:prstGeom prst="rect">
            <a:avLst/>
          </a:prstGeom>
        </p:spPr>
        <p:txBody>
          <a:bodyPr wrap="square">
            <a:spAutoFit/>
          </a:bodyPr>
          <a:lstStyle/>
          <a:p>
            <a:pPr>
              <a:lnSpc>
                <a:spcPct val="150000"/>
              </a:lnSpc>
            </a:pPr>
            <a:r>
              <a:rPr lang="en-GB" sz="2400" b="1" dirty="0">
                <a:highlight>
                  <a:srgbClr val="FFFFFF"/>
                </a:highlight>
              </a:rPr>
              <a:t>Additional Learning Sources:</a:t>
            </a:r>
            <a:endParaRPr lang="tr-TR" sz="2400" b="1" dirty="0">
              <a:highlight>
                <a:srgbClr val="FFFFFF"/>
              </a:highlight>
              <a:latin typeface="Arial" panose="020B0604020202020204" pitchFamily="34" charset="0"/>
              <a:ea typeface="Arial" panose="020B0604020202020204" pitchFamily="34" charset="0"/>
            </a:endParaRPr>
          </a:p>
          <a:p>
            <a:pPr marL="285750" lvl="0" indent="-285750">
              <a:buFont typeface="Arial" panose="020B0604020202020204" pitchFamily="34" charset="0"/>
              <a:buChar char="•"/>
            </a:pPr>
            <a:endParaRPr lang="en-GB" sz="2200" dirty="0">
              <a:highlight>
                <a:srgbClr val="FFFFFF"/>
              </a:highlight>
            </a:endParaRPr>
          </a:p>
          <a:p>
            <a:pPr marL="342900" lvl="0" indent="-342900">
              <a:lnSpc>
                <a:spcPct val="150000"/>
              </a:lnSpc>
              <a:buFont typeface="Arial" panose="020B0604020202020204" pitchFamily="34" charset="0"/>
              <a:buChar char="•"/>
            </a:pPr>
            <a:r>
              <a:rPr lang="en-GB" sz="2200" dirty="0" err="1">
                <a:highlight>
                  <a:srgbClr val="FFFFFF"/>
                </a:highlight>
              </a:rPr>
              <a:t>Mutlu</a:t>
            </a:r>
            <a:r>
              <a:rPr lang="en-GB" sz="2200" dirty="0">
                <a:highlight>
                  <a:srgbClr val="FFFFFF"/>
                </a:highlight>
              </a:rPr>
              <a:t>, </a:t>
            </a:r>
            <a:r>
              <a:rPr lang="en-GB" sz="2200" dirty="0" err="1">
                <a:highlight>
                  <a:srgbClr val="FFFFFF"/>
                </a:highlight>
              </a:rPr>
              <a:t>Olkun</a:t>
            </a:r>
            <a:r>
              <a:rPr lang="en-GB" sz="2200" dirty="0">
                <a:highlight>
                  <a:srgbClr val="FFFFFF"/>
                </a:highlight>
              </a:rPr>
              <a:t>, </a:t>
            </a:r>
            <a:r>
              <a:rPr lang="en-GB" sz="2200" dirty="0" err="1">
                <a:highlight>
                  <a:srgbClr val="FFFFFF"/>
                </a:highlight>
              </a:rPr>
              <a:t>Akgün</a:t>
            </a:r>
            <a:r>
              <a:rPr lang="en-GB" sz="2200" dirty="0">
                <a:highlight>
                  <a:srgbClr val="FFFFFF"/>
                </a:highlight>
              </a:rPr>
              <a:t> and </a:t>
            </a:r>
            <a:r>
              <a:rPr lang="en-GB" sz="2200" dirty="0" err="1">
                <a:highlight>
                  <a:srgbClr val="FFFFFF"/>
                </a:highlight>
              </a:rPr>
              <a:t>Sarı</a:t>
            </a:r>
            <a:r>
              <a:rPr lang="en-GB" sz="2200" dirty="0">
                <a:highlight>
                  <a:srgbClr val="FFFFFF"/>
                </a:highlight>
              </a:rPr>
              <a:t> (2020) Dyscalculia: Definition, Characteristics, Prevalence, Causes and Diagnosis of Mathematics Learning Disability, </a:t>
            </a:r>
            <a:r>
              <a:rPr lang="en-GB" sz="2200" dirty="0" err="1">
                <a:highlight>
                  <a:srgbClr val="FFFFFF"/>
                </a:highlight>
              </a:rPr>
              <a:t>Pegem</a:t>
            </a:r>
            <a:r>
              <a:rPr lang="en-GB" sz="2200" dirty="0">
                <a:highlight>
                  <a:srgbClr val="FFFFFF"/>
                </a:highlight>
              </a:rPr>
              <a:t> Academy</a:t>
            </a:r>
          </a:p>
          <a:p>
            <a:pPr marL="342900" lvl="0" indent="-342900">
              <a:lnSpc>
                <a:spcPct val="150000"/>
              </a:lnSpc>
              <a:buFont typeface="Arial" panose="020B0604020202020204" pitchFamily="34" charset="0"/>
              <a:buChar char="•"/>
            </a:pPr>
            <a:endParaRPr lang="tr-TR" sz="2200" dirty="0">
              <a:highlight>
                <a:srgbClr val="FFFFFF"/>
              </a:highlight>
            </a:endParaRPr>
          </a:p>
          <a:p>
            <a:pPr marL="342900" indent="-342900">
              <a:lnSpc>
                <a:spcPct val="150000"/>
              </a:lnSpc>
              <a:buFont typeface="Arial" panose="020B0604020202020204" pitchFamily="34" charset="0"/>
              <a:buChar char="•"/>
            </a:pPr>
            <a:r>
              <a:rPr lang="en-GB" sz="2200" dirty="0">
                <a:highlight>
                  <a:srgbClr val="FFFFFF"/>
                </a:highlight>
              </a:rPr>
              <a:t>https://</a:t>
            </a:r>
            <a:r>
              <a:rPr lang="en-GB" sz="2200" dirty="0" err="1">
                <a:highlight>
                  <a:srgbClr val="FFFFFF"/>
                </a:highlight>
              </a:rPr>
              <a:t>www.youtube.com</a:t>
            </a:r>
            <a:r>
              <a:rPr lang="en-GB" sz="2200" dirty="0">
                <a:highlight>
                  <a:srgbClr val="FFFFFF"/>
                </a:highlight>
              </a:rPr>
              <a:t>/</a:t>
            </a:r>
            <a:r>
              <a:rPr lang="en-GB" sz="2200" dirty="0" err="1">
                <a:highlight>
                  <a:srgbClr val="FFFFFF"/>
                </a:highlight>
              </a:rPr>
              <a:t>watch?v</a:t>
            </a:r>
            <a:r>
              <a:rPr lang="en-GB" sz="2200" dirty="0">
                <a:highlight>
                  <a:srgbClr val="FFFFFF"/>
                </a:highlight>
              </a:rPr>
              <a:t>=_radX5wjaPE</a:t>
            </a:r>
            <a:endParaRPr lang="tr-TR" sz="22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809468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19"/>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a:solidFill>
                  <a:schemeClr val="lt1"/>
                </a:solidFill>
              </a:rPr>
              <a:t>Contact</a:t>
            </a:r>
            <a:endParaRPr>
              <a:solidFill>
                <a:schemeClr val="lt1"/>
              </a:solidFill>
            </a:endParaRPr>
          </a:p>
        </p:txBody>
      </p:sp>
      <p:sp>
        <p:nvSpPr>
          <p:cNvPr id="338" name="Google Shape;338;p19"/>
          <p:cNvSpPr/>
          <p:nvPr/>
        </p:nvSpPr>
        <p:spPr>
          <a:xfrm>
            <a:off x="2268773" y="2808817"/>
            <a:ext cx="5336359" cy="492402"/>
          </a:xfrm>
          <a:prstGeom prst="rect">
            <a:avLst/>
          </a:prstGeom>
          <a:noFill/>
          <a:ln>
            <a:noFill/>
          </a:ln>
        </p:spPr>
        <p:txBody>
          <a:bodyPr spcFirstLastPara="1" wrap="square" lIns="91425" tIns="45700" rIns="91425" bIns="45700" anchor="ctr" anchorCtr="0">
            <a:spAutoFit/>
          </a:bodyPr>
          <a:lstStyle/>
          <a:p>
            <a:pPr lvl="0">
              <a:buClr>
                <a:schemeClr val="dk1"/>
              </a:buClr>
              <a:buSzPts val="1200"/>
            </a:pPr>
            <a:r>
              <a:rPr lang="en-GB" sz="2600" b="1" dirty="0">
                <a:solidFill>
                  <a:schemeClr val="dk1"/>
                </a:solidFill>
                <a:latin typeface="Quattrocento Sans"/>
                <a:ea typeface="Quattrocento Sans"/>
                <a:cs typeface="Quattrocento Sans"/>
                <a:sym typeface="Quattrocento Sans"/>
              </a:rPr>
              <a:t>Web</a:t>
            </a:r>
            <a:r>
              <a:rPr lang="en-GB" sz="2600" dirty="0">
                <a:solidFill>
                  <a:schemeClr val="dk1"/>
                </a:solidFill>
                <a:latin typeface="Quattrocento Sans"/>
                <a:ea typeface="Quattrocento Sans"/>
                <a:cs typeface="Quattrocento Sans"/>
                <a:sym typeface="Quattrocento Sans"/>
              </a:rPr>
              <a:t>: </a:t>
            </a:r>
            <a:r>
              <a:rPr lang="en-GB" sz="2600" dirty="0" err="1">
                <a:solidFill>
                  <a:schemeClr val="dk1"/>
                </a:solidFill>
                <a:latin typeface="Quattrocento Sans"/>
                <a:ea typeface="Quattrocento Sans"/>
                <a:cs typeface="Quattrocento Sans"/>
                <a:sym typeface="Quattrocento Sans"/>
              </a:rPr>
              <a:t>www.cu.edu.tr</a:t>
            </a:r>
            <a:r>
              <a:rPr lang="en-GB" sz="2600" dirty="0">
                <a:solidFill>
                  <a:schemeClr val="dk1"/>
                </a:solidFill>
                <a:latin typeface="Quattrocento Sans"/>
                <a:ea typeface="Quattrocento Sans"/>
                <a:cs typeface="Quattrocento Sans"/>
                <a:sym typeface="Quattrocento Sans"/>
              </a:rPr>
              <a:t>/</a:t>
            </a:r>
            <a:r>
              <a:rPr lang="en-GB" sz="2600" dirty="0" err="1">
                <a:solidFill>
                  <a:schemeClr val="dk1"/>
                </a:solidFill>
                <a:latin typeface="Quattrocento Sans"/>
                <a:ea typeface="Quattrocento Sans"/>
                <a:cs typeface="Quattrocento Sans"/>
                <a:sym typeface="Quattrocento Sans"/>
              </a:rPr>
              <a:t>eng</a:t>
            </a:r>
            <a:r>
              <a:rPr lang="en-GB" sz="2600" dirty="0">
                <a:solidFill>
                  <a:schemeClr val="dk1"/>
                </a:solidFill>
                <a:latin typeface="Quattrocento Sans"/>
                <a:ea typeface="Quattrocento Sans"/>
                <a:cs typeface="Quattrocento Sans"/>
                <a:sym typeface="Quattrocento Sans"/>
              </a:rPr>
              <a:t>/</a:t>
            </a:r>
            <a:endParaRPr sz="2600" i="0" u="none" strike="noStrike" cap="none" dirty="0">
              <a:solidFill>
                <a:schemeClr val="dk1"/>
              </a:solidFill>
              <a:latin typeface="Arial"/>
              <a:ea typeface="Arial"/>
              <a:cs typeface="Arial"/>
              <a:sym typeface="Arial"/>
            </a:endParaRPr>
          </a:p>
        </p:txBody>
      </p:sp>
      <p:sp>
        <p:nvSpPr>
          <p:cNvPr id="339" name="Google Shape;339;p19"/>
          <p:cNvSpPr/>
          <p:nvPr/>
        </p:nvSpPr>
        <p:spPr>
          <a:xfrm>
            <a:off x="2268773" y="3937435"/>
            <a:ext cx="5833459" cy="16927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en-GB" sz="2400" b="1" i="0" u="none" strike="noStrike" cap="none" dirty="0">
                <a:solidFill>
                  <a:schemeClr val="dk1"/>
                </a:solidFill>
                <a:latin typeface="Arial" panose="020B0604020202020204" pitchFamily="34" charset="0"/>
                <a:ea typeface="Quattrocento Sans"/>
                <a:cs typeface="Arial" panose="020B0604020202020204" pitchFamily="34" charset="0"/>
                <a:sym typeface="Quattrocento Sans"/>
              </a:rPr>
              <a:t>Assoc. Prof. </a:t>
            </a:r>
            <a:r>
              <a:rPr lang="en-GB" sz="2400" b="1" dirty="0" err="1">
                <a:solidFill>
                  <a:schemeClr val="dk1"/>
                </a:solidFill>
                <a:latin typeface="Arial" panose="020B0604020202020204" pitchFamily="34" charset="0"/>
                <a:ea typeface="Quattrocento Sans"/>
                <a:cs typeface="Arial" panose="020B0604020202020204" pitchFamily="34" charset="0"/>
                <a:sym typeface="Quattrocento Sans"/>
              </a:rPr>
              <a:t>Dr.</a:t>
            </a:r>
            <a:r>
              <a:rPr lang="en-GB" sz="2400" b="1" dirty="0">
                <a:solidFill>
                  <a:schemeClr val="dk1"/>
                </a:solidFill>
                <a:latin typeface="Arial" panose="020B0604020202020204" pitchFamily="34" charset="0"/>
                <a:ea typeface="Quattrocento Sans"/>
                <a:cs typeface="Arial" panose="020B0604020202020204" pitchFamily="34" charset="0"/>
                <a:sym typeface="Quattrocento Sans"/>
              </a:rPr>
              <a:t> </a:t>
            </a:r>
            <a:r>
              <a:rPr lang="en-GB" sz="2400" b="1" dirty="0" err="1">
                <a:solidFill>
                  <a:schemeClr val="dk1"/>
                </a:solidFill>
                <a:latin typeface="Arial" panose="020B0604020202020204" pitchFamily="34" charset="0"/>
                <a:ea typeface="Quattrocento Sans"/>
                <a:cs typeface="Arial" panose="020B0604020202020204" pitchFamily="34" charset="0"/>
                <a:sym typeface="Quattrocento Sans"/>
              </a:rPr>
              <a:t>Oguzhan</a:t>
            </a:r>
            <a:r>
              <a:rPr lang="en-GB" sz="2400" b="1" dirty="0">
                <a:solidFill>
                  <a:schemeClr val="dk1"/>
                </a:solidFill>
                <a:latin typeface="Arial" panose="020B0604020202020204" pitchFamily="34" charset="0"/>
                <a:ea typeface="Quattrocento Sans"/>
                <a:cs typeface="Arial" panose="020B0604020202020204" pitchFamily="34" charset="0"/>
                <a:sym typeface="Quattrocento Sans"/>
              </a:rPr>
              <a:t> KIRDÖK</a:t>
            </a:r>
            <a:endParaRPr sz="12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None/>
            </a:pPr>
            <a:r>
              <a:rPr lang="en-GB" sz="1800" b="0" i="0" u="none" strike="noStrike" cap="none" dirty="0">
                <a:solidFill>
                  <a:schemeClr val="dk1"/>
                </a:solidFill>
                <a:latin typeface="Arial" panose="020B0604020202020204" pitchFamily="34" charset="0"/>
                <a:ea typeface="Quattrocento Sans"/>
                <a:cs typeface="Arial" panose="020B0604020202020204" pitchFamily="34" charset="0"/>
                <a:sym typeface="Quattrocento Sans"/>
              </a:rPr>
              <a:t>Head of Chair </a:t>
            </a:r>
            <a:r>
              <a:rPr lang="en-GB" sz="1800" dirty="0">
                <a:solidFill>
                  <a:schemeClr val="dk1"/>
                </a:solidFill>
                <a:latin typeface="Arial" panose="020B0604020202020204" pitchFamily="34" charset="0"/>
                <a:ea typeface="Quattrocento Sans"/>
                <a:cs typeface="Arial" panose="020B0604020202020204" pitchFamily="34" charset="0"/>
                <a:sym typeface="Quattrocento Sans"/>
              </a:rPr>
              <a:t>of Special Education</a:t>
            </a: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lvl="0">
              <a:buClr>
                <a:schemeClr val="dk1"/>
              </a:buClr>
              <a:buSzPts val="1200"/>
            </a:pPr>
            <a:r>
              <a:rPr lang="en-GB" sz="1800" b="0" i="0" u="none" strike="noStrike" cap="none" dirty="0">
                <a:solidFill>
                  <a:schemeClr val="dk1"/>
                </a:solidFill>
                <a:latin typeface="Arial" panose="020B0604020202020204" pitchFamily="34" charset="0"/>
                <a:ea typeface="Quattrocento Sans"/>
                <a:cs typeface="Arial" panose="020B0604020202020204" pitchFamily="34" charset="0"/>
                <a:sym typeface="Quattrocento Sans"/>
              </a:rPr>
              <a:t>Faculty of </a:t>
            </a:r>
            <a:r>
              <a:rPr lang="en-GB" sz="1800" dirty="0">
                <a:solidFill>
                  <a:schemeClr val="dk1"/>
                </a:solidFill>
                <a:latin typeface="Arial" panose="020B0604020202020204" pitchFamily="34" charset="0"/>
                <a:ea typeface="Quattrocento Sans"/>
                <a:cs typeface="Arial" panose="020B0604020202020204" pitchFamily="34" charset="0"/>
                <a:sym typeface="Quattrocento Sans"/>
              </a:rPr>
              <a:t>Education</a:t>
            </a:r>
            <a:endParaRPr sz="2000" dirty="0">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endParaRPr sz="1600" dirty="0">
              <a:solidFill>
                <a:schemeClr val="dk1"/>
              </a:solidFill>
              <a:latin typeface="Arial" panose="020B0604020202020204" pitchFamily="34" charset="0"/>
              <a:ea typeface="Quattrocento Sans"/>
              <a:cs typeface="Arial" panose="020B0604020202020204" pitchFamily="34" charset="0"/>
              <a:sym typeface="Quattrocento Sans"/>
            </a:endParaRPr>
          </a:p>
          <a:p>
            <a:pPr marL="0" marR="0" lvl="0" indent="0" algn="l" rtl="0">
              <a:lnSpc>
                <a:spcPct val="100000"/>
              </a:lnSpc>
              <a:spcBef>
                <a:spcPts val="0"/>
              </a:spcBef>
              <a:spcAft>
                <a:spcPts val="0"/>
              </a:spcAft>
              <a:buClr>
                <a:schemeClr val="dk1"/>
              </a:buClr>
              <a:buSzPts val="1200"/>
              <a:buFont typeface="Quattrocento Sans"/>
              <a:buNone/>
            </a:pPr>
            <a:r>
              <a:rPr lang="en-GB" sz="1600" b="1" i="0" u="none" strike="noStrike" cap="none" dirty="0">
                <a:solidFill>
                  <a:schemeClr val="dk1"/>
                </a:solidFill>
                <a:latin typeface="Arial" panose="020B0604020202020204" pitchFamily="34" charset="0"/>
                <a:ea typeface="Quattrocento Sans"/>
                <a:cs typeface="Arial" panose="020B0604020202020204" pitchFamily="34" charset="0"/>
                <a:sym typeface="Quattrocento Sans"/>
              </a:rPr>
              <a:t>E-Mail:</a:t>
            </a:r>
            <a:r>
              <a:rPr lang="en-GB" sz="1600" b="0" i="0" u="none" strike="noStrike" cap="none" dirty="0">
                <a:solidFill>
                  <a:schemeClr val="dk1"/>
                </a:solidFill>
                <a:latin typeface="Arial" panose="020B0604020202020204" pitchFamily="34" charset="0"/>
                <a:ea typeface="Quattrocento Sans"/>
                <a:cs typeface="Arial" panose="020B0604020202020204" pitchFamily="34" charset="0"/>
                <a:sym typeface="Quattrocento Sans"/>
              </a:rPr>
              <a:t> </a:t>
            </a:r>
            <a:r>
              <a:rPr lang="en-GB" sz="1600" u="sng" dirty="0" err="1">
                <a:solidFill>
                  <a:srgbClr val="0563C1"/>
                </a:solidFill>
                <a:latin typeface="Arial" panose="020B0604020202020204" pitchFamily="34" charset="0"/>
                <a:ea typeface="Quattrocento Sans"/>
                <a:cs typeface="Arial" panose="020B0604020202020204" pitchFamily="34" charset="0"/>
                <a:sym typeface="Quattrocento Sans"/>
              </a:rPr>
              <a:t>okirdok@cu.edu.tr</a:t>
            </a:r>
            <a:endParaRPr sz="16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100000"/>
              </a:lnSpc>
              <a:spcBef>
                <a:spcPts val="0"/>
              </a:spcBef>
              <a:spcAft>
                <a:spcPts val="0"/>
              </a:spcAft>
              <a:buClr>
                <a:schemeClr val="dk1"/>
              </a:buClr>
              <a:buSzPts val="1050"/>
              <a:buFont typeface="Calibri"/>
              <a:buNone/>
            </a:pPr>
            <a:endParaRPr sz="1200" b="0" i="0" u="none" strike="noStrike" cap="none" dirty="0">
              <a:solidFill>
                <a:schemeClr val="dk1"/>
              </a:solidFill>
              <a:latin typeface="Calibri"/>
              <a:ea typeface="Calibri"/>
              <a:cs typeface="Calibri"/>
              <a:sym typeface="Calibri"/>
            </a:endParaRPr>
          </a:p>
        </p:txBody>
      </p:sp>
      <p:pic>
        <p:nvPicPr>
          <p:cNvPr id="14338" name="Picture 2" descr="Çukurova Üniversitesi Destek Sistemi">
            <a:extLst>
              <a:ext uri="{FF2B5EF4-FFF2-40B4-BE49-F238E27FC236}">
                <a16:creationId xmlns:a16="http://schemas.microsoft.com/office/drawing/2014/main" id="{9C490C9F-0A43-6540-9FDD-9E4E0604A1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773" y="1784353"/>
            <a:ext cx="3302442" cy="8806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2034</Words>
  <Application>Microsoft Macintosh PowerPoint</Application>
  <PresentationFormat>Geniş ekran</PresentationFormat>
  <Paragraphs>149</Paragraphs>
  <Slides>29</Slides>
  <Notes>29</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29</vt:i4>
      </vt:variant>
    </vt:vector>
  </HeadingPairs>
  <TitlesOfParts>
    <vt:vector size="35" baseType="lpstr">
      <vt:lpstr>Noto Sans Symbols</vt:lpstr>
      <vt:lpstr>Calibri</vt:lpstr>
      <vt:lpstr>Arial</vt:lpstr>
      <vt:lpstr>Quattrocento Sans</vt:lpstr>
      <vt:lpstr>Symbol</vt:lpstr>
      <vt:lpstr>Office</vt:lpstr>
      <vt:lpstr>Dyscalculia  Module 4: Inclusiveness in all areas  of education and training   Assoc. Prof. Dr. Oguzhan KIRDÖK  Cukurova University </vt:lpstr>
      <vt:lpstr>Module 4: Inclusiveness in all areas of education and training </vt:lpstr>
      <vt:lpstr>Module 4: Inclusiveness in all areas of education and training 1. Aim of Module</vt:lpstr>
      <vt:lpstr>Module 4: Inclusiveness in all areas of education and training 2. Learning Outcomes</vt:lpstr>
      <vt:lpstr>Module 4: Inclusiveness in all areas of education and training 2. Learning Outcomes</vt:lpstr>
      <vt:lpstr>Module 4: Inclusiveness in all areas of education and training 2. Learning Outcomes</vt:lpstr>
      <vt:lpstr>Module 4: Inclusiveness in all areas of education and training 3. Activity: Less-More, Big-Small Awareness </vt:lpstr>
      <vt:lpstr>Module 4: Inclusiveness in all areas of education and training 3. Activity: Less-More, Big-Small Awareness </vt:lpstr>
      <vt:lpstr>Module 4: Inclusiveness in all areas of education and training 3. Activity: Less-More, Big-Small Awareness </vt:lpstr>
      <vt:lpstr>Module 4: Inclusiveness in all areas of education and training 3. Activity: Less-More, Big-Small Awareness </vt:lpstr>
      <vt:lpstr>Module 4: Inclusiveness in all areas of education and training 4. Activity: Completion activity </vt:lpstr>
      <vt:lpstr>Module 4: Inclusiveness in all areas of education and training 4. Activity: Completion activity </vt:lpstr>
      <vt:lpstr>Module 4: Inclusiveness in all areas of education and training 4. Activity: Completion activity </vt:lpstr>
      <vt:lpstr>Module 4: Inclusiveness in all areas of education and training 5. Activity: Development of Attention </vt:lpstr>
      <vt:lpstr>Module 4: Inclusiveness in all areas of education and training 5. Activity: Development of Attention </vt:lpstr>
      <vt:lpstr>Module 4: Inclusiveness in all areas of education and training 5. Activity: Development of Attention </vt:lpstr>
      <vt:lpstr>Module 4: Inclusiveness in all areas of education and training 6. Activity: Simple Addition Activity </vt:lpstr>
      <vt:lpstr>Module 4: Inclusiveness in all areas of education and training 6. Activity: Simple Addition Activity </vt:lpstr>
      <vt:lpstr>Module 4: Inclusiveness in all areas of education and training 6. Activity: Simple Addition Activity </vt:lpstr>
      <vt:lpstr>Module 4: Inclusiveness in all areas of education and training 7. Activity: Number Puzzle Activity </vt:lpstr>
      <vt:lpstr>Module 4: Inclusiveness in all areas of education and training 7. Activity: Number Puzzle Activity </vt:lpstr>
      <vt:lpstr>Module 4: Inclusiveness in all areas of education and training 7. Activity: Number Puzzle Activity </vt:lpstr>
      <vt:lpstr>Module 4: Inclusiveness in all areas of education and training 8. Activity: Square Scribble Activity </vt:lpstr>
      <vt:lpstr>Module 4: Inclusiveness in all areas of education and training 8. Activity: Square Scribble Activity</vt:lpstr>
      <vt:lpstr>Module 4: Inclusiveness in all areas of education and training 8. Activity: Square Scribble Activity</vt:lpstr>
      <vt:lpstr>Module 4: Inclusiveness in all areas of education and training 9. Activity: Finding the Right Direction Activity </vt:lpstr>
      <vt:lpstr>Module 4: Inclusiveness in all areas of education and training 9. Activity: Finding the Right Direction Activity</vt:lpstr>
      <vt:lpstr>Module 4: Inclusiveness in all areas of education and training 9. Activity: Finding the Right Direction Activity</vt:lpstr>
      <vt:lpstr>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Dyscalculia  WP2: Dyscalculia Curriculum and Course Material  Prof. Dr. Marc Beutner Helene Lindenthal</dc:title>
  <dc:creator>Helene Lindenthal</dc:creator>
  <cp:lastModifiedBy>Doç.Dr. Oğuzhan KIRDÖK</cp:lastModifiedBy>
  <cp:revision>4</cp:revision>
  <dcterms:created xsi:type="dcterms:W3CDTF">2023-09-04T09:53:46Z</dcterms:created>
  <dcterms:modified xsi:type="dcterms:W3CDTF">2024-05-24T21:14:08Z</dcterms:modified>
</cp:coreProperties>
</file>