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9"/>
  </p:notesMasterIdLst>
  <p:sldIdLst>
    <p:sldId id="293"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12192000" cy="6858000"/>
  <p:notesSz cx="6858000" cy="9144000"/>
  <p:embeddedFontLst>
    <p:embeddedFont>
      <p:font typeface="Quattrocento Sans" panose="020B0502050000020003" pitchFamily="34"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8" roundtripDataSignature="AMtx7mgvy+Tlo5UdKPQLJ7F1Wr1o++z4Q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33C1919-A8A9-43B8-883E-13103B7F2C14}">
  <a:tblStyle styleId="{E33C1919-A8A9-43B8-883E-13103B7F2C14}"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0E7E6"/>
          </a:solidFill>
        </a:fill>
      </a:tcStyle>
    </a:wholeTbl>
    <a:band1H>
      <a:tcTxStyle b="off" i="off"/>
      <a:tcStyle>
        <a:tcBdr/>
        <a:fill>
          <a:solidFill>
            <a:srgbClr val="E0CCCA"/>
          </a:solidFill>
        </a:fill>
      </a:tcStyle>
    </a:band1H>
    <a:band2H>
      <a:tcTxStyle b="off" i="off"/>
      <a:tcStyle>
        <a:tcBdr/>
      </a:tcStyle>
    </a:band2H>
    <a:band1V>
      <a:tcTxStyle b="off" i="off"/>
      <a:tcStyle>
        <a:tcBdr/>
        <a:fill>
          <a:solidFill>
            <a:srgbClr val="E0CCCA"/>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95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customschemas.google.com/relationships/presentationmetadata" Target="metadata"/><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5" name="Google Shape;9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1" name="Google Shape;10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3" name="Google Shape;113;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9" name="Google Shape;119;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5" name="Google Shape;125;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1" name="Google Shape;131;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8" name="Google Shape;138;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5" name="Google Shape;145;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2" name="Google Shape;152;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8" name="Google Shape;158;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6" name="Google Shape;166;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3" name="Google Shape;173;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9" name="Google Shape;179;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5" name="Google Shape;185;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2" name="Google Shape;192;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8" name="Google Shape;198;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4" name="Google Shape;204;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3" name="Google Shape;213;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9" name="Google Shape;219;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5" name="Google Shape;225;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3" name="Google Shape;233;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9" name="Google Shape;239;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5" name="Google Shape;245;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9" name="Google Shape;259;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5" name="Google Shape;265;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3" name="Google Shape;273;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9" name="Google Shape;279;p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5" name="Google Shape;285;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6" name="Google Shape;296;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2" name="Google Shape;302;p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8" name="Google Shape;308;p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14" name="Google Shape;314;p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0" name="Google Shape;320;p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6" name="Google Shape;326;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17"/>
        <p:cNvGrpSpPr/>
        <p:nvPr/>
      </p:nvGrpSpPr>
      <p:grpSpPr>
        <a:xfrm>
          <a:off x="0" y="0"/>
          <a:ext cx="0" cy="0"/>
          <a:chOff x="0" y="0"/>
          <a:chExt cx="0" cy="0"/>
        </a:xfrm>
      </p:grpSpPr>
      <p:sp>
        <p:nvSpPr>
          <p:cNvPr id="18" name="Google Shape;18;p2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2" name="Google Shape;2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3"/>
        <p:cNvGrpSpPr/>
        <p:nvPr/>
      </p:nvGrpSpPr>
      <p:grpSpPr>
        <a:xfrm>
          <a:off x="0" y="0"/>
          <a:ext cx="0" cy="0"/>
          <a:chOff x="0" y="0"/>
          <a:chExt cx="0" cy="0"/>
        </a:xfrm>
      </p:grpSpPr>
      <p:sp>
        <p:nvSpPr>
          <p:cNvPr id="24" name="Google Shape;24;p22"/>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2"/>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8" name="Google Shape;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29"/>
        <p:cNvGrpSpPr/>
        <p:nvPr/>
      </p:nvGrpSpPr>
      <p:grpSpPr>
        <a:xfrm>
          <a:off x="0" y="0"/>
          <a:ext cx="0" cy="0"/>
          <a:chOff x="0" y="0"/>
          <a:chExt cx="0" cy="0"/>
        </a:xfrm>
      </p:grpSpPr>
      <p:sp>
        <p:nvSpPr>
          <p:cNvPr id="30" name="Google Shape;30;p23"/>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3"/>
          <p:cNvSpPr txBox="1">
            <a:spLocks noGrp="1"/>
          </p:cNvSpPr>
          <p:nvPr>
            <p:ph type="body" idx="1"/>
          </p:nvPr>
        </p:nvSpPr>
        <p:spPr>
          <a:xfrm>
            <a:off x="838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3"/>
          <p:cNvSpPr txBox="1">
            <a:spLocks noGrp="1"/>
          </p:cNvSpPr>
          <p:nvPr>
            <p:ph type="body" idx="2"/>
          </p:nvPr>
        </p:nvSpPr>
        <p:spPr>
          <a:xfrm>
            <a:off x="6172200" y="1825625"/>
            <a:ext cx="5181600" cy="410322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5" name="Google Shape;3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6"/>
        <p:cNvGrpSpPr/>
        <p:nvPr/>
      </p:nvGrpSpPr>
      <p:grpSpPr>
        <a:xfrm>
          <a:off x="0" y="0"/>
          <a:ext cx="0" cy="0"/>
          <a:chOff x="0" y="0"/>
          <a:chExt cx="0" cy="0"/>
        </a:xfrm>
      </p:grpSpPr>
      <p:sp>
        <p:nvSpPr>
          <p:cNvPr id="37" name="Google Shape;37;p2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2"/>
        <p:cNvGrpSpPr/>
        <p:nvPr/>
      </p:nvGrpSpPr>
      <p:grpSpPr>
        <a:xfrm>
          <a:off x="0" y="0"/>
          <a:ext cx="0" cy="0"/>
          <a:chOff x="0" y="0"/>
          <a:chExt cx="0" cy="0"/>
        </a:xfrm>
      </p:grpSpPr>
      <p:sp>
        <p:nvSpPr>
          <p:cNvPr id="43" name="Google Shape;43;p2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2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1"/>
        <p:cNvGrpSpPr/>
        <p:nvPr/>
      </p:nvGrpSpPr>
      <p:grpSpPr>
        <a:xfrm>
          <a:off x="0" y="0"/>
          <a:ext cx="0" cy="0"/>
          <a:chOff x="0" y="0"/>
          <a:chExt cx="0" cy="0"/>
        </a:xfrm>
      </p:grpSpPr>
      <p:sp>
        <p:nvSpPr>
          <p:cNvPr id="52" name="Google Shape;52;p26"/>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56"/>
        <p:cNvGrpSpPr/>
        <p:nvPr/>
      </p:nvGrpSpPr>
      <p:grpSpPr>
        <a:xfrm>
          <a:off x="0" y="0"/>
          <a:ext cx="0" cy="0"/>
          <a:chOff x="0" y="0"/>
          <a:chExt cx="0" cy="0"/>
        </a:xfrm>
      </p:grpSpPr>
      <p:sp>
        <p:nvSpPr>
          <p:cNvPr id="57" name="Google Shape;5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60"/>
        <p:cNvGrpSpPr/>
        <p:nvPr/>
      </p:nvGrpSpPr>
      <p:grpSpPr>
        <a:xfrm>
          <a:off x="0" y="0"/>
          <a:ext cx="0" cy="0"/>
          <a:chOff x="0" y="0"/>
          <a:chExt cx="0" cy="0"/>
        </a:xfrm>
      </p:grpSpPr>
      <p:sp>
        <p:nvSpPr>
          <p:cNvPr id="61" name="Google Shape;61;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2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7"/>
        <p:cNvGrpSpPr/>
        <p:nvPr/>
      </p:nvGrpSpPr>
      <p:grpSpPr>
        <a:xfrm>
          <a:off x="0" y="0"/>
          <a:ext cx="0" cy="0"/>
          <a:chOff x="0" y="0"/>
          <a:chExt cx="0" cy="0"/>
        </a:xfrm>
      </p:grpSpPr>
      <p:sp>
        <p:nvSpPr>
          <p:cNvPr id="68" name="Google Shape;68;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9"/>
          <p:cNvSpPr>
            <a:spLocks noGrp="1"/>
          </p:cNvSpPr>
          <p:nvPr>
            <p:ph type="pic" idx="2"/>
          </p:nvPr>
        </p:nvSpPr>
        <p:spPr>
          <a:xfrm>
            <a:off x="5183188" y="987425"/>
            <a:ext cx="6172200" cy="4873625"/>
          </a:xfrm>
          <a:prstGeom prst="rect">
            <a:avLst/>
          </a:prstGeom>
          <a:noFill/>
          <a:ln>
            <a:noFill/>
          </a:ln>
        </p:spPr>
      </p:sp>
      <p:sp>
        <p:nvSpPr>
          <p:cNvPr id="70" name="Google Shape;70;p2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74"/>
        <p:cNvGrpSpPr/>
        <p:nvPr/>
      </p:nvGrpSpPr>
      <p:grpSpPr>
        <a:xfrm>
          <a:off x="0" y="0"/>
          <a:ext cx="0" cy="0"/>
          <a:chOff x="0" y="0"/>
          <a:chExt cx="0" cy="0"/>
        </a:xfrm>
      </p:grpSpPr>
      <p:sp>
        <p:nvSpPr>
          <p:cNvPr id="75" name="Google Shape;75;p30"/>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0"/>
          <p:cNvSpPr txBox="1">
            <a:spLocks noGrp="1"/>
          </p:cNvSpPr>
          <p:nvPr>
            <p:ph type="body" idx="1"/>
          </p:nvPr>
        </p:nvSpPr>
        <p:spPr>
          <a:xfrm rot="5400000">
            <a:off x="3751681" y="-1650980"/>
            <a:ext cx="46886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80"/>
        <p:cNvGrpSpPr/>
        <p:nvPr/>
      </p:nvGrpSpPr>
      <p:grpSpPr>
        <a:xfrm>
          <a:off x="0" y="0"/>
          <a:ext cx="0" cy="0"/>
          <a:chOff x="0" y="0"/>
          <a:chExt cx="0" cy="0"/>
        </a:xfrm>
      </p:grpSpPr>
      <p:sp>
        <p:nvSpPr>
          <p:cNvPr id="81" name="Google Shape;81;p3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0"/>
          <p:cNvSpPr/>
          <p:nvPr/>
        </p:nvSpPr>
        <p:spPr>
          <a:xfrm>
            <a:off x="-17320" y="-68825"/>
            <a:ext cx="12192000" cy="99215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 name="Google Shape;7;p20"/>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20"/>
          <p:cNvSpPr txBox="1">
            <a:spLocks noGrp="1"/>
          </p:cNvSpPr>
          <p:nvPr>
            <p:ph type="body" idx="1"/>
          </p:nvPr>
        </p:nvSpPr>
        <p:spPr>
          <a:xfrm>
            <a:off x="838200" y="1262501"/>
            <a:ext cx="10515600" cy="46886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
        <p:nvSpPr>
          <p:cNvPr id="12" name="Google Shape;12;p20"/>
          <p:cNvSpPr/>
          <p:nvPr/>
        </p:nvSpPr>
        <p:spPr>
          <a:xfrm>
            <a:off x="-17320" y="6204155"/>
            <a:ext cx="12209320" cy="670314"/>
          </a:xfrm>
          <a:prstGeom prst="rect">
            <a:avLst/>
          </a:prstGeom>
          <a:solidFill>
            <a:srgbClr val="C00000"/>
          </a:solidFill>
          <a:ln w="12700" cap="flat" cmpd="sng">
            <a:solidFill>
              <a:srgbClr val="45140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 name="Google Shape;13;p20"/>
          <p:cNvPicPr preferRelativeResize="0"/>
          <p:nvPr/>
        </p:nvPicPr>
        <p:blipFill rotWithShape="1">
          <a:blip r:embed="rId13">
            <a:alphaModFix/>
          </a:blip>
          <a:srcRect/>
          <a:stretch/>
        </p:blipFill>
        <p:spPr>
          <a:xfrm>
            <a:off x="104945" y="6356350"/>
            <a:ext cx="1061484" cy="400384"/>
          </a:xfrm>
          <a:prstGeom prst="rect">
            <a:avLst/>
          </a:prstGeom>
          <a:noFill/>
          <a:ln>
            <a:noFill/>
          </a:ln>
        </p:spPr>
      </p:pic>
      <p:sp>
        <p:nvSpPr>
          <p:cNvPr id="14" name="Google Shape;14;p20"/>
          <p:cNvSpPr txBox="1"/>
          <p:nvPr/>
        </p:nvSpPr>
        <p:spPr>
          <a:xfrm>
            <a:off x="3588239" y="6306779"/>
            <a:ext cx="5015522" cy="567690"/>
          </a:xfrm>
          <a:prstGeom prst="rect">
            <a:avLst/>
          </a:prstGeom>
          <a:noFill/>
          <a:ln>
            <a:noFill/>
          </a:ln>
        </p:spPr>
        <p:txBody>
          <a:bodyPr spcFirstLastPara="1" wrap="square" lIns="91425" tIns="45700" rIns="91425" bIns="45700" anchor="t" anchorCtr="0">
            <a:normAutofit fontScale="77500" lnSpcReduction="20000"/>
          </a:bodyPr>
          <a:lstStyle/>
          <a:p>
            <a:pPr marL="0" marR="0" lvl="0" indent="0" algn="ctr" rtl="0">
              <a:lnSpc>
                <a:spcPct val="100000"/>
              </a:lnSpc>
              <a:spcBef>
                <a:spcPts val="0"/>
              </a:spcBef>
              <a:spcAft>
                <a:spcPts val="0"/>
              </a:spcAft>
              <a:buClr>
                <a:schemeClr val="accent1"/>
              </a:buClr>
              <a:buSzPts val="900"/>
              <a:buFont typeface="Noto Sans Symbols"/>
              <a:buNone/>
            </a:pPr>
            <a:r>
              <a:rPr lang="de-DE" sz="1050" b="0" i="0" dirty="0">
                <a:solidFill>
                  <a:schemeClr val="bg1"/>
                </a:solidFill>
                <a:effectLst/>
                <a:latin typeface="arial" panose="020B0604020202020204" pitchFamily="34" charset="0"/>
              </a:rPr>
              <a:t>Von der Europäischen Union finanziert. Die geäußerten Ansichten und Meinungen entsprechen jedoch ausschließlich denen des Autors bzw. der Autoren und spiegeln nicht zwingend die der Europäischen Union oder der Europäischen Exekutivagentur für Bildung und Kultur (EACEA) wider. Weder die Europäische Union noch die EACEA können dafür verantwortlich gemacht werden.</a:t>
            </a:r>
            <a:endParaRPr sz="2000" b="0" i="0" u="none" strike="noStrike" cap="none" dirty="0">
              <a:solidFill>
                <a:schemeClr val="bg1"/>
              </a:solidFill>
              <a:latin typeface="Calibri"/>
              <a:ea typeface="Calibri"/>
              <a:cs typeface="Calibri"/>
              <a:sym typeface="Calibri"/>
            </a:endParaRPr>
          </a:p>
        </p:txBody>
      </p:sp>
      <p:pic>
        <p:nvPicPr>
          <p:cNvPr id="15" name="Google Shape;15;p20"/>
          <p:cNvPicPr preferRelativeResize="0"/>
          <p:nvPr/>
        </p:nvPicPr>
        <p:blipFill rotWithShape="1">
          <a:blip r:embed="rId14">
            <a:alphaModFix/>
          </a:blip>
          <a:srcRect/>
          <a:stretch/>
        </p:blipFill>
        <p:spPr>
          <a:xfrm>
            <a:off x="10690874" y="6356350"/>
            <a:ext cx="1396181" cy="365126"/>
          </a:xfrm>
          <a:prstGeom prst="rect">
            <a:avLst/>
          </a:prstGeom>
          <a:noFill/>
          <a:ln>
            <a:noFill/>
          </a:ln>
        </p:spPr>
      </p:pic>
      <p:pic>
        <p:nvPicPr>
          <p:cNvPr id="16" name="Google Shape;16;p20"/>
          <p:cNvPicPr preferRelativeResize="0"/>
          <p:nvPr/>
        </p:nvPicPr>
        <p:blipFill rotWithShape="1">
          <a:blip r:embed="rId15">
            <a:alphaModFix/>
          </a:blip>
          <a:srcRect/>
          <a:stretch/>
        </p:blipFill>
        <p:spPr>
          <a:xfrm>
            <a:off x="11169445" y="-55640"/>
            <a:ext cx="1022555" cy="97897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
          <p:cNvSpPr txBox="1">
            <a:spLocks noGrp="1"/>
          </p:cNvSpPr>
          <p:nvPr>
            <p:ph type="ctrTitle"/>
          </p:nvPr>
        </p:nvSpPr>
        <p:spPr>
          <a:xfrm>
            <a:off x="-17320" y="1473375"/>
            <a:ext cx="12192000" cy="432735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C00000"/>
              </a:buClr>
              <a:buSzPct val="272727"/>
              <a:buFont typeface="Calibri"/>
              <a:buNone/>
            </a:pPr>
            <a:r>
              <a:rPr lang="en-GB" b="1" dirty="0">
                <a:solidFill>
                  <a:srgbClr val="C00000"/>
                </a:solidFill>
              </a:rPr>
              <a:t>Dyscalculia</a:t>
            </a:r>
            <a:br>
              <a:rPr lang="en-GB" dirty="0"/>
            </a:br>
            <a:br>
              <a:rPr lang="en-GB" dirty="0"/>
            </a:br>
            <a:r>
              <a:rPr lang="en-GB" b="1" dirty="0"/>
              <a:t>WP2: </a:t>
            </a:r>
            <a:r>
              <a:rPr lang="en-GB" b="1" dirty="0" err="1"/>
              <a:t>Dyskalkulie-Lehrplan</a:t>
            </a:r>
            <a:r>
              <a:rPr lang="en-GB" b="1" dirty="0"/>
              <a:t> und </a:t>
            </a:r>
            <a:br>
              <a:rPr lang="en-GB" b="1" dirty="0"/>
            </a:br>
            <a:r>
              <a:rPr lang="en-GB" b="1" dirty="0"/>
              <a:t>-</a:t>
            </a:r>
            <a:r>
              <a:rPr lang="en-GB" b="1" dirty="0" err="1"/>
              <a:t>Kursmaterial</a:t>
            </a:r>
            <a:br>
              <a:rPr lang="en-GB" b="1" dirty="0"/>
            </a:br>
            <a:br>
              <a:rPr lang="en-GB" dirty="0"/>
            </a:br>
            <a:r>
              <a:rPr lang="en-GB" sz="2400" b="1" dirty="0"/>
              <a:t>Assoc. Prof. </a:t>
            </a:r>
            <a:r>
              <a:rPr lang="en-GB" sz="2400" b="1" dirty="0" err="1"/>
              <a:t>Dr.</a:t>
            </a:r>
            <a:r>
              <a:rPr lang="en-GB" sz="2400" b="1" dirty="0"/>
              <a:t> </a:t>
            </a:r>
            <a:r>
              <a:rPr lang="en-GB" sz="2400" b="1" dirty="0" err="1"/>
              <a:t>Oguzhan</a:t>
            </a:r>
            <a:r>
              <a:rPr lang="en-GB" sz="2400" b="1" dirty="0"/>
              <a:t> KIRDÖK</a:t>
            </a:r>
            <a:br>
              <a:rPr lang="en-GB" sz="2000" dirty="0"/>
            </a:br>
            <a:br>
              <a:rPr lang="en-GB" sz="2000" dirty="0"/>
            </a:br>
            <a:r>
              <a:rPr lang="en-GB" sz="2400" dirty="0" err="1"/>
              <a:t>Cukurova</a:t>
            </a:r>
            <a:r>
              <a:rPr lang="en-GB" sz="2400" dirty="0"/>
              <a:t> Universität</a:t>
            </a:r>
            <a:endParaRPr sz="2200" dirty="0"/>
          </a:p>
        </p:txBody>
      </p:sp>
      <p:sp>
        <p:nvSpPr>
          <p:cNvPr id="91" name="Google Shape;91;p1"/>
          <p:cNvSpPr txBox="1"/>
          <p:nvPr/>
        </p:nvSpPr>
        <p:spPr>
          <a:xfrm>
            <a:off x="-1" y="-1"/>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0" i="0" u="none" strike="noStrike" cap="none">
                <a:solidFill>
                  <a:schemeClr val="lt1"/>
                </a:solidFill>
                <a:latin typeface="Calibri"/>
                <a:ea typeface="Calibri"/>
                <a:cs typeface="Calibri"/>
                <a:sym typeface="Calibri"/>
              </a:rPr>
              <a:t>Change Your Perspective: It´s Just Dyscalculia</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Reference Number: 2022-1-TR01-KA220-SCH-000088738</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Duration: 31.12.2022-30.12.2024 (24 months)</a:t>
            </a:r>
            <a:endParaRPr sz="1800">
              <a:solidFill>
                <a:schemeClr val="lt1"/>
              </a:solidFill>
              <a:latin typeface="Calibri"/>
              <a:ea typeface="Calibri"/>
              <a:cs typeface="Calibri"/>
              <a:sym typeface="Calibri"/>
            </a:endParaRPr>
          </a:p>
        </p:txBody>
      </p:sp>
      <p:sp>
        <p:nvSpPr>
          <p:cNvPr id="92" name="Google Shape;92;p1"/>
          <p:cNvSpPr txBox="1"/>
          <p:nvPr/>
        </p:nvSpPr>
        <p:spPr>
          <a:xfrm>
            <a:off x="6096000" y="0"/>
            <a:ext cx="54656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School Education ERASMUS+</a:t>
            </a:r>
            <a:endParaRPr/>
          </a:p>
          <a:p>
            <a:pPr marL="0" marR="0" lvl="0" indent="0" algn="l" rtl="0">
              <a:spcBef>
                <a:spcPts val="0"/>
              </a:spcBef>
              <a:spcAft>
                <a:spcPts val="0"/>
              </a:spcAft>
              <a:buNone/>
            </a:pPr>
            <a:r>
              <a:rPr lang="en-GB" sz="1800">
                <a:solidFill>
                  <a:schemeClr val="lt1"/>
                </a:solidFill>
                <a:latin typeface="Calibri"/>
                <a:ea typeface="Calibri"/>
                <a:cs typeface="Calibri"/>
                <a:sym typeface="Calibri"/>
              </a:rPr>
              <a:t>KA220-SCH-Cooperation partnerschips in school education</a:t>
            </a:r>
            <a:endParaRPr sz="180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3"/>
          <p:cNvSpPr txBox="1">
            <a:spLocks noGrp="1"/>
          </p:cNvSpPr>
          <p:nvPr>
            <p:ph type="title"/>
          </p:nvPr>
        </p:nvSpPr>
        <p:spPr>
          <a:xfrm>
            <a:off x="838200" y="203201"/>
            <a:ext cx="10515600" cy="558204"/>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200"/>
              <a:buNone/>
            </a:pPr>
            <a:r>
              <a:rPr lang="en-GB" sz="2400" b="1" dirty="0">
                <a:solidFill>
                  <a:schemeClr val="lt1"/>
                </a:solidFill>
              </a:rPr>
              <a:t>Modul 4: </a:t>
            </a:r>
            <a:r>
              <a:rPr lang="en-GB" sz="2400" b="1" dirty="0" err="1">
                <a:solidFill>
                  <a:schemeClr val="lt1"/>
                </a:solidFill>
              </a:rPr>
              <a:t>Inklusion</a:t>
            </a:r>
            <a:r>
              <a:rPr lang="en-GB" sz="2400" b="1" dirty="0">
                <a:solidFill>
                  <a:schemeClr val="lt1"/>
                </a:solidFill>
              </a:rPr>
              <a:t> in </a:t>
            </a:r>
            <a:r>
              <a:rPr lang="en-GB" sz="2400" b="1" dirty="0" err="1">
                <a:solidFill>
                  <a:schemeClr val="lt1"/>
                </a:solidFill>
              </a:rPr>
              <a:t>allen</a:t>
            </a:r>
            <a:r>
              <a:rPr lang="en-GB" sz="2400" b="1" dirty="0">
                <a:solidFill>
                  <a:schemeClr val="lt1"/>
                </a:solidFill>
              </a:rPr>
              <a:t> </a:t>
            </a:r>
            <a:r>
              <a:rPr lang="en-GB" sz="2400" b="1" dirty="0" err="1">
                <a:solidFill>
                  <a:schemeClr val="lt1"/>
                </a:solidFill>
              </a:rPr>
              <a:t>Bereichen</a:t>
            </a:r>
            <a:r>
              <a:rPr lang="en-GB" sz="2400" b="1" dirty="0">
                <a:solidFill>
                  <a:schemeClr val="lt1"/>
                </a:solidFill>
              </a:rPr>
              <a:t> der </a:t>
            </a:r>
            <a:r>
              <a:rPr lang="en-GB" sz="2400" b="1" dirty="0" err="1">
                <a:solidFill>
                  <a:schemeClr val="lt1"/>
                </a:solidFill>
              </a:rPr>
              <a:t>allgemeinen</a:t>
            </a:r>
            <a:r>
              <a:rPr lang="en-GB" sz="2400" b="1" dirty="0">
                <a:solidFill>
                  <a:schemeClr val="lt1"/>
                </a:solidFill>
              </a:rPr>
              <a:t> und </a:t>
            </a:r>
            <a:r>
              <a:rPr lang="en-GB" sz="2400" b="1" dirty="0" err="1">
                <a:solidFill>
                  <a:schemeClr val="lt1"/>
                </a:solidFill>
              </a:rPr>
              <a:t>beruflichen</a:t>
            </a:r>
            <a:r>
              <a:rPr lang="en-GB" sz="2400" b="1" dirty="0">
                <a:solidFill>
                  <a:schemeClr val="lt1"/>
                </a:solidFill>
              </a:rPr>
              <a:t> </a:t>
            </a:r>
            <a:r>
              <a:rPr lang="en-GB" sz="2400" b="1" dirty="0" err="1">
                <a:solidFill>
                  <a:schemeClr val="lt1"/>
                </a:solidFill>
              </a:rPr>
              <a:t>Bildung</a:t>
            </a:r>
            <a:r>
              <a:rPr lang="en-GB" sz="2400" b="1" dirty="0">
                <a:solidFill>
                  <a:schemeClr val="lt1"/>
                </a:solidFill>
              </a:rPr>
              <a:t> </a:t>
            </a:r>
            <a:endParaRPr sz="2400" b="1" dirty="0">
              <a:solidFill>
                <a:schemeClr val="lt1"/>
              </a:solidFill>
            </a:endParaRPr>
          </a:p>
        </p:txBody>
      </p:sp>
      <p:sp>
        <p:nvSpPr>
          <p:cNvPr id="98" name="Google Shape;98;p3"/>
          <p:cNvSpPr txBox="1">
            <a:spLocks noGrp="1"/>
          </p:cNvSpPr>
          <p:nvPr>
            <p:ph type="body" idx="1"/>
          </p:nvPr>
        </p:nvSpPr>
        <p:spPr>
          <a:xfrm>
            <a:off x="838200" y="1262501"/>
            <a:ext cx="10515600" cy="4906070"/>
          </a:xfrm>
          <a:prstGeom prst="rect">
            <a:avLst/>
          </a:prstGeom>
          <a:noFill/>
          <a:ln>
            <a:noFill/>
          </a:ln>
        </p:spPr>
        <p:txBody>
          <a:bodyPr spcFirstLastPara="1" wrap="square" lIns="91425" tIns="45700" rIns="91425" bIns="45700" anchor="t" anchorCtr="0">
            <a:normAutofit fontScale="77500" lnSpcReduction="20000"/>
          </a:bodyPr>
          <a:lstStyle/>
          <a:p>
            <a:pPr marL="514350" lvl="0" indent="-514350" algn="l" rtl="0">
              <a:lnSpc>
                <a:spcPct val="150000"/>
              </a:lnSpc>
              <a:spcBef>
                <a:spcPts val="0"/>
              </a:spcBef>
              <a:spcAft>
                <a:spcPts val="0"/>
              </a:spcAft>
              <a:buSzPct val="129032"/>
              <a:buFont typeface="Calibri"/>
              <a:buAutoNum type="arabicPeriod"/>
            </a:pPr>
            <a:r>
              <a:rPr lang="en-GB" b="1" dirty="0"/>
              <a:t>Modul </a:t>
            </a:r>
            <a:r>
              <a:rPr lang="en-GB" b="1" dirty="0" err="1"/>
              <a:t>Zielsetzung</a:t>
            </a:r>
            <a:r>
              <a:rPr lang="en-GB" b="1" dirty="0"/>
              <a:t> </a:t>
            </a:r>
            <a:endParaRPr b="1" dirty="0"/>
          </a:p>
          <a:p>
            <a:pPr marL="514350" lvl="0" indent="-514350" algn="l" rtl="0">
              <a:lnSpc>
                <a:spcPct val="150000"/>
              </a:lnSpc>
              <a:spcBef>
                <a:spcPts val="0"/>
              </a:spcBef>
              <a:spcAft>
                <a:spcPts val="0"/>
              </a:spcAft>
              <a:buSzPct val="129032"/>
              <a:buFont typeface="Calibri"/>
              <a:buAutoNum type="arabicPeriod"/>
            </a:pPr>
            <a:r>
              <a:rPr lang="en-GB" b="1" dirty="0"/>
              <a:t>Modul </a:t>
            </a:r>
            <a:r>
              <a:rPr lang="en-GB" b="1" dirty="0" err="1"/>
              <a:t>Einführung</a:t>
            </a:r>
            <a:endParaRPr dirty="0"/>
          </a:p>
          <a:p>
            <a:pPr marL="514350" lvl="0" indent="-514350" algn="l" rtl="0">
              <a:lnSpc>
                <a:spcPct val="150000"/>
              </a:lnSpc>
              <a:spcBef>
                <a:spcPts val="10"/>
              </a:spcBef>
              <a:spcAft>
                <a:spcPts val="0"/>
              </a:spcAft>
              <a:buSzPct val="129032"/>
              <a:buFont typeface="Calibri"/>
              <a:buAutoNum type="arabicPeriod"/>
            </a:pPr>
            <a:r>
              <a:rPr lang="en-GB" b="1" dirty="0" err="1"/>
              <a:t>Lernergebnisse</a:t>
            </a:r>
            <a:r>
              <a:rPr lang="en-GB" b="1" dirty="0"/>
              <a:t> </a:t>
            </a:r>
            <a:endParaRPr dirty="0"/>
          </a:p>
          <a:p>
            <a:pPr marL="514350" lvl="0" indent="-514350" algn="l" rtl="0">
              <a:lnSpc>
                <a:spcPct val="150000"/>
              </a:lnSpc>
              <a:spcBef>
                <a:spcPts val="10"/>
              </a:spcBef>
              <a:spcAft>
                <a:spcPts val="0"/>
              </a:spcAft>
              <a:buSzPct val="129032"/>
              <a:buFont typeface="Calibri"/>
              <a:buAutoNum type="arabicPeriod"/>
            </a:pPr>
            <a:r>
              <a:rPr lang="en-GB" b="1" dirty="0" err="1"/>
              <a:t>Aktivität</a:t>
            </a:r>
            <a:r>
              <a:rPr lang="en-GB" b="1" dirty="0"/>
              <a:t>: </a:t>
            </a:r>
            <a:r>
              <a:rPr lang="en-GB" b="1" dirty="0" err="1"/>
              <a:t>Bewusstsein</a:t>
            </a:r>
            <a:r>
              <a:rPr lang="en-GB" b="1" dirty="0"/>
              <a:t> für </a:t>
            </a:r>
            <a:r>
              <a:rPr lang="en-GB" b="1" dirty="0" err="1"/>
              <a:t>weniger-mehr</a:t>
            </a:r>
            <a:r>
              <a:rPr lang="en-GB" b="1" dirty="0"/>
              <a:t>, </a:t>
            </a:r>
            <a:r>
              <a:rPr lang="en-GB" b="1" dirty="0" err="1"/>
              <a:t>groß-klein</a:t>
            </a:r>
            <a:r>
              <a:rPr lang="en-GB" b="1" dirty="0"/>
              <a:t> </a:t>
            </a:r>
            <a:endParaRPr b="1" dirty="0"/>
          </a:p>
          <a:p>
            <a:pPr marL="514350" lvl="0" indent="-514350" algn="l" rtl="0">
              <a:lnSpc>
                <a:spcPct val="150000"/>
              </a:lnSpc>
              <a:spcBef>
                <a:spcPts val="10"/>
              </a:spcBef>
              <a:spcAft>
                <a:spcPts val="0"/>
              </a:spcAft>
              <a:buSzPct val="129032"/>
              <a:buFont typeface="Calibri"/>
              <a:buAutoNum type="arabicPeriod"/>
            </a:pPr>
            <a:r>
              <a:rPr lang="en-GB" b="1" dirty="0" err="1"/>
              <a:t>Abschluss</a:t>
            </a:r>
            <a:r>
              <a:rPr lang="en-GB" b="1" dirty="0"/>
              <a:t> der </a:t>
            </a:r>
            <a:r>
              <a:rPr lang="en-GB" b="1" dirty="0" err="1"/>
              <a:t>Aktivität</a:t>
            </a:r>
            <a:r>
              <a:rPr lang="en-GB" b="1" dirty="0"/>
              <a:t> </a:t>
            </a:r>
            <a:endParaRPr dirty="0"/>
          </a:p>
          <a:p>
            <a:pPr marL="514350" lvl="0" indent="-514350" algn="l" rtl="0">
              <a:lnSpc>
                <a:spcPct val="150000"/>
              </a:lnSpc>
              <a:spcBef>
                <a:spcPts val="10"/>
              </a:spcBef>
              <a:spcAft>
                <a:spcPts val="0"/>
              </a:spcAft>
              <a:buSzPct val="129032"/>
              <a:buFont typeface="Calibri"/>
              <a:buAutoNum type="arabicPeriod"/>
            </a:pPr>
            <a:r>
              <a:rPr lang="en-GB" b="1" dirty="0" err="1"/>
              <a:t>Aktivität</a:t>
            </a:r>
            <a:r>
              <a:rPr lang="en-GB" b="1" dirty="0"/>
              <a:t> </a:t>
            </a:r>
            <a:r>
              <a:rPr lang="en-GB" b="1" dirty="0" err="1"/>
              <a:t>Entwicklung</a:t>
            </a:r>
            <a:r>
              <a:rPr lang="en-GB" b="1" dirty="0"/>
              <a:t> der </a:t>
            </a:r>
            <a:r>
              <a:rPr lang="en-GB" b="1" dirty="0" err="1"/>
              <a:t>Aufmerksamkeit</a:t>
            </a:r>
            <a:r>
              <a:rPr lang="en-GB" b="1" dirty="0"/>
              <a:t> </a:t>
            </a:r>
            <a:endParaRPr dirty="0"/>
          </a:p>
          <a:p>
            <a:pPr marL="514350" lvl="0" indent="-514350" algn="l" rtl="0">
              <a:lnSpc>
                <a:spcPct val="150000"/>
              </a:lnSpc>
              <a:spcBef>
                <a:spcPts val="10"/>
              </a:spcBef>
              <a:spcAft>
                <a:spcPts val="0"/>
              </a:spcAft>
              <a:buSzPct val="129032"/>
              <a:buFont typeface="Calibri"/>
              <a:buAutoNum type="arabicPeriod"/>
            </a:pPr>
            <a:r>
              <a:rPr lang="en-GB" b="1" dirty="0" err="1"/>
              <a:t>Aktivität</a:t>
            </a:r>
            <a:r>
              <a:rPr lang="en-GB" b="1" dirty="0"/>
              <a:t> </a:t>
            </a:r>
            <a:r>
              <a:rPr lang="en-GB" b="1" dirty="0" err="1"/>
              <a:t>Einfache</a:t>
            </a:r>
            <a:r>
              <a:rPr lang="en-GB" b="1" dirty="0"/>
              <a:t> Addition</a:t>
            </a:r>
            <a:endParaRPr dirty="0"/>
          </a:p>
          <a:p>
            <a:pPr marL="514350" lvl="0" indent="-514350" algn="l" rtl="0">
              <a:lnSpc>
                <a:spcPct val="150000"/>
              </a:lnSpc>
              <a:spcBef>
                <a:spcPts val="10"/>
              </a:spcBef>
              <a:spcAft>
                <a:spcPts val="0"/>
              </a:spcAft>
              <a:buSzPct val="129032"/>
              <a:buFont typeface="Calibri"/>
              <a:buAutoNum type="arabicPeriod"/>
            </a:pPr>
            <a:r>
              <a:rPr lang="en-GB" b="1" dirty="0" err="1"/>
              <a:t>Aktivität</a:t>
            </a:r>
            <a:r>
              <a:rPr lang="en-GB" b="1" dirty="0"/>
              <a:t> </a:t>
            </a:r>
            <a:r>
              <a:rPr lang="en-GB" b="1" dirty="0" err="1"/>
              <a:t>Zahlenrätsel</a:t>
            </a:r>
            <a:endParaRPr dirty="0"/>
          </a:p>
          <a:p>
            <a:pPr marL="514350" lvl="0" indent="-514350" algn="l" rtl="0">
              <a:lnSpc>
                <a:spcPct val="150000"/>
              </a:lnSpc>
              <a:spcBef>
                <a:spcPts val="10"/>
              </a:spcBef>
              <a:spcAft>
                <a:spcPts val="0"/>
              </a:spcAft>
              <a:buSzPct val="129032"/>
              <a:buFont typeface="Calibri"/>
              <a:buAutoNum type="arabicPeriod"/>
            </a:pPr>
            <a:r>
              <a:rPr lang="en-GB" b="1" dirty="0" err="1"/>
              <a:t>Aktivität</a:t>
            </a:r>
            <a:r>
              <a:rPr lang="en-GB" b="1" dirty="0"/>
              <a:t> </a:t>
            </a:r>
            <a:r>
              <a:rPr lang="en-GB" b="1" dirty="0" err="1"/>
              <a:t>Quadratisches</a:t>
            </a:r>
            <a:r>
              <a:rPr lang="en-GB" b="1" dirty="0"/>
              <a:t> </a:t>
            </a:r>
            <a:r>
              <a:rPr lang="en-GB" b="1" dirty="0" err="1"/>
              <a:t>Kritzeln</a:t>
            </a:r>
            <a:endParaRPr dirty="0"/>
          </a:p>
          <a:p>
            <a:pPr marL="514350" lvl="0" indent="-514350" algn="l" rtl="0">
              <a:lnSpc>
                <a:spcPct val="150000"/>
              </a:lnSpc>
              <a:spcBef>
                <a:spcPts val="10"/>
              </a:spcBef>
              <a:spcAft>
                <a:spcPts val="0"/>
              </a:spcAft>
              <a:buSzPct val="129032"/>
              <a:buFont typeface="Calibri"/>
              <a:buAutoNum type="arabicPeriod"/>
            </a:pPr>
            <a:r>
              <a:rPr lang="en-GB" b="1" dirty="0" err="1"/>
              <a:t>Aktivität</a:t>
            </a:r>
            <a:r>
              <a:rPr lang="en-GB" b="1" dirty="0"/>
              <a:t> Die </a:t>
            </a:r>
            <a:r>
              <a:rPr lang="en-GB" b="1" dirty="0" err="1"/>
              <a:t>richtige</a:t>
            </a:r>
            <a:r>
              <a:rPr lang="en-GB" b="1" dirty="0"/>
              <a:t> </a:t>
            </a:r>
            <a:r>
              <a:rPr lang="en-GB" b="1" dirty="0" err="1"/>
              <a:t>Richtung</a:t>
            </a:r>
            <a:r>
              <a:rPr lang="en-GB" b="1" dirty="0"/>
              <a:t> </a:t>
            </a:r>
            <a:r>
              <a:rPr lang="en-GB" b="1" dirty="0" err="1"/>
              <a:t>finden</a:t>
            </a:r>
            <a:endParaRPr b="1" dirty="0"/>
          </a:p>
          <a:p>
            <a:pPr marL="514350" lvl="0" indent="-514350" algn="l" rtl="0">
              <a:lnSpc>
                <a:spcPct val="150000"/>
              </a:lnSpc>
              <a:spcBef>
                <a:spcPts val="10"/>
              </a:spcBef>
              <a:spcAft>
                <a:spcPts val="0"/>
              </a:spcAft>
              <a:buSzPct val="129032"/>
              <a:buFont typeface="Calibri"/>
              <a:buAutoNum type="arabicPeriod"/>
            </a:pPr>
            <a:r>
              <a:rPr lang="en-GB" b="1" dirty="0"/>
              <a:t>Quiz</a:t>
            </a:r>
            <a:endParaRPr b="1" dirty="0"/>
          </a:p>
          <a:p>
            <a:pPr marL="0" lvl="0" indent="0" algn="l" rtl="0">
              <a:lnSpc>
                <a:spcPct val="150000"/>
              </a:lnSpc>
              <a:spcBef>
                <a:spcPts val="10"/>
              </a:spcBef>
              <a:spcAft>
                <a:spcPts val="0"/>
              </a:spcAft>
              <a:buClr>
                <a:schemeClr val="dk1"/>
              </a:buClr>
              <a:buSzPct val="129032"/>
              <a:buNone/>
            </a:pPr>
            <a:endParaRPr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en-GB" sz="2400" b="1" dirty="0">
                <a:solidFill>
                  <a:schemeClr val="lt1"/>
                </a:solidFill>
              </a:rPr>
              <a:t>Modul 4: </a:t>
            </a:r>
            <a:r>
              <a:rPr lang="en-GB" sz="2400" b="1" dirty="0" err="1">
                <a:solidFill>
                  <a:schemeClr val="lt1"/>
                </a:solidFill>
              </a:rPr>
              <a:t>Inklusion</a:t>
            </a:r>
            <a:r>
              <a:rPr lang="en-GB" sz="2400" b="1" dirty="0">
                <a:solidFill>
                  <a:schemeClr val="lt1"/>
                </a:solidFill>
              </a:rPr>
              <a:t> in </a:t>
            </a:r>
            <a:r>
              <a:rPr lang="en-GB" sz="2400" b="1" dirty="0" err="1">
                <a:solidFill>
                  <a:schemeClr val="lt1"/>
                </a:solidFill>
              </a:rPr>
              <a:t>allen</a:t>
            </a:r>
            <a:r>
              <a:rPr lang="en-GB" sz="2400" b="1" dirty="0">
                <a:solidFill>
                  <a:schemeClr val="lt1"/>
                </a:solidFill>
              </a:rPr>
              <a:t> </a:t>
            </a:r>
            <a:r>
              <a:rPr lang="en-GB" sz="2400" b="1" dirty="0" err="1">
                <a:solidFill>
                  <a:schemeClr val="lt1"/>
                </a:solidFill>
              </a:rPr>
              <a:t>Bereichen</a:t>
            </a:r>
            <a:r>
              <a:rPr lang="en-GB" sz="2400" b="1" dirty="0">
                <a:solidFill>
                  <a:schemeClr val="lt1"/>
                </a:solidFill>
              </a:rPr>
              <a:t> der </a:t>
            </a:r>
            <a:r>
              <a:rPr lang="en-GB" sz="2400" b="1" dirty="0" err="1">
                <a:solidFill>
                  <a:schemeClr val="lt1"/>
                </a:solidFill>
              </a:rPr>
              <a:t>allgemeinen</a:t>
            </a:r>
            <a:r>
              <a:rPr lang="en-GB" sz="2400" b="1" dirty="0">
                <a:solidFill>
                  <a:schemeClr val="lt1"/>
                </a:solidFill>
              </a:rPr>
              <a:t> und </a:t>
            </a:r>
            <a:r>
              <a:rPr lang="en-GB" sz="2400" b="1" dirty="0" err="1">
                <a:solidFill>
                  <a:schemeClr val="lt1"/>
                </a:solidFill>
              </a:rPr>
              <a:t>beruflichen</a:t>
            </a:r>
            <a:r>
              <a:rPr lang="en-GB" sz="2400" b="1" dirty="0">
                <a:solidFill>
                  <a:schemeClr val="lt1"/>
                </a:solidFill>
              </a:rPr>
              <a:t> </a:t>
            </a:r>
            <a:r>
              <a:rPr lang="en-GB" sz="2400" b="1" dirty="0" err="1">
                <a:solidFill>
                  <a:schemeClr val="lt1"/>
                </a:solidFill>
              </a:rPr>
              <a:t>Bildung</a:t>
            </a:r>
            <a:br>
              <a:rPr lang="en-GB" sz="2400" b="1" dirty="0">
                <a:solidFill>
                  <a:schemeClr val="lt1"/>
                </a:solidFill>
              </a:rPr>
            </a:br>
            <a:r>
              <a:rPr lang="en-GB" sz="2400" b="1" dirty="0">
                <a:solidFill>
                  <a:schemeClr val="lt1"/>
                </a:solidFill>
              </a:rPr>
              <a:t>1. </a:t>
            </a:r>
            <a:r>
              <a:rPr lang="en-GB" sz="2400" b="1" dirty="0" err="1">
                <a:solidFill>
                  <a:schemeClr val="lt1"/>
                </a:solidFill>
              </a:rPr>
              <a:t>Modulzielsetzung</a:t>
            </a:r>
            <a:endParaRPr sz="2400" b="1" dirty="0">
              <a:solidFill>
                <a:schemeClr val="lt1"/>
              </a:solidFill>
            </a:endParaRPr>
          </a:p>
        </p:txBody>
      </p:sp>
      <p:sp>
        <p:nvSpPr>
          <p:cNvPr id="104" name="Google Shape;104;p4"/>
          <p:cNvSpPr txBox="1">
            <a:spLocks noGrp="1"/>
          </p:cNvSpPr>
          <p:nvPr>
            <p:ph type="body" idx="1"/>
          </p:nvPr>
        </p:nvSpPr>
        <p:spPr>
          <a:xfrm>
            <a:off x="838201" y="1558558"/>
            <a:ext cx="10214112" cy="4351587"/>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50000"/>
              </a:lnSpc>
              <a:spcBef>
                <a:spcPts val="0"/>
              </a:spcBef>
              <a:spcAft>
                <a:spcPts val="0"/>
              </a:spcAft>
              <a:buSzPts val="1600"/>
              <a:buNone/>
            </a:pPr>
            <a:r>
              <a:rPr lang="en-GB" sz="2400" dirty="0"/>
              <a:t>Um die </a:t>
            </a:r>
            <a:r>
              <a:rPr lang="en-GB" sz="2400" dirty="0" err="1"/>
              <a:t>soziale</a:t>
            </a:r>
            <a:r>
              <a:rPr lang="en-GB" sz="2400" dirty="0"/>
              <a:t> Integration von </a:t>
            </a:r>
            <a:r>
              <a:rPr lang="en-GB" sz="2400" dirty="0" err="1"/>
              <a:t>dyskalkulischen</a:t>
            </a:r>
            <a:r>
              <a:rPr lang="en-GB" sz="2400" dirty="0"/>
              <a:t> </a:t>
            </a:r>
            <a:r>
              <a:rPr lang="en-GB" sz="2400" dirty="0" err="1"/>
              <a:t>Schüler</a:t>
            </a:r>
            <a:r>
              <a:rPr lang="en-GB" sz="2400" dirty="0"/>
              <a:t>*</a:t>
            </a:r>
            <a:r>
              <a:rPr lang="en-GB" sz="2400" dirty="0" err="1"/>
              <a:t>innen</a:t>
            </a:r>
            <a:r>
              <a:rPr lang="en-GB" sz="2400" dirty="0"/>
              <a:t> </a:t>
            </a:r>
            <a:r>
              <a:rPr lang="en-GB" sz="2400" dirty="0" err="1"/>
              <a:t>zu</a:t>
            </a:r>
            <a:r>
              <a:rPr lang="en-GB" sz="2400" dirty="0"/>
              <a:t> </a:t>
            </a:r>
            <a:r>
              <a:rPr lang="en-GB" sz="2400" dirty="0" err="1"/>
              <a:t>gewährleisten</a:t>
            </a:r>
            <a:r>
              <a:rPr lang="en-GB" sz="2400" dirty="0"/>
              <a:t> und die </a:t>
            </a:r>
            <a:r>
              <a:rPr lang="en-GB" sz="2400" dirty="0" err="1"/>
              <a:t>Qualität</a:t>
            </a:r>
            <a:r>
              <a:rPr lang="en-GB" sz="2400" dirty="0"/>
              <a:t> der </a:t>
            </a:r>
            <a:r>
              <a:rPr lang="en-GB" sz="2400" dirty="0" err="1"/>
              <a:t>Bildung</a:t>
            </a:r>
            <a:r>
              <a:rPr lang="en-GB" sz="2400" dirty="0"/>
              <a:t> </a:t>
            </a:r>
            <a:r>
              <a:rPr lang="en-GB" sz="2400" dirty="0" err="1"/>
              <a:t>insgesamt</a:t>
            </a:r>
            <a:r>
              <a:rPr lang="en-GB" sz="2400" dirty="0"/>
              <a:t> </a:t>
            </a:r>
            <a:r>
              <a:rPr lang="en-GB" sz="2400" dirty="0" err="1"/>
              <a:t>zu</a:t>
            </a:r>
            <a:r>
              <a:rPr lang="en-GB" sz="2400" dirty="0"/>
              <a:t> </a:t>
            </a:r>
            <a:r>
              <a:rPr lang="en-GB" sz="2400" dirty="0" err="1"/>
              <a:t>verbessern</a:t>
            </a:r>
            <a:r>
              <a:rPr lang="en-GB" sz="2400" dirty="0"/>
              <a:t>, </a:t>
            </a:r>
            <a:r>
              <a:rPr lang="en-GB" sz="2400" dirty="0" err="1"/>
              <a:t>sind</a:t>
            </a:r>
            <a:r>
              <a:rPr lang="en-GB" sz="2400" dirty="0"/>
              <a:t> </a:t>
            </a:r>
            <a:r>
              <a:rPr lang="en-GB" sz="2400" dirty="0" err="1"/>
              <a:t>Strategien</a:t>
            </a:r>
            <a:r>
              <a:rPr lang="en-GB" sz="2400" dirty="0"/>
              <a:t> </a:t>
            </a:r>
            <a:r>
              <a:rPr lang="en-GB" sz="2400" dirty="0" err="1"/>
              <a:t>erforderlich</a:t>
            </a:r>
            <a:r>
              <a:rPr lang="en-GB" sz="2400" dirty="0"/>
              <a:t>, die auf </a:t>
            </a:r>
            <a:r>
              <a:rPr lang="en-GB" sz="2400" dirty="0" err="1"/>
              <a:t>Inklusion</a:t>
            </a:r>
            <a:r>
              <a:rPr lang="en-GB" sz="2400" dirty="0"/>
              <a:t> </a:t>
            </a:r>
            <a:r>
              <a:rPr lang="en-GB" sz="2400" dirty="0" err="1"/>
              <a:t>basieren</a:t>
            </a:r>
            <a:r>
              <a:rPr lang="en-GB" sz="2400" dirty="0"/>
              <a:t>. </a:t>
            </a:r>
            <a:endParaRPr dirty="0"/>
          </a:p>
          <a:p>
            <a:pPr marL="0" lvl="0" indent="0" algn="l" rtl="0">
              <a:lnSpc>
                <a:spcPct val="150000"/>
              </a:lnSpc>
              <a:spcBef>
                <a:spcPts val="0"/>
              </a:spcBef>
              <a:spcAft>
                <a:spcPts val="0"/>
              </a:spcAft>
              <a:buSzPts val="1600"/>
              <a:buNone/>
            </a:pPr>
            <a:r>
              <a:rPr lang="en-GB" sz="2400" dirty="0"/>
              <a:t>Dazu </a:t>
            </a:r>
            <a:r>
              <a:rPr lang="en-GB" sz="2400" dirty="0" err="1"/>
              <a:t>gehören</a:t>
            </a:r>
            <a:r>
              <a:rPr lang="en-GB" sz="2400" dirty="0"/>
              <a:t> die </a:t>
            </a:r>
            <a:r>
              <a:rPr lang="en-GB" sz="2400" dirty="0" err="1"/>
              <a:t>Förderung</a:t>
            </a:r>
            <a:r>
              <a:rPr lang="en-GB" sz="2400" dirty="0"/>
              <a:t> </a:t>
            </a:r>
            <a:r>
              <a:rPr lang="en-GB" sz="2400" dirty="0" err="1"/>
              <a:t>eines</a:t>
            </a:r>
            <a:r>
              <a:rPr lang="en-GB" sz="2400" dirty="0"/>
              <a:t> </a:t>
            </a:r>
            <a:r>
              <a:rPr lang="en-GB" sz="2400" dirty="0" err="1"/>
              <a:t>unterstützenden</a:t>
            </a:r>
            <a:r>
              <a:rPr lang="en-GB" sz="2400" dirty="0"/>
              <a:t> </a:t>
            </a:r>
            <a:r>
              <a:rPr lang="en-GB" sz="2400" dirty="0" err="1"/>
              <a:t>sozialen</a:t>
            </a:r>
            <a:r>
              <a:rPr lang="en-GB" sz="2400" dirty="0"/>
              <a:t> </a:t>
            </a:r>
            <a:r>
              <a:rPr lang="en-GB" sz="2400" dirty="0" err="1"/>
              <a:t>Umfelds</a:t>
            </a:r>
            <a:r>
              <a:rPr lang="en-GB" sz="2400" dirty="0"/>
              <a:t>, die </a:t>
            </a:r>
            <a:r>
              <a:rPr lang="en-GB" sz="2400" dirty="0" err="1"/>
              <a:t>Umsetzung</a:t>
            </a:r>
            <a:r>
              <a:rPr lang="en-GB" sz="2400" dirty="0"/>
              <a:t> </a:t>
            </a:r>
            <a:r>
              <a:rPr lang="en-GB" sz="2400" dirty="0" err="1"/>
              <a:t>integrativer</a:t>
            </a:r>
            <a:r>
              <a:rPr lang="en-GB" sz="2400" dirty="0"/>
              <a:t> </a:t>
            </a:r>
            <a:r>
              <a:rPr lang="en-GB" sz="2400" dirty="0" err="1"/>
              <a:t>Praktiken</a:t>
            </a:r>
            <a:r>
              <a:rPr lang="en-GB" sz="2400" dirty="0"/>
              <a:t> in den </a:t>
            </a:r>
            <a:r>
              <a:rPr lang="en-GB" sz="2400" dirty="0" err="1"/>
              <a:t>Unterrichtsplänen</a:t>
            </a:r>
            <a:r>
              <a:rPr lang="en-GB" sz="2400" dirty="0"/>
              <a:t> und die </a:t>
            </a:r>
            <a:r>
              <a:rPr lang="en-GB" sz="2400" dirty="0" err="1"/>
              <a:t>Förderung</a:t>
            </a:r>
            <a:r>
              <a:rPr lang="en-GB" sz="2400" dirty="0"/>
              <a:t> der </a:t>
            </a:r>
            <a:r>
              <a:rPr lang="en-GB" sz="2400" dirty="0" err="1"/>
              <a:t>Zusammenarbeit</a:t>
            </a:r>
            <a:r>
              <a:rPr lang="en-GB" sz="2400" dirty="0"/>
              <a:t> </a:t>
            </a:r>
            <a:r>
              <a:rPr lang="en-GB" sz="2400" dirty="0" err="1"/>
              <a:t>zwischen</a:t>
            </a:r>
            <a:r>
              <a:rPr lang="en-GB" sz="2400" dirty="0"/>
              <a:t> </a:t>
            </a:r>
            <a:r>
              <a:rPr lang="en-GB" sz="2400" dirty="0" err="1"/>
              <a:t>Lehrenden</a:t>
            </a:r>
            <a:r>
              <a:rPr lang="en-GB" sz="2400" dirty="0"/>
              <a:t>, </a:t>
            </a:r>
            <a:r>
              <a:rPr lang="en-GB" sz="2400" dirty="0" err="1"/>
              <a:t>Betreuungspersonal</a:t>
            </a:r>
            <a:r>
              <a:rPr lang="en-GB" sz="2400" dirty="0"/>
              <a:t> und </a:t>
            </a:r>
            <a:r>
              <a:rPr lang="en-GB" sz="2400" dirty="0" err="1"/>
              <a:t>Eltern</a:t>
            </a:r>
            <a:r>
              <a:rPr lang="en-GB" sz="2400" dirty="0"/>
              <a:t>. </a:t>
            </a:r>
            <a:endParaRPr dirty="0"/>
          </a:p>
          <a:p>
            <a:pPr marL="0" lvl="0" indent="0" algn="l" rtl="0">
              <a:lnSpc>
                <a:spcPct val="150000"/>
              </a:lnSpc>
              <a:spcBef>
                <a:spcPts val="0"/>
              </a:spcBef>
              <a:spcAft>
                <a:spcPts val="0"/>
              </a:spcAft>
              <a:buSzPts val="1600"/>
              <a:buNone/>
            </a:pPr>
            <a:r>
              <a:rPr lang="en-GB" sz="2400" dirty="0" err="1"/>
              <a:t>Diese</a:t>
            </a:r>
            <a:r>
              <a:rPr lang="en-GB" sz="2400" dirty="0"/>
              <a:t> </a:t>
            </a:r>
            <a:r>
              <a:rPr lang="en-GB" sz="2400" dirty="0" err="1"/>
              <a:t>Bemühungen</a:t>
            </a:r>
            <a:r>
              <a:rPr lang="en-GB" sz="2400" dirty="0"/>
              <a:t> </a:t>
            </a:r>
            <a:r>
              <a:rPr lang="en-GB" sz="2400" dirty="0" err="1"/>
              <a:t>tragen</a:t>
            </a:r>
            <a:r>
              <a:rPr lang="en-GB" sz="2400" dirty="0"/>
              <a:t> </a:t>
            </a:r>
            <a:r>
              <a:rPr lang="en-GB" sz="2400" dirty="0" err="1"/>
              <a:t>insgesamt</a:t>
            </a:r>
            <a:r>
              <a:rPr lang="en-GB" sz="2400" dirty="0"/>
              <a:t> </a:t>
            </a:r>
            <a:r>
              <a:rPr lang="en-GB" sz="2400" dirty="0" err="1"/>
              <a:t>zu</a:t>
            </a:r>
            <a:r>
              <a:rPr lang="en-GB" sz="2400" dirty="0"/>
              <a:t> </a:t>
            </a:r>
            <a:r>
              <a:rPr lang="en-GB" sz="2400" dirty="0" err="1"/>
              <a:t>einer</a:t>
            </a:r>
            <a:r>
              <a:rPr lang="en-GB" sz="2400" dirty="0"/>
              <a:t> </a:t>
            </a:r>
            <a:r>
              <a:rPr lang="en-GB" sz="2400" dirty="0" err="1"/>
              <a:t>integrativeren</a:t>
            </a:r>
            <a:r>
              <a:rPr lang="en-GB" sz="2400" dirty="0"/>
              <a:t> und </a:t>
            </a:r>
            <a:r>
              <a:rPr lang="en-GB" sz="2400" dirty="0" err="1"/>
              <a:t>bereichernden</a:t>
            </a:r>
            <a:r>
              <a:rPr lang="en-GB" sz="2400" dirty="0"/>
              <a:t> </a:t>
            </a:r>
            <a:r>
              <a:rPr lang="en-GB" sz="2400" dirty="0" err="1"/>
              <a:t>Erfahrung</a:t>
            </a:r>
            <a:r>
              <a:rPr lang="en-GB" sz="2400" dirty="0"/>
              <a:t> </a:t>
            </a:r>
            <a:r>
              <a:rPr lang="en-GB" sz="2400" dirty="0" err="1"/>
              <a:t>im</a:t>
            </a:r>
            <a:r>
              <a:rPr lang="en-GB" sz="2400" dirty="0"/>
              <a:t> </a:t>
            </a:r>
            <a:r>
              <a:rPr lang="en-GB" sz="2400" dirty="0" err="1"/>
              <a:t>Klassenzimmer</a:t>
            </a:r>
            <a:r>
              <a:rPr lang="en-GB" sz="2400" dirty="0"/>
              <a:t> für alle </a:t>
            </a:r>
            <a:r>
              <a:rPr lang="en-GB" sz="2400" dirty="0" err="1"/>
              <a:t>Schüler</a:t>
            </a:r>
            <a:r>
              <a:rPr lang="en-GB" sz="2400" dirty="0"/>
              <a:t>*</a:t>
            </a:r>
            <a:r>
              <a:rPr lang="en-GB" sz="2400" dirty="0" err="1"/>
              <a:t>innen</a:t>
            </a:r>
            <a:r>
              <a:rPr lang="en-GB" sz="2400" dirty="0"/>
              <a:t> </a:t>
            </a:r>
            <a:r>
              <a:rPr lang="en-GB" sz="2400" dirty="0" err="1"/>
              <a:t>bei</a:t>
            </a:r>
            <a:r>
              <a:rPr lang="en-GB" sz="2400" dirty="0"/>
              <a:t>.</a:t>
            </a:r>
            <a:endParaRPr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32"/>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en-GB" sz="2400" b="1" dirty="0">
                <a:solidFill>
                  <a:schemeClr val="lt1"/>
                </a:solidFill>
              </a:rPr>
              <a:t>Modul 4: </a:t>
            </a:r>
            <a:r>
              <a:rPr lang="en-GB" sz="2400" b="1" dirty="0" err="1">
                <a:solidFill>
                  <a:schemeClr val="lt1"/>
                </a:solidFill>
              </a:rPr>
              <a:t>Inklusion</a:t>
            </a:r>
            <a:r>
              <a:rPr lang="en-GB" sz="2400" b="1" dirty="0">
                <a:solidFill>
                  <a:schemeClr val="lt1"/>
                </a:solidFill>
              </a:rPr>
              <a:t> in </a:t>
            </a:r>
            <a:r>
              <a:rPr lang="en-GB" sz="2400" b="1" dirty="0" err="1">
                <a:solidFill>
                  <a:schemeClr val="lt1"/>
                </a:solidFill>
              </a:rPr>
              <a:t>allen</a:t>
            </a:r>
            <a:r>
              <a:rPr lang="en-GB" sz="2400" b="1" dirty="0">
                <a:solidFill>
                  <a:schemeClr val="lt1"/>
                </a:solidFill>
              </a:rPr>
              <a:t> </a:t>
            </a:r>
            <a:r>
              <a:rPr lang="en-GB" sz="2400" b="1" dirty="0" err="1">
                <a:solidFill>
                  <a:schemeClr val="lt1"/>
                </a:solidFill>
              </a:rPr>
              <a:t>Bereichen</a:t>
            </a:r>
            <a:r>
              <a:rPr lang="en-GB" sz="2400" b="1" dirty="0">
                <a:solidFill>
                  <a:schemeClr val="lt1"/>
                </a:solidFill>
              </a:rPr>
              <a:t> der </a:t>
            </a:r>
            <a:r>
              <a:rPr lang="en-GB" sz="2400" b="1" dirty="0" err="1">
                <a:solidFill>
                  <a:schemeClr val="lt1"/>
                </a:solidFill>
              </a:rPr>
              <a:t>allgemeinen</a:t>
            </a:r>
            <a:r>
              <a:rPr lang="en-GB" sz="2400" b="1" dirty="0">
                <a:solidFill>
                  <a:schemeClr val="lt1"/>
                </a:solidFill>
              </a:rPr>
              <a:t> und </a:t>
            </a:r>
            <a:r>
              <a:rPr lang="en-GB" sz="2400" b="1" dirty="0" err="1">
                <a:solidFill>
                  <a:schemeClr val="lt1"/>
                </a:solidFill>
              </a:rPr>
              <a:t>beruflichen</a:t>
            </a:r>
            <a:r>
              <a:rPr lang="en-GB" sz="2400" b="1" dirty="0">
                <a:solidFill>
                  <a:schemeClr val="lt1"/>
                </a:solidFill>
              </a:rPr>
              <a:t> </a:t>
            </a:r>
            <a:r>
              <a:rPr lang="en-GB" sz="2400" b="1" dirty="0" err="1">
                <a:solidFill>
                  <a:schemeClr val="lt1"/>
                </a:solidFill>
              </a:rPr>
              <a:t>Bildung</a:t>
            </a:r>
            <a:br>
              <a:rPr lang="en-GB" sz="2400" b="1" dirty="0">
                <a:solidFill>
                  <a:schemeClr val="lt1"/>
                </a:solidFill>
              </a:rPr>
            </a:br>
            <a:r>
              <a:rPr lang="en-GB" sz="2400" b="1" dirty="0">
                <a:solidFill>
                  <a:schemeClr val="lt1"/>
                </a:solidFill>
              </a:rPr>
              <a:t>2. Modul </a:t>
            </a:r>
            <a:r>
              <a:rPr lang="en-GB" sz="2400" b="1" dirty="0" err="1">
                <a:solidFill>
                  <a:schemeClr val="lt1"/>
                </a:solidFill>
              </a:rPr>
              <a:t>Einführung</a:t>
            </a:r>
            <a:endParaRPr sz="2400" b="1" dirty="0">
              <a:solidFill>
                <a:schemeClr val="lt1"/>
              </a:solidFill>
            </a:endParaRPr>
          </a:p>
        </p:txBody>
      </p:sp>
      <p:sp>
        <p:nvSpPr>
          <p:cNvPr id="110" name="Google Shape;110;p32"/>
          <p:cNvSpPr txBox="1">
            <a:spLocks noGrp="1"/>
          </p:cNvSpPr>
          <p:nvPr>
            <p:ph type="body" idx="1"/>
          </p:nvPr>
        </p:nvSpPr>
        <p:spPr>
          <a:xfrm>
            <a:off x="838201" y="1262744"/>
            <a:ext cx="10214112" cy="4647402"/>
          </a:xfrm>
          <a:prstGeom prst="rect">
            <a:avLst/>
          </a:prstGeom>
          <a:noFill/>
          <a:ln>
            <a:noFill/>
          </a:ln>
        </p:spPr>
        <p:txBody>
          <a:bodyPr spcFirstLastPara="1" wrap="square" lIns="91425" tIns="45700" rIns="91425" bIns="45700" anchor="t" anchorCtr="0">
            <a:noAutofit/>
          </a:bodyPr>
          <a:lstStyle/>
          <a:p>
            <a:pPr marL="114300" lvl="0" indent="0" algn="l" rtl="0">
              <a:lnSpc>
                <a:spcPct val="90000"/>
              </a:lnSpc>
              <a:spcBef>
                <a:spcPts val="1000"/>
              </a:spcBef>
              <a:spcAft>
                <a:spcPts val="0"/>
              </a:spcAft>
              <a:buSzPts val="1800"/>
              <a:buNone/>
            </a:pPr>
            <a:r>
              <a:rPr lang="en-GB" dirty="0" err="1"/>
              <a:t>Dyskalkulie</a:t>
            </a:r>
            <a:r>
              <a:rPr lang="en-GB" dirty="0"/>
              <a:t> </a:t>
            </a:r>
            <a:r>
              <a:rPr lang="en-GB" dirty="0" err="1"/>
              <a:t>ist</a:t>
            </a:r>
            <a:r>
              <a:rPr lang="en-GB" dirty="0"/>
              <a:t> </a:t>
            </a:r>
            <a:r>
              <a:rPr lang="en-GB" dirty="0" err="1"/>
              <a:t>ein</a:t>
            </a:r>
            <a:r>
              <a:rPr lang="en-GB" dirty="0"/>
              <a:t> </a:t>
            </a:r>
            <a:r>
              <a:rPr lang="en-GB" dirty="0" err="1"/>
              <a:t>neurologisches</a:t>
            </a:r>
            <a:r>
              <a:rPr lang="en-GB" dirty="0"/>
              <a:t> </a:t>
            </a:r>
            <a:r>
              <a:rPr lang="en-GB" dirty="0" err="1"/>
              <a:t>Entwicklungsproblem</a:t>
            </a:r>
            <a:r>
              <a:rPr lang="en-GB" dirty="0"/>
              <a:t>, das </a:t>
            </a:r>
            <a:r>
              <a:rPr lang="en-GB" dirty="0" err="1"/>
              <a:t>zu</a:t>
            </a:r>
            <a:r>
              <a:rPr lang="en-GB" dirty="0"/>
              <a:t> </a:t>
            </a:r>
            <a:r>
              <a:rPr lang="en-GB" dirty="0" err="1"/>
              <a:t>ernsthaften</a:t>
            </a:r>
            <a:r>
              <a:rPr lang="en-GB" dirty="0"/>
              <a:t> </a:t>
            </a:r>
            <a:r>
              <a:rPr lang="en-GB" dirty="0" err="1"/>
              <a:t>Schwierigkeiten</a:t>
            </a:r>
            <a:r>
              <a:rPr lang="en-GB" dirty="0"/>
              <a:t> </a:t>
            </a:r>
            <a:r>
              <a:rPr lang="en-GB" dirty="0" err="1"/>
              <a:t>beim</a:t>
            </a:r>
            <a:r>
              <a:rPr lang="en-GB" dirty="0"/>
              <a:t> Verstehen und </a:t>
            </a:r>
            <a:r>
              <a:rPr lang="en-GB" dirty="0" err="1"/>
              <a:t>Anwenden</a:t>
            </a:r>
            <a:r>
              <a:rPr lang="en-GB" dirty="0"/>
              <a:t> </a:t>
            </a:r>
            <a:r>
              <a:rPr lang="en-GB" dirty="0" err="1"/>
              <a:t>mathematischer</a:t>
            </a:r>
            <a:r>
              <a:rPr lang="en-GB" dirty="0"/>
              <a:t> </a:t>
            </a:r>
            <a:r>
              <a:rPr lang="en-GB" dirty="0" err="1"/>
              <a:t>Konzepte</a:t>
            </a:r>
            <a:r>
              <a:rPr lang="en-GB" dirty="0"/>
              <a:t> </a:t>
            </a:r>
            <a:r>
              <a:rPr lang="en-GB" dirty="0" err="1"/>
              <a:t>führt</a:t>
            </a:r>
            <a:r>
              <a:rPr lang="en-GB" dirty="0"/>
              <a:t>. </a:t>
            </a:r>
            <a:r>
              <a:rPr lang="en-GB" dirty="0" err="1"/>
              <a:t>Schüler</a:t>
            </a:r>
            <a:r>
              <a:rPr lang="en-GB" dirty="0"/>
              <a:t>*</a:t>
            </a:r>
            <a:r>
              <a:rPr lang="en-GB" dirty="0" err="1"/>
              <a:t>innen</a:t>
            </a:r>
            <a:r>
              <a:rPr lang="en-GB" dirty="0"/>
              <a:t> </a:t>
            </a:r>
            <a:r>
              <a:rPr lang="en-GB" dirty="0" err="1"/>
              <a:t>mit</a:t>
            </a:r>
            <a:r>
              <a:rPr lang="en-GB" dirty="0"/>
              <a:t> </a:t>
            </a:r>
            <a:r>
              <a:rPr lang="en-GB" dirty="0" err="1"/>
              <a:t>Dyskalkulie</a:t>
            </a:r>
            <a:r>
              <a:rPr lang="en-GB" dirty="0"/>
              <a:t> </a:t>
            </a:r>
            <a:r>
              <a:rPr lang="en-GB" dirty="0" err="1"/>
              <a:t>weisen</a:t>
            </a:r>
            <a:r>
              <a:rPr lang="en-GB" dirty="0"/>
              <a:t> in der Regel die </a:t>
            </a:r>
            <a:r>
              <a:rPr lang="en-GB" dirty="0" err="1"/>
              <a:t>folgenden</a:t>
            </a:r>
            <a:r>
              <a:rPr lang="en-GB" dirty="0"/>
              <a:t> </a:t>
            </a:r>
            <a:r>
              <a:rPr lang="en-GB" dirty="0" err="1"/>
              <a:t>Merkmale</a:t>
            </a:r>
            <a:r>
              <a:rPr lang="en-GB" dirty="0"/>
              <a:t> auf:</a:t>
            </a:r>
            <a:endParaRPr dirty="0"/>
          </a:p>
          <a:p>
            <a:pPr marL="114300" lvl="0" indent="0" algn="l" rtl="0">
              <a:lnSpc>
                <a:spcPct val="90000"/>
              </a:lnSpc>
              <a:spcBef>
                <a:spcPts val="1000"/>
              </a:spcBef>
              <a:spcAft>
                <a:spcPts val="0"/>
              </a:spcAft>
              <a:buSzPts val="1800"/>
              <a:buNone/>
            </a:pPr>
            <a:r>
              <a:rPr lang="en-GB" dirty="0"/>
              <a:t>- </a:t>
            </a:r>
            <a:r>
              <a:rPr lang="en-GB" dirty="0" err="1"/>
              <a:t>Schwierigkeiten</a:t>
            </a:r>
            <a:r>
              <a:rPr lang="en-GB" dirty="0"/>
              <a:t> </a:t>
            </a:r>
            <a:r>
              <a:rPr lang="en-GB" dirty="0" err="1"/>
              <a:t>mit</a:t>
            </a:r>
            <a:r>
              <a:rPr lang="en-GB" dirty="0"/>
              <a:t> </a:t>
            </a:r>
            <a:r>
              <a:rPr lang="en-GB" dirty="0" err="1"/>
              <a:t>grundlegenden</a:t>
            </a:r>
            <a:r>
              <a:rPr lang="en-GB" dirty="0"/>
              <a:t> </a:t>
            </a:r>
            <a:r>
              <a:rPr lang="en-GB" dirty="0" err="1"/>
              <a:t>mathematischen</a:t>
            </a:r>
            <a:r>
              <a:rPr lang="en-GB" dirty="0"/>
              <a:t> </a:t>
            </a:r>
            <a:r>
              <a:rPr lang="en-GB" dirty="0" err="1"/>
              <a:t>Operationen</a:t>
            </a:r>
            <a:endParaRPr dirty="0"/>
          </a:p>
          <a:p>
            <a:pPr marL="114300" lvl="0" indent="0" algn="l" rtl="0">
              <a:lnSpc>
                <a:spcPct val="90000"/>
              </a:lnSpc>
              <a:spcBef>
                <a:spcPts val="1000"/>
              </a:spcBef>
              <a:spcAft>
                <a:spcPts val="0"/>
              </a:spcAft>
              <a:buSzPts val="1800"/>
              <a:buNone/>
            </a:pPr>
            <a:r>
              <a:rPr lang="en-GB" dirty="0"/>
              <a:t>- </a:t>
            </a:r>
            <a:r>
              <a:rPr lang="en-GB" dirty="0" err="1"/>
              <a:t>Schwierigkeiten</a:t>
            </a:r>
            <a:r>
              <a:rPr lang="en-GB" dirty="0"/>
              <a:t> </a:t>
            </a:r>
            <a:r>
              <a:rPr lang="en-GB" dirty="0" err="1"/>
              <a:t>beim</a:t>
            </a:r>
            <a:r>
              <a:rPr lang="en-GB" dirty="0"/>
              <a:t> </a:t>
            </a:r>
            <a:r>
              <a:rPr lang="en-GB" dirty="0" err="1"/>
              <a:t>Zeitmanagement</a:t>
            </a:r>
            <a:endParaRPr dirty="0"/>
          </a:p>
          <a:p>
            <a:pPr marL="114300" lvl="0" indent="0" algn="l" rtl="0">
              <a:lnSpc>
                <a:spcPct val="90000"/>
              </a:lnSpc>
              <a:spcBef>
                <a:spcPts val="1000"/>
              </a:spcBef>
              <a:spcAft>
                <a:spcPts val="0"/>
              </a:spcAft>
              <a:buSzPts val="1800"/>
              <a:buNone/>
            </a:pPr>
            <a:r>
              <a:rPr lang="en-GB" dirty="0"/>
              <a:t>- </a:t>
            </a:r>
            <a:r>
              <a:rPr lang="en-GB" dirty="0" err="1"/>
              <a:t>Schwierigkeiten</a:t>
            </a:r>
            <a:r>
              <a:rPr lang="en-GB" dirty="0"/>
              <a:t> </a:t>
            </a:r>
            <a:r>
              <a:rPr lang="en-GB" dirty="0" err="1"/>
              <a:t>beim</a:t>
            </a:r>
            <a:r>
              <a:rPr lang="en-GB" dirty="0"/>
              <a:t> </a:t>
            </a:r>
            <a:r>
              <a:rPr lang="en-GB" dirty="0" err="1"/>
              <a:t>Verständnis</a:t>
            </a:r>
            <a:r>
              <a:rPr lang="en-GB" dirty="0"/>
              <a:t> der </a:t>
            </a:r>
            <a:r>
              <a:rPr lang="en-GB" dirty="0" err="1"/>
              <a:t>Beziehungen</a:t>
            </a:r>
            <a:r>
              <a:rPr lang="en-GB" dirty="0"/>
              <a:t> </a:t>
            </a:r>
            <a:r>
              <a:rPr lang="en-GB" dirty="0" err="1"/>
              <a:t>zwischen</a:t>
            </a:r>
            <a:r>
              <a:rPr lang="en-GB" dirty="0"/>
              <a:t> </a:t>
            </a:r>
            <a:r>
              <a:rPr lang="en-GB" dirty="0" err="1"/>
              <a:t>Zahlen</a:t>
            </a:r>
            <a:r>
              <a:rPr lang="en-GB" dirty="0"/>
              <a:t> und Mengen</a:t>
            </a:r>
            <a:endParaRPr dirty="0"/>
          </a:p>
          <a:p>
            <a:pPr marL="114300" lvl="0" indent="0" algn="l" rtl="0">
              <a:lnSpc>
                <a:spcPct val="90000"/>
              </a:lnSpc>
              <a:spcBef>
                <a:spcPts val="1000"/>
              </a:spcBef>
              <a:spcAft>
                <a:spcPts val="0"/>
              </a:spcAft>
              <a:buSzPts val="1800"/>
              <a:buNone/>
            </a:pPr>
            <a:r>
              <a:rPr lang="en-GB" dirty="0"/>
              <a:t>- </a:t>
            </a:r>
            <a:r>
              <a:rPr lang="en-GB" dirty="0" err="1"/>
              <a:t>Probleme</a:t>
            </a:r>
            <a:r>
              <a:rPr lang="en-GB" dirty="0"/>
              <a:t> </a:t>
            </a:r>
            <a:r>
              <a:rPr lang="en-GB" dirty="0" err="1"/>
              <a:t>beim</a:t>
            </a:r>
            <a:r>
              <a:rPr lang="en-GB" dirty="0"/>
              <a:t> </a:t>
            </a:r>
            <a:r>
              <a:rPr lang="en-GB" dirty="0" err="1"/>
              <a:t>Verständnis</a:t>
            </a:r>
            <a:r>
              <a:rPr lang="en-GB" dirty="0"/>
              <a:t> </a:t>
            </a:r>
            <a:r>
              <a:rPr lang="en-GB" dirty="0" err="1"/>
              <a:t>geometrischer</a:t>
            </a:r>
            <a:r>
              <a:rPr lang="en-GB" dirty="0"/>
              <a:t> </a:t>
            </a:r>
            <a:r>
              <a:rPr lang="en-GB" dirty="0" err="1"/>
              <a:t>Formen</a:t>
            </a:r>
            <a:r>
              <a:rPr lang="en-GB" dirty="0"/>
              <a:t> und </a:t>
            </a:r>
            <a:r>
              <a:rPr lang="en-GB" dirty="0" err="1"/>
              <a:t>räumlicher</a:t>
            </a:r>
            <a:r>
              <a:rPr lang="en-GB" dirty="0"/>
              <a:t> </a:t>
            </a:r>
            <a:r>
              <a:rPr lang="en-GB" dirty="0" err="1"/>
              <a:t>Beziehungen</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6" name="Google Shape;116;p33"/>
          <p:cNvSpPr txBox="1">
            <a:spLocks noGrp="1"/>
          </p:cNvSpPr>
          <p:nvPr>
            <p:ph type="body" idx="1"/>
          </p:nvPr>
        </p:nvSpPr>
        <p:spPr>
          <a:xfrm>
            <a:off x="838201" y="1262744"/>
            <a:ext cx="10214112" cy="4647402"/>
          </a:xfrm>
          <a:prstGeom prst="rect">
            <a:avLst/>
          </a:prstGeom>
          <a:noFill/>
          <a:ln>
            <a:noFill/>
          </a:ln>
        </p:spPr>
        <p:txBody>
          <a:bodyPr spcFirstLastPara="1" wrap="square" lIns="91425" tIns="45700" rIns="91425" bIns="45700" anchor="t" anchorCtr="0">
            <a:noAutofit/>
          </a:bodyPr>
          <a:lstStyle/>
          <a:p>
            <a:pPr marL="457200" lvl="0" indent="-342900" algn="l" rtl="0">
              <a:lnSpc>
                <a:spcPct val="90000"/>
              </a:lnSpc>
              <a:spcBef>
                <a:spcPts val="1000"/>
              </a:spcBef>
              <a:spcAft>
                <a:spcPts val="0"/>
              </a:spcAft>
              <a:buClr>
                <a:schemeClr val="dk1"/>
              </a:buClr>
              <a:buSzPts val="1800"/>
              <a:buChar char="•"/>
            </a:pPr>
            <a:r>
              <a:rPr lang="en-GB" sz="2400" dirty="0" err="1"/>
              <a:t>Diese</a:t>
            </a:r>
            <a:r>
              <a:rPr lang="en-GB" sz="2400" dirty="0"/>
              <a:t> </a:t>
            </a:r>
            <a:r>
              <a:rPr lang="en-GB" sz="2400" dirty="0" err="1"/>
              <a:t>Merkmale</a:t>
            </a:r>
            <a:r>
              <a:rPr lang="en-GB" sz="2400" dirty="0"/>
              <a:t> </a:t>
            </a:r>
            <a:r>
              <a:rPr lang="en-GB" sz="2400" dirty="0" err="1"/>
              <a:t>führen</a:t>
            </a:r>
            <a:r>
              <a:rPr lang="en-GB" sz="2400" dirty="0"/>
              <a:t> </a:t>
            </a:r>
            <a:r>
              <a:rPr lang="en-GB" sz="2400" dirty="0" err="1"/>
              <a:t>dazu</a:t>
            </a:r>
            <a:r>
              <a:rPr lang="en-GB" sz="2400" dirty="0"/>
              <a:t>, </a:t>
            </a:r>
            <a:r>
              <a:rPr lang="en-GB" sz="2400" dirty="0" err="1"/>
              <a:t>dass</a:t>
            </a:r>
            <a:r>
              <a:rPr lang="en-GB" sz="2400" dirty="0"/>
              <a:t> </a:t>
            </a:r>
            <a:r>
              <a:rPr lang="en-GB" sz="2400" dirty="0" err="1"/>
              <a:t>Schüler</a:t>
            </a:r>
            <a:r>
              <a:rPr lang="en-GB" sz="2400" dirty="0"/>
              <a:t>*</a:t>
            </a:r>
            <a:r>
              <a:rPr lang="en-GB" sz="2400" dirty="0" err="1"/>
              <a:t>innen</a:t>
            </a:r>
            <a:r>
              <a:rPr lang="en-GB" sz="2400" dirty="0"/>
              <a:t> </a:t>
            </a:r>
            <a:r>
              <a:rPr lang="en-GB" sz="2400" dirty="0" err="1"/>
              <a:t>mit</a:t>
            </a:r>
            <a:r>
              <a:rPr lang="en-GB" sz="2400" dirty="0"/>
              <a:t> </a:t>
            </a:r>
            <a:r>
              <a:rPr lang="en-GB" sz="2400" dirty="0" err="1"/>
              <a:t>Dyskalkulie</a:t>
            </a:r>
            <a:r>
              <a:rPr lang="en-GB" sz="2400" dirty="0"/>
              <a:t> </a:t>
            </a:r>
            <a:r>
              <a:rPr lang="en-GB" sz="2400" dirty="0" err="1"/>
              <a:t>im</a:t>
            </a:r>
            <a:r>
              <a:rPr lang="en-GB" sz="2400" dirty="0"/>
              <a:t> </a:t>
            </a:r>
            <a:r>
              <a:rPr lang="en-GB" sz="2400" dirty="0" err="1"/>
              <a:t>Vergleich</a:t>
            </a:r>
            <a:r>
              <a:rPr lang="en-GB" sz="2400" dirty="0"/>
              <a:t> </a:t>
            </a:r>
            <a:r>
              <a:rPr lang="en-GB" sz="2400" dirty="0" err="1"/>
              <a:t>zu</a:t>
            </a:r>
            <a:r>
              <a:rPr lang="en-GB" sz="2400" dirty="0"/>
              <a:t> </a:t>
            </a:r>
            <a:r>
              <a:rPr lang="en-GB" sz="2400" dirty="0" err="1"/>
              <a:t>ihren</a:t>
            </a:r>
            <a:r>
              <a:rPr lang="en-GB" sz="2400" dirty="0"/>
              <a:t> </a:t>
            </a:r>
            <a:r>
              <a:rPr lang="en-GB" sz="2400" dirty="0" err="1"/>
              <a:t>Mitschüler</a:t>
            </a:r>
            <a:r>
              <a:rPr lang="en-GB" sz="2400" dirty="0"/>
              <a:t>*</a:t>
            </a:r>
            <a:r>
              <a:rPr lang="en-GB" sz="2400" dirty="0" err="1"/>
              <a:t>innen</a:t>
            </a:r>
            <a:r>
              <a:rPr lang="en-GB" sz="2400" dirty="0"/>
              <a:t> in der </a:t>
            </a:r>
            <a:r>
              <a:rPr lang="en-GB" sz="2400" dirty="0" err="1"/>
              <a:t>Klasse</a:t>
            </a:r>
            <a:r>
              <a:rPr lang="en-GB" sz="2400" dirty="0"/>
              <a:t> </a:t>
            </a:r>
            <a:r>
              <a:rPr lang="en-GB" sz="2400" dirty="0" err="1"/>
              <a:t>Defizite</a:t>
            </a:r>
            <a:r>
              <a:rPr lang="en-GB" sz="2400" dirty="0"/>
              <a:t> </a:t>
            </a:r>
            <a:r>
              <a:rPr lang="en-GB" sz="2400" dirty="0" err="1"/>
              <a:t>beim</a:t>
            </a:r>
            <a:r>
              <a:rPr lang="en-GB" sz="2400" dirty="0"/>
              <a:t> </a:t>
            </a:r>
            <a:r>
              <a:rPr lang="en-GB" sz="2400" dirty="0" err="1"/>
              <a:t>Erwerb</a:t>
            </a:r>
            <a:r>
              <a:rPr lang="en-GB" sz="2400" dirty="0"/>
              <a:t> </a:t>
            </a:r>
            <a:r>
              <a:rPr lang="en-GB" sz="2400" dirty="0" err="1"/>
              <a:t>mathematischer</a:t>
            </a:r>
            <a:r>
              <a:rPr lang="en-GB" sz="2400" dirty="0"/>
              <a:t> </a:t>
            </a:r>
            <a:r>
              <a:rPr lang="en-GB" sz="2400" dirty="0" err="1"/>
              <a:t>Kenntnisse</a:t>
            </a:r>
            <a:r>
              <a:rPr lang="en-GB" sz="2400" dirty="0"/>
              <a:t> und </a:t>
            </a:r>
            <a:r>
              <a:rPr lang="en-GB" sz="2400" dirty="0" err="1"/>
              <a:t>Fähigkeiten</a:t>
            </a:r>
            <a:r>
              <a:rPr lang="en-GB" sz="2400" dirty="0"/>
              <a:t> </a:t>
            </a:r>
            <a:r>
              <a:rPr lang="en-GB" sz="2400" dirty="0" err="1"/>
              <a:t>aufweisen</a:t>
            </a:r>
            <a:r>
              <a:rPr lang="en-GB" sz="2400" dirty="0"/>
              <a:t> und </a:t>
            </a:r>
            <a:r>
              <a:rPr lang="en-GB" sz="2400" dirty="0" err="1"/>
              <a:t>hinter</a:t>
            </a:r>
            <a:r>
              <a:rPr lang="en-GB" sz="2400" dirty="0"/>
              <a:t> </a:t>
            </a:r>
            <a:r>
              <a:rPr lang="en-GB" sz="2400" dirty="0" err="1"/>
              <a:t>ihnen</a:t>
            </a:r>
            <a:r>
              <a:rPr lang="en-GB" sz="2400" dirty="0"/>
              <a:t> </a:t>
            </a:r>
            <a:r>
              <a:rPr lang="en-GB" sz="2400" dirty="0" err="1"/>
              <a:t>zurückbleiben</a:t>
            </a:r>
            <a:r>
              <a:rPr lang="en-GB" sz="2400" dirty="0"/>
              <a:t>. </a:t>
            </a:r>
            <a:endParaRPr sz="2400" dirty="0"/>
          </a:p>
          <a:p>
            <a:pPr marL="457200" lvl="0" indent="-342900" algn="l" rtl="0">
              <a:lnSpc>
                <a:spcPct val="90000"/>
              </a:lnSpc>
              <a:spcBef>
                <a:spcPts val="1000"/>
              </a:spcBef>
              <a:spcAft>
                <a:spcPts val="0"/>
              </a:spcAft>
              <a:buClr>
                <a:schemeClr val="dk1"/>
              </a:buClr>
              <a:buSzPts val="1800"/>
              <a:buChar char="•"/>
            </a:pPr>
            <a:r>
              <a:rPr lang="en-GB" sz="2400" dirty="0" err="1"/>
              <a:t>Diese</a:t>
            </a:r>
            <a:r>
              <a:rPr lang="en-GB" sz="2400" dirty="0"/>
              <a:t> Situation </a:t>
            </a:r>
            <a:r>
              <a:rPr lang="en-GB" sz="2400" dirty="0" err="1"/>
              <a:t>kann</a:t>
            </a:r>
            <a:r>
              <a:rPr lang="en-GB" sz="2400" dirty="0"/>
              <a:t> </a:t>
            </a:r>
            <a:r>
              <a:rPr lang="en-GB" sz="2400" dirty="0" err="1"/>
              <a:t>im</a:t>
            </a:r>
            <a:r>
              <a:rPr lang="en-GB" sz="2400" dirty="0"/>
              <a:t> </a:t>
            </a:r>
            <a:r>
              <a:rPr lang="en-GB" sz="2400" dirty="0" err="1"/>
              <a:t>Laufe</a:t>
            </a:r>
            <a:r>
              <a:rPr lang="en-GB" sz="2400" dirty="0"/>
              <a:t> der Zeit </a:t>
            </a:r>
            <a:r>
              <a:rPr lang="en-GB" sz="2400" dirty="0" err="1"/>
              <a:t>nicht</a:t>
            </a:r>
            <a:r>
              <a:rPr lang="en-GB" sz="2400" dirty="0"/>
              <a:t> </a:t>
            </a:r>
            <a:r>
              <a:rPr lang="en-GB" sz="2400" dirty="0" err="1"/>
              <a:t>nur</a:t>
            </a:r>
            <a:r>
              <a:rPr lang="en-GB" sz="2400" dirty="0"/>
              <a:t> </a:t>
            </a:r>
            <a:r>
              <a:rPr lang="en-GB" sz="2400" dirty="0" err="1"/>
              <a:t>zu</a:t>
            </a:r>
            <a:r>
              <a:rPr lang="en-GB" sz="2400" dirty="0"/>
              <a:t> </a:t>
            </a:r>
            <a:r>
              <a:rPr lang="en-GB" sz="2400" dirty="0" err="1"/>
              <a:t>einer</a:t>
            </a:r>
            <a:r>
              <a:rPr lang="en-GB" sz="2400" dirty="0"/>
              <a:t> </a:t>
            </a:r>
            <a:r>
              <a:rPr lang="en-GB" sz="2400" dirty="0" err="1"/>
              <a:t>allmählich</a:t>
            </a:r>
            <a:r>
              <a:rPr lang="en-GB" sz="2400" dirty="0"/>
              <a:t> </a:t>
            </a:r>
            <a:r>
              <a:rPr lang="en-GB" sz="2400" dirty="0" err="1"/>
              <a:t>zunehmenden</a:t>
            </a:r>
            <a:r>
              <a:rPr lang="en-GB" sz="2400" dirty="0"/>
              <a:t> </a:t>
            </a:r>
            <a:r>
              <a:rPr lang="en-GB" sz="2400" dirty="0" err="1"/>
              <a:t>akademischen</a:t>
            </a:r>
            <a:r>
              <a:rPr lang="en-GB" sz="2400" dirty="0"/>
              <a:t> </a:t>
            </a:r>
            <a:r>
              <a:rPr lang="en-GB" sz="2400" dirty="0" err="1"/>
              <a:t>Unzulänglichkeit</a:t>
            </a:r>
            <a:r>
              <a:rPr lang="en-GB" sz="2400" dirty="0"/>
              <a:t> </a:t>
            </a:r>
            <a:r>
              <a:rPr lang="en-GB" sz="2400" dirty="0" err="1"/>
              <a:t>führen</a:t>
            </a:r>
            <a:r>
              <a:rPr lang="en-GB" sz="2400" dirty="0"/>
              <a:t>, </a:t>
            </a:r>
            <a:r>
              <a:rPr lang="en-GB" sz="2400" dirty="0" err="1"/>
              <a:t>sondern</a:t>
            </a:r>
            <a:r>
              <a:rPr lang="en-GB" sz="2400" dirty="0"/>
              <a:t> </a:t>
            </a:r>
            <a:r>
              <a:rPr lang="en-GB" sz="2400" dirty="0" err="1"/>
              <a:t>auch</a:t>
            </a:r>
            <a:r>
              <a:rPr lang="en-GB" sz="2400" dirty="0"/>
              <a:t> </a:t>
            </a:r>
            <a:r>
              <a:rPr lang="en-GB" sz="2400" dirty="0" err="1"/>
              <a:t>zu</a:t>
            </a:r>
            <a:r>
              <a:rPr lang="en-GB" sz="2400" dirty="0"/>
              <a:t> </a:t>
            </a:r>
            <a:r>
              <a:rPr lang="en-GB" sz="2400" dirty="0" err="1"/>
              <a:t>Problemen</a:t>
            </a:r>
            <a:r>
              <a:rPr lang="en-GB" sz="2400" dirty="0"/>
              <a:t> in der </a:t>
            </a:r>
            <a:r>
              <a:rPr lang="en-GB" sz="2400" dirty="0" err="1"/>
              <a:t>sozialen</a:t>
            </a:r>
            <a:r>
              <a:rPr lang="en-GB" sz="2400" dirty="0"/>
              <a:t> </a:t>
            </a:r>
            <a:r>
              <a:rPr lang="en-GB" sz="2400" dirty="0" err="1"/>
              <a:t>Interaktion</a:t>
            </a:r>
            <a:r>
              <a:rPr lang="en-GB" sz="2400" dirty="0"/>
              <a:t>, die </a:t>
            </a:r>
            <a:r>
              <a:rPr lang="en-GB" sz="2400" dirty="0" err="1"/>
              <a:t>dazu</a:t>
            </a:r>
            <a:r>
              <a:rPr lang="en-GB" sz="2400" dirty="0"/>
              <a:t> </a:t>
            </a:r>
            <a:r>
              <a:rPr lang="en-GB" sz="2400" dirty="0" err="1"/>
              <a:t>führen</a:t>
            </a:r>
            <a:r>
              <a:rPr lang="en-GB" sz="2400" dirty="0"/>
              <a:t>, </a:t>
            </a:r>
            <a:r>
              <a:rPr lang="en-GB" sz="2400" dirty="0" err="1"/>
              <a:t>dass</a:t>
            </a:r>
            <a:r>
              <a:rPr lang="en-GB" sz="2400" dirty="0"/>
              <a:t> </a:t>
            </a:r>
            <a:r>
              <a:rPr lang="en-GB" sz="2400" dirty="0" err="1"/>
              <a:t>Schüler</a:t>
            </a:r>
            <a:r>
              <a:rPr lang="en-GB" sz="2400" dirty="0"/>
              <a:t>*</a:t>
            </a:r>
            <a:r>
              <a:rPr lang="en-GB" sz="2400" dirty="0" err="1"/>
              <a:t>innen</a:t>
            </a:r>
            <a:r>
              <a:rPr lang="en-GB" sz="2400" dirty="0"/>
              <a:t> </a:t>
            </a:r>
            <a:r>
              <a:rPr lang="en-GB" sz="2400" dirty="0" err="1"/>
              <a:t>mit</a:t>
            </a:r>
            <a:r>
              <a:rPr lang="en-GB" sz="2400" dirty="0"/>
              <a:t> </a:t>
            </a:r>
            <a:r>
              <a:rPr lang="en-GB" sz="2400" dirty="0" err="1"/>
              <a:t>Dyskalkulie</a:t>
            </a:r>
            <a:r>
              <a:rPr lang="en-GB" sz="2400" dirty="0"/>
              <a:t> </a:t>
            </a:r>
            <a:r>
              <a:rPr lang="en-GB" sz="2400" dirty="0" err="1"/>
              <a:t>ausgegrenzt</a:t>
            </a:r>
            <a:r>
              <a:rPr lang="en-GB" sz="2400" dirty="0"/>
              <a:t> </a:t>
            </a:r>
            <a:r>
              <a:rPr lang="en-GB" sz="2400" dirty="0" err="1"/>
              <a:t>werden</a:t>
            </a:r>
            <a:r>
              <a:rPr lang="en-GB" sz="2400" dirty="0"/>
              <a:t> und </a:t>
            </a:r>
            <a:r>
              <a:rPr lang="en-GB" sz="2400" dirty="0" err="1"/>
              <a:t>sich</a:t>
            </a:r>
            <a:r>
              <a:rPr lang="en-GB" sz="2400" dirty="0"/>
              <a:t> </a:t>
            </a:r>
            <a:r>
              <a:rPr lang="en-GB" sz="2400" dirty="0" err="1"/>
              <a:t>sowohl</a:t>
            </a:r>
            <a:r>
              <a:rPr lang="en-GB" sz="2400" dirty="0"/>
              <a:t> emotional </a:t>
            </a:r>
            <a:r>
              <a:rPr lang="en-GB" sz="2400" dirty="0" err="1"/>
              <a:t>als</a:t>
            </a:r>
            <a:r>
              <a:rPr lang="en-GB" sz="2400" dirty="0"/>
              <a:t> </a:t>
            </a:r>
            <a:r>
              <a:rPr lang="en-GB" sz="2400" dirty="0" err="1"/>
              <a:t>auch</a:t>
            </a:r>
            <a:r>
              <a:rPr lang="en-GB" sz="2400" dirty="0"/>
              <a:t> </a:t>
            </a:r>
            <a:r>
              <a:rPr lang="en-GB" sz="2400" dirty="0" err="1"/>
              <a:t>physisch</a:t>
            </a:r>
            <a:r>
              <a:rPr lang="en-GB" sz="2400" dirty="0"/>
              <a:t> </a:t>
            </a:r>
            <a:r>
              <a:rPr lang="en-GB" sz="2400" dirty="0" err="1"/>
              <a:t>vom</a:t>
            </a:r>
            <a:r>
              <a:rPr lang="en-GB" sz="2400" dirty="0"/>
              <a:t> </a:t>
            </a:r>
            <a:r>
              <a:rPr lang="en-GB" sz="2400" dirty="0" err="1"/>
              <a:t>schulischen</a:t>
            </a:r>
            <a:r>
              <a:rPr lang="en-GB" sz="2400" dirty="0"/>
              <a:t> </a:t>
            </a:r>
            <a:r>
              <a:rPr lang="en-GB" sz="2400" dirty="0" err="1"/>
              <a:t>Umfeld</a:t>
            </a:r>
            <a:r>
              <a:rPr lang="en-GB" sz="2400" dirty="0"/>
              <a:t> </a:t>
            </a:r>
            <a:r>
              <a:rPr lang="en-GB" sz="2400" dirty="0" err="1"/>
              <a:t>distanzieren</a:t>
            </a:r>
            <a:r>
              <a:rPr lang="en-GB" sz="2400" dirty="0"/>
              <a:t>.</a:t>
            </a:r>
            <a:endParaRPr sz="2400" dirty="0"/>
          </a:p>
          <a:p>
            <a:pPr marL="457200" lvl="0" indent="-342900" algn="l" rtl="0">
              <a:lnSpc>
                <a:spcPct val="90000"/>
              </a:lnSpc>
              <a:spcBef>
                <a:spcPts val="1000"/>
              </a:spcBef>
              <a:spcAft>
                <a:spcPts val="0"/>
              </a:spcAft>
              <a:buClr>
                <a:schemeClr val="dk1"/>
              </a:buClr>
              <a:buSzPts val="1800"/>
              <a:buChar char="•"/>
            </a:pPr>
            <a:r>
              <a:rPr lang="en-GB" sz="2400" dirty="0"/>
              <a:t>Daher </a:t>
            </a:r>
            <a:r>
              <a:rPr lang="en-GB" sz="2400" dirty="0" err="1"/>
              <a:t>ist</a:t>
            </a:r>
            <a:r>
              <a:rPr lang="en-GB" sz="2400" dirty="0"/>
              <a:t> es für </a:t>
            </a:r>
            <a:r>
              <a:rPr lang="en-GB" sz="2400" dirty="0" err="1"/>
              <a:t>eine</a:t>
            </a:r>
            <a:r>
              <a:rPr lang="en-GB" sz="2400" dirty="0"/>
              <a:t> </a:t>
            </a:r>
            <a:r>
              <a:rPr lang="en-GB" sz="2400" dirty="0" err="1"/>
              <a:t>Lehrkraft</a:t>
            </a:r>
            <a:r>
              <a:rPr lang="en-GB" sz="2400" dirty="0"/>
              <a:t> von </a:t>
            </a:r>
            <a:r>
              <a:rPr lang="en-GB" sz="2400" dirty="0" err="1"/>
              <a:t>großer</a:t>
            </a:r>
            <a:r>
              <a:rPr lang="en-GB" sz="2400" dirty="0"/>
              <a:t> </a:t>
            </a:r>
            <a:r>
              <a:rPr lang="en-GB" sz="2400" dirty="0" err="1"/>
              <a:t>Bedeutung</a:t>
            </a:r>
            <a:r>
              <a:rPr lang="en-GB" sz="2400" dirty="0"/>
              <a:t>, integrative </a:t>
            </a:r>
            <a:r>
              <a:rPr lang="en-GB" sz="2400" dirty="0" err="1"/>
              <a:t>pädagogische</a:t>
            </a:r>
            <a:r>
              <a:rPr lang="en-GB" sz="2400" dirty="0"/>
              <a:t> </a:t>
            </a:r>
            <a:r>
              <a:rPr lang="en-GB" sz="2400" dirty="0" err="1"/>
              <a:t>Strategien</a:t>
            </a:r>
            <a:r>
              <a:rPr lang="en-GB" sz="2400" dirty="0"/>
              <a:t> </a:t>
            </a:r>
            <a:r>
              <a:rPr lang="en-GB" sz="2400" dirty="0" err="1"/>
              <a:t>anzuwenden</a:t>
            </a:r>
            <a:r>
              <a:rPr lang="en-GB" sz="2400" dirty="0"/>
              <a:t>, </a:t>
            </a:r>
            <a:r>
              <a:rPr lang="en-GB" sz="2400" dirty="0" err="1"/>
              <a:t>wenn</a:t>
            </a:r>
            <a:r>
              <a:rPr lang="en-GB" sz="2400" dirty="0"/>
              <a:t> </a:t>
            </a:r>
            <a:r>
              <a:rPr lang="en-GB" sz="2400" dirty="0" err="1"/>
              <a:t>sie</a:t>
            </a:r>
            <a:r>
              <a:rPr lang="en-GB" sz="2400" dirty="0"/>
              <a:t> </a:t>
            </a:r>
            <a:r>
              <a:rPr lang="en-GB" sz="2400" dirty="0" err="1"/>
              <a:t>im</a:t>
            </a:r>
            <a:r>
              <a:rPr lang="en-GB" sz="2400" dirty="0"/>
              <a:t> </a:t>
            </a:r>
            <a:r>
              <a:rPr lang="en-GB" sz="2400" dirty="0" err="1"/>
              <a:t>Klassenzimmer</a:t>
            </a:r>
            <a:r>
              <a:rPr lang="en-GB" sz="2400" dirty="0"/>
              <a:t> auf </a:t>
            </a:r>
            <a:r>
              <a:rPr lang="en-GB" sz="2400" dirty="0" err="1"/>
              <a:t>Schüler</a:t>
            </a:r>
            <a:r>
              <a:rPr lang="en-GB" sz="2400" dirty="0"/>
              <a:t>*</a:t>
            </a:r>
            <a:r>
              <a:rPr lang="en-GB" sz="2400" dirty="0" err="1"/>
              <a:t>innen</a:t>
            </a:r>
            <a:r>
              <a:rPr lang="en-GB" sz="2400" dirty="0"/>
              <a:t> </a:t>
            </a:r>
            <a:r>
              <a:rPr lang="en-GB" sz="2400" dirty="0" err="1"/>
              <a:t>mit</a:t>
            </a:r>
            <a:r>
              <a:rPr lang="en-GB" sz="2400" dirty="0"/>
              <a:t> </a:t>
            </a:r>
            <a:r>
              <a:rPr lang="en-GB" sz="2400" dirty="0" err="1"/>
              <a:t>Dyskalkulie</a:t>
            </a:r>
            <a:r>
              <a:rPr lang="en-GB" sz="2400" dirty="0"/>
              <a:t> </a:t>
            </a:r>
            <a:r>
              <a:rPr lang="en-GB" sz="2400" dirty="0" err="1"/>
              <a:t>trifft</a:t>
            </a:r>
            <a:r>
              <a:rPr lang="en-GB" sz="2400" dirty="0"/>
              <a:t>.</a:t>
            </a:r>
            <a:endParaRPr sz="2400" dirty="0"/>
          </a:p>
        </p:txBody>
      </p:sp>
      <p:sp>
        <p:nvSpPr>
          <p:cNvPr id="4" name="Google Shape;109;p32">
            <a:extLst>
              <a:ext uri="{FF2B5EF4-FFF2-40B4-BE49-F238E27FC236}">
                <a16:creationId xmlns:a16="http://schemas.microsoft.com/office/drawing/2014/main" id="{96C96614-93FD-FF1B-D4C1-8F12A0EE7BD2}"/>
              </a:ext>
            </a:extLst>
          </p:cNvPr>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en-GB" sz="2400" b="1" dirty="0">
                <a:solidFill>
                  <a:schemeClr val="lt1"/>
                </a:solidFill>
              </a:rPr>
              <a:t>Modul 4: </a:t>
            </a:r>
            <a:r>
              <a:rPr lang="en-GB" sz="2400" b="1" dirty="0" err="1">
                <a:solidFill>
                  <a:schemeClr val="lt1"/>
                </a:solidFill>
              </a:rPr>
              <a:t>Inklusion</a:t>
            </a:r>
            <a:r>
              <a:rPr lang="en-GB" sz="2400" b="1" dirty="0">
                <a:solidFill>
                  <a:schemeClr val="lt1"/>
                </a:solidFill>
              </a:rPr>
              <a:t> in </a:t>
            </a:r>
            <a:r>
              <a:rPr lang="en-GB" sz="2400" b="1" dirty="0" err="1">
                <a:solidFill>
                  <a:schemeClr val="lt1"/>
                </a:solidFill>
              </a:rPr>
              <a:t>allen</a:t>
            </a:r>
            <a:r>
              <a:rPr lang="en-GB" sz="2400" b="1" dirty="0">
                <a:solidFill>
                  <a:schemeClr val="lt1"/>
                </a:solidFill>
              </a:rPr>
              <a:t> </a:t>
            </a:r>
            <a:r>
              <a:rPr lang="en-GB" sz="2400" b="1" dirty="0" err="1">
                <a:solidFill>
                  <a:schemeClr val="lt1"/>
                </a:solidFill>
              </a:rPr>
              <a:t>Bereichen</a:t>
            </a:r>
            <a:r>
              <a:rPr lang="en-GB" sz="2400" b="1" dirty="0">
                <a:solidFill>
                  <a:schemeClr val="lt1"/>
                </a:solidFill>
              </a:rPr>
              <a:t> der </a:t>
            </a:r>
            <a:r>
              <a:rPr lang="en-GB" sz="2400" b="1" dirty="0" err="1">
                <a:solidFill>
                  <a:schemeClr val="lt1"/>
                </a:solidFill>
              </a:rPr>
              <a:t>allgemeinen</a:t>
            </a:r>
            <a:r>
              <a:rPr lang="en-GB" sz="2400" b="1" dirty="0">
                <a:solidFill>
                  <a:schemeClr val="lt1"/>
                </a:solidFill>
              </a:rPr>
              <a:t> und </a:t>
            </a:r>
            <a:r>
              <a:rPr lang="en-GB" sz="2400" b="1" dirty="0" err="1">
                <a:solidFill>
                  <a:schemeClr val="lt1"/>
                </a:solidFill>
              </a:rPr>
              <a:t>beruflichen</a:t>
            </a:r>
            <a:r>
              <a:rPr lang="en-GB" sz="2400" b="1" dirty="0">
                <a:solidFill>
                  <a:schemeClr val="lt1"/>
                </a:solidFill>
              </a:rPr>
              <a:t> </a:t>
            </a:r>
            <a:r>
              <a:rPr lang="en-GB" sz="2400" b="1" dirty="0" err="1">
                <a:solidFill>
                  <a:schemeClr val="lt1"/>
                </a:solidFill>
              </a:rPr>
              <a:t>Bildung</a:t>
            </a:r>
            <a:br>
              <a:rPr lang="en-GB" sz="2400" b="1" dirty="0">
                <a:solidFill>
                  <a:schemeClr val="lt1"/>
                </a:solidFill>
              </a:rPr>
            </a:br>
            <a:r>
              <a:rPr lang="en-GB" sz="2400" b="1" dirty="0">
                <a:solidFill>
                  <a:schemeClr val="lt1"/>
                </a:solidFill>
              </a:rPr>
              <a:t>2. Modul </a:t>
            </a:r>
            <a:r>
              <a:rPr lang="en-GB" sz="2400" b="1" dirty="0" err="1">
                <a:solidFill>
                  <a:schemeClr val="lt1"/>
                </a:solidFill>
              </a:rPr>
              <a:t>Einführung</a:t>
            </a:r>
            <a:endParaRPr sz="2400" b="1" dirty="0">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2" name="Google Shape;122;p34"/>
          <p:cNvSpPr txBox="1">
            <a:spLocks noGrp="1"/>
          </p:cNvSpPr>
          <p:nvPr>
            <p:ph type="body" idx="1"/>
          </p:nvPr>
        </p:nvSpPr>
        <p:spPr>
          <a:xfrm>
            <a:off x="838201" y="1262744"/>
            <a:ext cx="10214112" cy="4647402"/>
          </a:xfrm>
          <a:prstGeom prst="rect">
            <a:avLst/>
          </a:prstGeom>
          <a:noFill/>
          <a:ln>
            <a:noFill/>
          </a:ln>
        </p:spPr>
        <p:txBody>
          <a:bodyPr spcFirstLastPara="1" wrap="square" lIns="91425" tIns="45700" rIns="91425" bIns="45700" anchor="t" anchorCtr="0">
            <a:noAutofit/>
          </a:bodyPr>
          <a:lstStyle/>
          <a:p>
            <a:pPr marL="457200" lvl="0" indent="-342900" algn="l" rtl="0">
              <a:lnSpc>
                <a:spcPct val="90000"/>
              </a:lnSpc>
              <a:spcBef>
                <a:spcPts val="1000"/>
              </a:spcBef>
              <a:spcAft>
                <a:spcPts val="0"/>
              </a:spcAft>
              <a:buClr>
                <a:schemeClr val="dk1"/>
              </a:buClr>
              <a:buSzPts val="1800"/>
              <a:buChar char="•"/>
            </a:pPr>
            <a:r>
              <a:rPr lang="en-GB" dirty="0" err="1"/>
              <a:t>Unter</a:t>
            </a:r>
            <a:r>
              <a:rPr lang="en-GB" dirty="0"/>
              <a:t> den </a:t>
            </a:r>
            <a:r>
              <a:rPr lang="en-GB" dirty="0" err="1"/>
              <a:t>Merkmalen</a:t>
            </a:r>
            <a:r>
              <a:rPr lang="en-GB" dirty="0"/>
              <a:t> von </a:t>
            </a:r>
            <a:r>
              <a:rPr lang="en-GB" dirty="0" err="1"/>
              <a:t>Schüler</a:t>
            </a:r>
            <a:r>
              <a:rPr lang="en-GB" dirty="0"/>
              <a:t>*</a:t>
            </a:r>
            <a:r>
              <a:rPr lang="en-GB" dirty="0" err="1"/>
              <a:t>innen</a:t>
            </a:r>
            <a:r>
              <a:rPr lang="en-GB" dirty="0"/>
              <a:t> </a:t>
            </a:r>
            <a:r>
              <a:rPr lang="en-GB" dirty="0" err="1"/>
              <a:t>mit</a:t>
            </a:r>
            <a:r>
              <a:rPr lang="en-GB" dirty="0"/>
              <a:t> </a:t>
            </a:r>
            <a:r>
              <a:rPr lang="en-GB" dirty="0" err="1"/>
              <a:t>Dyskalkulie</a:t>
            </a:r>
            <a:r>
              <a:rPr lang="en-GB" dirty="0"/>
              <a:t> </a:t>
            </a:r>
            <a:r>
              <a:rPr lang="en-GB" dirty="0" err="1"/>
              <a:t>finden</a:t>
            </a:r>
            <a:r>
              <a:rPr lang="en-GB" dirty="0"/>
              <a:t> </a:t>
            </a:r>
            <a:r>
              <a:rPr lang="en-GB" dirty="0" err="1"/>
              <a:t>sich</a:t>
            </a:r>
            <a:r>
              <a:rPr lang="en-GB" dirty="0"/>
              <a:t> </a:t>
            </a:r>
            <a:r>
              <a:rPr lang="en-GB" dirty="0" err="1"/>
              <a:t>entwicklungsneurologische</a:t>
            </a:r>
            <a:r>
              <a:rPr lang="en-GB" dirty="0"/>
              <a:t> </a:t>
            </a:r>
            <a:r>
              <a:rPr lang="en-GB" dirty="0" err="1"/>
              <a:t>Ursachen</a:t>
            </a:r>
            <a:r>
              <a:rPr lang="en-GB" dirty="0"/>
              <a:t> </a:t>
            </a:r>
            <a:r>
              <a:rPr lang="en-GB" dirty="0" err="1"/>
              <a:t>wie</a:t>
            </a:r>
            <a:r>
              <a:rPr lang="en-GB" dirty="0"/>
              <a:t> </a:t>
            </a:r>
            <a:r>
              <a:rPr lang="en-GB" dirty="0" err="1"/>
              <a:t>Gedächtnisprobleme</a:t>
            </a:r>
            <a:r>
              <a:rPr lang="en-GB" dirty="0"/>
              <a:t>, </a:t>
            </a:r>
            <a:r>
              <a:rPr lang="en-GB" dirty="0" err="1"/>
              <a:t>Ablenkbarkeit</a:t>
            </a:r>
            <a:r>
              <a:rPr lang="en-GB" dirty="0"/>
              <a:t>, auditive und </a:t>
            </a:r>
            <a:r>
              <a:rPr lang="en-GB" dirty="0" err="1"/>
              <a:t>visuelle</a:t>
            </a:r>
            <a:r>
              <a:rPr lang="en-GB" dirty="0"/>
              <a:t> </a:t>
            </a:r>
            <a:r>
              <a:rPr lang="en-GB" dirty="0" err="1"/>
              <a:t>Wahrnehmungsprobleme</a:t>
            </a:r>
            <a:r>
              <a:rPr lang="en-GB" dirty="0"/>
              <a:t>, </a:t>
            </a:r>
            <a:r>
              <a:rPr lang="en-GB" dirty="0" err="1"/>
              <a:t>Probleme</a:t>
            </a:r>
            <a:r>
              <a:rPr lang="en-GB" dirty="0"/>
              <a:t> </a:t>
            </a:r>
            <a:r>
              <a:rPr lang="en-GB" dirty="0" err="1"/>
              <a:t>beim</a:t>
            </a:r>
            <a:r>
              <a:rPr lang="en-GB" dirty="0"/>
              <a:t> </a:t>
            </a:r>
            <a:r>
              <a:rPr lang="en-GB" dirty="0" err="1"/>
              <a:t>Erfassen</a:t>
            </a:r>
            <a:r>
              <a:rPr lang="en-GB" dirty="0"/>
              <a:t> </a:t>
            </a:r>
            <a:r>
              <a:rPr lang="en-GB" dirty="0" err="1"/>
              <a:t>räumlicher</a:t>
            </a:r>
            <a:r>
              <a:rPr lang="en-GB" dirty="0"/>
              <a:t> und </a:t>
            </a:r>
            <a:r>
              <a:rPr lang="en-GB" dirty="0" err="1"/>
              <a:t>semantischer</a:t>
            </a:r>
            <a:r>
              <a:rPr lang="en-GB" dirty="0"/>
              <a:t> </a:t>
            </a:r>
            <a:r>
              <a:rPr lang="en-GB" dirty="0" err="1"/>
              <a:t>Beziehungen</a:t>
            </a:r>
            <a:r>
              <a:rPr lang="en-GB" dirty="0"/>
              <a:t>.</a:t>
            </a:r>
            <a:endParaRPr dirty="0"/>
          </a:p>
          <a:p>
            <a:pPr marL="457200" lvl="0" indent="-342900" algn="l" rtl="0">
              <a:lnSpc>
                <a:spcPct val="90000"/>
              </a:lnSpc>
              <a:spcBef>
                <a:spcPts val="1000"/>
              </a:spcBef>
              <a:spcAft>
                <a:spcPts val="0"/>
              </a:spcAft>
              <a:buClr>
                <a:schemeClr val="dk1"/>
              </a:buClr>
              <a:buSzPts val="1800"/>
              <a:buChar char="•"/>
            </a:pPr>
            <a:r>
              <a:rPr lang="en-GB" dirty="0"/>
              <a:t>Die </a:t>
            </a:r>
            <a:r>
              <a:rPr lang="en-GB" dirty="0" err="1"/>
              <a:t>Durchführung</a:t>
            </a:r>
            <a:r>
              <a:rPr lang="en-GB" dirty="0"/>
              <a:t> von </a:t>
            </a:r>
            <a:r>
              <a:rPr lang="en-GB" dirty="0" err="1"/>
              <a:t>Aktivitäten</a:t>
            </a:r>
            <a:r>
              <a:rPr lang="en-GB" dirty="0"/>
              <a:t> </a:t>
            </a:r>
            <a:r>
              <a:rPr lang="en-GB" dirty="0" err="1"/>
              <a:t>im</a:t>
            </a:r>
            <a:r>
              <a:rPr lang="en-GB" dirty="0"/>
              <a:t> </a:t>
            </a:r>
            <a:r>
              <a:rPr lang="en-GB" dirty="0" err="1"/>
              <a:t>Klassenzimmer</a:t>
            </a:r>
            <a:r>
              <a:rPr lang="en-GB" dirty="0"/>
              <a:t>, die </a:t>
            </a:r>
            <a:r>
              <a:rPr lang="en-GB" dirty="0" err="1"/>
              <a:t>sowohl</a:t>
            </a:r>
            <a:r>
              <a:rPr lang="en-GB" dirty="0"/>
              <a:t> die </a:t>
            </a:r>
            <a:r>
              <a:rPr lang="en-GB" dirty="0" err="1"/>
              <a:t>Entwicklung</a:t>
            </a:r>
            <a:r>
              <a:rPr lang="en-GB" dirty="0"/>
              <a:t> von </a:t>
            </a:r>
            <a:r>
              <a:rPr lang="en-GB" dirty="0" err="1"/>
              <a:t>Schüler</a:t>
            </a:r>
            <a:r>
              <a:rPr lang="en-GB" dirty="0"/>
              <a:t>*</a:t>
            </a:r>
            <a:r>
              <a:rPr lang="en-GB" dirty="0" err="1"/>
              <a:t>innen</a:t>
            </a:r>
            <a:r>
              <a:rPr lang="en-GB" dirty="0"/>
              <a:t> </a:t>
            </a:r>
            <a:r>
              <a:rPr lang="en-GB" dirty="0" err="1"/>
              <a:t>mit</a:t>
            </a:r>
            <a:r>
              <a:rPr lang="en-GB" dirty="0"/>
              <a:t> </a:t>
            </a:r>
            <a:r>
              <a:rPr lang="en-GB" dirty="0" err="1"/>
              <a:t>Dyskalkulie</a:t>
            </a:r>
            <a:r>
              <a:rPr lang="en-GB" dirty="0"/>
              <a:t> </a:t>
            </a:r>
            <a:r>
              <a:rPr lang="en-GB" dirty="0" err="1"/>
              <a:t>als</a:t>
            </a:r>
            <a:r>
              <a:rPr lang="en-GB" dirty="0"/>
              <a:t> </a:t>
            </a:r>
            <a:r>
              <a:rPr lang="en-GB" dirty="0" err="1"/>
              <a:t>auch</a:t>
            </a:r>
            <a:r>
              <a:rPr lang="en-GB" dirty="0"/>
              <a:t> </a:t>
            </a:r>
            <a:r>
              <a:rPr lang="en-GB" dirty="0" err="1"/>
              <a:t>ihre</a:t>
            </a:r>
            <a:r>
              <a:rPr lang="en-GB" dirty="0"/>
              <a:t> </a:t>
            </a:r>
            <a:r>
              <a:rPr lang="en-GB" dirty="0" err="1"/>
              <a:t>Interaktion</a:t>
            </a:r>
            <a:r>
              <a:rPr lang="en-GB" dirty="0"/>
              <a:t> </a:t>
            </a:r>
            <a:r>
              <a:rPr lang="en-GB" dirty="0" err="1"/>
              <a:t>mit</a:t>
            </a:r>
            <a:r>
              <a:rPr lang="en-GB" dirty="0"/>
              <a:t> </a:t>
            </a:r>
            <a:r>
              <a:rPr lang="en-GB" dirty="0" err="1"/>
              <a:t>anderen</a:t>
            </a:r>
            <a:r>
              <a:rPr lang="en-GB" dirty="0"/>
              <a:t> </a:t>
            </a:r>
            <a:r>
              <a:rPr lang="en-GB" dirty="0" err="1"/>
              <a:t>Schüler</a:t>
            </a:r>
            <a:r>
              <a:rPr lang="en-GB" dirty="0"/>
              <a:t>*</a:t>
            </a:r>
            <a:r>
              <a:rPr lang="en-GB" dirty="0" err="1"/>
              <a:t>innen</a:t>
            </a:r>
            <a:r>
              <a:rPr lang="en-GB" dirty="0"/>
              <a:t> </a:t>
            </a:r>
            <a:r>
              <a:rPr lang="en-GB" dirty="0" err="1"/>
              <a:t>gewährleisten</a:t>
            </a:r>
            <a:r>
              <a:rPr lang="en-GB" dirty="0"/>
              <a:t>, </a:t>
            </a:r>
            <a:r>
              <a:rPr lang="en-GB" dirty="0" err="1"/>
              <a:t>wird</a:t>
            </a:r>
            <a:r>
              <a:rPr lang="en-GB" dirty="0"/>
              <a:t> die </a:t>
            </a:r>
            <a:r>
              <a:rPr lang="en-GB" dirty="0" err="1"/>
              <a:t>Inklusion</a:t>
            </a:r>
            <a:r>
              <a:rPr lang="en-GB" dirty="0"/>
              <a:t> </a:t>
            </a:r>
            <a:r>
              <a:rPr lang="en-GB" dirty="0" err="1"/>
              <a:t>sicherstellen</a:t>
            </a:r>
            <a:r>
              <a:rPr lang="en-GB" dirty="0"/>
              <a:t>.</a:t>
            </a:r>
            <a:endParaRPr dirty="0"/>
          </a:p>
        </p:txBody>
      </p:sp>
      <p:sp>
        <p:nvSpPr>
          <p:cNvPr id="4" name="Google Shape;109;p32">
            <a:extLst>
              <a:ext uri="{FF2B5EF4-FFF2-40B4-BE49-F238E27FC236}">
                <a16:creationId xmlns:a16="http://schemas.microsoft.com/office/drawing/2014/main" id="{5D9EB2E6-329C-FE2D-344C-270034D58675}"/>
              </a:ext>
            </a:extLst>
          </p:cNvPr>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en-GB" sz="2400" b="1" dirty="0">
                <a:solidFill>
                  <a:schemeClr val="lt1"/>
                </a:solidFill>
              </a:rPr>
              <a:t>Modul 4: </a:t>
            </a:r>
            <a:r>
              <a:rPr lang="en-GB" sz="2400" b="1" dirty="0" err="1">
                <a:solidFill>
                  <a:schemeClr val="lt1"/>
                </a:solidFill>
              </a:rPr>
              <a:t>Inklusion</a:t>
            </a:r>
            <a:r>
              <a:rPr lang="en-GB" sz="2400" b="1" dirty="0">
                <a:solidFill>
                  <a:schemeClr val="lt1"/>
                </a:solidFill>
              </a:rPr>
              <a:t> in </a:t>
            </a:r>
            <a:r>
              <a:rPr lang="en-GB" sz="2400" b="1" dirty="0" err="1">
                <a:solidFill>
                  <a:schemeClr val="lt1"/>
                </a:solidFill>
              </a:rPr>
              <a:t>allen</a:t>
            </a:r>
            <a:r>
              <a:rPr lang="en-GB" sz="2400" b="1" dirty="0">
                <a:solidFill>
                  <a:schemeClr val="lt1"/>
                </a:solidFill>
              </a:rPr>
              <a:t> </a:t>
            </a:r>
            <a:r>
              <a:rPr lang="en-GB" sz="2400" b="1" dirty="0" err="1">
                <a:solidFill>
                  <a:schemeClr val="lt1"/>
                </a:solidFill>
              </a:rPr>
              <a:t>Bereichen</a:t>
            </a:r>
            <a:r>
              <a:rPr lang="en-GB" sz="2400" b="1" dirty="0">
                <a:solidFill>
                  <a:schemeClr val="lt1"/>
                </a:solidFill>
              </a:rPr>
              <a:t> der </a:t>
            </a:r>
            <a:r>
              <a:rPr lang="en-GB" sz="2400" b="1" dirty="0" err="1">
                <a:solidFill>
                  <a:schemeClr val="lt1"/>
                </a:solidFill>
              </a:rPr>
              <a:t>allgemeinen</a:t>
            </a:r>
            <a:r>
              <a:rPr lang="en-GB" sz="2400" b="1" dirty="0">
                <a:solidFill>
                  <a:schemeClr val="lt1"/>
                </a:solidFill>
              </a:rPr>
              <a:t> und </a:t>
            </a:r>
            <a:r>
              <a:rPr lang="en-GB" sz="2400" b="1" dirty="0" err="1">
                <a:solidFill>
                  <a:schemeClr val="lt1"/>
                </a:solidFill>
              </a:rPr>
              <a:t>beruflichen</a:t>
            </a:r>
            <a:r>
              <a:rPr lang="en-GB" sz="2400" b="1" dirty="0">
                <a:solidFill>
                  <a:schemeClr val="lt1"/>
                </a:solidFill>
              </a:rPr>
              <a:t> </a:t>
            </a:r>
            <a:r>
              <a:rPr lang="en-GB" sz="2400" b="1" dirty="0" err="1">
                <a:solidFill>
                  <a:schemeClr val="lt1"/>
                </a:solidFill>
              </a:rPr>
              <a:t>Bildung</a:t>
            </a:r>
            <a:br>
              <a:rPr lang="en-GB" sz="2400" b="1" dirty="0">
                <a:solidFill>
                  <a:schemeClr val="lt1"/>
                </a:solidFill>
              </a:rPr>
            </a:br>
            <a:r>
              <a:rPr lang="en-GB" sz="2400" b="1" dirty="0">
                <a:solidFill>
                  <a:schemeClr val="lt1"/>
                </a:solidFill>
              </a:rPr>
              <a:t>2. Modul </a:t>
            </a:r>
            <a:r>
              <a:rPr lang="en-GB" sz="2400" b="1" dirty="0" err="1">
                <a:solidFill>
                  <a:schemeClr val="lt1"/>
                </a:solidFill>
              </a:rPr>
              <a:t>Einführung</a:t>
            </a:r>
            <a:endParaRPr sz="2400" b="1" dirty="0">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35"/>
          <p:cNvSpPr txBox="1">
            <a:spLocks noGrp="1"/>
          </p:cNvSpPr>
          <p:nvPr>
            <p:ph type="body" idx="1"/>
          </p:nvPr>
        </p:nvSpPr>
        <p:spPr>
          <a:xfrm>
            <a:off x="838201" y="1262744"/>
            <a:ext cx="10214112" cy="4647402"/>
          </a:xfrm>
          <a:prstGeom prst="rect">
            <a:avLst/>
          </a:prstGeom>
          <a:noFill/>
          <a:ln>
            <a:noFill/>
          </a:ln>
        </p:spPr>
        <p:txBody>
          <a:bodyPr spcFirstLastPara="1" wrap="square" lIns="91425" tIns="45700" rIns="91425" bIns="45700" anchor="t" anchorCtr="0">
            <a:noAutofit/>
          </a:bodyPr>
          <a:lstStyle/>
          <a:p>
            <a:pPr marL="114300" lvl="0" indent="0" algn="l" rtl="0">
              <a:lnSpc>
                <a:spcPct val="90000"/>
              </a:lnSpc>
              <a:spcBef>
                <a:spcPts val="1000"/>
              </a:spcBef>
              <a:spcAft>
                <a:spcPts val="0"/>
              </a:spcAft>
              <a:buSzPts val="1800"/>
              <a:buNone/>
            </a:pPr>
            <a:r>
              <a:rPr lang="en-GB" sz="2400" dirty="0"/>
              <a:t>Bei der </a:t>
            </a:r>
            <a:r>
              <a:rPr lang="en-GB" sz="2400" dirty="0" err="1"/>
              <a:t>Durchführung</a:t>
            </a:r>
            <a:r>
              <a:rPr lang="en-GB" sz="2400" dirty="0"/>
              <a:t> </a:t>
            </a:r>
            <a:r>
              <a:rPr lang="en-GB" sz="2400" dirty="0" err="1"/>
              <a:t>dieser</a:t>
            </a:r>
            <a:r>
              <a:rPr lang="en-GB" sz="2400" dirty="0"/>
              <a:t> </a:t>
            </a:r>
            <a:r>
              <a:rPr lang="en-GB" sz="2400" dirty="0" err="1"/>
              <a:t>Aktivitäten</a:t>
            </a:r>
            <a:r>
              <a:rPr lang="en-GB" sz="2400" dirty="0"/>
              <a:t> </a:t>
            </a:r>
            <a:r>
              <a:rPr lang="en-GB" sz="2400" dirty="0" err="1"/>
              <a:t>ist</a:t>
            </a:r>
            <a:r>
              <a:rPr lang="en-GB" sz="2400" dirty="0"/>
              <a:t> es </a:t>
            </a:r>
            <a:r>
              <a:rPr lang="en-GB" sz="2400" dirty="0" err="1"/>
              <a:t>sinnvoll</a:t>
            </a:r>
            <a:r>
              <a:rPr lang="en-GB" sz="2400" dirty="0"/>
              <a:t>, </a:t>
            </a:r>
            <a:r>
              <a:rPr lang="en-GB" sz="2400" dirty="0" err="1"/>
              <a:t>Folgendes</a:t>
            </a:r>
            <a:r>
              <a:rPr lang="en-GB" sz="2400" dirty="0"/>
              <a:t> </a:t>
            </a:r>
            <a:r>
              <a:rPr lang="en-GB" sz="2400" dirty="0" err="1"/>
              <a:t>zu</a:t>
            </a:r>
            <a:r>
              <a:rPr lang="en-GB" sz="2400" dirty="0"/>
              <a:t> </a:t>
            </a:r>
            <a:r>
              <a:rPr lang="en-GB" sz="2400" dirty="0" err="1"/>
              <a:t>beachten</a:t>
            </a:r>
            <a:endParaRPr dirty="0"/>
          </a:p>
          <a:p>
            <a:pPr marL="457200" lvl="0" indent="-342900" algn="l" rtl="0">
              <a:lnSpc>
                <a:spcPct val="90000"/>
              </a:lnSpc>
              <a:spcBef>
                <a:spcPts val="1000"/>
              </a:spcBef>
              <a:spcAft>
                <a:spcPts val="0"/>
              </a:spcAft>
              <a:buSzPts val="1800"/>
              <a:buChar char="•"/>
            </a:pPr>
            <a:r>
              <a:rPr lang="en-GB" sz="2400" dirty="0" err="1"/>
              <a:t>Anpassung</a:t>
            </a:r>
            <a:r>
              <a:rPr lang="en-GB" sz="2400" dirty="0"/>
              <a:t> der </a:t>
            </a:r>
            <a:r>
              <a:rPr lang="en-GB" sz="2400" dirty="0" err="1"/>
              <a:t>Raumaufteilung</a:t>
            </a:r>
            <a:r>
              <a:rPr lang="en-GB" sz="2400" dirty="0"/>
              <a:t> </a:t>
            </a:r>
            <a:r>
              <a:rPr lang="en-GB" sz="2400" dirty="0" err="1"/>
              <a:t>im</a:t>
            </a:r>
            <a:r>
              <a:rPr lang="en-GB" sz="2400" dirty="0"/>
              <a:t> </a:t>
            </a:r>
            <a:r>
              <a:rPr lang="en-GB" sz="2400" dirty="0" err="1"/>
              <a:t>Klassenzimmer</a:t>
            </a:r>
            <a:r>
              <a:rPr lang="en-GB" sz="2400" dirty="0"/>
              <a:t>, um </a:t>
            </a:r>
            <a:r>
              <a:rPr lang="en-GB" sz="2400" dirty="0" err="1"/>
              <a:t>Ablenkungen</a:t>
            </a:r>
            <a:r>
              <a:rPr lang="en-GB" sz="2400" dirty="0"/>
              <a:t> </a:t>
            </a:r>
            <a:r>
              <a:rPr lang="en-GB" sz="2400" dirty="0" err="1"/>
              <a:t>zu</a:t>
            </a:r>
            <a:r>
              <a:rPr lang="en-GB" sz="2400" dirty="0"/>
              <a:t> </a:t>
            </a:r>
            <a:r>
              <a:rPr lang="en-GB" sz="2400" dirty="0" err="1"/>
              <a:t>minimieren</a:t>
            </a:r>
            <a:r>
              <a:rPr lang="en-GB" sz="2400" dirty="0"/>
              <a:t>, </a:t>
            </a:r>
            <a:endParaRPr dirty="0"/>
          </a:p>
          <a:p>
            <a:pPr marL="457200" lvl="0" indent="-342900" algn="l" rtl="0">
              <a:lnSpc>
                <a:spcPct val="90000"/>
              </a:lnSpc>
              <a:spcBef>
                <a:spcPts val="1000"/>
              </a:spcBef>
              <a:spcAft>
                <a:spcPts val="0"/>
              </a:spcAft>
              <a:buSzPts val="1800"/>
              <a:buChar char="•"/>
            </a:pPr>
            <a:r>
              <a:rPr lang="en-GB" sz="2400" dirty="0"/>
              <a:t>Eine </a:t>
            </a:r>
            <a:r>
              <a:rPr lang="en-GB" sz="2400" dirty="0" err="1"/>
              <a:t>Sitzordnung</a:t>
            </a:r>
            <a:r>
              <a:rPr lang="en-GB" sz="2400" dirty="0"/>
              <a:t>, </a:t>
            </a:r>
            <a:r>
              <a:rPr lang="en-GB" sz="2400" dirty="0" err="1"/>
              <a:t>bei</a:t>
            </a:r>
            <a:r>
              <a:rPr lang="en-GB" sz="2400" dirty="0"/>
              <a:t> der die </a:t>
            </a:r>
            <a:r>
              <a:rPr lang="en-GB" sz="2400" dirty="0" err="1"/>
              <a:t>Schüler</a:t>
            </a:r>
            <a:r>
              <a:rPr lang="en-GB" sz="2400" dirty="0"/>
              <a:t>*</a:t>
            </a:r>
            <a:r>
              <a:rPr lang="en-GB" sz="2400" dirty="0" err="1"/>
              <a:t>innen</a:t>
            </a:r>
            <a:r>
              <a:rPr lang="en-GB" sz="2400" dirty="0"/>
              <a:t> den </a:t>
            </a:r>
            <a:r>
              <a:rPr lang="en-GB" sz="2400" dirty="0" err="1"/>
              <a:t>Lehrenden</a:t>
            </a:r>
            <a:r>
              <a:rPr lang="en-GB" sz="2400" dirty="0"/>
              <a:t> und die Tafel gut </a:t>
            </a:r>
            <a:r>
              <a:rPr lang="en-GB" sz="2400" dirty="0" err="1"/>
              <a:t>sehen</a:t>
            </a:r>
            <a:r>
              <a:rPr lang="en-GB" sz="2400" dirty="0"/>
              <a:t> </a:t>
            </a:r>
            <a:r>
              <a:rPr lang="en-GB" sz="2400" dirty="0" err="1"/>
              <a:t>können</a:t>
            </a:r>
            <a:endParaRPr dirty="0"/>
          </a:p>
          <a:p>
            <a:pPr marL="457200" lvl="0" indent="-342900" algn="l" rtl="0">
              <a:lnSpc>
                <a:spcPct val="90000"/>
              </a:lnSpc>
              <a:spcBef>
                <a:spcPts val="1000"/>
              </a:spcBef>
              <a:spcAft>
                <a:spcPts val="0"/>
              </a:spcAft>
              <a:buSzPts val="1800"/>
              <a:buChar char="•"/>
            </a:pPr>
            <a:r>
              <a:rPr lang="en-GB" sz="2400" dirty="0" err="1"/>
              <a:t>Einsatz</a:t>
            </a:r>
            <a:r>
              <a:rPr lang="en-GB" sz="2400" dirty="0"/>
              <a:t> von </a:t>
            </a:r>
            <a:r>
              <a:rPr lang="en-GB" sz="2400" dirty="0" err="1"/>
              <a:t>multisensorischen</a:t>
            </a:r>
            <a:r>
              <a:rPr lang="en-GB" sz="2400" dirty="0"/>
              <a:t> </a:t>
            </a:r>
            <a:r>
              <a:rPr lang="en-GB" sz="2400" dirty="0" err="1"/>
              <a:t>Lernmitteln</a:t>
            </a:r>
            <a:r>
              <a:rPr lang="en-GB" sz="2400" dirty="0"/>
              <a:t> (</a:t>
            </a:r>
            <a:r>
              <a:rPr lang="en-GB" sz="2400" dirty="0" err="1"/>
              <a:t>visuelle</a:t>
            </a:r>
            <a:r>
              <a:rPr lang="en-GB" sz="2400" dirty="0"/>
              <a:t>, auditive und </a:t>
            </a:r>
            <a:r>
              <a:rPr lang="en-GB" sz="2400" dirty="0" err="1"/>
              <a:t>taktile</a:t>
            </a:r>
            <a:r>
              <a:rPr lang="en-GB" sz="2400" dirty="0"/>
              <a:t> </a:t>
            </a:r>
            <a:r>
              <a:rPr lang="en-GB" sz="2400" dirty="0" err="1"/>
              <a:t>Materialien</a:t>
            </a:r>
            <a:r>
              <a:rPr lang="en-GB" sz="2400" dirty="0"/>
              <a:t>)</a:t>
            </a:r>
            <a:endParaRPr dirty="0"/>
          </a:p>
          <a:p>
            <a:pPr marL="457200" lvl="0" indent="-342900" algn="l" rtl="0">
              <a:lnSpc>
                <a:spcPct val="90000"/>
              </a:lnSpc>
              <a:spcBef>
                <a:spcPts val="1000"/>
              </a:spcBef>
              <a:spcAft>
                <a:spcPts val="0"/>
              </a:spcAft>
              <a:buSzPts val="1800"/>
              <a:buChar char="•"/>
            </a:pPr>
            <a:r>
              <a:rPr lang="en-GB" sz="2400" dirty="0" err="1"/>
              <a:t>Konkretisierung</a:t>
            </a:r>
            <a:r>
              <a:rPr lang="en-GB" sz="2400" dirty="0"/>
              <a:t> von </a:t>
            </a:r>
            <a:r>
              <a:rPr lang="en-GB" sz="2400" dirty="0" err="1"/>
              <a:t>mathematischen</a:t>
            </a:r>
            <a:r>
              <a:rPr lang="en-GB" sz="2400" dirty="0"/>
              <a:t> </a:t>
            </a:r>
            <a:r>
              <a:rPr lang="en-GB" sz="2400" dirty="0" err="1"/>
              <a:t>Konzepten</a:t>
            </a:r>
            <a:r>
              <a:rPr lang="en-GB" sz="2400" dirty="0"/>
              <a:t> </a:t>
            </a:r>
            <a:r>
              <a:rPr lang="en-GB" sz="2400" dirty="0" err="1"/>
              <a:t>mit</a:t>
            </a:r>
            <a:r>
              <a:rPr lang="en-GB" sz="2400" dirty="0"/>
              <a:t> </a:t>
            </a:r>
            <a:r>
              <a:rPr lang="en-GB" sz="2400" dirty="0" err="1"/>
              <a:t>konkreten</a:t>
            </a:r>
            <a:r>
              <a:rPr lang="en-GB" sz="2400" dirty="0"/>
              <a:t> </a:t>
            </a:r>
            <a:r>
              <a:rPr lang="en-GB" sz="2400" dirty="0" err="1"/>
              <a:t>Materialien</a:t>
            </a:r>
            <a:endParaRPr dirty="0"/>
          </a:p>
          <a:p>
            <a:pPr marL="457200" lvl="0" indent="-342900" algn="l" rtl="0">
              <a:lnSpc>
                <a:spcPct val="90000"/>
              </a:lnSpc>
              <a:spcBef>
                <a:spcPts val="1000"/>
              </a:spcBef>
              <a:spcAft>
                <a:spcPts val="0"/>
              </a:spcAft>
              <a:buSzPts val="1800"/>
              <a:buChar char="•"/>
            </a:pPr>
            <a:r>
              <a:rPr lang="en-GB" sz="2400" dirty="0"/>
              <a:t>In </a:t>
            </a:r>
            <a:r>
              <a:rPr lang="en-GB" sz="2400" dirty="0" err="1"/>
              <a:t>kleinen</a:t>
            </a:r>
            <a:r>
              <a:rPr lang="en-GB" sz="2400" dirty="0"/>
              <a:t> </a:t>
            </a:r>
            <a:r>
              <a:rPr lang="en-GB" sz="2400" dirty="0" err="1"/>
              <a:t>Schritten</a:t>
            </a:r>
            <a:r>
              <a:rPr lang="en-GB" sz="2400" dirty="0"/>
              <a:t> und </a:t>
            </a:r>
            <a:r>
              <a:rPr lang="en-GB" sz="2400" dirty="0" err="1"/>
              <a:t>häufigen</a:t>
            </a:r>
            <a:r>
              <a:rPr lang="en-GB" sz="2400" dirty="0"/>
              <a:t> </a:t>
            </a:r>
            <a:r>
              <a:rPr lang="en-GB" sz="2400" dirty="0" err="1"/>
              <a:t>Wiederholungen</a:t>
            </a:r>
            <a:r>
              <a:rPr lang="en-GB" sz="2400" dirty="0"/>
              <a:t> </a:t>
            </a:r>
            <a:r>
              <a:rPr lang="en-GB" sz="2400" dirty="0" err="1"/>
              <a:t>vorankommen</a:t>
            </a:r>
            <a:endParaRPr dirty="0"/>
          </a:p>
          <a:p>
            <a:pPr marL="457200" lvl="0" indent="-342900" algn="l" rtl="0">
              <a:lnSpc>
                <a:spcPct val="90000"/>
              </a:lnSpc>
              <a:spcBef>
                <a:spcPts val="1000"/>
              </a:spcBef>
              <a:spcAft>
                <a:spcPts val="0"/>
              </a:spcAft>
              <a:buClr>
                <a:schemeClr val="dk1"/>
              </a:buClr>
              <a:buSzPts val="1800"/>
              <a:buChar char="•"/>
            </a:pPr>
            <a:r>
              <a:rPr lang="en-GB" sz="2400" dirty="0" err="1"/>
              <a:t>Bereitstellung</a:t>
            </a:r>
            <a:r>
              <a:rPr lang="en-GB" sz="2400" dirty="0"/>
              <a:t> von </a:t>
            </a:r>
            <a:r>
              <a:rPr lang="en-GB" sz="2400" dirty="0" err="1"/>
              <a:t>zusätzlicher</a:t>
            </a:r>
            <a:r>
              <a:rPr lang="en-GB" sz="2400" dirty="0"/>
              <a:t> Zeit und </a:t>
            </a:r>
            <a:r>
              <a:rPr lang="en-GB" sz="2400" dirty="0" err="1"/>
              <a:t>zusätzlicher</a:t>
            </a:r>
            <a:r>
              <a:rPr lang="en-GB" sz="2400" dirty="0"/>
              <a:t> </a:t>
            </a:r>
            <a:r>
              <a:rPr lang="en-GB" sz="2400" dirty="0" err="1"/>
              <a:t>Unterstützung</a:t>
            </a:r>
            <a:r>
              <a:rPr lang="en-GB" sz="2400" dirty="0"/>
              <a:t> für </a:t>
            </a:r>
            <a:r>
              <a:rPr lang="en-GB" sz="2400" dirty="0" err="1"/>
              <a:t>Schüler</a:t>
            </a:r>
            <a:r>
              <a:rPr lang="en-GB" sz="2400" dirty="0"/>
              <a:t>*</a:t>
            </a:r>
            <a:r>
              <a:rPr lang="en-GB" sz="2400" dirty="0" err="1"/>
              <a:t>innen</a:t>
            </a:r>
            <a:endParaRPr dirty="0"/>
          </a:p>
        </p:txBody>
      </p:sp>
      <p:sp>
        <p:nvSpPr>
          <p:cNvPr id="4" name="Google Shape;109;p32">
            <a:extLst>
              <a:ext uri="{FF2B5EF4-FFF2-40B4-BE49-F238E27FC236}">
                <a16:creationId xmlns:a16="http://schemas.microsoft.com/office/drawing/2014/main" id="{06CB6EFB-0347-1CF9-EB26-5F99CDA67E7F}"/>
              </a:ext>
            </a:extLst>
          </p:cNvPr>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en-GB" sz="2400" b="1" dirty="0">
                <a:solidFill>
                  <a:schemeClr val="lt1"/>
                </a:solidFill>
              </a:rPr>
              <a:t>Modul 4: </a:t>
            </a:r>
            <a:r>
              <a:rPr lang="en-GB" sz="2400" b="1" dirty="0" err="1">
                <a:solidFill>
                  <a:schemeClr val="lt1"/>
                </a:solidFill>
              </a:rPr>
              <a:t>Inklusion</a:t>
            </a:r>
            <a:r>
              <a:rPr lang="en-GB" sz="2400" b="1" dirty="0">
                <a:solidFill>
                  <a:schemeClr val="lt1"/>
                </a:solidFill>
              </a:rPr>
              <a:t> in </a:t>
            </a:r>
            <a:r>
              <a:rPr lang="en-GB" sz="2400" b="1" dirty="0" err="1">
                <a:solidFill>
                  <a:schemeClr val="lt1"/>
                </a:solidFill>
              </a:rPr>
              <a:t>allen</a:t>
            </a:r>
            <a:r>
              <a:rPr lang="en-GB" sz="2400" b="1" dirty="0">
                <a:solidFill>
                  <a:schemeClr val="lt1"/>
                </a:solidFill>
              </a:rPr>
              <a:t> </a:t>
            </a:r>
            <a:r>
              <a:rPr lang="en-GB" sz="2400" b="1" dirty="0" err="1">
                <a:solidFill>
                  <a:schemeClr val="lt1"/>
                </a:solidFill>
              </a:rPr>
              <a:t>Bereichen</a:t>
            </a:r>
            <a:r>
              <a:rPr lang="en-GB" sz="2400" b="1" dirty="0">
                <a:solidFill>
                  <a:schemeClr val="lt1"/>
                </a:solidFill>
              </a:rPr>
              <a:t> der </a:t>
            </a:r>
            <a:r>
              <a:rPr lang="en-GB" sz="2400" b="1" dirty="0" err="1">
                <a:solidFill>
                  <a:schemeClr val="lt1"/>
                </a:solidFill>
              </a:rPr>
              <a:t>allgemeinen</a:t>
            </a:r>
            <a:r>
              <a:rPr lang="en-GB" sz="2400" b="1" dirty="0">
                <a:solidFill>
                  <a:schemeClr val="lt1"/>
                </a:solidFill>
              </a:rPr>
              <a:t> und </a:t>
            </a:r>
            <a:r>
              <a:rPr lang="en-GB" sz="2400" b="1" dirty="0" err="1">
                <a:solidFill>
                  <a:schemeClr val="lt1"/>
                </a:solidFill>
              </a:rPr>
              <a:t>beruflichen</a:t>
            </a:r>
            <a:r>
              <a:rPr lang="en-GB" sz="2400" b="1" dirty="0">
                <a:solidFill>
                  <a:schemeClr val="lt1"/>
                </a:solidFill>
              </a:rPr>
              <a:t> </a:t>
            </a:r>
            <a:r>
              <a:rPr lang="en-GB" sz="2400" b="1" dirty="0" err="1">
                <a:solidFill>
                  <a:schemeClr val="lt1"/>
                </a:solidFill>
              </a:rPr>
              <a:t>Bildung</a:t>
            </a:r>
            <a:br>
              <a:rPr lang="en-GB" sz="2400" b="1" dirty="0">
                <a:solidFill>
                  <a:schemeClr val="lt1"/>
                </a:solidFill>
              </a:rPr>
            </a:br>
            <a:r>
              <a:rPr lang="en-GB" sz="2400" b="1" dirty="0">
                <a:solidFill>
                  <a:schemeClr val="lt1"/>
                </a:solidFill>
              </a:rPr>
              <a:t>2. Modul </a:t>
            </a:r>
            <a:r>
              <a:rPr lang="en-GB" sz="2400" b="1" dirty="0" err="1">
                <a:solidFill>
                  <a:schemeClr val="lt1"/>
                </a:solidFill>
              </a:rPr>
              <a:t>Einführung</a:t>
            </a:r>
            <a:endParaRPr sz="2400" b="1" dirty="0">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4" name="Google Shape;134;p36"/>
          <p:cNvSpPr/>
          <p:nvPr/>
        </p:nvSpPr>
        <p:spPr>
          <a:xfrm>
            <a:off x="3159669" y="1269556"/>
            <a:ext cx="8651331" cy="4247276"/>
          </a:xfrm>
          <a:prstGeom prst="rect">
            <a:avLst/>
          </a:prstGeom>
          <a:noFill/>
          <a:ln>
            <a:noFill/>
          </a:ln>
        </p:spPr>
        <p:txBody>
          <a:bodyPr spcFirstLastPara="1" wrap="square" lIns="91425" tIns="45700" rIns="91425" bIns="45700" anchor="t" anchorCtr="0">
            <a:spAutoFit/>
          </a:bodyPr>
          <a:lstStyle/>
          <a:p>
            <a:pPr marL="342900" marR="0" lvl="0" indent="-342900" algn="l" rtl="0">
              <a:lnSpc>
                <a:spcPct val="150000"/>
              </a:lnSpc>
              <a:spcBef>
                <a:spcPts val="0"/>
              </a:spcBef>
              <a:spcAft>
                <a:spcPts val="0"/>
              </a:spcAft>
              <a:buClr>
                <a:srgbClr val="000000"/>
              </a:buClr>
              <a:buSzPts val="2400"/>
              <a:buFont typeface="Arial"/>
              <a:buChar char="•"/>
            </a:pPr>
            <a:r>
              <a:rPr lang="en-GB" sz="2000" b="0" i="0" u="none" strike="noStrike" cap="none" dirty="0" err="1">
                <a:solidFill>
                  <a:srgbClr val="000000"/>
                </a:solidFill>
                <a:latin typeface="Arial"/>
                <a:ea typeface="Arial"/>
                <a:cs typeface="Arial"/>
                <a:sym typeface="Arial"/>
              </a:rPr>
              <a:t>Verständnis</a:t>
            </a:r>
            <a:r>
              <a:rPr lang="en-GB" sz="2000" b="0" i="0" u="none" strike="noStrike" cap="none" dirty="0">
                <a:solidFill>
                  <a:srgbClr val="000000"/>
                </a:solidFill>
                <a:latin typeface="Arial"/>
                <a:ea typeface="Arial"/>
                <a:cs typeface="Arial"/>
                <a:sym typeface="Arial"/>
              </a:rPr>
              <a:t> für die </a:t>
            </a:r>
            <a:r>
              <a:rPr lang="en-GB" sz="2000" b="0" i="0" u="none" strike="noStrike" cap="none" dirty="0" err="1">
                <a:solidFill>
                  <a:srgbClr val="000000"/>
                </a:solidFill>
                <a:latin typeface="Arial"/>
                <a:ea typeface="Arial"/>
                <a:cs typeface="Arial"/>
                <a:sym typeface="Arial"/>
              </a:rPr>
              <a:t>Grundsätze</a:t>
            </a:r>
            <a:r>
              <a:rPr lang="en-GB" sz="2000" b="0" i="0" u="none" strike="noStrike" cap="none" dirty="0">
                <a:solidFill>
                  <a:srgbClr val="000000"/>
                </a:solidFill>
                <a:latin typeface="Arial"/>
                <a:ea typeface="Arial"/>
                <a:cs typeface="Arial"/>
                <a:sym typeface="Arial"/>
              </a:rPr>
              <a:t> und die </a:t>
            </a:r>
            <a:r>
              <a:rPr lang="en-GB" sz="2000" b="0" i="0" u="none" strike="noStrike" cap="none" dirty="0" err="1">
                <a:solidFill>
                  <a:srgbClr val="000000"/>
                </a:solidFill>
                <a:latin typeface="Arial"/>
                <a:ea typeface="Arial"/>
                <a:cs typeface="Arial"/>
                <a:sym typeface="Arial"/>
              </a:rPr>
              <a:t>Bedeutung</a:t>
            </a:r>
            <a:r>
              <a:rPr lang="en-GB" sz="2000" b="0" i="0" u="none" strike="noStrike" cap="none" dirty="0">
                <a:solidFill>
                  <a:srgbClr val="000000"/>
                </a:solidFill>
                <a:latin typeface="Arial"/>
                <a:ea typeface="Arial"/>
                <a:cs typeface="Arial"/>
                <a:sym typeface="Arial"/>
              </a:rPr>
              <a:t> der </a:t>
            </a:r>
            <a:r>
              <a:rPr lang="en-GB" sz="2000" b="0" i="0" u="none" strike="noStrike" cap="none" dirty="0" err="1">
                <a:solidFill>
                  <a:srgbClr val="000000"/>
                </a:solidFill>
                <a:latin typeface="Arial"/>
                <a:ea typeface="Arial"/>
                <a:cs typeface="Arial"/>
                <a:sym typeface="Arial"/>
              </a:rPr>
              <a:t>Eingliederung</a:t>
            </a:r>
            <a:r>
              <a:rPr lang="en-GB" sz="2000" b="0" i="0" u="none" strike="noStrike" cap="none" dirty="0">
                <a:solidFill>
                  <a:srgbClr val="000000"/>
                </a:solidFill>
                <a:latin typeface="Arial"/>
                <a:ea typeface="Arial"/>
                <a:cs typeface="Arial"/>
                <a:sym typeface="Arial"/>
              </a:rPr>
              <a:t> in </a:t>
            </a:r>
            <a:r>
              <a:rPr lang="en-GB" sz="2000" b="0" i="0" u="none" strike="noStrike" cap="none" dirty="0" err="1">
                <a:solidFill>
                  <a:srgbClr val="000000"/>
                </a:solidFill>
                <a:latin typeface="Arial"/>
                <a:ea typeface="Arial"/>
                <a:cs typeface="Arial"/>
                <a:sym typeface="Arial"/>
              </a:rPr>
              <a:t>allen</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Bereichen</a:t>
            </a:r>
            <a:r>
              <a:rPr lang="en-GB" sz="2000" b="0" i="0" u="none" strike="noStrike" cap="none" dirty="0">
                <a:solidFill>
                  <a:srgbClr val="000000"/>
                </a:solidFill>
                <a:latin typeface="Arial"/>
                <a:ea typeface="Arial"/>
                <a:cs typeface="Arial"/>
                <a:sym typeface="Arial"/>
              </a:rPr>
              <a:t> der </a:t>
            </a:r>
            <a:r>
              <a:rPr lang="en-GB" sz="2000" b="0" i="0" u="none" strike="noStrike" cap="none" dirty="0" err="1">
                <a:solidFill>
                  <a:srgbClr val="000000"/>
                </a:solidFill>
                <a:latin typeface="Arial"/>
                <a:ea typeface="Arial"/>
                <a:cs typeface="Arial"/>
                <a:sym typeface="Arial"/>
              </a:rPr>
              <a:t>allgemeinen</a:t>
            </a:r>
            <a:r>
              <a:rPr lang="en-GB" sz="2000" b="0" i="0" u="none" strike="noStrike" cap="none" dirty="0">
                <a:solidFill>
                  <a:srgbClr val="000000"/>
                </a:solidFill>
                <a:latin typeface="Arial"/>
                <a:ea typeface="Arial"/>
                <a:cs typeface="Arial"/>
                <a:sym typeface="Arial"/>
              </a:rPr>
              <a:t> und </a:t>
            </a:r>
            <a:r>
              <a:rPr lang="en-GB" sz="2000" b="0" i="0" u="none" strike="noStrike" cap="none" dirty="0" err="1">
                <a:solidFill>
                  <a:srgbClr val="000000"/>
                </a:solidFill>
                <a:latin typeface="Arial"/>
                <a:ea typeface="Arial"/>
                <a:cs typeface="Arial"/>
                <a:sym typeface="Arial"/>
              </a:rPr>
              <a:t>beruflichen</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Bildung</a:t>
            </a:r>
            <a:r>
              <a:rPr lang="en-GB" sz="2000" b="0" i="0" u="none" strike="noStrike" cap="none" dirty="0">
                <a:solidFill>
                  <a:srgbClr val="000000"/>
                </a:solidFill>
                <a:latin typeface="Arial"/>
                <a:ea typeface="Arial"/>
                <a:cs typeface="Arial"/>
                <a:sym typeface="Arial"/>
              </a:rPr>
              <a:t>.</a:t>
            </a:r>
            <a:endParaRPr sz="2000" b="0" i="0" u="none" strike="noStrike" cap="none" dirty="0">
              <a:solidFill>
                <a:srgbClr val="000000"/>
              </a:solidFill>
              <a:latin typeface="Arial"/>
              <a:ea typeface="Arial"/>
              <a:cs typeface="Arial"/>
              <a:sym typeface="Arial"/>
            </a:endParaRPr>
          </a:p>
          <a:p>
            <a:pPr marL="342900" marR="0" lvl="0" indent="-342900" algn="l" rtl="0">
              <a:lnSpc>
                <a:spcPct val="150000"/>
              </a:lnSpc>
              <a:spcBef>
                <a:spcPts val="0"/>
              </a:spcBef>
              <a:spcAft>
                <a:spcPts val="0"/>
              </a:spcAft>
              <a:buClr>
                <a:srgbClr val="000000"/>
              </a:buClr>
              <a:buSzPts val="2400"/>
              <a:buFont typeface="Arial"/>
              <a:buChar char="•"/>
            </a:pPr>
            <a:r>
              <a:rPr lang="en-GB" sz="2000" b="0" i="0" u="none" strike="noStrike" cap="none" dirty="0" err="1">
                <a:solidFill>
                  <a:srgbClr val="000000"/>
                </a:solidFill>
                <a:latin typeface="Arial"/>
                <a:ea typeface="Arial"/>
                <a:cs typeface="Arial"/>
                <a:sym typeface="Arial"/>
              </a:rPr>
              <a:t>Informationen</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über</a:t>
            </a:r>
            <a:r>
              <a:rPr lang="en-GB" sz="2000" b="0" i="0" u="none" strike="noStrike" cap="none" dirty="0">
                <a:solidFill>
                  <a:srgbClr val="000000"/>
                </a:solidFill>
                <a:latin typeface="Arial"/>
                <a:ea typeface="Arial"/>
                <a:cs typeface="Arial"/>
                <a:sym typeface="Arial"/>
              </a:rPr>
              <a:t> die </a:t>
            </a:r>
            <a:r>
              <a:rPr lang="en-GB" sz="2000" b="0" i="0" u="none" strike="noStrike" cap="none" dirty="0" err="1">
                <a:solidFill>
                  <a:srgbClr val="000000"/>
                </a:solidFill>
                <a:latin typeface="Arial"/>
                <a:ea typeface="Arial"/>
                <a:cs typeface="Arial"/>
                <a:sym typeface="Arial"/>
              </a:rPr>
              <a:t>Schwierigkeiten</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denen</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sich</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dyskalkulische</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Schüler</a:t>
            </a:r>
            <a:r>
              <a:rPr lang="en-GB" sz="2000" b="0" i="0" u="none" strike="noStrike" cap="none" dirty="0">
                <a:solidFill>
                  <a:srgbClr val="000000"/>
                </a:solidFill>
                <a:latin typeface="Arial"/>
                <a:ea typeface="Arial"/>
                <a:cs typeface="Arial"/>
                <a:sym typeface="Arial"/>
              </a:rPr>
              <a:t>*</a:t>
            </a:r>
            <a:r>
              <a:rPr lang="en-GB" sz="2000" b="0" i="0" u="none" strike="noStrike" cap="none" dirty="0" err="1">
                <a:solidFill>
                  <a:srgbClr val="000000"/>
                </a:solidFill>
                <a:latin typeface="Arial"/>
                <a:ea typeface="Arial"/>
                <a:cs typeface="Arial"/>
                <a:sym typeface="Arial"/>
              </a:rPr>
              <a:t>innen</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bei</a:t>
            </a:r>
            <a:r>
              <a:rPr lang="en-GB" sz="2000" b="0" i="0" u="none" strike="noStrike" cap="none" dirty="0">
                <a:solidFill>
                  <a:srgbClr val="000000"/>
                </a:solidFill>
                <a:latin typeface="Arial"/>
                <a:ea typeface="Arial"/>
                <a:cs typeface="Arial"/>
                <a:sym typeface="Arial"/>
              </a:rPr>
              <a:t> der </a:t>
            </a:r>
            <a:r>
              <a:rPr lang="en-GB" sz="2000" b="0" i="0" u="none" strike="noStrike" cap="none" dirty="0" err="1">
                <a:solidFill>
                  <a:srgbClr val="000000"/>
                </a:solidFill>
                <a:latin typeface="Arial"/>
                <a:ea typeface="Arial"/>
                <a:cs typeface="Arial"/>
                <a:sym typeface="Arial"/>
              </a:rPr>
              <a:t>sozialen</a:t>
            </a:r>
            <a:r>
              <a:rPr lang="en-GB" sz="2000" b="0" i="0" u="none" strike="noStrike" cap="none" dirty="0">
                <a:solidFill>
                  <a:srgbClr val="000000"/>
                </a:solidFill>
                <a:latin typeface="Arial"/>
                <a:ea typeface="Arial"/>
                <a:cs typeface="Arial"/>
                <a:sym typeface="Arial"/>
              </a:rPr>
              <a:t> Integration und der </a:t>
            </a:r>
            <a:r>
              <a:rPr lang="en-GB" sz="2000" b="0" i="0" u="none" strike="noStrike" cap="none" dirty="0" err="1">
                <a:solidFill>
                  <a:srgbClr val="000000"/>
                </a:solidFill>
                <a:latin typeface="Arial"/>
                <a:ea typeface="Arial"/>
                <a:cs typeface="Arial"/>
                <a:sym typeface="Arial"/>
              </a:rPr>
              <a:t>Anpassung</a:t>
            </a:r>
            <a:r>
              <a:rPr lang="en-GB" sz="2000" b="0" i="0" u="none" strike="noStrike" cap="none" dirty="0">
                <a:solidFill>
                  <a:srgbClr val="000000"/>
                </a:solidFill>
                <a:latin typeface="Arial"/>
                <a:ea typeface="Arial"/>
                <a:cs typeface="Arial"/>
                <a:sym typeface="Arial"/>
              </a:rPr>
              <a:t> an den </a:t>
            </a:r>
            <a:r>
              <a:rPr lang="en-GB" sz="2000" b="0" i="0" u="none" strike="noStrike" cap="none" dirty="0" err="1">
                <a:solidFill>
                  <a:srgbClr val="000000"/>
                </a:solidFill>
                <a:latin typeface="Arial"/>
                <a:ea typeface="Arial"/>
                <a:cs typeface="Arial"/>
                <a:sym typeface="Arial"/>
              </a:rPr>
              <a:t>Unterricht</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gegenübersehen</a:t>
            </a:r>
            <a:r>
              <a:rPr lang="en-GB" sz="2000" b="0" i="0" u="none" strike="noStrike" cap="none" dirty="0">
                <a:solidFill>
                  <a:srgbClr val="000000"/>
                </a:solidFill>
                <a:latin typeface="Arial"/>
                <a:ea typeface="Arial"/>
                <a:cs typeface="Arial"/>
                <a:sym typeface="Arial"/>
              </a:rPr>
              <a:t>.</a:t>
            </a:r>
            <a:endParaRPr sz="2000" b="0" i="0" u="none" strike="noStrike" cap="none" dirty="0">
              <a:solidFill>
                <a:srgbClr val="000000"/>
              </a:solidFill>
              <a:latin typeface="Arial"/>
              <a:ea typeface="Arial"/>
              <a:cs typeface="Arial"/>
              <a:sym typeface="Arial"/>
            </a:endParaRPr>
          </a:p>
          <a:p>
            <a:pPr marL="342900" marR="0" lvl="0" indent="-342900" algn="l" rtl="0">
              <a:lnSpc>
                <a:spcPct val="150000"/>
              </a:lnSpc>
              <a:spcBef>
                <a:spcPts val="0"/>
              </a:spcBef>
              <a:spcAft>
                <a:spcPts val="0"/>
              </a:spcAft>
              <a:buClr>
                <a:srgbClr val="000000"/>
              </a:buClr>
              <a:buSzPts val="2400"/>
              <a:buFont typeface="Arial"/>
              <a:buChar char="•"/>
            </a:pPr>
            <a:r>
              <a:rPr lang="en-GB" sz="2000" b="0" i="0" u="none" strike="noStrike" cap="none" dirty="0">
                <a:solidFill>
                  <a:srgbClr val="000000"/>
                </a:solidFill>
                <a:latin typeface="Arial"/>
                <a:ea typeface="Arial"/>
                <a:cs typeface="Arial"/>
                <a:sym typeface="Arial"/>
              </a:rPr>
              <a:t>Das </a:t>
            </a:r>
            <a:r>
              <a:rPr lang="en-GB" sz="2000" b="0" i="0" u="none" strike="noStrike" cap="none" dirty="0" err="1">
                <a:solidFill>
                  <a:srgbClr val="000000"/>
                </a:solidFill>
                <a:latin typeface="Arial"/>
                <a:ea typeface="Arial"/>
                <a:cs typeface="Arial"/>
                <a:sym typeface="Arial"/>
              </a:rPr>
              <a:t>Bewusstsein</a:t>
            </a:r>
            <a:r>
              <a:rPr lang="en-GB" sz="2000" b="0" i="0" u="none" strike="noStrike" cap="none" dirty="0">
                <a:solidFill>
                  <a:srgbClr val="000000"/>
                </a:solidFill>
                <a:latin typeface="Arial"/>
                <a:ea typeface="Arial"/>
                <a:cs typeface="Arial"/>
                <a:sym typeface="Arial"/>
              </a:rPr>
              <a:t> für die </a:t>
            </a:r>
            <a:r>
              <a:rPr lang="en-GB" sz="2000" b="0" i="0" u="none" strike="noStrike" cap="none" dirty="0" err="1">
                <a:solidFill>
                  <a:srgbClr val="000000"/>
                </a:solidFill>
                <a:latin typeface="Arial"/>
                <a:ea typeface="Arial"/>
                <a:cs typeface="Arial"/>
                <a:sym typeface="Arial"/>
              </a:rPr>
              <a:t>Faktoren</a:t>
            </a:r>
            <a:r>
              <a:rPr lang="en-GB" sz="2000" b="0" i="0" u="none" strike="noStrike" cap="none" dirty="0">
                <a:solidFill>
                  <a:srgbClr val="000000"/>
                </a:solidFill>
                <a:latin typeface="Arial"/>
                <a:ea typeface="Arial"/>
                <a:cs typeface="Arial"/>
                <a:sym typeface="Arial"/>
              </a:rPr>
              <a:t>, die </a:t>
            </a:r>
            <a:r>
              <a:rPr lang="en-GB" sz="2000" b="0" i="0" u="none" strike="noStrike" cap="none" dirty="0" err="1">
                <a:solidFill>
                  <a:srgbClr val="000000"/>
                </a:solidFill>
                <a:latin typeface="Arial"/>
                <a:ea typeface="Arial"/>
                <a:cs typeface="Arial"/>
                <a:sym typeface="Arial"/>
              </a:rPr>
              <a:t>zur</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Qualität</a:t>
            </a:r>
            <a:r>
              <a:rPr lang="en-GB" sz="2000" b="0" i="0" u="none" strike="noStrike" cap="none" dirty="0">
                <a:solidFill>
                  <a:srgbClr val="000000"/>
                </a:solidFill>
                <a:latin typeface="Arial"/>
                <a:ea typeface="Arial"/>
                <a:cs typeface="Arial"/>
                <a:sym typeface="Arial"/>
              </a:rPr>
              <a:t> der </a:t>
            </a:r>
            <a:r>
              <a:rPr lang="en-GB" sz="2000" b="0" i="0" u="none" strike="noStrike" cap="none" dirty="0" err="1">
                <a:solidFill>
                  <a:srgbClr val="000000"/>
                </a:solidFill>
                <a:latin typeface="Arial"/>
                <a:ea typeface="Arial"/>
                <a:cs typeface="Arial"/>
                <a:sym typeface="Arial"/>
              </a:rPr>
              <a:t>Schulbildung</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beitragen</a:t>
            </a:r>
            <a:r>
              <a:rPr lang="en-GB" sz="2000" b="0" i="0" u="none" strike="noStrike" cap="none" dirty="0">
                <a:solidFill>
                  <a:srgbClr val="000000"/>
                </a:solidFill>
                <a:latin typeface="Arial"/>
                <a:ea typeface="Arial"/>
                <a:cs typeface="Arial"/>
                <a:sym typeface="Arial"/>
              </a:rPr>
              <a:t>.</a:t>
            </a:r>
            <a:endParaRPr sz="1200" dirty="0"/>
          </a:p>
          <a:p>
            <a:pPr marL="342900" marR="0" lvl="0" indent="-342900" algn="l" rtl="0">
              <a:lnSpc>
                <a:spcPct val="150000"/>
              </a:lnSpc>
              <a:spcBef>
                <a:spcPts val="0"/>
              </a:spcBef>
              <a:spcAft>
                <a:spcPts val="0"/>
              </a:spcAft>
              <a:buClr>
                <a:srgbClr val="000000"/>
              </a:buClr>
              <a:buSzPts val="2400"/>
              <a:buFont typeface="Arial"/>
              <a:buChar char="•"/>
            </a:pPr>
            <a:r>
              <a:rPr lang="en-GB" sz="2000" b="0" i="0" u="none" strike="noStrike" cap="none" dirty="0" err="1">
                <a:solidFill>
                  <a:srgbClr val="000000"/>
                </a:solidFill>
                <a:latin typeface="Arial"/>
                <a:ea typeface="Arial"/>
                <a:cs typeface="Arial"/>
                <a:sym typeface="Arial"/>
              </a:rPr>
              <a:t>Vertrautheit</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mit</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integrativen</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Praktiken</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im</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Bildungswesen</a:t>
            </a:r>
            <a:r>
              <a:rPr lang="en-GB" sz="2000" b="0" i="0" u="none" strike="noStrike" cap="none" dirty="0">
                <a:solidFill>
                  <a:srgbClr val="000000"/>
                </a:solidFill>
                <a:latin typeface="Arial"/>
                <a:ea typeface="Arial"/>
                <a:cs typeface="Arial"/>
                <a:sym typeface="Arial"/>
              </a:rPr>
              <a:t> und </a:t>
            </a:r>
            <a:r>
              <a:rPr lang="en-GB" sz="2000" b="0" i="0" u="none" strike="noStrike" cap="none" dirty="0" err="1">
                <a:solidFill>
                  <a:srgbClr val="000000"/>
                </a:solidFill>
                <a:latin typeface="Arial"/>
                <a:ea typeface="Arial"/>
                <a:cs typeface="Arial"/>
                <a:sym typeface="Arial"/>
              </a:rPr>
              <a:t>ihrer</a:t>
            </a:r>
            <a:r>
              <a:rPr lang="en-GB" sz="2000" b="0" i="0" u="none" strike="noStrike" cap="none" dirty="0">
                <a:solidFill>
                  <a:srgbClr val="000000"/>
                </a:solidFill>
                <a:latin typeface="Arial"/>
                <a:ea typeface="Arial"/>
                <a:cs typeface="Arial"/>
                <a:sym typeface="Arial"/>
              </a:rPr>
              <a:t> Rolle </a:t>
            </a:r>
            <a:r>
              <a:rPr lang="en-GB" sz="2000" b="0" i="0" u="none" strike="noStrike" cap="none" dirty="0" err="1">
                <a:solidFill>
                  <a:srgbClr val="000000"/>
                </a:solidFill>
                <a:latin typeface="Arial"/>
                <a:ea typeface="Arial"/>
                <a:cs typeface="Arial"/>
                <a:sym typeface="Arial"/>
              </a:rPr>
              <a:t>bei</a:t>
            </a:r>
            <a:r>
              <a:rPr lang="en-GB" sz="2000" b="0" i="0" u="none" strike="noStrike" cap="none" dirty="0">
                <a:solidFill>
                  <a:srgbClr val="000000"/>
                </a:solidFill>
                <a:latin typeface="Arial"/>
                <a:ea typeface="Arial"/>
                <a:cs typeface="Arial"/>
                <a:sym typeface="Arial"/>
              </a:rPr>
              <a:t> der </a:t>
            </a:r>
            <a:r>
              <a:rPr lang="en-GB" sz="2000" dirty="0" err="1"/>
              <a:t>Verbesserung</a:t>
            </a:r>
            <a:r>
              <a:rPr lang="en-GB" sz="2000" dirty="0"/>
              <a:t> der </a:t>
            </a:r>
            <a:r>
              <a:rPr lang="en-GB" sz="2000" b="0" i="0" u="none" strike="noStrike" cap="none" dirty="0" err="1">
                <a:solidFill>
                  <a:srgbClr val="000000"/>
                </a:solidFill>
                <a:latin typeface="Arial"/>
                <a:ea typeface="Arial"/>
                <a:cs typeface="Arial"/>
                <a:sym typeface="Arial"/>
              </a:rPr>
              <a:t>Qualität</a:t>
            </a:r>
            <a:r>
              <a:rPr lang="en-GB" sz="2000" b="0" i="0" u="none" strike="noStrike" cap="none" dirty="0">
                <a:solidFill>
                  <a:srgbClr val="000000"/>
                </a:solidFill>
                <a:latin typeface="Arial"/>
                <a:ea typeface="Arial"/>
                <a:cs typeface="Arial"/>
                <a:sym typeface="Arial"/>
              </a:rPr>
              <a:t> der </a:t>
            </a:r>
            <a:r>
              <a:rPr lang="en-GB" sz="2000" b="0" i="0" u="none" strike="noStrike" cap="none" dirty="0" err="1">
                <a:solidFill>
                  <a:srgbClr val="000000"/>
                </a:solidFill>
                <a:latin typeface="Arial"/>
                <a:ea typeface="Arial"/>
                <a:cs typeface="Arial"/>
                <a:sym typeface="Arial"/>
              </a:rPr>
              <a:t>Bildung</a:t>
            </a:r>
            <a:r>
              <a:rPr lang="en-GB" sz="2000" b="0" i="0" u="none" strike="noStrike" cap="none" dirty="0">
                <a:solidFill>
                  <a:srgbClr val="000000"/>
                </a:solidFill>
                <a:latin typeface="Arial"/>
                <a:ea typeface="Arial"/>
                <a:cs typeface="Arial"/>
                <a:sym typeface="Arial"/>
              </a:rPr>
              <a:t>. </a:t>
            </a:r>
            <a:endParaRPr b="0" i="0" u="none" strike="noStrike" cap="none" dirty="0">
              <a:solidFill>
                <a:srgbClr val="000000"/>
              </a:solidFill>
              <a:latin typeface="Arial"/>
              <a:ea typeface="Arial"/>
              <a:cs typeface="Arial"/>
              <a:sym typeface="Arial"/>
            </a:endParaRPr>
          </a:p>
        </p:txBody>
      </p:sp>
      <p:sp>
        <p:nvSpPr>
          <p:cNvPr id="135" name="Google Shape;135;p36"/>
          <p:cNvSpPr/>
          <p:nvPr/>
        </p:nvSpPr>
        <p:spPr>
          <a:xfrm>
            <a:off x="838200" y="1262270"/>
            <a:ext cx="2321469"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400" b="1" i="0" u="none" strike="noStrike" cap="none" dirty="0" err="1">
                <a:solidFill>
                  <a:srgbClr val="C00000"/>
                </a:solidFill>
                <a:latin typeface="Arial"/>
                <a:ea typeface="Arial"/>
                <a:cs typeface="Arial"/>
                <a:sym typeface="Arial"/>
              </a:rPr>
              <a:t>Informationen</a:t>
            </a:r>
            <a:r>
              <a:rPr lang="en-GB" sz="2400" b="0" i="0" u="none" strike="noStrike" cap="none" dirty="0">
                <a:solidFill>
                  <a:srgbClr val="C00000"/>
                </a:solidFill>
                <a:latin typeface="Arial"/>
                <a:ea typeface="Arial"/>
                <a:cs typeface="Arial"/>
                <a:sym typeface="Arial"/>
              </a:rPr>
              <a:t>: </a:t>
            </a:r>
            <a:endParaRPr sz="1200" dirty="0"/>
          </a:p>
        </p:txBody>
      </p:sp>
      <p:sp>
        <p:nvSpPr>
          <p:cNvPr id="4" name="Google Shape;109;p32">
            <a:extLst>
              <a:ext uri="{FF2B5EF4-FFF2-40B4-BE49-F238E27FC236}">
                <a16:creationId xmlns:a16="http://schemas.microsoft.com/office/drawing/2014/main" id="{445B54E2-80F8-9E61-33FB-0ABF8CC202FF}"/>
              </a:ext>
            </a:extLst>
          </p:cNvPr>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en-GB" sz="2400" b="1" dirty="0">
                <a:solidFill>
                  <a:schemeClr val="lt1"/>
                </a:solidFill>
              </a:rPr>
              <a:t>Modul 4: </a:t>
            </a:r>
            <a:r>
              <a:rPr lang="en-GB" sz="2400" b="1" dirty="0" err="1">
                <a:solidFill>
                  <a:schemeClr val="lt1"/>
                </a:solidFill>
              </a:rPr>
              <a:t>Inklusion</a:t>
            </a:r>
            <a:r>
              <a:rPr lang="en-GB" sz="2400" b="1" dirty="0">
                <a:solidFill>
                  <a:schemeClr val="lt1"/>
                </a:solidFill>
              </a:rPr>
              <a:t> in </a:t>
            </a:r>
            <a:r>
              <a:rPr lang="en-GB" sz="2400" b="1" dirty="0" err="1">
                <a:solidFill>
                  <a:schemeClr val="lt1"/>
                </a:solidFill>
              </a:rPr>
              <a:t>allen</a:t>
            </a:r>
            <a:r>
              <a:rPr lang="en-GB" sz="2400" b="1" dirty="0">
                <a:solidFill>
                  <a:schemeClr val="lt1"/>
                </a:solidFill>
              </a:rPr>
              <a:t> </a:t>
            </a:r>
            <a:r>
              <a:rPr lang="en-GB" sz="2400" b="1" dirty="0" err="1">
                <a:solidFill>
                  <a:schemeClr val="lt1"/>
                </a:solidFill>
              </a:rPr>
              <a:t>Bereichen</a:t>
            </a:r>
            <a:r>
              <a:rPr lang="en-GB" sz="2400" b="1" dirty="0">
                <a:solidFill>
                  <a:schemeClr val="lt1"/>
                </a:solidFill>
              </a:rPr>
              <a:t> der </a:t>
            </a:r>
            <a:r>
              <a:rPr lang="en-GB" sz="2400" b="1" dirty="0" err="1">
                <a:solidFill>
                  <a:schemeClr val="lt1"/>
                </a:solidFill>
              </a:rPr>
              <a:t>allgemeinen</a:t>
            </a:r>
            <a:r>
              <a:rPr lang="en-GB" sz="2400" b="1" dirty="0">
                <a:solidFill>
                  <a:schemeClr val="lt1"/>
                </a:solidFill>
              </a:rPr>
              <a:t> und </a:t>
            </a:r>
            <a:r>
              <a:rPr lang="en-GB" sz="2400" b="1" dirty="0" err="1">
                <a:solidFill>
                  <a:schemeClr val="lt1"/>
                </a:solidFill>
              </a:rPr>
              <a:t>beruflichen</a:t>
            </a:r>
            <a:r>
              <a:rPr lang="en-GB" sz="2400" b="1" dirty="0">
                <a:solidFill>
                  <a:schemeClr val="lt1"/>
                </a:solidFill>
              </a:rPr>
              <a:t> </a:t>
            </a:r>
            <a:r>
              <a:rPr lang="en-GB" sz="2400" b="1" dirty="0" err="1">
                <a:solidFill>
                  <a:schemeClr val="lt1"/>
                </a:solidFill>
              </a:rPr>
              <a:t>Bildung</a:t>
            </a:r>
            <a:br>
              <a:rPr lang="en-GB" sz="2400" b="1" dirty="0">
                <a:solidFill>
                  <a:schemeClr val="lt1"/>
                </a:solidFill>
              </a:rPr>
            </a:br>
            <a:r>
              <a:rPr lang="en-GB" sz="2400" b="1" dirty="0">
                <a:solidFill>
                  <a:schemeClr val="lt1"/>
                </a:solidFill>
              </a:rPr>
              <a:t>3. </a:t>
            </a:r>
            <a:r>
              <a:rPr lang="en-GB" sz="2400" b="1" dirty="0" err="1">
                <a:solidFill>
                  <a:schemeClr val="lt1"/>
                </a:solidFill>
              </a:rPr>
              <a:t>Lernergebnisse</a:t>
            </a:r>
            <a:endParaRPr sz="2400" b="1" dirty="0">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1" name="Google Shape;141;p37"/>
          <p:cNvSpPr/>
          <p:nvPr/>
        </p:nvSpPr>
        <p:spPr>
          <a:xfrm>
            <a:off x="2497873" y="1091134"/>
            <a:ext cx="9313127" cy="4247276"/>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rgbClr val="000000"/>
              </a:buClr>
              <a:buSzPts val="2400"/>
              <a:buFont typeface="Arial"/>
              <a:buChar char="•"/>
            </a:pPr>
            <a:r>
              <a:rPr lang="en-GB" sz="2000" b="1" i="0" u="none" strike="noStrike" cap="none" dirty="0" err="1">
                <a:solidFill>
                  <a:srgbClr val="000000"/>
                </a:solidFill>
                <a:latin typeface="Arial"/>
                <a:ea typeface="Arial"/>
                <a:cs typeface="Arial"/>
                <a:sym typeface="Arial"/>
              </a:rPr>
              <a:t>Fähigkeiten</a:t>
            </a:r>
            <a:r>
              <a:rPr lang="en-GB" sz="2000" b="1" i="0" u="none" strike="noStrike" cap="none" dirty="0">
                <a:solidFill>
                  <a:srgbClr val="000000"/>
                </a:solidFill>
                <a:latin typeface="Arial"/>
                <a:ea typeface="Arial"/>
                <a:cs typeface="Arial"/>
                <a:sym typeface="Arial"/>
              </a:rPr>
              <a:t> </a:t>
            </a:r>
            <a:r>
              <a:rPr lang="en-GB" sz="2000" b="1" i="0" u="none" strike="noStrike" cap="none" dirty="0" err="1">
                <a:solidFill>
                  <a:srgbClr val="000000"/>
                </a:solidFill>
                <a:latin typeface="Arial"/>
                <a:ea typeface="Arial"/>
                <a:cs typeface="Arial"/>
                <a:sym typeface="Arial"/>
              </a:rPr>
              <a:t>zur</a:t>
            </a:r>
            <a:r>
              <a:rPr lang="en-GB" sz="2000" b="1" i="0" u="none" strike="noStrike" cap="none" dirty="0">
                <a:solidFill>
                  <a:srgbClr val="000000"/>
                </a:solidFill>
                <a:latin typeface="Arial"/>
                <a:ea typeface="Arial"/>
                <a:cs typeface="Arial"/>
                <a:sym typeface="Arial"/>
              </a:rPr>
              <a:t> </a:t>
            </a:r>
            <a:r>
              <a:rPr lang="en-GB" sz="2000" b="1" i="0" u="none" strike="noStrike" cap="none" dirty="0" err="1">
                <a:solidFill>
                  <a:srgbClr val="000000"/>
                </a:solidFill>
                <a:latin typeface="Arial"/>
                <a:ea typeface="Arial"/>
                <a:cs typeface="Arial"/>
                <a:sym typeface="Arial"/>
              </a:rPr>
              <a:t>sozialen</a:t>
            </a:r>
            <a:r>
              <a:rPr lang="en-GB" sz="2000" b="1" i="0" u="none" strike="noStrike" cap="none" dirty="0">
                <a:solidFill>
                  <a:srgbClr val="000000"/>
                </a:solidFill>
                <a:latin typeface="Arial"/>
                <a:ea typeface="Arial"/>
                <a:cs typeface="Arial"/>
                <a:sym typeface="Arial"/>
              </a:rPr>
              <a:t> Integration: </a:t>
            </a:r>
            <a:r>
              <a:rPr lang="en-GB" sz="2000" b="0" i="0" u="none" strike="noStrike" cap="none" dirty="0" err="1">
                <a:solidFill>
                  <a:srgbClr val="000000"/>
                </a:solidFill>
                <a:latin typeface="Arial"/>
                <a:ea typeface="Arial"/>
                <a:cs typeface="Arial"/>
                <a:sym typeface="Arial"/>
              </a:rPr>
              <a:t>Kompetenz</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zur</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Erleichterung</a:t>
            </a:r>
            <a:r>
              <a:rPr lang="en-GB" sz="2000" b="0" i="0" u="none" strike="noStrike" cap="none" dirty="0">
                <a:solidFill>
                  <a:srgbClr val="000000"/>
                </a:solidFill>
                <a:latin typeface="Arial"/>
                <a:ea typeface="Arial"/>
                <a:cs typeface="Arial"/>
                <a:sym typeface="Arial"/>
              </a:rPr>
              <a:t> der </a:t>
            </a:r>
            <a:r>
              <a:rPr lang="en-GB" sz="2000" b="0" i="0" u="none" strike="noStrike" cap="none" dirty="0" err="1">
                <a:solidFill>
                  <a:srgbClr val="000000"/>
                </a:solidFill>
                <a:latin typeface="Arial"/>
                <a:ea typeface="Arial"/>
                <a:cs typeface="Arial"/>
                <a:sym typeface="Arial"/>
              </a:rPr>
              <a:t>sozialen</a:t>
            </a:r>
            <a:r>
              <a:rPr lang="en-GB" sz="2000" b="0" i="0" u="none" strike="noStrike" cap="none" dirty="0">
                <a:solidFill>
                  <a:srgbClr val="000000"/>
                </a:solidFill>
                <a:latin typeface="Arial"/>
                <a:ea typeface="Arial"/>
                <a:cs typeface="Arial"/>
                <a:sym typeface="Arial"/>
              </a:rPr>
              <a:t> Integration von </a:t>
            </a:r>
            <a:r>
              <a:rPr lang="en-GB" sz="2000" b="0" i="0" u="none" strike="noStrike" cap="none" dirty="0" err="1">
                <a:solidFill>
                  <a:srgbClr val="000000"/>
                </a:solidFill>
                <a:latin typeface="Arial"/>
                <a:ea typeface="Arial"/>
                <a:cs typeface="Arial"/>
                <a:sym typeface="Arial"/>
              </a:rPr>
              <a:t>dyskalkulischen</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Schüler</a:t>
            </a:r>
            <a:r>
              <a:rPr lang="en-GB" sz="2000" b="0" i="0" u="none" strike="noStrike" cap="none" dirty="0">
                <a:solidFill>
                  <a:srgbClr val="000000"/>
                </a:solidFill>
                <a:latin typeface="Arial"/>
                <a:ea typeface="Arial"/>
                <a:cs typeface="Arial"/>
                <a:sym typeface="Arial"/>
              </a:rPr>
              <a:t>*</a:t>
            </a:r>
            <a:r>
              <a:rPr lang="en-GB" sz="2000" b="0" i="0" u="none" strike="noStrike" cap="none" dirty="0" err="1">
                <a:solidFill>
                  <a:srgbClr val="000000"/>
                </a:solidFill>
                <a:latin typeface="Arial"/>
                <a:ea typeface="Arial"/>
                <a:cs typeface="Arial"/>
                <a:sym typeface="Arial"/>
              </a:rPr>
              <a:t>innen</a:t>
            </a:r>
            <a:r>
              <a:rPr lang="en-GB" sz="2000" b="0" i="0" u="none" strike="noStrike" cap="none" dirty="0">
                <a:solidFill>
                  <a:srgbClr val="000000"/>
                </a:solidFill>
                <a:latin typeface="Arial"/>
                <a:ea typeface="Arial"/>
                <a:cs typeface="Arial"/>
                <a:sym typeface="Arial"/>
              </a:rPr>
              <a:t> und </a:t>
            </a:r>
            <a:r>
              <a:rPr lang="en-GB" sz="2000" b="0" i="0" u="none" strike="noStrike" cap="none" dirty="0" err="1">
                <a:solidFill>
                  <a:srgbClr val="000000"/>
                </a:solidFill>
                <a:latin typeface="Arial"/>
                <a:ea typeface="Arial"/>
                <a:cs typeface="Arial"/>
                <a:sym typeface="Arial"/>
              </a:rPr>
              <a:t>zur</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Unterstützung</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ihrer</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Anpassung</a:t>
            </a:r>
            <a:r>
              <a:rPr lang="en-GB" sz="2000" b="0" i="0" u="none" strike="noStrike" cap="none" dirty="0">
                <a:solidFill>
                  <a:srgbClr val="000000"/>
                </a:solidFill>
                <a:latin typeface="Arial"/>
                <a:ea typeface="Arial"/>
                <a:cs typeface="Arial"/>
                <a:sym typeface="Arial"/>
              </a:rPr>
              <a:t> an das </a:t>
            </a:r>
            <a:r>
              <a:rPr lang="en-GB" sz="2000" b="0" i="0" u="none" strike="noStrike" cap="none" dirty="0" err="1">
                <a:solidFill>
                  <a:srgbClr val="000000"/>
                </a:solidFill>
                <a:latin typeface="Arial"/>
                <a:ea typeface="Arial"/>
                <a:cs typeface="Arial"/>
                <a:sym typeface="Arial"/>
              </a:rPr>
              <a:t>Klassenumfeld</a:t>
            </a:r>
            <a:r>
              <a:rPr lang="en-GB" sz="2000" b="0" i="0" u="none" strike="noStrike" cap="none" dirty="0">
                <a:solidFill>
                  <a:srgbClr val="000000"/>
                </a:solidFill>
                <a:latin typeface="Arial"/>
                <a:ea typeface="Arial"/>
                <a:cs typeface="Arial"/>
                <a:sym typeface="Arial"/>
              </a:rPr>
              <a:t>.</a:t>
            </a:r>
            <a:endParaRPr sz="2000" b="0"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2400"/>
              <a:buFont typeface="Arial"/>
              <a:buChar char="•"/>
            </a:pPr>
            <a:r>
              <a:rPr lang="en-GB" sz="2000" b="1" i="0" u="none" strike="noStrike" cap="none" dirty="0" err="1">
                <a:solidFill>
                  <a:srgbClr val="000000"/>
                </a:solidFill>
                <a:latin typeface="Arial"/>
                <a:ea typeface="Arial"/>
                <a:cs typeface="Arial"/>
                <a:sym typeface="Arial"/>
              </a:rPr>
              <a:t>Strategische</a:t>
            </a:r>
            <a:r>
              <a:rPr lang="en-GB" sz="2000" b="1" i="0" u="none" strike="noStrike" cap="none" dirty="0">
                <a:solidFill>
                  <a:srgbClr val="000000"/>
                </a:solidFill>
                <a:latin typeface="Arial"/>
                <a:ea typeface="Arial"/>
                <a:cs typeface="Arial"/>
                <a:sym typeface="Arial"/>
              </a:rPr>
              <a:t> </a:t>
            </a:r>
            <a:r>
              <a:rPr lang="en-GB" sz="2000" b="1" i="0" u="none" strike="noStrike" cap="none" dirty="0" err="1">
                <a:solidFill>
                  <a:srgbClr val="000000"/>
                </a:solidFill>
                <a:latin typeface="Arial"/>
                <a:ea typeface="Arial"/>
                <a:cs typeface="Arial"/>
                <a:sym typeface="Arial"/>
              </a:rPr>
              <a:t>Entwicklungsfähigkeiten</a:t>
            </a:r>
            <a:r>
              <a:rPr lang="en-GB" sz="2000" b="1"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Fähigkeit</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zur</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Entwicklung</a:t>
            </a:r>
            <a:r>
              <a:rPr lang="en-GB" sz="2000" b="0" i="0" u="none" strike="noStrike" cap="none" dirty="0">
                <a:solidFill>
                  <a:srgbClr val="000000"/>
                </a:solidFill>
                <a:latin typeface="Arial"/>
                <a:ea typeface="Arial"/>
                <a:cs typeface="Arial"/>
                <a:sym typeface="Arial"/>
              </a:rPr>
              <a:t> von </a:t>
            </a:r>
            <a:r>
              <a:rPr lang="en-GB" sz="2000" b="0" i="0" u="none" strike="noStrike" cap="none" dirty="0" err="1">
                <a:solidFill>
                  <a:srgbClr val="000000"/>
                </a:solidFill>
                <a:latin typeface="Arial"/>
                <a:ea typeface="Arial"/>
                <a:cs typeface="Arial"/>
                <a:sym typeface="Arial"/>
              </a:rPr>
              <a:t>Strategien</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zur</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Verbesserung</a:t>
            </a:r>
            <a:r>
              <a:rPr lang="en-GB" sz="2000" b="0" i="0" u="none" strike="noStrike" cap="none" dirty="0">
                <a:solidFill>
                  <a:srgbClr val="000000"/>
                </a:solidFill>
                <a:latin typeface="Arial"/>
                <a:ea typeface="Arial"/>
                <a:cs typeface="Arial"/>
                <a:sym typeface="Arial"/>
              </a:rPr>
              <a:t> der </a:t>
            </a:r>
            <a:r>
              <a:rPr lang="en-GB" sz="2000" b="0" i="0" u="none" strike="noStrike" cap="none" dirty="0" err="1">
                <a:solidFill>
                  <a:srgbClr val="000000"/>
                </a:solidFill>
                <a:latin typeface="Arial"/>
                <a:ea typeface="Arial"/>
                <a:cs typeface="Arial"/>
                <a:sym typeface="Arial"/>
              </a:rPr>
              <a:t>Gesamtqualität</a:t>
            </a:r>
            <a:r>
              <a:rPr lang="en-GB" sz="2000" b="0" i="0" u="none" strike="noStrike" cap="none" dirty="0">
                <a:solidFill>
                  <a:srgbClr val="000000"/>
                </a:solidFill>
                <a:latin typeface="Arial"/>
                <a:ea typeface="Arial"/>
                <a:cs typeface="Arial"/>
                <a:sym typeface="Arial"/>
              </a:rPr>
              <a:t> der </a:t>
            </a:r>
            <a:r>
              <a:rPr lang="en-GB" sz="2000" b="0" i="0" u="none" strike="noStrike" cap="none" dirty="0" err="1">
                <a:solidFill>
                  <a:srgbClr val="000000"/>
                </a:solidFill>
                <a:latin typeface="Arial"/>
                <a:ea typeface="Arial"/>
                <a:cs typeface="Arial"/>
                <a:sym typeface="Arial"/>
              </a:rPr>
              <a:t>Schulbildung</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mit</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Schwerpunkt</a:t>
            </a:r>
            <a:r>
              <a:rPr lang="en-GB" sz="2000" b="0" i="0" u="none" strike="noStrike" cap="none" dirty="0">
                <a:solidFill>
                  <a:srgbClr val="000000"/>
                </a:solidFill>
                <a:latin typeface="Arial"/>
                <a:ea typeface="Arial"/>
                <a:cs typeface="Arial"/>
                <a:sym typeface="Arial"/>
              </a:rPr>
              <a:t> auf der Integration.</a:t>
            </a:r>
            <a:endParaRPr sz="2000" b="0"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2400"/>
              <a:buFont typeface="Arial"/>
              <a:buChar char="•"/>
            </a:pPr>
            <a:r>
              <a:rPr lang="en-GB" sz="2000" b="1" i="0" u="none" strike="noStrike" cap="none" dirty="0" err="1">
                <a:solidFill>
                  <a:srgbClr val="000000"/>
                </a:solidFill>
                <a:latin typeface="Arial"/>
                <a:ea typeface="Arial"/>
                <a:cs typeface="Arial"/>
                <a:sym typeface="Arial"/>
              </a:rPr>
              <a:t>Strategische</a:t>
            </a:r>
            <a:r>
              <a:rPr lang="en-GB" sz="2000" b="1" i="0" u="none" strike="noStrike" cap="none" dirty="0">
                <a:solidFill>
                  <a:srgbClr val="000000"/>
                </a:solidFill>
                <a:latin typeface="Arial"/>
                <a:ea typeface="Arial"/>
                <a:cs typeface="Arial"/>
                <a:sym typeface="Arial"/>
              </a:rPr>
              <a:t> </a:t>
            </a:r>
            <a:r>
              <a:rPr lang="en-GB" sz="2000" b="1" i="0" u="none" strike="noStrike" cap="none" dirty="0" err="1">
                <a:solidFill>
                  <a:srgbClr val="000000"/>
                </a:solidFill>
                <a:latin typeface="Arial"/>
                <a:ea typeface="Arial"/>
                <a:cs typeface="Arial"/>
                <a:sym typeface="Arial"/>
              </a:rPr>
              <a:t>Fähigkeiten</a:t>
            </a:r>
            <a:r>
              <a:rPr lang="en-GB" sz="2000" b="1" i="0" u="none" strike="noStrike" cap="none" dirty="0">
                <a:solidFill>
                  <a:srgbClr val="000000"/>
                </a:solidFill>
                <a:latin typeface="Arial"/>
                <a:ea typeface="Arial"/>
                <a:cs typeface="Arial"/>
                <a:sym typeface="Arial"/>
              </a:rPr>
              <a:t> für integrative </a:t>
            </a:r>
            <a:r>
              <a:rPr lang="en-GB" sz="2000" b="1" i="0" u="none" strike="noStrike" cap="none" dirty="0" err="1">
                <a:solidFill>
                  <a:srgbClr val="000000"/>
                </a:solidFill>
                <a:latin typeface="Arial"/>
                <a:ea typeface="Arial"/>
                <a:cs typeface="Arial"/>
                <a:sym typeface="Arial"/>
              </a:rPr>
              <a:t>Bildung</a:t>
            </a:r>
            <a:r>
              <a:rPr lang="en-GB" sz="2000" b="1"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Kompetenz</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zur</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Entwicklung</a:t>
            </a:r>
            <a:r>
              <a:rPr lang="en-GB" sz="2000" b="0" i="0" u="none" strike="noStrike" cap="none" dirty="0">
                <a:solidFill>
                  <a:srgbClr val="000000"/>
                </a:solidFill>
                <a:latin typeface="Arial"/>
                <a:ea typeface="Arial"/>
                <a:cs typeface="Arial"/>
                <a:sym typeface="Arial"/>
              </a:rPr>
              <a:t> und </a:t>
            </a:r>
            <a:r>
              <a:rPr lang="en-GB" sz="2000" b="0" i="0" u="none" strike="noStrike" cap="none" dirty="0" err="1">
                <a:solidFill>
                  <a:srgbClr val="000000"/>
                </a:solidFill>
                <a:latin typeface="Arial"/>
                <a:ea typeface="Arial"/>
                <a:cs typeface="Arial"/>
                <a:sym typeface="Arial"/>
              </a:rPr>
              <a:t>Umsetzung</a:t>
            </a:r>
            <a:r>
              <a:rPr lang="en-GB" sz="2000" b="0" i="0" u="none" strike="noStrike" cap="none" dirty="0">
                <a:solidFill>
                  <a:srgbClr val="000000"/>
                </a:solidFill>
                <a:latin typeface="Arial"/>
                <a:ea typeface="Arial"/>
                <a:cs typeface="Arial"/>
                <a:sym typeface="Arial"/>
              </a:rPr>
              <a:t> von </a:t>
            </a:r>
            <a:r>
              <a:rPr lang="en-GB" sz="2000" b="0" i="0" u="none" strike="noStrike" cap="none" dirty="0" err="1">
                <a:solidFill>
                  <a:srgbClr val="000000"/>
                </a:solidFill>
                <a:latin typeface="Arial"/>
                <a:ea typeface="Arial"/>
                <a:cs typeface="Arial"/>
                <a:sym typeface="Arial"/>
              </a:rPr>
              <a:t>Strategien</a:t>
            </a:r>
            <a:r>
              <a:rPr lang="en-GB" sz="2000" b="0" i="0" u="none" strike="noStrike" cap="none" dirty="0">
                <a:solidFill>
                  <a:srgbClr val="000000"/>
                </a:solidFill>
                <a:latin typeface="Arial"/>
                <a:ea typeface="Arial"/>
                <a:cs typeface="Arial"/>
                <a:sym typeface="Arial"/>
              </a:rPr>
              <a:t>, die integrative </a:t>
            </a:r>
            <a:r>
              <a:rPr lang="en-GB" sz="2000" b="0" i="0" u="none" strike="noStrike" cap="none" dirty="0" err="1">
                <a:solidFill>
                  <a:srgbClr val="000000"/>
                </a:solidFill>
                <a:latin typeface="Arial"/>
                <a:ea typeface="Arial"/>
                <a:cs typeface="Arial"/>
                <a:sym typeface="Arial"/>
              </a:rPr>
              <a:t>Praktiken</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fördern</a:t>
            </a:r>
            <a:r>
              <a:rPr lang="en-GB" sz="2000" b="0" i="0" u="none" strike="noStrike" cap="none" dirty="0">
                <a:solidFill>
                  <a:srgbClr val="000000"/>
                </a:solidFill>
                <a:latin typeface="Arial"/>
                <a:ea typeface="Arial"/>
                <a:cs typeface="Arial"/>
                <a:sym typeface="Arial"/>
              </a:rPr>
              <a:t> und die </a:t>
            </a:r>
            <a:r>
              <a:rPr lang="en-GB" sz="2000" b="0" i="0" u="none" strike="noStrike" cap="none" dirty="0" err="1">
                <a:solidFill>
                  <a:srgbClr val="000000"/>
                </a:solidFill>
                <a:latin typeface="Arial"/>
                <a:ea typeface="Arial"/>
                <a:cs typeface="Arial"/>
                <a:sym typeface="Arial"/>
              </a:rPr>
              <a:t>Qualität</a:t>
            </a:r>
            <a:r>
              <a:rPr lang="en-GB" sz="2000" b="0" i="0" u="none" strike="noStrike" cap="none" dirty="0">
                <a:solidFill>
                  <a:srgbClr val="000000"/>
                </a:solidFill>
                <a:latin typeface="Arial"/>
                <a:ea typeface="Arial"/>
                <a:cs typeface="Arial"/>
                <a:sym typeface="Arial"/>
              </a:rPr>
              <a:t> der </a:t>
            </a:r>
            <a:r>
              <a:rPr lang="en-GB" sz="2000" b="0" i="0" u="none" strike="noStrike" cap="none" dirty="0" err="1">
                <a:solidFill>
                  <a:srgbClr val="000000"/>
                </a:solidFill>
                <a:latin typeface="Arial"/>
                <a:ea typeface="Arial"/>
                <a:cs typeface="Arial"/>
                <a:sym typeface="Arial"/>
              </a:rPr>
              <a:t>Bildung</a:t>
            </a:r>
            <a:r>
              <a:rPr lang="en-GB" sz="2000" b="0" i="0" u="none" strike="noStrike" cap="none" dirty="0">
                <a:solidFill>
                  <a:srgbClr val="000000"/>
                </a:solidFill>
                <a:latin typeface="Arial"/>
                <a:ea typeface="Arial"/>
                <a:cs typeface="Arial"/>
                <a:sym typeface="Arial"/>
              </a:rPr>
              <a:t> </a:t>
            </a:r>
            <a:r>
              <a:rPr lang="en-GB" sz="2000" b="0" i="0" u="none" strike="noStrike" cap="none" dirty="0" err="1">
                <a:solidFill>
                  <a:srgbClr val="000000"/>
                </a:solidFill>
                <a:latin typeface="Arial"/>
                <a:ea typeface="Arial"/>
                <a:cs typeface="Arial"/>
                <a:sym typeface="Arial"/>
              </a:rPr>
              <a:t>verbessern</a:t>
            </a:r>
            <a:r>
              <a:rPr lang="en-GB" sz="2000" b="0" i="0" u="none" strike="noStrike" cap="none" dirty="0">
                <a:solidFill>
                  <a:srgbClr val="000000"/>
                </a:solidFill>
                <a:latin typeface="Arial"/>
                <a:ea typeface="Arial"/>
                <a:cs typeface="Arial"/>
                <a:sym typeface="Arial"/>
              </a:rPr>
              <a:t>.</a:t>
            </a:r>
            <a:endParaRPr sz="2400" b="0" i="0" u="none" strike="noStrike" cap="none" dirty="0">
              <a:solidFill>
                <a:srgbClr val="000000"/>
              </a:solidFill>
              <a:latin typeface="Arial"/>
              <a:ea typeface="Arial"/>
              <a:cs typeface="Arial"/>
              <a:sym typeface="Arial"/>
            </a:endParaRPr>
          </a:p>
        </p:txBody>
      </p:sp>
      <p:sp>
        <p:nvSpPr>
          <p:cNvPr id="142" name="Google Shape;142;p37"/>
          <p:cNvSpPr/>
          <p:nvPr/>
        </p:nvSpPr>
        <p:spPr>
          <a:xfrm>
            <a:off x="838199" y="1262270"/>
            <a:ext cx="1659673"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600" b="1" i="0" u="none" strike="noStrike" cap="none" dirty="0" err="1">
                <a:solidFill>
                  <a:srgbClr val="C00000"/>
                </a:solidFill>
                <a:latin typeface="Arial"/>
                <a:ea typeface="Arial"/>
                <a:cs typeface="Arial"/>
                <a:sym typeface="Arial"/>
              </a:rPr>
              <a:t>Kompetenzen</a:t>
            </a:r>
            <a:r>
              <a:rPr lang="en-GB" sz="1600" b="0" i="0" u="none" strike="noStrike" cap="none" dirty="0">
                <a:solidFill>
                  <a:srgbClr val="C00000"/>
                </a:solidFill>
                <a:latin typeface="Arial"/>
                <a:ea typeface="Arial"/>
                <a:cs typeface="Arial"/>
                <a:sym typeface="Arial"/>
              </a:rPr>
              <a:t>: </a:t>
            </a:r>
            <a:endParaRPr sz="1000" dirty="0"/>
          </a:p>
        </p:txBody>
      </p:sp>
      <p:sp>
        <p:nvSpPr>
          <p:cNvPr id="5" name="Google Shape;109;p32">
            <a:extLst>
              <a:ext uri="{FF2B5EF4-FFF2-40B4-BE49-F238E27FC236}">
                <a16:creationId xmlns:a16="http://schemas.microsoft.com/office/drawing/2014/main" id="{751A3782-440F-0AFE-E812-AAB8827F5831}"/>
              </a:ext>
            </a:extLst>
          </p:cNvPr>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en-GB" sz="2400" b="1" dirty="0">
                <a:solidFill>
                  <a:schemeClr val="lt1"/>
                </a:solidFill>
              </a:rPr>
              <a:t>Modul 4: </a:t>
            </a:r>
            <a:r>
              <a:rPr lang="en-GB" sz="2400" b="1" dirty="0" err="1">
                <a:solidFill>
                  <a:schemeClr val="lt1"/>
                </a:solidFill>
              </a:rPr>
              <a:t>Inklusion</a:t>
            </a:r>
            <a:r>
              <a:rPr lang="en-GB" sz="2400" b="1" dirty="0">
                <a:solidFill>
                  <a:schemeClr val="lt1"/>
                </a:solidFill>
              </a:rPr>
              <a:t> in </a:t>
            </a:r>
            <a:r>
              <a:rPr lang="en-GB" sz="2400" b="1" dirty="0" err="1">
                <a:solidFill>
                  <a:schemeClr val="lt1"/>
                </a:solidFill>
              </a:rPr>
              <a:t>allen</a:t>
            </a:r>
            <a:r>
              <a:rPr lang="en-GB" sz="2400" b="1" dirty="0">
                <a:solidFill>
                  <a:schemeClr val="lt1"/>
                </a:solidFill>
              </a:rPr>
              <a:t> </a:t>
            </a:r>
            <a:r>
              <a:rPr lang="en-GB" sz="2400" b="1" dirty="0" err="1">
                <a:solidFill>
                  <a:schemeClr val="lt1"/>
                </a:solidFill>
              </a:rPr>
              <a:t>Bereichen</a:t>
            </a:r>
            <a:r>
              <a:rPr lang="en-GB" sz="2400" b="1" dirty="0">
                <a:solidFill>
                  <a:schemeClr val="lt1"/>
                </a:solidFill>
              </a:rPr>
              <a:t> der </a:t>
            </a:r>
            <a:r>
              <a:rPr lang="en-GB" sz="2400" b="1" dirty="0" err="1">
                <a:solidFill>
                  <a:schemeClr val="lt1"/>
                </a:solidFill>
              </a:rPr>
              <a:t>allgemeinen</a:t>
            </a:r>
            <a:r>
              <a:rPr lang="en-GB" sz="2400" b="1" dirty="0">
                <a:solidFill>
                  <a:schemeClr val="lt1"/>
                </a:solidFill>
              </a:rPr>
              <a:t> und </a:t>
            </a:r>
            <a:r>
              <a:rPr lang="en-GB" sz="2400" b="1" dirty="0" err="1">
                <a:solidFill>
                  <a:schemeClr val="lt1"/>
                </a:solidFill>
              </a:rPr>
              <a:t>beruflichen</a:t>
            </a:r>
            <a:r>
              <a:rPr lang="en-GB" sz="2400" b="1" dirty="0">
                <a:solidFill>
                  <a:schemeClr val="lt1"/>
                </a:solidFill>
              </a:rPr>
              <a:t> </a:t>
            </a:r>
            <a:r>
              <a:rPr lang="en-GB" sz="2400" b="1" dirty="0" err="1">
                <a:solidFill>
                  <a:schemeClr val="lt1"/>
                </a:solidFill>
              </a:rPr>
              <a:t>Bildung</a:t>
            </a:r>
            <a:br>
              <a:rPr lang="en-GB" sz="2400" b="1" dirty="0">
                <a:solidFill>
                  <a:schemeClr val="lt1"/>
                </a:solidFill>
              </a:rPr>
            </a:br>
            <a:r>
              <a:rPr lang="en-GB" sz="2400" b="1" dirty="0">
                <a:solidFill>
                  <a:schemeClr val="lt1"/>
                </a:solidFill>
              </a:rPr>
              <a:t>3. </a:t>
            </a:r>
            <a:r>
              <a:rPr lang="en-GB" sz="2400" b="1" dirty="0" err="1">
                <a:solidFill>
                  <a:schemeClr val="lt1"/>
                </a:solidFill>
              </a:rPr>
              <a:t>Lernergebnisse</a:t>
            </a:r>
            <a:endParaRPr sz="2400" b="1" dirty="0">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8" name="Google Shape;148;p38"/>
          <p:cNvSpPr/>
          <p:nvPr/>
        </p:nvSpPr>
        <p:spPr>
          <a:xfrm>
            <a:off x="2230245" y="2104928"/>
            <a:ext cx="9580756" cy="3323946"/>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rgbClr val="000000"/>
              </a:buClr>
              <a:buSzPts val="2800"/>
              <a:buFont typeface="Arial"/>
              <a:buChar char="•"/>
            </a:pPr>
            <a:r>
              <a:rPr lang="en-GB" sz="2800" b="1" i="0" u="none" strike="noStrike" cap="none" dirty="0">
                <a:solidFill>
                  <a:srgbClr val="000000"/>
                </a:solidFill>
                <a:latin typeface="Arial"/>
                <a:ea typeface="Arial"/>
                <a:cs typeface="Arial"/>
                <a:sym typeface="Arial"/>
              </a:rPr>
              <a:t>Integrative </a:t>
            </a:r>
            <a:r>
              <a:rPr lang="en-GB" sz="2800" b="1" i="0" u="none" strike="noStrike" cap="none" dirty="0" err="1">
                <a:solidFill>
                  <a:srgbClr val="000000"/>
                </a:solidFill>
                <a:latin typeface="Arial"/>
                <a:ea typeface="Arial"/>
                <a:cs typeface="Arial"/>
                <a:sym typeface="Arial"/>
              </a:rPr>
              <a:t>Bildungskompetenz</a:t>
            </a:r>
            <a:r>
              <a:rPr lang="en-GB" sz="2800" b="1" i="0" u="none" strike="noStrike" cap="none" dirty="0">
                <a:solidFill>
                  <a:srgbClr val="000000"/>
                </a:solidFill>
                <a:latin typeface="Arial"/>
                <a:ea typeface="Arial"/>
                <a:cs typeface="Arial"/>
                <a:sym typeface="Arial"/>
              </a:rPr>
              <a:t>: </a:t>
            </a:r>
            <a:r>
              <a:rPr lang="en-GB" sz="2800" b="0" i="0" u="none" strike="noStrike" cap="none" dirty="0">
                <a:solidFill>
                  <a:srgbClr val="000000"/>
                </a:solidFill>
                <a:latin typeface="Arial"/>
                <a:ea typeface="Arial"/>
                <a:cs typeface="Arial"/>
                <a:sym typeface="Arial"/>
              </a:rPr>
              <a:t>Die </a:t>
            </a:r>
            <a:r>
              <a:rPr lang="en-GB" sz="2800" b="0" i="0" u="none" strike="noStrike" cap="none" dirty="0" err="1">
                <a:solidFill>
                  <a:srgbClr val="000000"/>
                </a:solidFill>
                <a:latin typeface="Arial"/>
                <a:ea typeface="Arial"/>
                <a:cs typeface="Arial"/>
                <a:sym typeface="Arial"/>
              </a:rPr>
              <a:t>Kompetenz</a:t>
            </a:r>
            <a:r>
              <a:rPr lang="en-GB" sz="2800" b="0" i="0" u="none" strike="noStrike" cap="none" dirty="0">
                <a:solidFill>
                  <a:srgbClr val="000000"/>
                </a:solidFill>
                <a:latin typeface="Arial"/>
                <a:ea typeface="Arial"/>
                <a:cs typeface="Arial"/>
                <a:sym typeface="Arial"/>
              </a:rPr>
              <a:t>, </a:t>
            </a:r>
            <a:r>
              <a:rPr lang="en-GB" sz="2800" b="0" i="0" u="none" strike="noStrike" cap="none" dirty="0" err="1">
                <a:solidFill>
                  <a:srgbClr val="000000"/>
                </a:solidFill>
                <a:latin typeface="Arial"/>
                <a:ea typeface="Arial"/>
                <a:cs typeface="Arial"/>
                <a:sym typeface="Arial"/>
              </a:rPr>
              <a:t>dafür</a:t>
            </a:r>
            <a:r>
              <a:rPr lang="en-GB" sz="2800" b="0" i="0" u="none" strike="noStrike" cap="none" dirty="0">
                <a:solidFill>
                  <a:srgbClr val="000000"/>
                </a:solidFill>
                <a:latin typeface="Arial"/>
                <a:ea typeface="Arial"/>
                <a:cs typeface="Arial"/>
                <a:sym typeface="Arial"/>
              </a:rPr>
              <a:t> </a:t>
            </a:r>
            <a:r>
              <a:rPr lang="en-GB" sz="2800" b="0" i="0" u="none" strike="noStrike" cap="none" dirty="0" err="1">
                <a:solidFill>
                  <a:srgbClr val="000000"/>
                </a:solidFill>
                <a:latin typeface="Arial"/>
                <a:ea typeface="Arial"/>
                <a:cs typeface="Arial"/>
                <a:sym typeface="Arial"/>
              </a:rPr>
              <a:t>zu</a:t>
            </a:r>
            <a:r>
              <a:rPr lang="en-GB" sz="2800" b="0" i="0" u="none" strike="noStrike" cap="none" dirty="0">
                <a:solidFill>
                  <a:srgbClr val="000000"/>
                </a:solidFill>
                <a:latin typeface="Arial"/>
                <a:ea typeface="Arial"/>
                <a:cs typeface="Arial"/>
                <a:sym typeface="Arial"/>
              </a:rPr>
              <a:t> </a:t>
            </a:r>
            <a:r>
              <a:rPr lang="en-GB" sz="2800" b="0" i="0" u="none" strike="noStrike" cap="none" dirty="0" err="1">
                <a:solidFill>
                  <a:srgbClr val="000000"/>
                </a:solidFill>
                <a:latin typeface="Arial"/>
                <a:ea typeface="Arial"/>
                <a:cs typeface="Arial"/>
                <a:sym typeface="Arial"/>
              </a:rPr>
              <a:t>sorgen</a:t>
            </a:r>
            <a:r>
              <a:rPr lang="en-GB" sz="2800" b="0" i="0" u="none" strike="noStrike" cap="none" dirty="0">
                <a:solidFill>
                  <a:srgbClr val="000000"/>
                </a:solidFill>
                <a:latin typeface="Arial"/>
                <a:ea typeface="Arial"/>
                <a:cs typeface="Arial"/>
                <a:sym typeface="Arial"/>
              </a:rPr>
              <a:t>, </a:t>
            </a:r>
            <a:r>
              <a:rPr lang="en-GB" sz="2800" b="0" i="0" u="none" strike="noStrike" cap="none" dirty="0" err="1">
                <a:solidFill>
                  <a:srgbClr val="000000"/>
                </a:solidFill>
                <a:latin typeface="Arial"/>
                <a:ea typeface="Arial"/>
                <a:cs typeface="Arial"/>
                <a:sym typeface="Arial"/>
              </a:rPr>
              <a:t>dass</a:t>
            </a:r>
            <a:r>
              <a:rPr lang="en-GB" sz="2800" b="0" i="0" u="none" strike="noStrike" cap="none" dirty="0">
                <a:solidFill>
                  <a:srgbClr val="000000"/>
                </a:solidFill>
                <a:latin typeface="Arial"/>
                <a:ea typeface="Arial"/>
                <a:cs typeface="Arial"/>
                <a:sym typeface="Arial"/>
              </a:rPr>
              <a:t> </a:t>
            </a:r>
            <a:r>
              <a:rPr lang="en-GB" sz="2800" b="0" i="0" u="none" strike="noStrike" cap="none" dirty="0" err="1">
                <a:solidFill>
                  <a:srgbClr val="000000"/>
                </a:solidFill>
                <a:latin typeface="Arial"/>
                <a:ea typeface="Arial"/>
                <a:cs typeface="Arial"/>
                <a:sym typeface="Arial"/>
              </a:rPr>
              <a:t>Lehren</a:t>
            </a:r>
            <a:r>
              <a:rPr lang="en-GB" sz="2800" b="0" i="0" u="none" strike="noStrike" cap="none" dirty="0">
                <a:solidFill>
                  <a:srgbClr val="000000"/>
                </a:solidFill>
                <a:latin typeface="Arial"/>
                <a:ea typeface="Arial"/>
                <a:cs typeface="Arial"/>
                <a:sym typeface="Arial"/>
              </a:rPr>
              <a:t> und </a:t>
            </a:r>
            <a:r>
              <a:rPr lang="en-GB" sz="2800" b="0" i="0" u="none" strike="noStrike" cap="none" dirty="0" err="1">
                <a:solidFill>
                  <a:srgbClr val="000000"/>
                </a:solidFill>
                <a:latin typeface="Arial"/>
                <a:ea typeface="Arial"/>
                <a:cs typeface="Arial"/>
                <a:sym typeface="Arial"/>
              </a:rPr>
              <a:t>Lernen</a:t>
            </a:r>
            <a:r>
              <a:rPr lang="en-GB" sz="2800" b="0" i="0" u="none" strike="noStrike" cap="none" dirty="0">
                <a:solidFill>
                  <a:srgbClr val="000000"/>
                </a:solidFill>
                <a:latin typeface="Arial"/>
                <a:ea typeface="Arial"/>
                <a:cs typeface="Arial"/>
                <a:sym typeface="Arial"/>
              </a:rPr>
              <a:t> in </a:t>
            </a:r>
            <a:r>
              <a:rPr lang="en-GB" sz="2800" b="0" i="0" u="none" strike="noStrike" cap="none" dirty="0" err="1">
                <a:solidFill>
                  <a:srgbClr val="000000"/>
                </a:solidFill>
                <a:latin typeface="Arial"/>
                <a:ea typeface="Arial"/>
                <a:cs typeface="Arial"/>
                <a:sym typeface="Arial"/>
              </a:rPr>
              <a:t>allen</a:t>
            </a:r>
            <a:r>
              <a:rPr lang="en-GB" sz="2800" b="0" i="0" u="none" strike="noStrike" cap="none" dirty="0">
                <a:solidFill>
                  <a:srgbClr val="000000"/>
                </a:solidFill>
                <a:latin typeface="Arial"/>
                <a:ea typeface="Arial"/>
                <a:cs typeface="Arial"/>
                <a:sym typeface="Arial"/>
              </a:rPr>
              <a:t> </a:t>
            </a:r>
            <a:r>
              <a:rPr lang="en-GB" sz="2800" b="0" i="0" u="none" strike="noStrike" cap="none" dirty="0" err="1">
                <a:solidFill>
                  <a:srgbClr val="000000"/>
                </a:solidFill>
                <a:latin typeface="Arial"/>
                <a:ea typeface="Arial"/>
                <a:cs typeface="Arial"/>
                <a:sym typeface="Arial"/>
              </a:rPr>
              <a:t>Bereichen</a:t>
            </a:r>
            <a:r>
              <a:rPr lang="en-GB" sz="2800" b="0" i="0" u="none" strike="noStrike" cap="none" dirty="0">
                <a:solidFill>
                  <a:srgbClr val="000000"/>
                </a:solidFill>
                <a:latin typeface="Arial"/>
                <a:ea typeface="Arial"/>
                <a:cs typeface="Arial"/>
                <a:sym typeface="Arial"/>
              </a:rPr>
              <a:t> </a:t>
            </a:r>
            <a:r>
              <a:rPr lang="en-GB" sz="2800" b="0" i="0" u="none" strike="noStrike" cap="none" dirty="0" err="1">
                <a:solidFill>
                  <a:srgbClr val="000000"/>
                </a:solidFill>
                <a:latin typeface="Arial"/>
                <a:ea typeface="Arial"/>
                <a:cs typeface="Arial"/>
                <a:sym typeface="Arial"/>
              </a:rPr>
              <a:t>inklusiv</a:t>
            </a:r>
            <a:r>
              <a:rPr lang="en-GB" sz="2800" b="0" i="0" u="none" strike="noStrike" cap="none" dirty="0">
                <a:solidFill>
                  <a:srgbClr val="000000"/>
                </a:solidFill>
                <a:latin typeface="Arial"/>
                <a:ea typeface="Arial"/>
                <a:cs typeface="Arial"/>
                <a:sym typeface="Arial"/>
              </a:rPr>
              <a:t> </a:t>
            </a:r>
            <a:r>
              <a:rPr lang="en-GB" sz="2800" b="0" i="0" u="none" strike="noStrike" cap="none" dirty="0" err="1">
                <a:solidFill>
                  <a:srgbClr val="000000"/>
                </a:solidFill>
                <a:latin typeface="Arial"/>
                <a:ea typeface="Arial"/>
                <a:cs typeface="Arial"/>
                <a:sym typeface="Arial"/>
              </a:rPr>
              <a:t>sind</a:t>
            </a:r>
            <a:r>
              <a:rPr lang="en-GB" sz="2800" b="0" i="0" u="none" strike="noStrike" cap="none" dirty="0">
                <a:solidFill>
                  <a:srgbClr val="000000"/>
                </a:solidFill>
                <a:latin typeface="Arial"/>
                <a:ea typeface="Arial"/>
                <a:cs typeface="Arial"/>
                <a:sym typeface="Arial"/>
              </a:rPr>
              <a:t>, und </a:t>
            </a:r>
            <a:r>
              <a:rPr lang="en-GB" sz="2800" b="0" i="0" u="none" strike="noStrike" cap="none" dirty="0" err="1">
                <a:solidFill>
                  <a:srgbClr val="000000"/>
                </a:solidFill>
                <a:latin typeface="Arial"/>
                <a:ea typeface="Arial"/>
                <a:cs typeface="Arial"/>
                <a:sym typeface="Arial"/>
              </a:rPr>
              <a:t>ein</a:t>
            </a:r>
            <a:r>
              <a:rPr lang="en-GB" sz="2800" b="0" i="0" u="none" strike="noStrike" cap="none" dirty="0">
                <a:solidFill>
                  <a:srgbClr val="000000"/>
                </a:solidFill>
                <a:latin typeface="Arial"/>
                <a:ea typeface="Arial"/>
                <a:cs typeface="Arial"/>
                <a:sym typeface="Arial"/>
              </a:rPr>
              <a:t> </a:t>
            </a:r>
            <a:r>
              <a:rPr lang="en-GB" sz="2800" b="0" i="0" u="none" strike="noStrike" cap="none" dirty="0" err="1">
                <a:solidFill>
                  <a:srgbClr val="000000"/>
                </a:solidFill>
                <a:latin typeface="Arial"/>
                <a:ea typeface="Arial"/>
                <a:cs typeface="Arial"/>
                <a:sym typeface="Arial"/>
              </a:rPr>
              <a:t>Umfeld</a:t>
            </a:r>
            <a:r>
              <a:rPr lang="en-GB" sz="2800" b="0" i="0" u="none" strike="noStrike" cap="none" dirty="0">
                <a:solidFill>
                  <a:srgbClr val="000000"/>
                </a:solidFill>
                <a:latin typeface="Arial"/>
                <a:ea typeface="Arial"/>
                <a:cs typeface="Arial"/>
                <a:sym typeface="Arial"/>
              </a:rPr>
              <a:t> </a:t>
            </a:r>
            <a:r>
              <a:rPr lang="en-GB" sz="2800" b="0" i="0" u="none" strike="noStrike" cap="none" dirty="0" err="1">
                <a:solidFill>
                  <a:srgbClr val="000000"/>
                </a:solidFill>
                <a:latin typeface="Arial"/>
                <a:ea typeface="Arial"/>
                <a:cs typeface="Arial"/>
                <a:sym typeface="Arial"/>
              </a:rPr>
              <a:t>zu</a:t>
            </a:r>
            <a:r>
              <a:rPr lang="en-GB" sz="2800" b="0" i="0" u="none" strike="noStrike" cap="none" dirty="0">
                <a:solidFill>
                  <a:srgbClr val="000000"/>
                </a:solidFill>
                <a:latin typeface="Arial"/>
                <a:ea typeface="Arial"/>
                <a:cs typeface="Arial"/>
                <a:sym typeface="Arial"/>
              </a:rPr>
              <a:t> </a:t>
            </a:r>
            <a:r>
              <a:rPr lang="en-GB" sz="2800" b="0" i="0" u="none" strike="noStrike" cap="none" dirty="0" err="1">
                <a:solidFill>
                  <a:srgbClr val="000000"/>
                </a:solidFill>
                <a:latin typeface="Arial"/>
                <a:ea typeface="Arial"/>
                <a:cs typeface="Arial"/>
                <a:sym typeface="Arial"/>
              </a:rPr>
              <a:t>fördern</a:t>
            </a:r>
            <a:r>
              <a:rPr lang="en-GB" sz="2800" b="0" i="0" u="none" strike="noStrike" cap="none" dirty="0">
                <a:solidFill>
                  <a:srgbClr val="000000"/>
                </a:solidFill>
                <a:latin typeface="Arial"/>
                <a:ea typeface="Arial"/>
                <a:cs typeface="Arial"/>
                <a:sym typeface="Arial"/>
              </a:rPr>
              <a:t>, in </a:t>
            </a:r>
            <a:r>
              <a:rPr lang="en-GB" sz="2800" b="0" i="0" u="none" strike="noStrike" cap="none" dirty="0" err="1">
                <a:solidFill>
                  <a:srgbClr val="000000"/>
                </a:solidFill>
                <a:latin typeface="Arial"/>
                <a:ea typeface="Arial"/>
                <a:cs typeface="Arial"/>
                <a:sym typeface="Arial"/>
              </a:rPr>
              <a:t>dem</a:t>
            </a:r>
            <a:r>
              <a:rPr lang="en-GB" sz="2800" b="0" i="0" u="none" strike="noStrike" cap="none" dirty="0">
                <a:solidFill>
                  <a:srgbClr val="000000"/>
                </a:solidFill>
                <a:latin typeface="Arial"/>
                <a:ea typeface="Arial"/>
                <a:cs typeface="Arial"/>
                <a:sym typeface="Arial"/>
              </a:rPr>
              <a:t> </a:t>
            </a:r>
            <a:r>
              <a:rPr lang="en-GB" sz="2800" b="0" i="0" u="none" strike="noStrike" cap="none" dirty="0" err="1">
                <a:solidFill>
                  <a:srgbClr val="000000"/>
                </a:solidFill>
                <a:latin typeface="Arial"/>
                <a:ea typeface="Arial"/>
                <a:cs typeface="Arial"/>
                <a:sym typeface="Arial"/>
              </a:rPr>
              <a:t>sich</a:t>
            </a:r>
            <a:r>
              <a:rPr lang="en-GB" sz="2800" b="0" i="0" u="none" strike="noStrike" cap="none" dirty="0">
                <a:solidFill>
                  <a:srgbClr val="000000"/>
                </a:solidFill>
                <a:latin typeface="Arial"/>
                <a:ea typeface="Arial"/>
                <a:cs typeface="Arial"/>
                <a:sym typeface="Arial"/>
              </a:rPr>
              <a:t> </a:t>
            </a:r>
            <a:r>
              <a:rPr lang="en-GB" sz="2800" b="0" i="0" u="none" strike="noStrike" cap="none" dirty="0" err="1">
                <a:solidFill>
                  <a:srgbClr val="000000"/>
                </a:solidFill>
                <a:latin typeface="Arial"/>
                <a:ea typeface="Arial"/>
                <a:cs typeface="Arial"/>
                <a:sym typeface="Arial"/>
              </a:rPr>
              <a:t>Schüler</a:t>
            </a:r>
            <a:r>
              <a:rPr lang="en-GB" sz="2800" b="0" i="0" u="none" strike="noStrike" cap="none" dirty="0">
                <a:solidFill>
                  <a:srgbClr val="000000"/>
                </a:solidFill>
                <a:latin typeface="Arial"/>
                <a:ea typeface="Arial"/>
                <a:cs typeface="Arial"/>
                <a:sym typeface="Arial"/>
              </a:rPr>
              <a:t>*</a:t>
            </a:r>
            <a:r>
              <a:rPr lang="en-GB" sz="2800" b="0" i="0" u="none" strike="noStrike" cap="none" dirty="0" err="1">
                <a:solidFill>
                  <a:srgbClr val="000000"/>
                </a:solidFill>
                <a:latin typeface="Arial"/>
                <a:ea typeface="Arial"/>
                <a:cs typeface="Arial"/>
                <a:sym typeface="Arial"/>
              </a:rPr>
              <a:t>innen</a:t>
            </a:r>
            <a:r>
              <a:rPr lang="en-GB" sz="2800" b="0" i="0" u="none" strike="noStrike" cap="none" dirty="0">
                <a:solidFill>
                  <a:srgbClr val="000000"/>
                </a:solidFill>
                <a:latin typeface="Arial"/>
                <a:ea typeface="Arial"/>
                <a:cs typeface="Arial"/>
                <a:sym typeface="Arial"/>
              </a:rPr>
              <a:t>, </a:t>
            </a:r>
            <a:r>
              <a:rPr lang="en-GB" sz="2800" b="0" i="0" u="none" strike="noStrike" cap="none" dirty="0" err="1">
                <a:solidFill>
                  <a:srgbClr val="000000"/>
                </a:solidFill>
                <a:latin typeface="Arial"/>
                <a:ea typeface="Arial"/>
                <a:cs typeface="Arial"/>
                <a:sym typeface="Arial"/>
              </a:rPr>
              <a:t>auch</a:t>
            </a:r>
            <a:r>
              <a:rPr lang="en-GB" sz="2800" b="0" i="0" u="none" strike="noStrike" cap="none" dirty="0">
                <a:solidFill>
                  <a:srgbClr val="000000"/>
                </a:solidFill>
                <a:latin typeface="Arial"/>
                <a:ea typeface="Arial"/>
                <a:cs typeface="Arial"/>
                <a:sym typeface="Arial"/>
              </a:rPr>
              <a:t> </a:t>
            </a:r>
            <a:r>
              <a:rPr lang="en-GB" sz="2800" b="0" i="0" u="none" strike="noStrike" cap="none" dirty="0" err="1">
                <a:solidFill>
                  <a:srgbClr val="000000"/>
                </a:solidFill>
                <a:latin typeface="Arial"/>
                <a:ea typeface="Arial"/>
                <a:cs typeface="Arial"/>
                <a:sym typeface="Arial"/>
              </a:rPr>
              <a:t>dyskalkulische</a:t>
            </a:r>
            <a:r>
              <a:rPr lang="en-GB" sz="2800" b="0" i="0" u="none" strike="noStrike" cap="none" dirty="0">
                <a:solidFill>
                  <a:srgbClr val="000000"/>
                </a:solidFill>
                <a:latin typeface="Arial"/>
                <a:ea typeface="Arial"/>
                <a:cs typeface="Arial"/>
                <a:sym typeface="Arial"/>
              </a:rPr>
              <a:t> </a:t>
            </a:r>
            <a:r>
              <a:rPr lang="en-GB" sz="2800" b="0" i="0" u="none" strike="noStrike" cap="none" dirty="0" err="1">
                <a:solidFill>
                  <a:srgbClr val="000000"/>
                </a:solidFill>
                <a:latin typeface="Arial"/>
                <a:ea typeface="Arial"/>
                <a:cs typeface="Arial"/>
                <a:sym typeface="Arial"/>
              </a:rPr>
              <a:t>Schüler</a:t>
            </a:r>
            <a:r>
              <a:rPr lang="en-GB" sz="2800" b="0" i="0" u="none" strike="noStrike" cap="none" dirty="0">
                <a:solidFill>
                  <a:srgbClr val="000000"/>
                </a:solidFill>
                <a:latin typeface="Arial"/>
                <a:ea typeface="Arial"/>
                <a:cs typeface="Arial"/>
                <a:sym typeface="Arial"/>
              </a:rPr>
              <a:t>*</a:t>
            </a:r>
            <a:r>
              <a:rPr lang="en-GB" sz="2800" b="0" i="0" u="none" strike="noStrike" cap="none" dirty="0" err="1">
                <a:solidFill>
                  <a:srgbClr val="000000"/>
                </a:solidFill>
                <a:latin typeface="Arial"/>
                <a:ea typeface="Arial"/>
                <a:cs typeface="Arial"/>
                <a:sym typeface="Arial"/>
              </a:rPr>
              <a:t>innen</a:t>
            </a:r>
            <a:r>
              <a:rPr lang="en-GB" sz="2800" b="0" i="0" u="none" strike="noStrike" cap="none" dirty="0">
                <a:solidFill>
                  <a:srgbClr val="000000"/>
                </a:solidFill>
                <a:latin typeface="Arial"/>
                <a:ea typeface="Arial"/>
                <a:cs typeface="Arial"/>
                <a:sym typeface="Arial"/>
              </a:rPr>
              <a:t>, </a:t>
            </a:r>
            <a:r>
              <a:rPr lang="en-GB" sz="2800" b="0" i="0" u="none" strike="noStrike" cap="none" dirty="0" err="1">
                <a:solidFill>
                  <a:srgbClr val="000000"/>
                </a:solidFill>
                <a:latin typeface="Arial"/>
                <a:ea typeface="Arial"/>
                <a:cs typeface="Arial"/>
                <a:sym typeface="Arial"/>
              </a:rPr>
              <a:t>willkommen</a:t>
            </a:r>
            <a:r>
              <a:rPr lang="en-GB" sz="2800" b="0" i="0" u="none" strike="noStrike" cap="none" dirty="0">
                <a:solidFill>
                  <a:srgbClr val="000000"/>
                </a:solidFill>
                <a:latin typeface="Arial"/>
                <a:ea typeface="Arial"/>
                <a:cs typeface="Arial"/>
                <a:sym typeface="Arial"/>
              </a:rPr>
              <a:t> und </a:t>
            </a:r>
            <a:r>
              <a:rPr lang="en-GB" sz="2800" b="0" i="0" u="none" strike="noStrike" cap="none" dirty="0" err="1">
                <a:solidFill>
                  <a:srgbClr val="000000"/>
                </a:solidFill>
                <a:latin typeface="Arial"/>
                <a:ea typeface="Arial"/>
                <a:cs typeface="Arial"/>
                <a:sym typeface="Arial"/>
              </a:rPr>
              <a:t>unterstützt</a:t>
            </a:r>
            <a:r>
              <a:rPr lang="en-GB" sz="2800" b="0" i="0" u="none" strike="noStrike" cap="none" dirty="0">
                <a:solidFill>
                  <a:srgbClr val="000000"/>
                </a:solidFill>
                <a:latin typeface="Arial"/>
                <a:ea typeface="Arial"/>
                <a:cs typeface="Arial"/>
                <a:sym typeface="Arial"/>
              </a:rPr>
              <a:t> </a:t>
            </a:r>
            <a:r>
              <a:rPr lang="en-GB" sz="2800" b="0" i="0" u="none" strike="noStrike" cap="none" dirty="0" err="1">
                <a:solidFill>
                  <a:srgbClr val="000000"/>
                </a:solidFill>
                <a:latin typeface="Arial"/>
                <a:ea typeface="Arial"/>
                <a:cs typeface="Arial"/>
                <a:sym typeface="Arial"/>
              </a:rPr>
              <a:t>fühlen</a:t>
            </a:r>
            <a:r>
              <a:rPr lang="en-GB" sz="2800" b="0" i="0" u="none" strike="noStrike" cap="none" dirty="0">
                <a:solidFill>
                  <a:srgbClr val="000000"/>
                </a:solidFill>
                <a:latin typeface="Arial"/>
                <a:ea typeface="Arial"/>
                <a:cs typeface="Arial"/>
                <a:sym typeface="Arial"/>
              </a:rPr>
              <a:t>.</a:t>
            </a:r>
            <a:endParaRPr sz="4800" b="0" i="0" u="none" strike="noStrike" cap="none" dirty="0">
              <a:solidFill>
                <a:srgbClr val="000000"/>
              </a:solidFill>
              <a:latin typeface="Arial"/>
              <a:ea typeface="Arial"/>
              <a:cs typeface="Arial"/>
              <a:sym typeface="Arial"/>
            </a:endParaRPr>
          </a:p>
        </p:txBody>
      </p:sp>
      <p:sp>
        <p:nvSpPr>
          <p:cNvPr id="149" name="Google Shape;149;p38"/>
          <p:cNvSpPr/>
          <p:nvPr/>
        </p:nvSpPr>
        <p:spPr>
          <a:xfrm>
            <a:off x="838200" y="1262270"/>
            <a:ext cx="2763898"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400" b="1" i="0" u="none" strike="noStrike" cap="none" dirty="0" err="1">
                <a:solidFill>
                  <a:srgbClr val="C00000"/>
                </a:solidFill>
                <a:latin typeface="Arial"/>
                <a:ea typeface="Arial"/>
                <a:cs typeface="Arial"/>
                <a:sym typeface="Arial"/>
              </a:rPr>
              <a:t>Zuständigkeiten</a:t>
            </a:r>
            <a:r>
              <a:rPr lang="en-GB" sz="2400" b="0" i="0" u="none" strike="noStrike" cap="none" dirty="0">
                <a:solidFill>
                  <a:srgbClr val="C00000"/>
                </a:solidFill>
                <a:latin typeface="Arial"/>
                <a:ea typeface="Arial"/>
                <a:cs typeface="Arial"/>
                <a:sym typeface="Arial"/>
              </a:rPr>
              <a:t>: </a:t>
            </a:r>
            <a:endParaRPr sz="1200" dirty="0"/>
          </a:p>
        </p:txBody>
      </p:sp>
      <p:sp>
        <p:nvSpPr>
          <p:cNvPr id="4" name="Google Shape;109;p32">
            <a:extLst>
              <a:ext uri="{FF2B5EF4-FFF2-40B4-BE49-F238E27FC236}">
                <a16:creationId xmlns:a16="http://schemas.microsoft.com/office/drawing/2014/main" id="{1837CE36-A566-85BB-6004-FA6D2484B594}"/>
              </a:ext>
            </a:extLst>
          </p:cNvPr>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en-GB" sz="2400" b="1" dirty="0">
                <a:solidFill>
                  <a:schemeClr val="lt1"/>
                </a:solidFill>
              </a:rPr>
              <a:t>Modul 4: </a:t>
            </a:r>
            <a:r>
              <a:rPr lang="en-GB" sz="2400" b="1" dirty="0" err="1">
                <a:solidFill>
                  <a:schemeClr val="lt1"/>
                </a:solidFill>
              </a:rPr>
              <a:t>Inklusion</a:t>
            </a:r>
            <a:r>
              <a:rPr lang="en-GB" sz="2400" b="1" dirty="0">
                <a:solidFill>
                  <a:schemeClr val="lt1"/>
                </a:solidFill>
              </a:rPr>
              <a:t> in </a:t>
            </a:r>
            <a:r>
              <a:rPr lang="en-GB" sz="2400" b="1" dirty="0" err="1">
                <a:solidFill>
                  <a:schemeClr val="lt1"/>
                </a:solidFill>
              </a:rPr>
              <a:t>allen</a:t>
            </a:r>
            <a:r>
              <a:rPr lang="en-GB" sz="2400" b="1" dirty="0">
                <a:solidFill>
                  <a:schemeClr val="lt1"/>
                </a:solidFill>
              </a:rPr>
              <a:t> </a:t>
            </a:r>
            <a:r>
              <a:rPr lang="en-GB" sz="2400" b="1" dirty="0" err="1">
                <a:solidFill>
                  <a:schemeClr val="lt1"/>
                </a:solidFill>
              </a:rPr>
              <a:t>Bereichen</a:t>
            </a:r>
            <a:r>
              <a:rPr lang="en-GB" sz="2400" b="1" dirty="0">
                <a:solidFill>
                  <a:schemeClr val="lt1"/>
                </a:solidFill>
              </a:rPr>
              <a:t> der </a:t>
            </a:r>
            <a:r>
              <a:rPr lang="en-GB" sz="2400" b="1" dirty="0" err="1">
                <a:solidFill>
                  <a:schemeClr val="lt1"/>
                </a:solidFill>
              </a:rPr>
              <a:t>allgemeinen</a:t>
            </a:r>
            <a:r>
              <a:rPr lang="en-GB" sz="2400" b="1" dirty="0">
                <a:solidFill>
                  <a:schemeClr val="lt1"/>
                </a:solidFill>
              </a:rPr>
              <a:t> und </a:t>
            </a:r>
            <a:r>
              <a:rPr lang="en-GB" sz="2400" b="1" dirty="0" err="1">
                <a:solidFill>
                  <a:schemeClr val="lt1"/>
                </a:solidFill>
              </a:rPr>
              <a:t>beruflichen</a:t>
            </a:r>
            <a:r>
              <a:rPr lang="en-GB" sz="2400" b="1" dirty="0">
                <a:solidFill>
                  <a:schemeClr val="lt1"/>
                </a:solidFill>
              </a:rPr>
              <a:t> </a:t>
            </a:r>
            <a:r>
              <a:rPr lang="en-GB" sz="2400" b="1" dirty="0" err="1">
                <a:solidFill>
                  <a:schemeClr val="lt1"/>
                </a:solidFill>
              </a:rPr>
              <a:t>Bildung</a:t>
            </a:r>
            <a:br>
              <a:rPr lang="en-GB" sz="2400" b="1" dirty="0">
                <a:solidFill>
                  <a:schemeClr val="lt1"/>
                </a:solidFill>
              </a:rPr>
            </a:br>
            <a:r>
              <a:rPr lang="en-GB" sz="2400" b="1" dirty="0">
                <a:solidFill>
                  <a:schemeClr val="lt1"/>
                </a:solidFill>
              </a:rPr>
              <a:t>3. </a:t>
            </a:r>
            <a:r>
              <a:rPr lang="en-GB" sz="2400" b="1" dirty="0" err="1">
                <a:solidFill>
                  <a:schemeClr val="lt1"/>
                </a:solidFill>
              </a:rPr>
              <a:t>Lernergebnisse</a:t>
            </a:r>
            <a:endParaRPr sz="2400" b="1" dirty="0">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39"/>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de-DE" sz="2400" b="1" dirty="0">
                <a:solidFill>
                  <a:schemeClr val="lt1"/>
                </a:solidFill>
              </a:rPr>
              <a:t>Modul 4: Inklusion in allen Bereichen der allgemeinen und beruflichen Bildung</a:t>
            </a:r>
            <a:br>
              <a:rPr lang="de-DE" sz="2400" b="1" dirty="0">
                <a:solidFill>
                  <a:schemeClr val="lt1"/>
                </a:solidFill>
              </a:rPr>
            </a:br>
            <a:r>
              <a:rPr lang="de-DE" sz="2400" b="1" dirty="0">
                <a:solidFill>
                  <a:schemeClr val="lt1"/>
                </a:solidFill>
              </a:rPr>
              <a:t>4. Aktivität: Bewusstsein für weniger-mehr, groß-klein</a:t>
            </a:r>
          </a:p>
        </p:txBody>
      </p:sp>
      <p:graphicFrame>
        <p:nvGraphicFramePr>
          <p:cNvPr id="155" name="Google Shape;155;p39"/>
          <p:cNvGraphicFramePr/>
          <p:nvPr>
            <p:extLst>
              <p:ext uri="{D42A27DB-BD31-4B8C-83A1-F6EECF244321}">
                <p14:modId xmlns:p14="http://schemas.microsoft.com/office/powerpoint/2010/main" val="2168365619"/>
              </p:ext>
            </p:extLst>
          </p:nvPr>
        </p:nvGraphicFramePr>
        <p:xfrm>
          <a:off x="357809" y="1130867"/>
          <a:ext cx="11290875" cy="4574175"/>
        </p:xfrm>
        <a:graphic>
          <a:graphicData uri="http://schemas.openxmlformats.org/drawingml/2006/table">
            <a:tbl>
              <a:tblPr bandRow="1">
                <a:noFill/>
                <a:tableStyleId>{E33C1919-A8A9-43B8-883E-13103B7F2C14}</a:tableStyleId>
              </a:tblPr>
              <a:tblGrid>
                <a:gridCol w="1683375">
                  <a:extLst>
                    <a:ext uri="{9D8B030D-6E8A-4147-A177-3AD203B41FA5}">
                      <a16:colId xmlns:a16="http://schemas.microsoft.com/office/drawing/2014/main" val="20000"/>
                    </a:ext>
                  </a:extLst>
                </a:gridCol>
                <a:gridCol w="9607500">
                  <a:extLst>
                    <a:ext uri="{9D8B030D-6E8A-4147-A177-3AD203B41FA5}">
                      <a16:colId xmlns:a16="http://schemas.microsoft.com/office/drawing/2014/main" val="20001"/>
                    </a:ext>
                  </a:extLst>
                </a:gridCol>
              </a:tblGrid>
              <a:tr h="415825">
                <a:tc>
                  <a:txBody>
                    <a:bodyPr/>
                    <a:lstStyle/>
                    <a:p>
                      <a:pPr marL="0" marR="0" lvl="0" indent="0" algn="l" rtl="0">
                        <a:lnSpc>
                          <a:spcPct val="150000"/>
                        </a:lnSpc>
                        <a:spcBef>
                          <a:spcPts val="0"/>
                        </a:spcBef>
                        <a:spcAft>
                          <a:spcPts val="0"/>
                        </a:spcAft>
                        <a:buNone/>
                      </a:pPr>
                      <a:r>
                        <a:rPr lang="en-GB" sz="1800" b="1" u="none" strike="noStrike" cap="none">
                          <a:solidFill>
                            <a:srgbClr val="C00000"/>
                          </a:solidFill>
                        </a:rPr>
                        <a:t>Lerndauer:</a:t>
                      </a:r>
                      <a:endParaRPr sz="1800" b="1" u="none" strike="noStrike" cap="none">
                        <a:solidFill>
                          <a:srgbClr val="C00000"/>
                        </a:solidFill>
                        <a:latin typeface="Arial"/>
                        <a:ea typeface="Arial"/>
                        <a:cs typeface="Arial"/>
                        <a:sym typeface="Arial"/>
                      </a:endParaRPr>
                    </a:p>
                  </a:txBody>
                  <a:tcPr marL="50625" marR="50625" marT="0" marB="0"/>
                </a:tc>
                <a:tc>
                  <a:txBody>
                    <a:bodyPr/>
                    <a:lstStyle/>
                    <a:p>
                      <a:pPr marL="0" marR="0" lvl="0" indent="0" algn="l" rtl="0">
                        <a:lnSpc>
                          <a:spcPct val="150000"/>
                        </a:lnSpc>
                        <a:spcBef>
                          <a:spcPts val="0"/>
                        </a:spcBef>
                        <a:spcAft>
                          <a:spcPts val="0"/>
                        </a:spcAft>
                        <a:buNone/>
                      </a:pPr>
                      <a:r>
                        <a:rPr lang="en-GB" sz="1800" u="none" strike="noStrike" cap="none"/>
                        <a:t>20-30 Minuten</a:t>
                      </a:r>
                      <a:endParaRPr sz="1800" u="none" strike="noStrike" cap="none">
                        <a:latin typeface="Arial"/>
                        <a:ea typeface="Arial"/>
                        <a:cs typeface="Arial"/>
                        <a:sym typeface="Arial"/>
                      </a:endParaRPr>
                    </a:p>
                  </a:txBody>
                  <a:tcPr marL="50625" marR="50625" marT="0" marB="0"/>
                </a:tc>
                <a:extLst>
                  <a:ext uri="{0D108BD9-81ED-4DB2-BD59-A6C34878D82A}">
                    <a16:rowId xmlns:a16="http://schemas.microsoft.com/office/drawing/2014/main" val="10000"/>
                  </a:ext>
                </a:extLst>
              </a:tr>
              <a:tr h="4158350">
                <a:tc>
                  <a:txBody>
                    <a:bodyPr/>
                    <a:lstStyle/>
                    <a:p>
                      <a:pPr marL="0" marR="0" lvl="0" indent="0" algn="l" rtl="0">
                        <a:lnSpc>
                          <a:spcPct val="150000"/>
                        </a:lnSpc>
                        <a:spcBef>
                          <a:spcPts val="0"/>
                        </a:spcBef>
                        <a:spcAft>
                          <a:spcPts val="0"/>
                        </a:spcAft>
                        <a:buNone/>
                      </a:pPr>
                      <a:r>
                        <a:rPr lang="en-GB" sz="1800" b="1" u="none" strike="noStrike" cap="none">
                          <a:solidFill>
                            <a:srgbClr val="C00000"/>
                          </a:solidFill>
                        </a:rPr>
                        <a:t>Inhalt:</a:t>
                      </a:r>
                      <a:endParaRPr sz="1800" b="1" u="none" strike="noStrike" cap="none">
                        <a:solidFill>
                          <a:srgbClr val="C00000"/>
                        </a:solidFill>
                        <a:latin typeface="Arial"/>
                        <a:ea typeface="Arial"/>
                        <a:cs typeface="Arial"/>
                        <a:sym typeface="Arial"/>
                      </a:endParaRPr>
                    </a:p>
                  </a:txBody>
                  <a:tcPr marL="50625" marR="50625" marT="0" marB="0"/>
                </a:tc>
                <a:tc>
                  <a:txBody>
                    <a:bodyPr/>
                    <a:lstStyle/>
                    <a:p>
                      <a:pPr marL="0" marR="0" lvl="0" indent="0" algn="just" rtl="0">
                        <a:lnSpc>
                          <a:spcPct val="100000"/>
                        </a:lnSpc>
                        <a:spcBef>
                          <a:spcPts val="0"/>
                        </a:spcBef>
                        <a:spcAft>
                          <a:spcPts val="0"/>
                        </a:spcAft>
                        <a:buNone/>
                      </a:pPr>
                      <a:r>
                        <a:rPr lang="en-GB" sz="2000" u="none" strike="noStrike" cap="none" dirty="0" err="1"/>
                        <a:t>Schüler</a:t>
                      </a:r>
                      <a:r>
                        <a:rPr lang="en-GB" sz="2000" u="none" strike="noStrike" cap="none" dirty="0"/>
                        <a:t>*</a:t>
                      </a:r>
                      <a:r>
                        <a:rPr lang="en-GB" sz="2000" u="none" strike="noStrike" cap="none" dirty="0" err="1"/>
                        <a:t>innen</a:t>
                      </a:r>
                      <a:r>
                        <a:rPr lang="en-GB" sz="2000" u="none" strike="noStrike" cap="none" dirty="0"/>
                        <a:t> </a:t>
                      </a:r>
                      <a:r>
                        <a:rPr lang="en-GB" sz="2000" u="none" strike="noStrike" cap="none" dirty="0" err="1"/>
                        <a:t>mit</a:t>
                      </a:r>
                      <a:r>
                        <a:rPr lang="en-GB" sz="2000" u="none" strike="noStrike" cap="none" dirty="0"/>
                        <a:t> </a:t>
                      </a:r>
                      <a:r>
                        <a:rPr lang="en-GB" sz="2000" u="none" strike="noStrike" cap="none" dirty="0" err="1"/>
                        <a:t>Dyskalkulie</a:t>
                      </a:r>
                      <a:r>
                        <a:rPr lang="en-GB" sz="2000" u="none" strike="noStrike" cap="none" dirty="0"/>
                        <a:t> </a:t>
                      </a:r>
                      <a:r>
                        <a:rPr lang="en-GB" sz="2000" u="none" strike="noStrike" cap="none" dirty="0" err="1"/>
                        <a:t>verwechseln</a:t>
                      </a:r>
                      <a:r>
                        <a:rPr lang="en-GB" sz="2000" u="none" strike="noStrike" cap="none" dirty="0"/>
                        <a:t> oft die </a:t>
                      </a:r>
                      <a:r>
                        <a:rPr lang="en-GB" sz="2000" u="none" strike="noStrike" cap="none" dirty="0" err="1"/>
                        <a:t>Größe</a:t>
                      </a:r>
                      <a:r>
                        <a:rPr lang="en-GB" sz="2000" u="none" strike="noStrike" cap="none" dirty="0"/>
                        <a:t> und </a:t>
                      </a:r>
                      <a:r>
                        <a:rPr lang="en-GB" sz="2000" u="none" strike="noStrike" cap="none" dirty="0" err="1"/>
                        <a:t>Kleinheit</a:t>
                      </a:r>
                      <a:r>
                        <a:rPr lang="en-GB" sz="2000" u="none" strike="noStrike" cap="none" dirty="0"/>
                        <a:t> von </a:t>
                      </a:r>
                      <a:r>
                        <a:rPr lang="en-GB" sz="2000" u="none" strike="noStrike" cap="none" dirty="0" err="1"/>
                        <a:t>Gegenständen</a:t>
                      </a:r>
                      <a:r>
                        <a:rPr lang="en-GB" sz="2000" u="none" strike="noStrike" cap="none" dirty="0"/>
                        <a:t> und die </a:t>
                      </a:r>
                      <a:r>
                        <a:rPr lang="en-GB" sz="2000" u="none" strike="noStrike" cap="none" dirty="0" err="1"/>
                        <a:t>Begriffe</a:t>
                      </a:r>
                      <a:r>
                        <a:rPr lang="en-GB" sz="2000" u="none" strike="noStrike" cap="none" dirty="0"/>
                        <a:t> "</a:t>
                      </a:r>
                      <a:r>
                        <a:rPr lang="en-GB" sz="2000" u="none" strike="noStrike" cap="none" dirty="0" err="1"/>
                        <a:t>mehr</a:t>
                      </a:r>
                      <a:r>
                        <a:rPr lang="en-GB" sz="2000" u="none" strike="noStrike" cap="none" dirty="0"/>
                        <a:t>" und "</a:t>
                      </a:r>
                      <a:r>
                        <a:rPr lang="en-GB" sz="2000" u="none" strike="noStrike" cap="none" dirty="0" err="1"/>
                        <a:t>weniger</a:t>
                      </a:r>
                      <a:r>
                        <a:rPr lang="en-GB" sz="2000" u="none" strike="noStrike" cap="none" dirty="0"/>
                        <a:t>". </a:t>
                      </a:r>
                      <a:r>
                        <a:rPr lang="en-GB" sz="2000" u="none" strike="noStrike" cap="none" dirty="0" err="1"/>
                        <a:t>Diese</a:t>
                      </a:r>
                      <a:r>
                        <a:rPr lang="en-GB" sz="2000" u="none" strike="noStrike" cap="none" dirty="0"/>
                        <a:t> </a:t>
                      </a:r>
                      <a:r>
                        <a:rPr lang="en-GB" sz="2000" u="none" strike="noStrike" cap="none" dirty="0" err="1"/>
                        <a:t>Verwirrung</a:t>
                      </a:r>
                      <a:r>
                        <a:rPr lang="en-GB" sz="2000" u="none" strike="noStrike" cap="none" dirty="0"/>
                        <a:t> </a:t>
                      </a:r>
                      <a:r>
                        <a:rPr lang="en-GB" sz="2000" u="none" strike="noStrike" cap="none" dirty="0" err="1"/>
                        <a:t>kann</a:t>
                      </a:r>
                      <a:r>
                        <a:rPr lang="en-GB" sz="2000" u="none" strike="noStrike" cap="none" dirty="0"/>
                        <a:t> </a:t>
                      </a:r>
                      <a:r>
                        <a:rPr lang="en-GB" sz="2000" u="none" strike="noStrike" cap="none" dirty="0" err="1"/>
                        <a:t>auch</a:t>
                      </a:r>
                      <a:r>
                        <a:rPr lang="en-GB" sz="2000" u="none" strike="noStrike" cap="none" dirty="0"/>
                        <a:t> </a:t>
                      </a:r>
                      <a:r>
                        <a:rPr lang="en-GB" sz="2000" u="none" strike="noStrike" cap="none" dirty="0" err="1"/>
                        <a:t>bei</a:t>
                      </a:r>
                      <a:r>
                        <a:rPr lang="en-GB" sz="2000" u="none" strike="noStrike" cap="none" dirty="0"/>
                        <a:t> </a:t>
                      </a:r>
                      <a:r>
                        <a:rPr lang="en-GB" sz="2000" u="none" strike="noStrike" cap="none" dirty="0" err="1"/>
                        <a:t>Schüler</a:t>
                      </a:r>
                      <a:r>
                        <a:rPr lang="en-GB" sz="2000" u="none" strike="noStrike" cap="none" dirty="0"/>
                        <a:t>*</a:t>
                      </a:r>
                      <a:r>
                        <a:rPr lang="en-GB" sz="2000" u="none" strike="noStrike" cap="none" dirty="0" err="1"/>
                        <a:t>innen</a:t>
                      </a:r>
                      <a:r>
                        <a:rPr lang="en-GB" sz="2000" u="none" strike="noStrike" cap="none" dirty="0"/>
                        <a:t> </a:t>
                      </a:r>
                      <a:r>
                        <a:rPr lang="en-GB" sz="2000" u="none" strike="noStrike" cap="none" dirty="0" err="1"/>
                        <a:t>beobachtet</a:t>
                      </a:r>
                      <a:r>
                        <a:rPr lang="en-GB" sz="2000" u="none" strike="noStrike" cap="none" dirty="0"/>
                        <a:t> </a:t>
                      </a:r>
                      <a:r>
                        <a:rPr lang="en-GB" sz="2000" u="none" strike="noStrike" cap="none" dirty="0" err="1"/>
                        <a:t>werden</a:t>
                      </a:r>
                      <a:r>
                        <a:rPr lang="en-GB" sz="2000" u="none" strike="noStrike" cap="none" dirty="0"/>
                        <a:t>, die </a:t>
                      </a:r>
                      <a:r>
                        <a:rPr lang="en-GB" sz="2000" u="none" strike="noStrike" cap="none" dirty="0" err="1"/>
                        <a:t>gerade</a:t>
                      </a:r>
                      <a:r>
                        <a:rPr lang="en-GB" sz="2000" u="none" strike="noStrike" cap="none" dirty="0"/>
                        <a:t> erst in die </a:t>
                      </a:r>
                      <a:r>
                        <a:rPr lang="en-GB" sz="2000" u="none" strike="noStrike" cap="none" dirty="0" err="1"/>
                        <a:t>Grundschule</a:t>
                      </a:r>
                      <a:r>
                        <a:rPr lang="en-GB" sz="2000" u="none" strike="noStrike" cap="none" dirty="0"/>
                        <a:t> </a:t>
                      </a:r>
                      <a:r>
                        <a:rPr lang="en-GB" sz="2000" u="none" strike="noStrike" cap="none" dirty="0" err="1"/>
                        <a:t>gekommen</a:t>
                      </a:r>
                      <a:r>
                        <a:rPr lang="en-GB" sz="2000" u="none" strike="noStrike" cap="none" dirty="0"/>
                        <a:t> </a:t>
                      </a:r>
                      <a:r>
                        <a:rPr lang="en-GB" sz="2000" u="none" strike="noStrike" cap="none" dirty="0" err="1"/>
                        <a:t>sind</a:t>
                      </a:r>
                      <a:r>
                        <a:rPr lang="en-GB" sz="2000" u="none" strike="noStrike" cap="none" dirty="0"/>
                        <a:t>. </a:t>
                      </a:r>
                      <a:endParaRPr sz="1200" dirty="0"/>
                    </a:p>
                    <a:p>
                      <a:pPr marL="0" marR="0" lvl="0" indent="0" algn="just" rtl="0">
                        <a:lnSpc>
                          <a:spcPct val="100000"/>
                        </a:lnSpc>
                        <a:spcBef>
                          <a:spcPts val="0"/>
                        </a:spcBef>
                        <a:spcAft>
                          <a:spcPts val="0"/>
                        </a:spcAft>
                        <a:buNone/>
                      </a:pPr>
                      <a:r>
                        <a:rPr lang="en-GB" sz="2000" u="none" strike="noStrike" cap="none" dirty="0" err="1"/>
                        <a:t>Vor</a:t>
                      </a:r>
                      <a:r>
                        <a:rPr lang="en-GB" sz="2000" u="none" strike="noStrike" cap="none" dirty="0"/>
                        <a:t> </a:t>
                      </a:r>
                      <a:r>
                        <a:rPr lang="en-GB" sz="2000" u="none" strike="noStrike" cap="none" dirty="0" err="1"/>
                        <a:t>allem</a:t>
                      </a:r>
                      <a:r>
                        <a:rPr lang="en-GB" sz="2000" u="none" strike="noStrike" cap="none" dirty="0"/>
                        <a:t> in den </a:t>
                      </a:r>
                      <a:r>
                        <a:rPr lang="en-GB" sz="2000" u="none" strike="noStrike" cap="none" dirty="0" err="1"/>
                        <a:t>ersten</a:t>
                      </a:r>
                      <a:r>
                        <a:rPr lang="en-GB" sz="2000" u="none" strike="noStrike" cap="none" dirty="0"/>
                        <a:t> </a:t>
                      </a:r>
                      <a:r>
                        <a:rPr lang="en-GB" sz="2000" u="none" strike="noStrike" cap="none" dirty="0" err="1"/>
                        <a:t>Grundschuljahren</a:t>
                      </a:r>
                      <a:r>
                        <a:rPr lang="en-GB" sz="2000" u="none" strike="noStrike" cap="none" dirty="0"/>
                        <a:t> </a:t>
                      </a:r>
                      <a:r>
                        <a:rPr lang="en-GB" sz="2000" u="none" strike="noStrike" cap="none" dirty="0" err="1"/>
                        <a:t>ermöglichen</a:t>
                      </a:r>
                      <a:r>
                        <a:rPr lang="en-GB" sz="2000" u="none" strike="noStrike" cap="none" dirty="0"/>
                        <a:t> </a:t>
                      </a:r>
                      <a:r>
                        <a:rPr lang="en-GB" sz="2000" u="none" strike="noStrike" cap="none" dirty="0" err="1"/>
                        <a:t>visuelle</a:t>
                      </a:r>
                      <a:r>
                        <a:rPr lang="en-GB" sz="2000" u="none" strike="noStrike" cap="none" dirty="0"/>
                        <a:t> </a:t>
                      </a:r>
                      <a:r>
                        <a:rPr lang="en-GB" sz="2000" u="none" strike="noStrike" cap="none" dirty="0" err="1"/>
                        <a:t>Aktivitäten</a:t>
                      </a:r>
                      <a:r>
                        <a:rPr lang="en-GB" sz="2000" u="none" strike="noStrike" cap="none" dirty="0"/>
                        <a:t> </a:t>
                      </a:r>
                      <a:r>
                        <a:rPr lang="en-GB" sz="2000" u="none" strike="noStrike" cap="none" dirty="0" err="1"/>
                        <a:t>zum</a:t>
                      </a:r>
                      <a:r>
                        <a:rPr lang="en-GB" sz="2000" u="none" strike="noStrike" cap="none" dirty="0"/>
                        <a:t> </a:t>
                      </a:r>
                      <a:r>
                        <a:rPr lang="en-GB" sz="2000" u="none" strike="noStrike" cap="none" dirty="0" err="1"/>
                        <a:t>Vergleich</a:t>
                      </a:r>
                      <a:r>
                        <a:rPr lang="en-GB" sz="2000" u="none" strike="noStrike" cap="none" dirty="0"/>
                        <a:t> </a:t>
                      </a:r>
                      <a:r>
                        <a:rPr lang="en-GB" sz="2000" u="none" strike="noStrike" cap="none" dirty="0" err="1"/>
                        <a:t>als</a:t>
                      </a:r>
                      <a:r>
                        <a:rPr lang="en-GB" sz="2000" u="none" strike="noStrike" cap="none" dirty="0"/>
                        <a:t> </a:t>
                      </a:r>
                      <a:r>
                        <a:rPr lang="en-GB" sz="2000" u="none" strike="noStrike" cap="none" dirty="0" err="1"/>
                        <a:t>umfassende</a:t>
                      </a:r>
                      <a:r>
                        <a:rPr lang="en-GB" sz="2000" u="none" strike="noStrike" cap="none" dirty="0"/>
                        <a:t> Studie den </a:t>
                      </a:r>
                      <a:r>
                        <a:rPr lang="en-GB" sz="2000" u="none" strike="noStrike" cap="none" dirty="0" err="1"/>
                        <a:t>Schüler</a:t>
                      </a:r>
                      <a:r>
                        <a:rPr lang="en-GB" sz="2000" u="none" strike="noStrike" cap="none" dirty="0"/>
                        <a:t>*</a:t>
                      </a:r>
                      <a:r>
                        <a:rPr lang="en-GB" sz="2000" u="none" strike="noStrike" cap="none" dirty="0" err="1"/>
                        <a:t>innen</a:t>
                      </a:r>
                      <a:r>
                        <a:rPr lang="en-GB" sz="2000" u="none" strike="noStrike" cap="none" dirty="0"/>
                        <a:t>, die </a:t>
                      </a:r>
                      <a:r>
                        <a:rPr lang="en-GB" sz="2000" u="none" strike="noStrike" cap="none" dirty="0" err="1"/>
                        <a:t>Unterschiede</a:t>
                      </a:r>
                      <a:r>
                        <a:rPr lang="en-GB" sz="2000" u="none" strike="noStrike" cap="none" dirty="0"/>
                        <a:t> </a:t>
                      </a:r>
                      <a:r>
                        <a:rPr lang="en-GB" sz="2000" u="none" strike="noStrike" cap="none" dirty="0" err="1"/>
                        <a:t>zwischen</a:t>
                      </a:r>
                      <a:r>
                        <a:rPr lang="en-GB" sz="2000" u="none" strike="noStrike" cap="none" dirty="0"/>
                        <a:t> </a:t>
                      </a:r>
                      <a:r>
                        <a:rPr lang="en-GB" sz="2000" u="none" strike="noStrike" cap="none" dirty="0" err="1"/>
                        <a:t>groß</a:t>
                      </a:r>
                      <a:r>
                        <a:rPr lang="en-GB" sz="2000" u="none" strike="noStrike" cap="none" dirty="0"/>
                        <a:t> und </a:t>
                      </a:r>
                      <a:r>
                        <a:rPr lang="en-GB" sz="2000" u="none" strike="noStrike" cap="none" dirty="0" err="1"/>
                        <a:t>klein</a:t>
                      </a:r>
                      <a:r>
                        <a:rPr lang="en-GB" sz="2000" u="none" strike="noStrike" cap="none" dirty="0"/>
                        <a:t>, </a:t>
                      </a:r>
                      <a:r>
                        <a:rPr lang="en-GB" sz="2000" u="none" strike="noStrike" cap="none" dirty="0" err="1"/>
                        <a:t>weniger</a:t>
                      </a:r>
                      <a:r>
                        <a:rPr lang="en-GB" sz="2000" u="none" strike="noStrike" cap="none" dirty="0"/>
                        <a:t> und </a:t>
                      </a:r>
                      <a:r>
                        <a:rPr lang="en-GB" sz="2000" u="none" strike="noStrike" cap="none" dirty="0" err="1"/>
                        <a:t>mehr</a:t>
                      </a:r>
                      <a:r>
                        <a:rPr lang="en-GB" sz="2000" u="none" strike="noStrike" cap="none" dirty="0"/>
                        <a:t> </a:t>
                      </a:r>
                      <a:r>
                        <a:rPr lang="en-GB" sz="2000" u="none" strike="noStrike" cap="none" dirty="0" err="1"/>
                        <a:t>zu</a:t>
                      </a:r>
                      <a:r>
                        <a:rPr lang="en-GB" sz="2000" u="none" strike="noStrike" cap="none" dirty="0"/>
                        <a:t> verstehen.</a:t>
                      </a:r>
                      <a:endParaRPr sz="2000" u="none" strike="noStrike" cap="none" dirty="0"/>
                    </a:p>
                    <a:p>
                      <a:pPr marL="0" marR="0" lvl="0" indent="0" algn="just" rtl="0">
                        <a:lnSpc>
                          <a:spcPct val="100000"/>
                        </a:lnSpc>
                        <a:spcBef>
                          <a:spcPts val="0"/>
                        </a:spcBef>
                        <a:spcAft>
                          <a:spcPts val="0"/>
                        </a:spcAft>
                        <a:buNone/>
                      </a:pPr>
                      <a:r>
                        <a:rPr lang="en-GB" sz="2000" u="none" strike="noStrike" cap="none" dirty="0"/>
                        <a:t>Zu </a:t>
                      </a:r>
                      <a:r>
                        <a:rPr lang="en-GB" sz="2000" u="none" strike="noStrike" cap="none" dirty="0" err="1"/>
                        <a:t>diesem</a:t>
                      </a:r>
                      <a:r>
                        <a:rPr lang="en-GB" sz="2000" u="none" strike="noStrike" cap="none" dirty="0"/>
                        <a:t> </a:t>
                      </a:r>
                      <a:r>
                        <a:rPr lang="en-GB" sz="2000" u="none" strike="noStrike" cap="none" dirty="0" err="1"/>
                        <a:t>Zweck</a:t>
                      </a:r>
                      <a:r>
                        <a:rPr lang="en-GB" sz="2000" u="none" strike="noStrike" cap="none" dirty="0"/>
                        <a:t> </a:t>
                      </a:r>
                      <a:r>
                        <a:rPr lang="en-GB" sz="2000" u="none" strike="noStrike" cap="none" dirty="0" err="1"/>
                        <a:t>können</a:t>
                      </a:r>
                      <a:r>
                        <a:rPr lang="en-GB" sz="2000" u="none" strike="noStrike" cap="none" dirty="0"/>
                        <a:t> die </a:t>
                      </a:r>
                      <a:r>
                        <a:rPr lang="en-GB" sz="2000" u="none" strike="noStrike" cap="none" dirty="0" err="1"/>
                        <a:t>Bilder</a:t>
                      </a:r>
                      <a:r>
                        <a:rPr lang="en-GB" sz="2000" u="none" strike="noStrike" cap="none" dirty="0"/>
                        <a:t> in </a:t>
                      </a:r>
                      <a:r>
                        <a:rPr lang="en-GB" sz="2000" u="none" strike="noStrike" cap="none" dirty="0" err="1"/>
                        <a:t>Formblatt</a:t>
                      </a:r>
                      <a:r>
                        <a:rPr lang="en-GB" sz="2000" u="none" strike="noStrike" cap="none" dirty="0"/>
                        <a:t> 1 und 2 und </a:t>
                      </a:r>
                      <a:r>
                        <a:rPr lang="en-GB" sz="2000" u="none" strike="noStrike" cap="none" dirty="0" err="1"/>
                        <a:t>ähnliche</a:t>
                      </a:r>
                      <a:r>
                        <a:rPr lang="en-GB" sz="2000" u="none" strike="noStrike" cap="none" dirty="0"/>
                        <a:t> </a:t>
                      </a:r>
                      <a:r>
                        <a:rPr lang="en-GB" sz="2000" u="none" strike="noStrike" cap="none" dirty="0" err="1"/>
                        <a:t>Bilder</a:t>
                      </a:r>
                      <a:r>
                        <a:rPr lang="en-GB" sz="2000" u="none" strike="noStrike" cap="none" dirty="0"/>
                        <a:t> </a:t>
                      </a:r>
                      <a:r>
                        <a:rPr lang="en-GB" sz="2000" u="none" strike="noStrike" cap="none" dirty="0" err="1"/>
                        <a:t>verwendet</a:t>
                      </a:r>
                      <a:r>
                        <a:rPr lang="en-GB" sz="2000" u="none" strike="noStrike" cap="none" dirty="0"/>
                        <a:t> </a:t>
                      </a:r>
                      <a:r>
                        <a:rPr lang="en-GB" sz="2000" u="none" strike="noStrike" cap="none" dirty="0" err="1"/>
                        <a:t>werden</a:t>
                      </a:r>
                      <a:r>
                        <a:rPr lang="en-GB" sz="2000" u="none" strike="noStrike" cap="none" dirty="0"/>
                        <a:t>.</a:t>
                      </a:r>
                      <a:endParaRPr sz="2000" u="none" strike="noStrike" cap="none" dirty="0"/>
                    </a:p>
                    <a:p>
                      <a:pPr marL="0" marR="0" lvl="0" indent="0" algn="l" rtl="0">
                        <a:lnSpc>
                          <a:spcPct val="100000"/>
                        </a:lnSpc>
                        <a:spcBef>
                          <a:spcPts val="0"/>
                        </a:spcBef>
                        <a:spcAft>
                          <a:spcPts val="0"/>
                        </a:spcAft>
                        <a:buNone/>
                      </a:pPr>
                      <a:r>
                        <a:rPr lang="en-GB" sz="2000" u="none" strike="noStrike" cap="none" dirty="0"/>
                        <a:t>Dieses </a:t>
                      </a:r>
                      <a:r>
                        <a:rPr lang="en-GB" sz="2000" u="none" strike="noStrike" cap="none" dirty="0" err="1"/>
                        <a:t>Bildmaterial</a:t>
                      </a:r>
                      <a:r>
                        <a:rPr lang="en-GB" sz="2000" u="none" strike="noStrike" cap="none" dirty="0"/>
                        <a:t> </a:t>
                      </a:r>
                      <a:r>
                        <a:rPr lang="en-GB" sz="2000" u="none" strike="noStrike" cap="none" dirty="0" err="1"/>
                        <a:t>wird</a:t>
                      </a:r>
                      <a:r>
                        <a:rPr lang="en-GB" sz="2000" u="none" strike="noStrike" cap="none" dirty="0"/>
                        <a:t> </a:t>
                      </a:r>
                      <a:r>
                        <a:rPr lang="en-GB" sz="2000" u="none" strike="noStrike" cap="none" dirty="0" err="1"/>
                        <a:t>entsprechend</a:t>
                      </a:r>
                      <a:r>
                        <a:rPr lang="en-GB" sz="2000" u="none" strike="noStrike" cap="none" dirty="0"/>
                        <a:t> der </a:t>
                      </a:r>
                      <a:r>
                        <a:rPr lang="en-GB" sz="2000" u="none" strike="noStrike" cap="none" dirty="0" err="1"/>
                        <a:t>Anzahl</a:t>
                      </a:r>
                      <a:r>
                        <a:rPr lang="en-GB" sz="2000" u="none" strike="noStrike" cap="none" dirty="0"/>
                        <a:t> der </a:t>
                      </a:r>
                      <a:r>
                        <a:rPr lang="en-GB" sz="2000" u="none" strike="noStrike" cap="none" dirty="0" err="1"/>
                        <a:t>Schüler</a:t>
                      </a:r>
                      <a:r>
                        <a:rPr lang="en-GB" sz="2000" u="none" strike="noStrike" cap="none" dirty="0"/>
                        <a:t>*</a:t>
                      </a:r>
                      <a:r>
                        <a:rPr lang="en-GB" sz="2000" u="none" strike="noStrike" cap="none" dirty="0" err="1"/>
                        <a:t>innen</a:t>
                      </a:r>
                      <a:r>
                        <a:rPr lang="en-GB" sz="2000" u="none" strike="noStrike" cap="none" dirty="0"/>
                        <a:t> </a:t>
                      </a:r>
                      <a:r>
                        <a:rPr lang="en-GB" sz="2000" u="none" strike="noStrike" cap="none" dirty="0" err="1"/>
                        <a:t>vervielfältigt</a:t>
                      </a:r>
                      <a:r>
                        <a:rPr lang="en-GB" sz="2000" u="none" strike="noStrike" cap="none" dirty="0"/>
                        <a:t> und an alle </a:t>
                      </a:r>
                      <a:r>
                        <a:rPr lang="en-GB" sz="2000" u="none" strike="noStrike" cap="none" dirty="0" err="1"/>
                        <a:t>Schüler</a:t>
                      </a:r>
                      <a:r>
                        <a:rPr lang="en-GB" sz="2000" u="none" strike="noStrike" cap="none" dirty="0"/>
                        <a:t>*</a:t>
                      </a:r>
                      <a:r>
                        <a:rPr lang="en-GB" sz="2000" u="none" strike="noStrike" cap="none" dirty="0" err="1"/>
                        <a:t>innen</a:t>
                      </a:r>
                      <a:r>
                        <a:rPr lang="en-GB" sz="2000" u="none" strike="noStrike" cap="none" dirty="0"/>
                        <a:t> </a:t>
                      </a:r>
                      <a:r>
                        <a:rPr lang="en-GB" sz="2000" u="none" strike="noStrike" cap="none" dirty="0" err="1"/>
                        <a:t>verteilt</a:t>
                      </a:r>
                      <a:r>
                        <a:rPr lang="en-GB" sz="2000" u="none" strike="noStrike" cap="none" dirty="0"/>
                        <a:t>. Sie </a:t>
                      </a:r>
                      <a:r>
                        <a:rPr lang="en-GB" sz="2000" u="none" strike="noStrike" cap="none" dirty="0" err="1"/>
                        <a:t>werden</a:t>
                      </a:r>
                      <a:r>
                        <a:rPr lang="en-GB" sz="2000" u="none" strike="noStrike" cap="none" dirty="0"/>
                        <a:t> </a:t>
                      </a:r>
                      <a:r>
                        <a:rPr lang="en-GB" sz="2000" u="none" strike="noStrike" cap="none" dirty="0" err="1"/>
                        <a:t>gebeten</a:t>
                      </a:r>
                      <a:r>
                        <a:rPr lang="en-GB" sz="2000" u="none" strike="noStrike" cap="none" dirty="0"/>
                        <a:t>, die </a:t>
                      </a:r>
                      <a:r>
                        <a:rPr lang="en-GB" sz="2000" u="none" strike="noStrike" cap="none" dirty="0" err="1"/>
                        <a:t>größere</a:t>
                      </a:r>
                      <a:r>
                        <a:rPr lang="en-GB" sz="2000" u="none" strike="noStrike" cap="none" dirty="0"/>
                        <a:t> </a:t>
                      </a:r>
                      <a:r>
                        <a:rPr lang="en-GB" sz="2000" u="none" strike="noStrike" cap="none" dirty="0" err="1"/>
                        <a:t>Zahl</a:t>
                      </a:r>
                      <a:r>
                        <a:rPr lang="en-GB" sz="2000" u="none" strike="noStrike" cap="none" dirty="0"/>
                        <a:t> </a:t>
                      </a:r>
                      <a:r>
                        <a:rPr lang="en-GB" sz="2000" u="none" strike="noStrike" cap="none" dirty="0" err="1"/>
                        <a:t>anzukreuzen</a:t>
                      </a:r>
                      <a:r>
                        <a:rPr lang="en-GB" sz="2000" u="none" strike="noStrike" cap="none" dirty="0"/>
                        <a:t>. </a:t>
                      </a:r>
                      <a:endParaRPr sz="1200" dirty="0"/>
                    </a:p>
                    <a:p>
                      <a:pPr marL="0" marR="0" lvl="0" indent="0" algn="l" rtl="0">
                        <a:lnSpc>
                          <a:spcPct val="100000"/>
                        </a:lnSpc>
                        <a:spcBef>
                          <a:spcPts val="0"/>
                        </a:spcBef>
                        <a:spcAft>
                          <a:spcPts val="0"/>
                        </a:spcAft>
                        <a:buNone/>
                      </a:pPr>
                      <a:r>
                        <a:rPr lang="en-GB" sz="2000" u="none" strike="noStrike" cap="none" dirty="0" err="1"/>
                        <a:t>Darüber</a:t>
                      </a:r>
                      <a:r>
                        <a:rPr lang="en-GB" sz="2000" u="none" strike="noStrike" cap="none" dirty="0"/>
                        <a:t> </a:t>
                      </a:r>
                      <a:r>
                        <a:rPr lang="en-GB" sz="2000" u="none" strike="noStrike" cap="none" dirty="0" err="1"/>
                        <a:t>hinaus</a:t>
                      </a:r>
                      <a:r>
                        <a:rPr lang="en-GB" sz="2000" u="none" strike="noStrike" cap="none" dirty="0"/>
                        <a:t> </a:t>
                      </a:r>
                      <a:r>
                        <a:rPr lang="en-GB" sz="2000" u="none" strike="noStrike" cap="none" dirty="0" err="1"/>
                        <a:t>kann</a:t>
                      </a:r>
                      <a:r>
                        <a:rPr lang="en-GB" sz="2000" u="none" strike="noStrike" cap="none" dirty="0"/>
                        <a:t> die </a:t>
                      </a:r>
                      <a:r>
                        <a:rPr lang="en-GB" sz="2000" u="none" strike="noStrike" cap="none" dirty="0" err="1"/>
                        <a:t>Dauerhaftigkeit</a:t>
                      </a:r>
                      <a:r>
                        <a:rPr lang="en-GB" sz="2000" u="none" strike="noStrike" cap="none" dirty="0"/>
                        <a:t> der </a:t>
                      </a:r>
                      <a:r>
                        <a:rPr lang="en-GB" sz="2000" u="none" strike="noStrike" cap="none" dirty="0" err="1"/>
                        <a:t>angestrebten</a:t>
                      </a:r>
                      <a:r>
                        <a:rPr lang="en-GB" sz="2000" u="none" strike="noStrike" cap="none" dirty="0"/>
                        <a:t> </a:t>
                      </a:r>
                      <a:r>
                        <a:rPr lang="en-GB" sz="2000" u="none" strike="noStrike" cap="none" dirty="0" err="1"/>
                        <a:t>Ergebnisse</a:t>
                      </a:r>
                      <a:r>
                        <a:rPr lang="en-GB" sz="2000" u="none" strike="noStrike" cap="none" dirty="0"/>
                        <a:t>, </a:t>
                      </a:r>
                      <a:r>
                        <a:rPr lang="en-GB" sz="2000" u="none" strike="noStrike" cap="none" dirty="0" err="1"/>
                        <a:t>wie</a:t>
                      </a:r>
                      <a:r>
                        <a:rPr lang="en-GB" sz="2000" u="none" strike="noStrike" cap="none" dirty="0"/>
                        <a:t> in der </a:t>
                      </a:r>
                      <a:r>
                        <a:rPr lang="en-GB" sz="2000" u="none" strike="noStrike" cap="none" dirty="0" err="1"/>
                        <a:t>Abbildung</a:t>
                      </a:r>
                      <a:r>
                        <a:rPr lang="en-GB" sz="2000" u="none" strike="noStrike" cap="none" dirty="0"/>
                        <a:t> in Formular 2, </a:t>
                      </a:r>
                      <a:r>
                        <a:rPr lang="en-GB" sz="2000" u="none" strike="noStrike" cap="none" dirty="0" err="1"/>
                        <a:t>dadurch</a:t>
                      </a:r>
                      <a:r>
                        <a:rPr lang="en-GB" sz="2000" u="none" strike="noStrike" cap="none" dirty="0"/>
                        <a:t> </a:t>
                      </a:r>
                      <a:r>
                        <a:rPr lang="en-GB" sz="2000" u="none" strike="noStrike" cap="none" dirty="0" err="1"/>
                        <a:t>erhöht</a:t>
                      </a:r>
                      <a:r>
                        <a:rPr lang="en-GB" sz="2000" u="none" strike="noStrike" cap="none" dirty="0"/>
                        <a:t> </a:t>
                      </a:r>
                      <a:r>
                        <a:rPr lang="en-GB" sz="2000" u="none" strike="noStrike" cap="none" dirty="0" err="1"/>
                        <a:t>werden</a:t>
                      </a:r>
                      <a:r>
                        <a:rPr lang="en-GB" sz="2000" u="none" strike="noStrike" cap="none" dirty="0"/>
                        <a:t>, </a:t>
                      </a:r>
                      <a:r>
                        <a:rPr lang="en-GB" sz="2000" u="none" strike="noStrike" cap="none" dirty="0" err="1"/>
                        <a:t>dass</a:t>
                      </a:r>
                      <a:r>
                        <a:rPr lang="en-GB" sz="2000" u="none" strike="noStrike" cap="none" dirty="0"/>
                        <a:t> die </a:t>
                      </a:r>
                      <a:r>
                        <a:rPr lang="en-GB" sz="2000" u="none" strike="noStrike" cap="none" dirty="0" err="1"/>
                        <a:t>Schüler</a:t>
                      </a:r>
                      <a:r>
                        <a:rPr lang="en-GB" sz="2000" u="none" strike="noStrike" cap="none" dirty="0"/>
                        <a:t>*</a:t>
                      </a:r>
                      <a:r>
                        <a:rPr lang="en-GB" sz="2000" u="none" strike="noStrike" cap="none" dirty="0" err="1"/>
                        <a:t>innen</a:t>
                      </a:r>
                      <a:r>
                        <a:rPr lang="en-GB" sz="2000" u="none" strike="noStrike" cap="none" dirty="0"/>
                        <a:t> die </a:t>
                      </a:r>
                      <a:r>
                        <a:rPr lang="en-GB" sz="2000" u="none" strike="noStrike" cap="none" dirty="0" err="1"/>
                        <a:t>Anzahl</a:t>
                      </a:r>
                      <a:r>
                        <a:rPr lang="en-GB" sz="2000" u="none" strike="noStrike" cap="none" dirty="0"/>
                        <a:t> der </a:t>
                      </a:r>
                      <a:r>
                        <a:rPr lang="en-GB" sz="2000" u="none" strike="noStrike" cap="none" dirty="0" err="1"/>
                        <a:t>Kästchen</a:t>
                      </a:r>
                      <a:r>
                        <a:rPr lang="en-GB" sz="2000" u="none" strike="noStrike" cap="none" dirty="0"/>
                        <a:t>, die den Wert der </a:t>
                      </a:r>
                      <a:r>
                        <a:rPr lang="en-GB" sz="2000" u="none" strike="noStrike" cap="none" dirty="0" err="1"/>
                        <a:t>Zahl</a:t>
                      </a:r>
                      <a:r>
                        <a:rPr lang="en-GB" sz="2000" u="none" strike="noStrike" cap="none" dirty="0"/>
                        <a:t> </a:t>
                      </a:r>
                      <a:r>
                        <a:rPr lang="en-GB" sz="2000" u="none" strike="noStrike" cap="none" dirty="0" err="1"/>
                        <a:t>darstellen</a:t>
                      </a:r>
                      <a:r>
                        <a:rPr lang="en-GB" sz="2000" u="none" strike="noStrike" cap="none" dirty="0"/>
                        <a:t>, </a:t>
                      </a:r>
                      <a:r>
                        <a:rPr lang="en-GB" sz="2000" u="none" strike="noStrike" cap="none" dirty="0" err="1"/>
                        <a:t>ausmalen</a:t>
                      </a:r>
                      <a:r>
                        <a:rPr lang="en-GB" sz="2000" u="none" strike="noStrike" cap="none" dirty="0"/>
                        <a:t>.</a:t>
                      </a:r>
                      <a:endParaRPr sz="2000" u="none" strike="noStrike" cap="none" dirty="0">
                        <a:latin typeface="Arial"/>
                        <a:ea typeface="Arial"/>
                        <a:cs typeface="Arial"/>
                        <a:sym typeface="Arial"/>
                      </a:endParaRPr>
                    </a:p>
                  </a:txBody>
                  <a:tcPr marL="50625" marR="5062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pic>
        <p:nvPicPr>
          <p:cNvPr id="161" name="Google Shape;161;p40" descr="tasarım içeren bir resim&#10;&#10;Açıklama otomatik olarak düşük güvenilirlik düzeyiyle oluşturuldu"/>
          <p:cNvPicPr preferRelativeResize="0"/>
          <p:nvPr/>
        </p:nvPicPr>
        <p:blipFill rotWithShape="1">
          <a:blip r:embed="rId3">
            <a:alphaModFix/>
          </a:blip>
          <a:srcRect r="51039"/>
          <a:stretch/>
        </p:blipFill>
        <p:spPr>
          <a:xfrm>
            <a:off x="1198493" y="1892904"/>
            <a:ext cx="4085590" cy="3785870"/>
          </a:xfrm>
          <a:prstGeom prst="rect">
            <a:avLst/>
          </a:prstGeom>
          <a:noFill/>
          <a:ln>
            <a:noFill/>
          </a:ln>
        </p:spPr>
      </p:pic>
      <p:pic>
        <p:nvPicPr>
          <p:cNvPr id="162" name="Google Shape;162;p40" descr="tasarım içeren bir resim&#10;&#10;Açıklama otomatik olarak düşük güvenilirlik düzeyiyle oluşturuldu"/>
          <p:cNvPicPr preferRelativeResize="0"/>
          <p:nvPr/>
        </p:nvPicPr>
        <p:blipFill rotWithShape="1">
          <a:blip r:embed="rId3">
            <a:alphaModFix/>
          </a:blip>
          <a:srcRect l="49585"/>
          <a:stretch/>
        </p:blipFill>
        <p:spPr>
          <a:xfrm>
            <a:off x="6651168" y="1892904"/>
            <a:ext cx="4085590" cy="3785870"/>
          </a:xfrm>
          <a:prstGeom prst="rect">
            <a:avLst/>
          </a:prstGeom>
          <a:noFill/>
          <a:ln>
            <a:noFill/>
          </a:ln>
        </p:spPr>
      </p:pic>
      <p:sp>
        <p:nvSpPr>
          <p:cNvPr id="163" name="Google Shape;163;p40"/>
          <p:cNvSpPr/>
          <p:nvPr/>
        </p:nvSpPr>
        <p:spPr>
          <a:xfrm>
            <a:off x="1198493" y="1255519"/>
            <a:ext cx="1744732"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000" b="1" i="0" u="none" strike="noStrike" cap="none" dirty="0">
                <a:solidFill>
                  <a:srgbClr val="000000"/>
                </a:solidFill>
                <a:latin typeface="Calibri"/>
                <a:ea typeface="Calibri"/>
                <a:cs typeface="Calibri"/>
                <a:sym typeface="Calibri"/>
              </a:rPr>
              <a:t>FORMBLATT 1</a:t>
            </a:r>
            <a:endParaRPr dirty="0"/>
          </a:p>
        </p:txBody>
      </p:sp>
      <p:sp>
        <p:nvSpPr>
          <p:cNvPr id="4" name="Google Shape;154;p39">
            <a:extLst>
              <a:ext uri="{FF2B5EF4-FFF2-40B4-BE49-F238E27FC236}">
                <a16:creationId xmlns:a16="http://schemas.microsoft.com/office/drawing/2014/main" id="{3280AA88-5857-F256-FCCE-E9DECE466344}"/>
              </a:ext>
            </a:extLst>
          </p:cNvPr>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de-DE" sz="2400" b="1" dirty="0">
                <a:solidFill>
                  <a:schemeClr val="lt1"/>
                </a:solidFill>
              </a:rPr>
              <a:t>Modul 4: Inklusion in allen Bereichen der allgemeinen und beruflichen Bildung</a:t>
            </a:r>
            <a:br>
              <a:rPr lang="de-DE" sz="2400" b="1" dirty="0">
                <a:solidFill>
                  <a:schemeClr val="lt1"/>
                </a:solidFill>
              </a:rPr>
            </a:br>
            <a:r>
              <a:rPr lang="de-DE" sz="2400" b="1" dirty="0">
                <a:solidFill>
                  <a:schemeClr val="lt1"/>
                </a:solidFill>
              </a:rPr>
              <a:t>4. Aktivität: Bewusstsein für weniger-mehr, groß-klein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9" name="Google Shape;169;p41"/>
          <p:cNvSpPr/>
          <p:nvPr/>
        </p:nvSpPr>
        <p:spPr>
          <a:xfrm>
            <a:off x="1198493" y="1255519"/>
            <a:ext cx="1792357"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000" b="1" i="0" u="none" strike="noStrike" cap="none" dirty="0">
                <a:solidFill>
                  <a:srgbClr val="000000"/>
                </a:solidFill>
                <a:latin typeface="Calibri"/>
                <a:ea typeface="Calibri"/>
                <a:cs typeface="Calibri"/>
                <a:sym typeface="Calibri"/>
              </a:rPr>
              <a:t>FORMBLATT 2</a:t>
            </a:r>
            <a:endParaRPr dirty="0"/>
          </a:p>
        </p:txBody>
      </p:sp>
      <p:pic>
        <p:nvPicPr>
          <p:cNvPr id="170" name="Google Shape;170;p41"/>
          <p:cNvPicPr preferRelativeResize="0"/>
          <p:nvPr/>
        </p:nvPicPr>
        <p:blipFill rotWithShape="1">
          <a:blip r:embed="rId3">
            <a:alphaModFix/>
          </a:blip>
          <a:srcRect/>
          <a:stretch/>
        </p:blipFill>
        <p:spPr>
          <a:xfrm>
            <a:off x="3570179" y="1656397"/>
            <a:ext cx="6510523" cy="4030725"/>
          </a:xfrm>
          <a:prstGeom prst="rect">
            <a:avLst/>
          </a:prstGeom>
          <a:noFill/>
          <a:ln>
            <a:noFill/>
          </a:ln>
        </p:spPr>
      </p:pic>
      <p:sp>
        <p:nvSpPr>
          <p:cNvPr id="4" name="Google Shape;154;p39">
            <a:extLst>
              <a:ext uri="{FF2B5EF4-FFF2-40B4-BE49-F238E27FC236}">
                <a16:creationId xmlns:a16="http://schemas.microsoft.com/office/drawing/2014/main" id="{A380CA3E-A090-40E2-E041-DA177A101B78}"/>
              </a:ext>
            </a:extLst>
          </p:cNvPr>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de-DE" sz="2400" b="1" dirty="0">
                <a:solidFill>
                  <a:schemeClr val="lt1"/>
                </a:solidFill>
              </a:rPr>
              <a:t>Modul 4: Inklusion in allen Bereichen der allgemeinen und beruflichen Bildung</a:t>
            </a:r>
            <a:br>
              <a:rPr lang="de-DE" sz="2400" b="1" dirty="0">
                <a:solidFill>
                  <a:schemeClr val="lt1"/>
                </a:solidFill>
              </a:rPr>
            </a:br>
            <a:r>
              <a:rPr lang="de-DE" sz="2400" b="1" dirty="0">
                <a:solidFill>
                  <a:schemeClr val="lt1"/>
                </a:solidFill>
              </a:rPr>
              <a:t>4. Aktivität: Bewusstsein für weniger-mehr, groß-klein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6" name="Google Shape;176;p42"/>
          <p:cNvSpPr/>
          <p:nvPr/>
        </p:nvSpPr>
        <p:spPr>
          <a:xfrm>
            <a:off x="965915" y="1468192"/>
            <a:ext cx="10148553" cy="390183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GB" sz="2400" b="1" i="0" u="none" strike="noStrike" cap="none">
                <a:solidFill>
                  <a:srgbClr val="000000"/>
                </a:solidFill>
                <a:highlight>
                  <a:srgbClr val="FFFFFF"/>
                </a:highlight>
                <a:latin typeface="Arial"/>
                <a:ea typeface="Arial"/>
                <a:cs typeface="Arial"/>
                <a:sym typeface="Arial"/>
              </a:rPr>
              <a:t>Zusätzliche Lernressourcen:</a:t>
            </a:r>
            <a:endParaRPr sz="2400" b="1" i="0" u="none" strike="noStrike" cap="none">
              <a:solidFill>
                <a:srgbClr val="000000"/>
              </a:solidFill>
              <a:highlight>
                <a:srgbClr val="FFFFFF"/>
              </a:highlight>
              <a:latin typeface="Arial"/>
              <a:ea typeface="Arial"/>
              <a:cs typeface="Arial"/>
              <a:sym typeface="Arial"/>
            </a:endParaRPr>
          </a:p>
          <a:p>
            <a:pPr marL="0" marR="0" lvl="0" indent="0" algn="l" rtl="0">
              <a:lnSpc>
                <a:spcPct val="150000"/>
              </a:lnSpc>
              <a:spcBef>
                <a:spcPts val="0"/>
              </a:spcBef>
              <a:spcAft>
                <a:spcPts val="0"/>
              </a:spcAft>
              <a:buNone/>
            </a:pPr>
            <a:endParaRPr sz="2400" b="0" i="0" u="none" strike="noStrike" cap="none">
              <a:solidFill>
                <a:srgbClr val="000000"/>
              </a:solidFill>
              <a:highlight>
                <a:srgbClr val="FFFFFF"/>
              </a:highlight>
              <a:latin typeface="Arial"/>
              <a:ea typeface="Arial"/>
              <a:cs typeface="Arial"/>
              <a:sym typeface="Arial"/>
            </a:endParaRPr>
          </a:p>
          <a:p>
            <a:pPr marL="342900" marR="0" lvl="0" indent="-342900" algn="l" rtl="0">
              <a:lnSpc>
                <a:spcPct val="150000"/>
              </a:lnSpc>
              <a:spcBef>
                <a:spcPts val="0"/>
              </a:spcBef>
              <a:spcAft>
                <a:spcPts val="0"/>
              </a:spcAft>
              <a:buClr>
                <a:srgbClr val="000000"/>
              </a:buClr>
              <a:buSzPts val="2400"/>
              <a:buFont typeface="Noto Sans Symbols"/>
              <a:buChar char="−"/>
            </a:pPr>
            <a:r>
              <a:rPr lang="en-GB" sz="2400" b="0" i="0" u="none" strike="noStrike" cap="none">
                <a:solidFill>
                  <a:srgbClr val="000000"/>
                </a:solidFill>
                <a:highlight>
                  <a:srgbClr val="FFFFFF"/>
                </a:highlight>
                <a:latin typeface="Arial"/>
                <a:ea typeface="Arial"/>
                <a:cs typeface="Arial"/>
                <a:sym typeface="Arial"/>
              </a:rPr>
              <a:t>Elkaan, G. (2022). Untersuchung der grundlegenden Zahlenkompetenzen und visuellen Wahrnehmungsfähigkeiten von Schülern mit guten und schlechten Mathematikleistungen (Masterarbeit, Hasan Kalyoncu Universität).</a:t>
            </a:r>
            <a:endParaRPr/>
          </a:p>
          <a:p>
            <a:pPr marL="342900" marR="0" lvl="0" indent="-190500" algn="l" rtl="0">
              <a:lnSpc>
                <a:spcPct val="150000"/>
              </a:lnSpc>
              <a:spcBef>
                <a:spcPts val="0"/>
              </a:spcBef>
              <a:spcAft>
                <a:spcPts val="0"/>
              </a:spcAft>
              <a:buClr>
                <a:srgbClr val="000000"/>
              </a:buClr>
              <a:buSzPts val="2400"/>
              <a:buFont typeface="Noto Sans Symbols"/>
              <a:buNone/>
            </a:pPr>
            <a:endParaRPr sz="2400" b="0" i="0" u="none" strike="noStrike" cap="none">
              <a:solidFill>
                <a:srgbClr val="000000"/>
              </a:solidFill>
              <a:latin typeface="Arial"/>
              <a:ea typeface="Arial"/>
              <a:cs typeface="Arial"/>
              <a:sym typeface="Arial"/>
            </a:endParaRPr>
          </a:p>
          <a:p>
            <a:pPr marL="342900" marR="0" lvl="0" indent="-342900" algn="l" rtl="0">
              <a:lnSpc>
                <a:spcPct val="150000"/>
              </a:lnSpc>
              <a:spcBef>
                <a:spcPts val="0"/>
              </a:spcBef>
              <a:spcAft>
                <a:spcPts val="0"/>
              </a:spcAft>
              <a:buClr>
                <a:srgbClr val="000000"/>
              </a:buClr>
              <a:buSzPts val="2400"/>
              <a:buFont typeface="Noto Sans Symbols"/>
              <a:buChar char="−"/>
            </a:pPr>
            <a:r>
              <a:rPr lang="en-GB" sz="2400" b="0" i="0" u="none" strike="noStrike" cap="none">
                <a:solidFill>
                  <a:srgbClr val="000000"/>
                </a:solidFill>
                <a:highlight>
                  <a:srgbClr val="FFFFFF"/>
                </a:highlight>
                <a:latin typeface="Arial"/>
                <a:ea typeface="Arial"/>
                <a:cs typeface="Arial"/>
                <a:sym typeface="Arial"/>
              </a:rPr>
              <a:t>https://www.youtube.com/watch?v=cshehFbVPV0  </a:t>
            </a:r>
            <a:endParaRPr sz="2400" b="0" i="0" u="none" strike="noStrike" cap="none">
              <a:solidFill>
                <a:srgbClr val="000000"/>
              </a:solidFill>
              <a:latin typeface="Arial"/>
              <a:ea typeface="Arial"/>
              <a:cs typeface="Arial"/>
              <a:sym typeface="Arial"/>
            </a:endParaRPr>
          </a:p>
        </p:txBody>
      </p:sp>
      <p:sp>
        <p:nvSpPr>
          <p:cNvPr id="4" name="Google Shape;154;p39">
            <a:extLst>
              <a:ext uri="{FF2B5EF4-FFF2-40B4-BE49-F238E27FC236}">
                <a16:creationId xmlns:a16="http://schemas.microsoft.com/office/drawing/2014/main" id="{663B658D-3EE6-F1D4-E5E7-31DA6B659225}"/>
              </a:ext>
            </a:extLst>
          </p:cNvPr>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de-DE" sz="2400" b="1" dirty="0">
                <a:solidFill>
                  <a:schemeClr val="lt1"/>
                </a:solidFill>
              </a:rPr>
              <a:t>Modul 4: Inklusion in allen Bereichen der allgemeinen und beruflichen Bildung</a:t>
            </a:r>
            <a:br>
              <a:rPr lang="de-DE" sz="2400" b="1" dirty="0">
                <a:solidFill>
                  <a:schemeClr val="lt1"/>
                </a:solidFill>
              </a:rPr>
            </a:br>
            <a:r>
              <a:rPr lang="de-DE" sz="2400" b="1" dirty="0">
                <a:solidFill>
                  <a:schemeClr val="lt1"/>
                </a:solidFill>
              </a:rPr>
              <a:t>4. Aktivität: Bewusstsein für weniger-mehr, groß-klein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43"/>
          <p:cNvSpPr txBox="1">
            <a:spLocks noGrp="1"/>
          </p:cNvSpPr>
          <p:nvPr>
            <p:ph type="title"/>
          </p:nvPr>
        </p:nvSpPr>
        <p:spPr>
          <a:xfrm>
            <a:off x="838200" y="142504"/>
            <a:ext cx="10515600" cy="71193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de-DE" sz="2400" b="1" dirty="0">
                <a:solidFill>
                  <a:schemeClr val="lt1"/>
                </a:solidFill>
              </a:rPr>
              <a:t>Modul 4: Inklusion in allen Bereichen der allgemeinen und beruflichen Bildung</a:t>
            </a:r>
            <a:br>
              <a:rPr lang="de-DE" sz="2400" b="1" dirty="0">
                <a:solidFill>
                  <a:schemeClr val="lt1"/>
                </a:solidFill>
              </a:rPr>
            </a:br>
            <a:r>
              <a:rPr lang="de-DE" sz="2400" b="1" dirty="0">
                <a:solidFill>
                  <a:schemeClr val="lt1"/>
                </a:solidFill>
              </a:rPr>
              <a:t>5</a:t>
            </a:r>
            <a:r>
              <a:rPr lang="de-DE" sz="2400" dirty="0">
                <a:solidFill>
                  <a:schemeClr val="lt1"/>
                </a:solidFill>
              </a:rPr>
              <a:t>. </a:t>
            </a:r>
            <a:r>
              <a:rPr lang="de-DE" sz="2400" b="1" dirty="0">
                <a:solidFill>
                  <a:schemeClr val="lt1"/>
                </a:solidFill>
              </a:rPr>
              <a:t>Abschluss der Aktivität</a:t>
            </a:r>
          </a:p>
        </p:txBody>
      </p:sp>
      <p:graphicFrame>
        <p:nvGraphicFramePr>
          <p:cNvPr id="182" name="Google Shape;182;p43"/>
          <p:cNvGraphicFramePr/>
          <p:nvPr>
            <p:extLst>
              <p:ext uri="{D42A27DB-BD31-4B8C-83A1-F6EECF244321}">
                <p14:modId xmlns:p14="http://schemas.microsoft.com/office/powerpoint/2010/main" val="2372357194"/>
              </p:ext>
            </p:extLst>
          </p:nvPr>
        </p:nvGraphicFramePr>
        <p:xfrm>
          <a:off x="357809" y="1130867"/>
          <a:ext cx="11290875" cy="4574175"/>
        </p:xfrm>
        <a:graphic>
          <a:graphicData uri="http://schemas.openxmlformats.org/drawingml/2006/table">
            <a:tbl>
              <a:tblPr bandRow="1">
                <a:noFill/>
                <a:tableStyleId>{E33C1919-A8A9-43B8-883E-13103B7F2C14}</a:tableStyleId>
              </a:tblPr>
              <a:tblGrid>
                <a:gridCol w="1683375">
                  <a:extLst>
                    <a:ext uri="{9D8B030D-6E8A-4147-A177-3AD203B41FA5}">
                      <a16:colId xmlns:a16="http://schemas.microsoft.com/office/drawing/2014/main" val="20000"/>
                    </a:ext>
                  </a:extLst>
                </a:gridCol>
                <a:gridCol w="9607500">
                  <a:extLst>
                    <a:ext uri="{9D8B030D-6E8A-4147-A177-3AD203B41FA5}">
                      <a16:colId xmlns:a16="http://schemas.microsoft.com/office/drawing/2014/main" val="20001"/>
                    </a:ext>
                  </a:extLst>
                </a:gridCol>
              </a:tblGrid>
              <a:tr h="415825">
                <a:tc>
                  <a:txBody>
                    <a:bodyPr/>
                    <a:lstStyle/>
                    <a:p>
                      <a:pPr marL="0" marR="0" lvl="0" indent="0" algn="l" rtl="0">
                        <a:lnSpc>
                          <a:spcPct val="150000"/>
                        </a:lnSpc>
                        <a:spcBef>
                          <a:spcPts val="0"/>
                        </a:spcBef>
                        <a:spcAft>
                          <a:spcPts val="0"/>
                        </a:spcAft>
                        <a:buNone/>
                      </a:pPr>
                      <a:r>
                        <a:rPr lang="en-GB" sz="1800" b="1" u="none" strike="noStrike" cap="none">
                          <a:solidFill>
                            <a:srgbClr val="C00000"/>
                          </a:solidFill>
                        </a:rPr>
                        <a:t>Lerndauer:</a:t>
                      </a:r>
                      <a:endParaRPr sz="1800" b="1" u="none" strike="noStrike" cap="none">
                        <a:solidFill>
                          <a:srgbClr val="C00000"/>
                        </a:solidFill>
                        <a:latin typeface="Arial"/>
                        <a:ea typeface="Arial"/>
                        <a:cs typeface="Arial"/>
                        <a:sym typeface="Arial"/>
                      </a:endParaRPr>
                    </a:p>
                  </a:txBody>
                  <a:tcPr marL="50625" marR="50625" marT="0" marB="0"/>
                </a:tc>
                <a:tc>
                  <a:txBody>
                    <a:bodyPr/>
                    <a:lstStyle/>
                    <a:p>
                      <a:pPr marL="0" marR="0" lvl="0" indent="0" algn="l" rtl="0">
                        <a:lnSpc>
                          <a:spcPct val="150000"/>
                        </a:lnSpc>
                        <a:spcBef>
                          <a:spcPts val="0"/>
                        </a:spcBef>
                        <a:spcAft>
                          <a:spcPts val="0"/>
                        </a:spcAft>
                        <a:buNone/>
                      </a:pPr>
                      <a:r>
                        <a:rPr lang="en-GB" sz="1800" u="none" strike="noStrike" cap="none"/>
                        <a:t>15-20 Minuten</a:t>
                      </a:r>
                      <a:endParaRPr sz="1800" u="none" strike="noStrike" cap="none">
                        <a:latin typeface="Arial"/>
                        <a:ea typeface="Arial"/>
                        <a:cs typeface="Arial"/>
                        <a:sym typeface="Arial"/>
                      </a:endParaRPr>
                    </a:p>
                  </a:txBody>
                  <a:tcPr marL="50625" marR="50625" marT="0" marB="0"/>
                </a:tc>
                <a:extLst>
                  <a:ext uri="{0D108BD9-81ED-4DB2-BD59-A6C34878D82A}">
                    <a16:rowId xmlns:a16="http://schemas.microsoft.com/office/drawing/2014/main" val="10000"/>
                  </a:ext>
                </a:extLst>
              </a:tr>
              <a:tr h="4158350">
                <a:tc>
                  <a:txBody>
                    <a:bodyPr/>
                    <a:lstStyle/>
                    <a:p>
                      <a:pPr marL="0" marR="0" lvl="0" indent="0" algn="l" rtl="0">
                        <a:lnSpc>
                          <a:spcPct val="150000"/>
                        </a:lnSpc>
                        <a:spcBef>
                          <a:spcPts val="0"/>
                        </a:spcBef>
                        <a:spcAft>
                          <a:spcPts val="0"/>
                        </a:spcAft>
                        <a:buNone/>
                      </a:pPr>
                      <a:r>
                        <a:rPr lang="en-GB" sz="1800" b="1" u="none" strike="noStrike" cap="none">
                          <a:solidFill>
                            <a:srgbClr val="C00000"/>
                          </a:solidFill>
                        </a:rPr>
                        <a:t>Inhalt:</a:t>
                      </a:r>
                      <a:endParaRPr sz="1800" b="1" u="none" strike="noStrike" cap="none">
                        <a:solidFill>
                          <a:srgbClr val="C00000"/>
                        </a:solidFill>
                        <a:latin typeface="Arial"/>
                        <a:ea typeface="Arial"/>
                        <a:cs typeface="Arial"/>
                        <a:sym typeface="Arial"/>
                      </a:endParaRPr>
                    </a:p>
                  </a:txBody>
                  <a:tcPr marL="50625" marR="50625" marT="0" marB="0"/>
                </a:tc>
                <a:tc>
                  <a:txBody>
                    <a:bodyPr/>
                    <a:lstStyle/>
                    <a:p>
                      <a:pPr marL="0" marR="0" lvl="0" indent="0" algn="just" rtl="0">
                        <a:lnSpc>
                          <a:spcPct val="100000"/>
                        </a:lnSpc>
                        <a:spcBef>
                          <a:spcPts val="0"/>
                        </a:spcBef>
                        <a:spcAft>
                          <a:spcPts val="0"/>
                        </a:spcAft>
                        <a:buNone/>
                      </a:pPr>
                      <a:r>
                        <a:rPr lang="en-GB" sz="2000" b="0" i="0" u="none" strike="noStrike" cap="none" dirty="0">
                          <a:solidFill>
                            <a:schemeClr val="dk1"/>
                          </a:solidFill>
                          <a:latin typeface="Calibri"/>
                          <a:ea typeface="Calibri"/>
                          <a:cs typeface="Calibri"/>
                          <a:sym typeface="Calibri"/>
                        </a:rPr>
                        <a:t>Für Kinder </a:t>
                      </a:r>
                      <a:r>
                        <a:rPr lang="en-GB" sz="2000" b="0" i="0" u="none" strike="noStrike" cap="none" dirty="0" err="1">
                          <a:solidFill>
                            <a:schemeClr val="dk1"/>
                          </a:solidFill>
                          <a:latin typeface="Calibri"/>
                          <a:ea typeface="Calibri"/>
                          <a:cs typeface="Calibri"/>
                          <a:sym typeface="Calibri"/>
                        </a:rPr>
                        <a:t>mit</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Dyskalkulie</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ist</a:t>
                      </a:r>
                      <a:r>
                        <a:rPr lang="en-GB" sz="2000" b="0" i="0" u="none" strike="noStrike" cap="none" dirty="0">
                          <a:solidFill>
                            <a:schemeClr val="dk1"/>
                          </a:solidFill>
                          <a:latin typeface="Calibri"/>
                          <a:ea typeface="Calibri"/>
                          <a:cs typeface="Calibri"/>
                          <a:sym typeface="Calibri"/>
                        </a:rPr>
                        <a:t> es </a:t>
                      </a:r>
                      <a:r>
                        <a:rPr lang="en-GB" sz="2000" b="0" i="0" u="none" strike="noStrike" cap="none" dirty="0" err="1">
                          <a:solidFill>
                            <a:schemeClr val="dk1"/>
                          </a:solidFill>
                          <a:latin typeface="Calibri"/>
                          <a:ea typeface="Calibri"/>
                          <a:cs typeface="Calibri"/>
                          <a:sym typeface="Calibri"/>
                        </a:rPr>
                        <a:t>sehr</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wichtig</a:t>
                      </a:r>
                      <a:r>
                        <a:rPr lang="en-GB" sz="2000" b="0" i="0" u="none" strike="noStrike" cap="none" dirty="0">
                          <a:solidFill>
                            <a:schemeClr val="dk1"/>
                          </a:solidFill>
                          <a:latin typeface="Calibri"/>
                          <a:ea typeface="Calibri"/>
                          <a:cs typeface="Calibri"/>
                          <a:sym typeface="Calibri"/>
                        </a:rPr>
                        <a:t>, die </a:t>
                      </a:r>
                      <a:r>
                        <a:rPr lang="en-GB" sz="2000" b="0" i="0" u="none" strike="noStrike" cap="none" dirty="0" err="1">
                          <a:solidFill>
                            <a:schemeClr val="dk1"/>
                          </a:solidFill>
                          <a:latin typeface="Calibri"/>
                          <a:ea typeface="Calibri"/>
                          <a:cs typeface="Calibri"/>
                          <a:sym typeface="Calibri"/>
                        </a:rPr>
                        <a:t>Beziehung</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zwischen</a:t>
                      </a:r>
                      <a:r>
                        <a:rPr lang="en-GB" sz="2000" b="0" i="0" u="none" strike="noStrike" cap="none" dirty="0">
                          <a:solidFill>
                            <a:schemeClr val="dk1"/>
                          </a:solidFill>
                          <a:latin typeface="Calibri"/>
                          <a:ea typeface="Calibri"/>
                          <a:cs typeface="Calibri"/>
                          <a:sym typeface="Calibri"/>
                        </a:rPr>
                        <a:t> der </a:t>
                      </a:r>
                      <a:r>
                        <a:rPr lang="en-GB" sz="2000" b="0" i="0" u="none" strike="noStrike" cap="none" dirty="0" err="1">
                          <a:solidFill>
                            <a:schemeClr val="dk1"/>
                          </a:solidFill>
                          <a:latin typeface="Calibri"/>
                          <a:ea typeface="Calibri"/>
                          <a:cs typeface="Calibri"/>
                          <a:sym typeface="Calibri"/>
                        </a:rPr>
                        <a:t>Menge</a:t>
                      </a:r>
                      <a:r>
                        <a:rPr lang="en-GB" sz="2000" b="0" i="0" u="none" strike="noStrike" cap="none" dirty="0">
                          <a:solidFill>
                            <a:schemeClr val="dk1"/>
                          </a:solidFill>
                          <a:latin typeface="Calibri"/>
                          <a:ea typeface="Calibri"/>
                          <a:cs typeface="Calibri"/>
                          <a:sym typeface="Calibri"/>
                        </a:rPr>
                        <a:t> von </a:t>
                      </a:r>
                      <a:r>
                        <a:rPr lang="en-GB" sz="2000" b="0" i="0" u="none" strike="noStrike" cap="none" dirty="0" err="1">
                          <a:solidFill>
                            <a:schemeClr val="dk1"/>
                          </a:solidFill>
                          <a:latin typeface="Calibri"/>
                          <a:ea typeface="Calibri"/>
                          <a:cs typeface="Calibri"/>
                          <a:sym typeface="Calibri"/>
                        </a:rPr>
                        <a:t>Gegenständen</a:t>
                      </a:r>
                      <a:r>
                        <a:rPr lang="en-GB" sz="2000" b="0" i="0" u="none" strike="noStrike" cap="none" dirty="0">
                          <a:solidFill>
                            <a:schemeClr val="dk1"/>
                          </a:solidFill>
                          <a:latin typeface="Calibri"/>
                          <a:ea typeface="Calibri"/>
                          <a:cs typeface="Calibri"/>
                          <a:sym typeface="Calibri"/>
                        </a:rPr>
                        <a:t> und </a:t>
                      </a:r>
                      <a:r>
                        <a:rPr lang="en-GB" sz="2000" b="0" i="0" u="none" strike="noStrike" cap="none" dirty="0" err="1">
                          <a:solidFill>
                            <a:schemeClr val="dk1"/>
                          </a:solidFill>
                          <a:latin typeface="Calibri"/>
                          <a:ea typeface="Calibri"/>
                          <a:cs typeface="Calibri"/>
                          <a:sym typeface="Calibri"/>
                        </a:rPr>
                        <a:t>Zahlen</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zu</a:t>
                      </a:r>
                      <a:r>
                        <a:rPr lang="en-GB" sz="2000" b="0" i="0" u="none" strike="noStrike" cap="none" dirty="0">
                          <a:solidFill>
                            <a:schemeClr val="dk1"/>
                          </a:solidFill>
                          <a:latin typeface="Calibri"/>
                          <a:ea typeface="Calibri"/>
                          <a:cs typeface="Calibri"/>
                          <a:sym typeface="Calibri"/>
                        </a:rPr>
                        <a:t> verstehen. </a:t>
                      </a:r>
                      <a:endParaRPr sz="1200" dirty="0"/>
                    </a:p>
                    <a:p>
                      <a:pPr marL="0" marR="0" lvl="0" indent="0" algn="just" rtl="0">
                        <a:lnSpc>
                          <a:spcPct val="100000"/>
                        </a:lnSpc>
                        <a:spcBef>
                          <a:spcPts val="0"/>
                        </a:spcBef>
                        <a:spcAft>
                          <a:spcPts val="0"/>
                        </a:spcAft>
                        <a:buNone/>
                      </a:pPr>
                      <a:r>
                        <a:rPr lang="en-GB" sz="2000" b="0" i="0" u="none" strike="noStrike" cap="none" dirty="0">
                          <a:solidFill>
                            <a:schemeClr val="dk1"/>
                          </a:solidFill>
                          <a:latin typeface="Calibri"/>
                          <a:ea typeface="Calibri"/>
                          <a:cs typeface="Calibri"/>
                          <a:sym typeface="Calibri"/>
                        </a:rPr>
                        <a:t>Dieses </a:t>
                      </a:r>
                      <a:r>
                        <a:rPr lang="en-GB" sz="2000" b="0" i="0" u="none" strike="noStrike" cap="none" dirty="0" err="1">
                          <a:solidFill>
                            <a:schemeClr val="dk1"/>
                          </a:solidFill>
                          <a:latin typeface="Calibri"/>
                          <a:ea typeface="Calibri"/>
                          <a:cs typeface="Calibri"/>
                          <a:sym typeface="Calibri"/>
                        </a:rPr>
                        <a:t>Bildmaterial</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wird</a:t>
                      </a:r>
                      <a:r>
                        <a:rPr lang="en-GB" sz="2000" b="0" i="0" u="none" strike="noStrike" cap="none" dirty="0">
                          <a:solidFill>
                            <a:schemeClr val="dk1"/>
                          </a:solidFill>
                          <a:latin typeface="Calibri"/>
                          <a:ea typeface="Calibri"/>
                          <a:cs typeface="Calibri"/>
                          <a:sym typeface="Calibri"/>
                        </a:rPr>
                        <a:t> je </a:t>
                      </a:r>
                      <a:r>
                        <a:rPr lang="en-GB" sz="2000" b="0" i="0" u="none" strike="noStrike" cap="none" dirty="0" err="1">
                          <a:solidFill>
                            <a:schemeClr val="dk1"/>
                          </a:solidFill>
                          <a:latin typeface="Calibri"/>
                          <a:ea typeface="Calibri"/>
                          <a:cs typeface="Calibri"/>
                          <a:sym typeface="Calibri"/>
                        </a:rPr>
                        <a:t>nach</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Anzahl</a:t>
                      </a:r>
                      <a:r>
                        <a:rPr lang="en-GB" sz="2000" b="0" i="0" u="none" strike="noStrike" cap="none" dirty="0">
                          <a:solidFill>
                            <a:schemeClr val="dk1"/>
                          </a:solidFill>
                          <a:latin typeface="Calibri"/>
                          <a:ea typeface="Calibri"/>
                          <a:cs typeface="Calibri"/>
                          <a:sym typeface="Calibri"/>
                        </a:rPr>
                        <a:t> der </a:t>
                      </a:r>
                      <a:r>
                        <a:rPr lang="en-GB" sz="2000" b="0" i="0" u="none" strike="noStrike" cap="none" dirty="0" err="1">
                          <a:solidFill>
                            <a:schemeClr val="dk1"/>
                          </a:solidFill>
                          <a:latin typeface="Calibri"/>
                          <a:ea typeface="Calibri"/>
                          <a:cs typeface="Calibri"/>
                          <a:sym typeface="Calibri"/>
                        </a:rPr>
                        <a:t>Schüler</a:t>
                      </a:r>
                      <a:r>
                        <a:rPr lang="en-GB" sz="2000" b="0" i="0" u="none" strike="noStrike" cap="none" dirty="0">
                          <a:solidFill>
                            <a:schemeClr val="dk1"/>
                          </a:solidFill>
                          <a:latin typeface="Calibri"/>
                          <a:ea typeface="Calibri"/>
                          <a:cs typeface="Calibri"/>
                          <a:sym typeface="Calibri"/>
                        </a:rPr>
                        <a:t>*</a:t>
                      </a:r>
                      <a:r>
                        <a:rPr lang="en-GB" sz="2000" b="0" i="0" u="none" strike="noStrike" cap="none" dirty="0" err="1">
                          <a:solidFill>
                            <a:schemeClr val="dk1"/>
                          </a:solidFill>
                          <a:latin typeface="Calibri"/>
                          <a:ea typeface="Calibri"/>
                          <a:cs typeface="Calibri"/>
                          <a:sym typeface="Calibri"/>
                        </a:rPr>
                        <a:t>innen</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vervielfältigt</a:t>
                      </a:r>
                      <a:r>
                        <a:rPr lang="en-GB" sz="2000" b="0" i="0" u="none" strike="noStrike" cap="none" dirty="0">
                          <a:solidFill>
                            <a:schemeClr val="dk1"/>
                          </a:solidFill>
                          <a:latin typeface="Calibri"/>
                          <a:ea typeface="Calibri"/>
                          <a:cs typeface="Calibri"/>
                          <a:sym typeface="Calibri"/>
                        </a:rPr>
                        <a:t> und an alle </a:t>
                      </a:r>
                      <a:r>
                        <a:rPr lang="en-GB" sz="2000" b="0" i="0" u="none" strike="noStrike" cap="none" dirty="0" err="1">
                          <a:solidFill>
                            <a:schemeClr val="dk1"/>
                          </a:solidFill>
                          <a:latin typeface="Calibri"/>
                          <a:ea typeface="Calibri"/>
                          <a:cs typeface="Calibri"/>
                          <a:sym typeface="Calibri"/>
                        </a:rPr>
                        <a:t>Schüler</a:t>
                      </a:r>
                      <a:r>
                        <a:rPr lang="en-GB" sz="2000" b="0" i="0" u="none" strike="noStrike" cap="none" dirty="0">
                          <a:solidFill>
                            <a:schemeClr val="dk1"/>
                          </a:solidFill>
                          <a:latin typeface="Calibri"/>
                          <a:ea typeface="Calibri"/>
                          <a:cs typeface="Calibri"/>
                          <a:sym typeface="Calibri"/>
                        </a:rPr>
                        <a:t>*</a:t>
                      </a:r>
                      <a:r>
                        <a:rPr lang="en-GB" sz="2000" b="0" i="0" u="none" strike="noStrike" cap="none" dirty="0" err="1">
                          <a:solidFill>
                            <a:schemeClr val="dk1"/>
                          </a:solidFill>
                          <a:latin typeface="Calibri"/>
                          <a:ea typeface="Calibri"/>
                          <a:cs typeface="Calibri"/>
                          <a:sym typeface="Calibri"/>
                        </a:rPr>
                        <a:t>innen</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verteilt</a:t>
                      </a:r>
                      <a:r>
                        <a:rPr lang="en-GB" sz="2000" b="0" i="0" u="none" strike="noStrike" cap="none" dirty="0">
                          <a:solidFill>
                            <a:schemeClr val="dk1"/>
                          </a:solidFill>
                          <a:latin typeface="Calibri"/>
                          <a:ea typeface="Calibri"/>
                          <a:cs typeface="Calibri"/>
                          <a:sym typeface="Calibri"/>
                        </a:rPr>
                        <a:t>. In </a:t>
                      </a:r>
                      <a:r>
                        <a:rPr lang="en-GB" sz="2000" b="0" i="0" u="none" strike="noStrike" cap="none" dirty="0" err="1">
                          <a:solidFill>
                            <a:schemeClr val="dk1"/>
                          </a:solidFill>
                          <a:latin typeface="Calibri"/>
                          <a:ea typeface="Calibri"/>
                          <a:cs typeface="Calibri"/>
                          <a:sym typeface="Calibri"/>
                        </a:rPr>
                        <a:t>einer</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Tabelle</a:t>
                      </a:r>
                      <a:r>
                        <a:rPr lang="en-GB" sz="2000" b="0" i="0" u="none" strike="noStrike" cap="none" dirty="0">
                          <a:solidFill>
                            <a:schemeClr val="dk1"/>
                          </a:solidFill>
                          <a:latin typeface="Calibri"/>
                          <a:ea typeface="Calibri"/>
                          <a:cs typeface="Calibri"/>
                          <a:sym typeface="Calibri"/>
                        </a:rPr>
                        <a:t>, die </a:t>
                      </a:r>
                      <a:r>
                        <a:rPr lang="en-GB" sz="2000" b="0" i="0" u="none" strike="noStrike" cap="none" dirty="0" err="1">
                          <a:solidFill>
                            <a:schemeClr val="dk1"/>
                          </a:solidFill>
                          <a:latin typeface="Calibri"/>
                          <a:ea typeface="Calibri"/>
                          <a:cs typeface="Calibri"/>
                          <a:sym typeface="Calibri"/>
                        </a:rPr>
                        <a:t>aus</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einer</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bestimmten</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Anzahl</a:t>
                      </a:r>
                      <a:r>
                        <a:rPr lang="en-GB" sz="2000" b="0" i="0" u="none" strike="noStrike" cap="none" dirty="0">
                          <a:solidFill>
                            <a:schemeClr val="dk1"/>
                          </a:solidFill>
                          <a:latin typeface="Calibri"/>
                          <a:ea typeface="Calibri"/>
                          <a:cs typeface="Calibri"/>
                          <a:sym typeface="Calibri"/>
                        </a:rPr>
                        <a:t> von </a:t>
                      </a:r>
                      <a:r>
                        <a:rPr lang="en-GB" sz="2000" b="0" i="0" u="none" strike="noStrike" cap="none" dirty="0" err="1">
                          <a:solidFill>
                            <a:schemeClr val="dk1"/>
                          </a:solidFill>
                          <a:latin typeface="Calibri"/>
                          <a:ea typeface="Calibri"/>
                          <a:cs typeface="Calibri"/>
                          <a:sym typeface="Calibri"/>
                        </a:rPr>
                        <a:t>Kästchen</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besteht</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wird</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eine</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bestimmte</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Anzahl</a:t>
                      </a:r>
                      <a:r>
                        <a:rPr lang="en-GB" sz="2000" b="0" i="0" u="none" strike="noStrike" cap="none" dirty="0">
                          <a:solidFill>
                            <a:schemeClr val="dk1"/>
                          </a:solidFill>
                          <a:latin typeface="Calibri"/>
                          <a:ea typeface="Calibri"/>
                          <a:cs typeface="Calibri"/>
                          <a:sym typeface="Calibri"/>
                        </a:rPr>
                        <a:t> von </a:t>
                      </a:r>
                      <a:r>
                        <a:rPr lang="en-GB" sz="2000" b="0" i="0" u="none" strike="noStrike" cap="none" dirty="0" err="1">
                          <a:solidFill>
                            <a:schemeClr val="dk1"/>
                          </a:solidFill>
                          <a:latin typeface="Calibri"/>
                          <a:ea typeface="Calibri"/>
                          <a:cs typeface="Calibri"/>
                          <a:sym typeface="Calibri"/>
                        </a:rPr>
                        <a:t>Kästchen</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wie</a:t>
                      </a:r>
                      <a:r>
                        <a:rPr lang="en-GB" sz="2000" b="0" i="0" u="none" strike="noStrike" cap="none" dirty="0">
                          <a:solidFill>
                            <a:schemeClr val="dk1"/>
                          </a:solidFill>
                          <a:latin typeface="Calibri"/>
                          <a:ea typeface="Calibri"/>
                          <a:cs typeface="Calibri"/>
                          <a:sym typeface="Calibri"/>
                        </a:rPr>
                        <a:t> in der </a:t>
                      </a:r>
                      <a:r>
                        <a:rPr lang="en-GB" sz="2000" b="0" i="0" u="none" strike="noStrike" cap="none" dirty="0" err="1">
                          <a:solidFill>
                            <a:schemeClr val="dk1"/>
                          </a:solidFill>
                          <a:latin typeface="Calibri"/>
                          <a:ea typeface="Calibri"/>
                          <a:cs typeface="Calibri"/>
                          <a:sym typeface="Calibri"/>
                        </a:rPr>
                        <a:t>Abbildung</a:t>
                      </a:r>
                      <a:r>
                        <a:rPr lang="en-GB" sz="2000" b="0" i="0" u="none" strike="noStrike" cap="none" dirty="0">
                          <a:solidFill>
                            <a:schemeClr val="dk1"/>
                          </a:solidFill>
                          <a:latin typeface="Calibri"/>
                          <a:ea typeface="Calibri"/>
                          <a:cs typeface="Calibri"/>
                          <a:sym typeface="Calibri"/>
                        </a:rPr>
                        <a:t> in Formular 3 </a:t>
                      </a:r>
                      <a:r>
                        <a:rPr lang="en-GB" sz="2000" b="0" i="0" u="none" strike="noStrike" cap="none" dirty="0" err="1">
                          <a:solidFill>
                            <a:schemeClr val="dk1"/>
                          </a:solidFill>
                          <a:latin typeface="Calibri"/>
                          <a:ea typeface="Calibri"/>
                          <a:cs typeface="Calibri"/>
                          <a:sym typeface="Calibri"/>
                        </a:rPr>
                        <a:t>eingefärbt</a:t>
                      </a:r>
                      <a:r>
                        <a:rPr lang="en-GB" sz="2000" b="0" i="0" u="none" strike="noStrike" cap="none" dirty="0">
                          <a:solidFill>
                            <a:schemeClr val="dk1"/>
                          </a:solidFill>
                          <a:latin typeface="Calibri"/>
                          <a:ea typeface="Calibri"/>
                          <a:cs typeface="Calibri"/>
                          <a:sym typeface="Calibri"/>
                        </a:rPr>
                        <a:t> und </a:t>
                      </a:r>
                      <a:r>
                        <a:rPr lang="en-GB" sz="2000" b="0" i="0" u="none" strike="noStrike" cap="none" dirty="0" err="1">
                          <a:solidFill>
                            <a:schemeClr val="dk1"/>
                          </a:solidFill>
                          <a:latin typeface="Calibri"/>
                          <a:ea typeface="Calibri"/>
                          <a:cs typeface="Calibri"/>
                          <a:sym typeface="Calibri"/>
                        </a:rPr>
                        <a:t>dann</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wird</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diese</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Tabelle</a:t>
                      </a:r>
                      <a:r>
                        <a:rPr lang="en-GB" sz="2000" b="0" i="0" u="none" strike="noStrike" cap="none" dirty="0">
                          <a:solidFill>
                            <a:schemeClr val="dk1"/>
                          </a:solidFill>
                          <a:latin typeface="Calibri"/>
                          <a:ea typeface="Calibri"/>
                          <a:cs typeface="Calibri"/>
                          <a:sym typeface="Calibri"/>
                        </a:rPr>
                        <a:t> den </a:t>
                      </a:r>
                      <a:r>
                        <a:rPr lang="en-GB" sz="2000" b="0" i="0" u="none" strike="noStrike" cap="none" dirty="0" err="1">
                          <a:solidFill>
                            <a:schemeClr val="dk1"/>
                          </a:solidFill>
                          <a:latin typeface="Calibri"/>
                          <a:ea typeface="Calibri"/>
                          <a:cs typeface="Calibri"/>
                          <a:sym typeface="Calibri"/>
                        </a:rPr>
                        <a:t>Schüler</a:t>
                      </a:r>
                      <a:r>
                        <a:rPr lang="en-GB" sz="2000" b="0" i="0" u="none" strike="noStrike" cap="none" dirty="0">
                          <a:solidFill>
                            <a:schemeClr val="dk1"/>
                          </a:solidFill>
                          <a:latin typeface="Calibri"/>
                          <a:ea typeface="Calibri"/>
                          <a:cs typeface="Calibri"/>
                          <a:sym typeface="Calibri"/>
                        </a:rPr>
                        <a:t>*</a:t>
                      </a:r>
                      <a:r>
                        <a:rPr lang="en-GB" sz="2000" b="0" i="0" u="none" strike="noStrike" cap="none" dirty="0" err="1">
                          <a:solidFill>
                            <a:schemeClr val="dk1"/>
                          </a:solidFill>
                          <a:latin typeface="Calibri"/>
                          <a:ea typeface="Calibri"/>
                          <a:cs typeface="Calibri"/>
                          <a:sym typeface="Calibri"/>
                        </a:rPr>
                        <a:t>innen</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einmal</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gezeigt</a:t>
                      </a:r>
                      <a:r>
                        <a:rPr lang="en-GB" sz="2000" b="0" i="0" u="none" strike="noStrike" cap="none" dirty="0">
                          <a:solidFill>
                            <a:schemeClr val="dk1"/>
                          </a:solidFill>
                          <a:latin typeface="Calibri"/>
                          <a:ea typeface="Calibri"/>
                          <a:cs typeface="Calibri"/>
                          <a:sym typeface="Calibri"/>
                        </a:rPr>
                        <a:t> und </a:t>
                      </a:r>
                      <a:r>
                        <a:rPr lang="en-GB" sz="2000" b="0" i="0" u="none" strike="noStrike" cap="none" dirty="0" err="1">
                          <a:solidFill>
                            <a:schemeClr val="dk1"/>
                          </a:solidFill>
                          <a:latin typeface="Calibri"/>
                          <a:ea typeface="Calibri"/>
                          <a:cs typeface="Calibri"/>
                          <a:sym typeface="Calibri"/>
                        </a:rPr>
                        <a:t>dann</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entfernt</a:t>
                      </a:r>
                      <a:r>
                        <a:rPr lang="en-GB" sz="2000" b="0" i="0" u="none" strike="noStrike" cap="none" dirty="0">
                          <a:solidFill>
                            <a:schemeClr val="dk1"/>
                          </a:solidFill>
                          <a:latin typeface="Calibri"/>
                          <a:ea typeface="Calibri"/>
                          <a:cs typeface="Calibri"/>
                          <a:sym typeface="Calibri"/>
                        </a:rPr>
                        <a:t>. </a:t>
                      </a:r>
                      <a:endParaRPr sz="1200" dirty="0"/>
                    </a:p>
                    <a:p>
                      <a:pPr marL="0" marR="0" lvl="0" indent="0" algn="just" rtl="0">
                        <a:lnSpc>
                          <a:spcPct val="100000"/>
                        </a:lnSpc>
                        <a:spcBef>
                          <a:spcPts val="0"/>
                        </a:spcBef>
                        <a:spcAft>
                          <a:spcPts val="0"/>
                        </a:spcAft>
                        <a:buNone/>
                      </a:pPr>
                      <a:r>
                        <a:rPr lang="en-GB" sz="2000" b="0" i="0" u="none" strike="noStrike" cap="none" dirty="0" err="1">
                          <a:solidFill>
                            <a:schemeClr val="dk1"/>
                          </a:solidFill>
                          <a:latin typeface="Calibri"/>
                          <a:ea typeface="Calibri"/>
                          <a:cs typeface="Calibri"/>
                          <a:sym typeface="Calibri"/>
                        </a:rPr>
                        <a:t>Anschließend</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können</a:t>
                      </a:r>
                      <a:r>
                        <a:rPr lang="en-GB" sz="2000" b="0" i="0" u="none" strike="noStrike" cap="none" dirty="0">
                          <a:solidFill>
                            <a:schemeClr val="dk1"/>
                          </a:solidFill>
                          <a:latin typeface="Calibri"/>
                          <a:ea typeface="Calibri"/>
                          <a:cs typeface="Calibri"/>
                          <a:sym typeface="Calibri"/>
                        </a:rPr>
                        <a:t> den </a:t>
                      </a:r>
                      <a:r>
                        <a:rPr lang="en-GB" sz="2000" b="0" i="0" u="none" strike="noStrike" cap="none" dirty="0" err="1">
                          <a:solidFill>
                            <a:schemeClr val="dk1"/>
                          </a:solidFill>
                          <a:latin typeface="Calibri"/>
                          <a:ea typeface="Calibri"/>
                          <a:cs typeface="Calibri"/>
                          <a:sym typeface="Calibri"/>
                        </a:rPr>
                        <a:t>Schüler</a:t>
                      </a:r>
                      <a:r>
                        <a:rPr lang="en-GB" sz="2000" b="0" i="0" u="none" strike="noStrike" cap="none" dirty="0">
                          <a:solidFill>
                            <a:schemeClr val="dk1"/>
                          </a:solidFill>
                          <a:latin typeface="Calibri"/>
                          <a:ea typeface="Calibri"/>
                          <a:cs typeface="Calibri"/>
                          <a:sym typeface="Calibri"/>
                        </a:rPr>
                        <a:t>*</a:t>
                      </a:r>
                      <a:r>
                        <a:rPr lang="en-GB" sz="2000" b="0" i="0" u="none" strike="noStrike" cap="none" dirty="0" err="1">
                          <a:solidFill>
                            <a:schemeClr val="dk1"/>
                          </a:solidFill>
                          <a:latin typeface="Calibri"/>
                          <a:ea typeface="Calibri"/>
                          <a:cs typeface="Calibri"/>
                          <a:sym typeface="Calibri"/>
                        </a:rPr>
                        <a:t>innen</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Fragen</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gestellt</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werden</a:t>
                      </a:r>
                      <a:r>
                        <a:rPr lang="en-GB" sz="2000" b="0" i="0" u="none" strike="noStrike" cap="none" dirty="0">
                          <a:solidFill>
                            <a:schemeClr val="dk1"/>
                          </a:solidFill>
                          <a:latin typeface="Calibri"/>
                          <a:ea typeface="Calibri"/>
                          <a:cs typeface="Calibri"/>
                          <a:sym typeface="Calibri"/>
                        </a:rPr>
                        <a:t>, z. B. </a:t>
                      </a:r>
                      <a:r>
                        <a:rPr lang="en-GB" sz="2000" b="0" i="0" u="none" strike="noStrike" cap="none" dirty="0" err="1">
                          <a:solidFill>
                            <a:schemeClr val="dk1"/>
                          </a:solidFill>
                          <a:latin typeface="Calibri"/>
                          <a:ea typeface="Calibri"/>
                          <a:cs typeface="Calibri"/>
                          <a:sym typeface="Calibri"/>
                        </a:rPr>
                        <a:t>wie</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viele</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Kästchen</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sich</a:t>
                      </a:r>
                      <a:r>
                        <a:rPr lang="en-GB" sz="2000" b="0" i="0" u="none" strike="noStrike" cap="none" dirty="0">
                          <a:solidFill>
                            <a:schemeClr val="dk1"/>
                          </a:solidFill>
                          <a:latin typeface="Calibri"/>
                          <a:ea typeface="Calibri"/>
                          <a:cs typeface="Calibri"/>
                          <a:sym typeface="Calibri"/>
                        </a:rPr>
                        <a:t> in der </a:t>
                      </a:r>
                      <a:r>
                        <a:rPr lang="en-GB" sz="2000" b="0" i="0" u="none" strike="noStrike" cap="none" dirty="0" err="1">
                          <a:solidFill>
                            <a:schemeClr val="dk1"/>
                          </a:solidFill>
                          <a:latin typeface="Calibri"/>
                          <a:ea typeface="Calibri"/>
                          <a:cs typeface="Calibri"/>
                          <a:sym typeface="Calibri"/>
                        </a:rPr>
                        <a:t>Tabelle</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befinden</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wie</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viele</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Kästchen</a:t>
                      </a:r>
                      <a:r>
                        <a:rPr lang="en-GB" sz="2000" b="0" i="0" u="none" strike="noStrike" cap="none" dirty="0">
                          <a:solidFill>
                            <a:schemeClr val="dk1"/>
                          </a:solidFill>
                          <a:latin typeface="Calibri"/>
                          <a:ea typeface="Calibri"/>
                          <a:cs typeface="Calibri"/>
                          <a:sym typeface="Calibri"/>
                        </a:rPr>
                        <a:t> in der </a:t>
                      </a:r>
                      <a:r>
                        <a:rPr lang="en-GB" sz="2000" b="0" i="0" u="none" strike="noStrike" cap="none" dirty="0" err="1">
                          <a:solidFill>
                            <a:schemeClr val="dk1"/>
                          </a:solidFill>
                          <a:latin typeface="Calibri"/>
                          <a:ea typeface="Calibri"/>
                          <a:cs typeface="Calibri"/>
                          <a:sym typeface="Calibri"/>
                        </a:rPr>
                        <a:t>Tabelle</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gefärbt</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sind</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wie</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viele</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Kästchen</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noch</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gefärbt</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werden</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müssen</a:t>
                      </a:r>
                      <a:r>
                        <a:rPr lang="en-GB" sz="2000" b="0" i="0" u="none" strike="noStrike" cap="none" dirty="0">
                          <a:solidFill>
                            <a:schemeClr val="dk1"/>
                          </a:solidFill>
                          <a:latin typeface="Calibri"/>
                          <a:ea typeface="Calibri"/>
                          <a:cs typeface="Calibri"/>
                          <a:sym typeface="Calibri"/>
                        </a:rPr>
                        <a:t>, um alle </a:t>
                      </a:r>
                      <a:r>
                        <a:rPr lang="en-GB" sz="2000" b="0" i="0" u="none" strike="noStrike" cap="none" dirty="0" err="1">
                          <a:solidFill>
                            <a:schemeClr val="dk1"/>
                          </a:solidFill>
                          <a:latin typeface="Calibri"/>
                          <a:ea typeface="Calibri"/>
                          <a:cs typeface="Calibri"/>
                          <a:sym typeface="Calibri"/>
                        </a:rPr>
                        <a:t>Kästchen</a:t>
                      </a:r>
                      <a:r>
                        <a:rPr lang="en-GB" sz="2000" b="0" i="0" u="none" strike="noStrike" cap="none" dirty="0">
                          <a:solidFill>
                            <a:schemeClr val="dk1"/>
                          </a:solidFill>
                          <a:latin typeface="Calibri"/>
                          <a:ea typeface="Calibri"/>
                          <a:cs typeface="Calibri"/>
                          <a:sym typeface="Calibri"/>
                        </a:rPr>
                        <a:t> in der </a:t>
                      </a:r>
                      <a:r>
                        <a:rPr lang="en-GB" sz="2000" b="0" i="0" u="none" strike="noStrike" cap="none" dirty="0" err="1">
                          <a:solidFill>
                            <a:schemeClr val="dk1"/>
                          </a:solidFill>
                          <a:latin typeface="Calibri"/>
                          <a:ea typeface="Calibri"/>
                          <a:cs typeface="Calibri"/>
                          <a:sym typeface="Calibri"/>
                        </a:rPr>
                        <a:t>Tabelle</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zu</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färben</a:t>
                      </a:r>
                      <a:r>
                        <a:rPr lang="en-GB" sz="2000" b="0" i="0" u="none" strike="noStrike" cap="none" dirty="0">
                          <a:solidFill>
                            <a:schemeClr val="dk1"/>
                          </a:solidFill>
                          <a:latin typeface="Calibri"/>
                          <a:ea typeface="Calibri"/>
                          <a:cs typeface="Calibri"/>
                          <a:sym typeface="Calibri"/>
                        </a:rPr>
                        <a:t>, und es </a:t>
                      </a:r>
                      <a:r>
                        <a:rPr lang="en-GB" sz="2000" b="0" i="0" u="none" strike="noStrike" cap="none" dirty="0" err="1">
                          <a:solidFill>
                            <a:schemeClr val="dk1"/>
                          </a:solidFill>
                          <a:latin typeface="Calibri"/>
                          <a:ea typeface="Calibri"/>
                          <a:cs typeface="Calibri"/>
                          <a:sym typeface="Calibri"/>
                        </a:rPr>
                        <a:t>können</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grundlegende</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Zahlen</a:t>
                      </a:r>
                      <a:r>
                        <a:rPr lang="en-GB" sz="2000" b="0" i="0" u="none" strike="noStrike" cap="none" dirty="0">
                          <a:solidFill>
                            <a:schemeClr val="dk1"/>
                          </a:solidFill>
                          <a:latin typeface="Calibri"/>
                          <a:ea typeface="Calibri"/>
                          <a:cs typeface="Calibri"/>
                          <a:sym typeface="Calibri"/>
                        </a:rPr>
                        <a:t>, Additions- und </a:t>
                      </a:r>
                      <a:r>
                        <a:rPr lang="en-GB" sz="2000" b="0" i="0" u="none" strike="noStrike" cap="none" dirty="0" err="1">
                          <a:solidFill>
                            <a:schemeClr val="dk1"/>
                          </a:solidFill>
                          <a:latin typeface="Calibri"/>
                          <a:ea typeface="Calibri"/>
                          <a:cs typeface="Calibri"/>
                          <a:sym typeface="Calibri"/>
                        </a:rPr>
                        <a:t>Subtraktionsoperationen</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mit</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Hilfe</a:t>
                      </a:r>
                      <a:r>
                        <a:rPr lang="en-GB" sz="2000" b="0" i="0" u="none" strike="noStrike" cap="none" dirty="0">
                          <a:solidFill>
                            <a:schemeClr val="dk1"/>
                          </a:solidFill>
                          <a:latin typeface="Calibri"/>
                          <a:ea typeface="Calibri"/>
                          <a:cs typeface="Calibri"/>
                          <a:sym typeface="Calibri"/>
                        </a:rPr>
                        <a:t> von </a:t>
                      </a:r>
                      <a:r>
                        <a:rPr lang="en-GB" sz="2000" b="0" i="0" u="none" strike="noStrike" cap="none" dirty="0" err="1">
                          <a:solidFill>
                            <a:schemeClr val="dk1"/>
                          </a:solidFill>
                          <a:latin typeface="Calibri"/>
                          <a:ea typeface="Calibri"/>
                          <a:cs typeface="Calibri"/>
                          <a:sym typeface="Calibri"/>
                        </a:rPr>
                        <a:t>Spielen</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vermittelt</a:t>
                      </a:r>
                      <a:r>
                        <a:rPr lang="en-GB" sz="2000" b="0" i="0" u="none" strike="noStrike" cap="none" dirty="0">
                          <a:solidFill>
                            <a:schemeClr val="dk1"/>
                          </a:solidFill>
                          <a:latin typeface="Calibri"/>
                          <a:ea typeface="Calibri"/>
                          <a:cs typeface="Calibri"/>
                          <a:sym typeface="Calibri"/>
                        </a:rPr>
                        <a:t> </a:t>
                      </a:r>
                      <a:r>
                        <a:rPr lang="en-GB" sz="2000" b="0" i="0" u="none" strike="noStrike" cap="none" dirty="0" err="1">
                          <a:solidFill>
                            <a:schemeClr val="dk1"/>
                          </a:solidFill>
                          <a:latin typeface="Calibri"/>
                          <a:ea typeface="Calibri"/>
                          <a:cs typeface="Calibri"/>
                          <a:sym typeface="Calibri"/>
                        </a:rPr>
                        <a:t>werden</a:t>
                      </a:r>
                      <a:r>
                        <a:rPr lang="en-GB" sz="2000" b="0" i="0" u="none" strike="noStrike" cap="none" dirty="0">
                          <a:solidFill>
                            <a:schemeClr val="dk1"/>
                          </a:solidFill>
                          <a:latin typeface="Calibri"/>
                          <a:ea typeface="Calibri"/>
                          <a:cs typeface="Calibri"/>
                          <a:sym typeface="Calibri"/>
                        </a:rPr>
                        <a:t>.</a:t>
                      </a:r>
                      <a:endParaRPr sz="2000" u="none" strike="noStrike" cap="none" dirty="0">
                        <a:latin typeface="Arial"/>
                        <a:ea typeface="Arial"/>
                        <a:cs typeface="Arial"/>
                        <a:sym typeface="Arial"/>
                      </a:endParaRPr>
                    </a:p>
                  </a:txBody>
                  <a:tcPr marL="50625" marR="5062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8" name="Google Shape;188;p44" descr="çizgi, dikdörtgen, kare, tasarım içeren bir resim&#10;&#10;Açıklama otomatik olarak oluşturuldu"/>
          <p:cNvPicPr preferRelativeResize="0"/>
          <p:nvPr/>
        </p:nvPicPr>
        <p:blipFill rotWithShape="1">
          <a:blip r:embed="rId3">
            <a:alphaModFix/>
          </a:blip>
          <a:srcRect/>
          <a:stretch/>
        </p:blipFill>
        <p:spPr>
          <a:xfrm>
            <a:off x="2147252" y="1805832"/>
            <a:ext cx="7897495" cy="3915410"/>
          </a:xfrm>
          <a:prstGeom prst="rect">
            <a:avLst/>
          </a:prstGeom>
          <a:noFill/>
          <a:ln>
            <a:noFill/>
          </a:ln>
        </p:spPr>
      </p:pic>
      <p:sp>
        <p:nvSpPr>
          <p:cNvPr id="189" name="Google Shape;189;p44"/>
          <p:cNvSpPr/>
          <p:nvPr/>
        </p:nvSpPr>
        <p:spPr>
          <a:xfrm>
            <a:off x="1198493" y="1255519"/>
            <a:ext cx="1782832"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000" b="1" i="0" u="none" strike="noStrike" cap="none" dirty="0">
                <a:solidFill>
                  <a:srgbClr val="000000"/>
                </a:solidFill>
                <a:latin typeface="Calibri"/>
                <a:ea typeface="Calibri"/>
                <a:cs typeface="Calibri"/>
                <a:sym typeface="Calibri"/>
              </a:rPr>
              <a:t>FORMBLATT 3</a:t>
            </a:r>
            <a:endParaRPr dirty="0"/>
          </a:p>
        </p:txBody>
      </p:sp>
      <p:sp>
        <p:nvSpPr>
          <p:cNvPr id="4" name="Google Shape;181;p43">
            <a:extLst>
              <a:ext uri="{FF2B5EF4-FFF2-40B4-BE49-F238E27FC236}">
                <a16:creationId xmlns:a16="http://schemas.microsoft.com/office/drawing/2014/main" id="{FD651ED6-4BF3-0F8B-76D1-B8CA47D2B221}"/>
              </a:ext>
            </a:extLst>
          </p:cNvPr>
          <p:cNvSpPr txBox="1">
            <a:spLocks noGrp="1"/>
          </p:cNvSpPr>
          <p:nvPr>
            <p:ph type="title"/>
          </p:nvPr>
        </p:nvSpPr>
        <p:spPr>
          <a:xfrm>
            <a:off x="838200" y="142504"/>
            <a:ext cx="10515600" cy="71193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de-DE" sz="2400" b="1" dirty="0">
                <a:solidFill>
                  <a:schemeClr val="lt1"/>
                </a:solidFill>
              </a:rPr>
              <a:t>Modul 4: Inklusion in allen Bereichen der allgemeinen und beruflichen Bildung</a:t>
            </a:r>
            <a:br>
              <a:rPr lang="de-DE" sz="2400" b="1" dirty="0">
                <a:solidFill>
                  <a:schemeClr val="lt1"/>
                </a:solidFill>
              </a:rPr>
            </a:br>
            <a:r>
              <a:rPr lang="de-DE" sz="2400" b="1" dirty="0">
                <a:solidFill>
                  <a:schemeClr val="lt1"/>
                </a:solidFill>
              </a:rPr>
              <a:t>5</a:t>
            </a:r>
            <a:r>
              <a:rPr lang="de-DE" sz="2400" dirty="0">
                <a:solidFill>
                  <a:schemeClr val="lt1"/>
                </a:solidFill>
              </a:rPr>
              <a:t>. </a:t>
            </a:r>
            <a:r>
              <a:rPr lang="de-DE" sz="2400" b="1" dirty="0">
                <a:solidFill>
                  <a:schemeClr val="lt1"/>
                </a:solidFill>
              </a:rPr>
              <a:t>Abschluss der Aktivität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5" name="Google Shape;195;p45"/>
          <p:cNvSpPr/>
          <p:nvPr/>
        </p:nvSpPr>
        <p:spPr>
          <a:xfrm>
            <a:off x="965915" y="1468192"/>
            <a:ext cx="10148553" cy="305942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GB" sz="2400" b="1" i="0" u="none" strike="noStrike" cap="none">
                <a:solidFill>
                  <a:srgbClr val="000000"/>
                </a:solidFill>
                <a:highlight>
                  <a:srgbClr val="FFFFFF"/>
                </a:highlight>
                <a:latin typeface="Arial"/>
                <a:ea typeface="Arial"/>
                <a:cs typeface="Arial"/>
                <a:sym typeface="Arial"/>
              </a:rPr>
              <a:t>Zusätzliche Lernressourcen:</a:t>
            </a:r>
            <a:endParaRPr sz="2400" b="1" i="0" u="none" strike="noStrike" cap="none">
              <a:solidFill>
                <a:srgbClr val="000000"/>
              </a:solidFill>
              <a:highlight>
                <a:srgbClr val="FFFFFF"/>
              </a:highlight>
              <a:latin typeface="Arial"/>
              <a:ea typeface="Arial"/>
              <a:cs typeface="Arial"/>
              <a:sym typeface="Arial"/>
            </a:endParaRPr>
          </a:p>
          <a:p>
            <a:pPr marL="0" marR="0" lvl="0" indent="0" algn="l" rtl="0">
              <a:lnSpc>
                <a:spcPct val="150000"/>
              </a:lnSpc>
              <a:spcBef>
                <a:spcPts val="0"/>
              </a:spcBef>
              <a:spcAft>
                <a:spcPts val="0"/>
              </a:spcAft>
              <a:buNone/>
            </a:pPr>
            <a:endParaRPr sz="2400" b="0" i="0" u="none" strike="noStrike" cap="none">
              <a:solidFill>
                <a:srgbClr val="000000"/>
              </a:solidFill>
              <a:highlight>
                <a:srgbClr val="FFFFFF"/>
              </a:highlight>
              <a:latin typeface="Arial"/>
              <a:ea typeface="Arial"/>
              <a:cs typeface="Arial"/>
              <a:sym typeface="Arial"/>
            </a:endParaRPr>
          </a:p>
          <a:p>
            <a:pPr marL="342900" marR="0" lvl="0" indent="-342900" algn="l" rtl="0">
              <a:lnSpc>
                <a:spcPct val="150000"/>
              </a:lnSpc>
              <a:spcBef>
                <a:spcPts val="0"/>
              </a:spcBef>
              <a:spcAft>
                <a:spcPts val="0"/>
              </a:spcAft>
              <a:buClr>
                <a:srgbClr val="000000"/>
              </a:buClr>
              <a:buSzPts val="2800"/>
              <a:buFont typeface="Noto Sans Symbols"/>
              <a:buChar char="−"/>
            </a:pPr>
            <a:r>
              <a:rPr lang="en-GB" sz="2800" b="0" i="0" u="none" strike="noStrike" cap="none">
                <a:solidFill>
                  <a:srgbClr val="000000"/>
                </a:solidFill>
                <a:highlight>
                  <a:srgbClr val="FFFFFF"/>
                </a:highlight>
                <a:latin typeface="Arial"/>
                <a:ea typeface="Arial"/>
                <a:cs typeface="Arial"/>
                <a:sym typeface="Arial"/>
              </a:rPr>
              <a:t>Avcı, A. (2020). Bewertung der Unterrichtspraktiken für Grundschüler mit Lernschwierigkeiten in Mathematik (Masterarbeit, Institut für Erziehungswissenschaften). </a:t>
            </a:r>
            <a:endParaRPr sz="2800" b="0" i="0" u="none" strike="noStrike" cap="none">
              <a:solidFill>
                <a:srgbClr val="000000"/>
              </a:solidFill>
              <a:latin typeface="Arial"/>
              <a:ea typeface="Arial"/>
              <a:cs typeface="Arial"/>
              <a:sym typeface="Arial"/>
            </a:endParaRPr>
          </a:p>
        </p:txBody>
      </p:sp>
      <p:sp>
        <p:nvSpPr>
          <p:cNvPr id="4" name="Google Shape;181;p43">
            <a:extLst>
              <a:ext uri="{FF2B5EF4-FFF2-40B4-BE49-F238E27FC236}">
                <a16:creationId xmlns:a16="http://schemas.microsoft.com/office/drawing/2014/main" id="{0FF9CB6B-90EA-FCBD-19D1-231F1D62EB1A}"/>
              </a:ext>
            </a:extLst>
          </p:cNvPr>
          <p:cNvSpPr txBox="1">
            <a:spLocks noGrp="1"/>
          </p:cNvSpPr>
          <p:nvPr>
            <p:ph type="title"/>
          </p:nvPr>
        </p:nvSpPr>
        <p:spPr>
          <a:xfrm>
            <a:off x="838200" y="142504"/>
            <a:ext cx="10515600" cy="71193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de-DE" sz="2400" b="1" dirty="0">
                <a:solidFill>
                  <a:schemeClr val="lt1"/>
                </a:solidFill>
              </a:rPr>
              <a:t>Modul 4: Inklusion in allen Bereichen der allgemeinen und beruflichen Bildung</a:t>
            </a:r>
            <a:br>
              <a:rPr lang="de-DE" sz="2400" b="1" dirty="0">
                <a:solidFill>
                  <a:schemeClr val="lt1"/>
                </a:solidFill>
              </a:rPr>
            </a:br>
            <a:r>
              <a:rPr lang="de-DE" sz="2400" b="1" dirty="0">
                <a:solidFill>
                  <a:schemeClr val="lt1"/>
                </a:solidFill>
              </a:rPr>
              <a:t>5</a:t>
            </a:r>
            <a:r>
              <a:rPr lang="de-DE" sz="2400" dirty="0">
                <a:solidFill>
                  <a:schemeClr val="lt1"/>
                </a:solidFill>
              </a:rPr>
              <a:t>. </a:t>
            </a:r>
            <a:r>
              <a:rPr lang="de-DE" sz="2400" b="1" dirty="0">
                <a:solidFill>
                  <a:schemeClr val="lt1"/>
                </a:solidFill>
              </a:rPr>
              <a:t>Abschluss der Aktivität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46"/>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de-DE" sz="2400" b="1" dirty="0">
                <a:solidFill>
                  <a:schemeClr val="lt1"/>
                </a:solidFill>
              </a:rPr>
              <a:t>Modul 4: Inklusion in allen Bereichen der allgemeinen und beruflichen Bildung</a:t>
            </a:r>
            <a:br>
              <a:rPr lang="de-DE" sz="2400" b="1" dirty="0">
                <a:solidFill>
                  <a:schemeClr val="lt1"/>
                </a:solidFill>
              </a:rPr>
            </a:br>
            <a:r>
              <a:rPr lang="de-DE" sz="2400" b="1" dirty="0">
                <a:solidFill>
                  <a:schemeClr val="lt1"/>
                </a:solidFill>
              </a:rPr>
              <a:t>6. Aktivität Entwicklung der Aufmerksamkeit </a:t>
            </a:r>
          </a:p>
        </p:txBody>
      </p:sp>
      <p:graphicFrame>
        <p:nvGraphicFramePr>
          <p:cNvPr id="201" name="Google Shape;201;p46"/>
          <p:cNvGraphicFramePr/>
          <p:nvPr>
            <p:extLst>
              <p:ext uri="{D42A27DB-BD31-4B8C-83A1-F6EECF244321}">
                <p14:modId xmlns:p14="http://schemas.microsoft.com/office/powerpoint/2010/main" val="616463444"/>
              </p:ext>
            </p:extLst>
          </p:nvPr>
        </p:nvGraphicFramePr>
        <p:xfrm>
          <a:off x="357808" y="1130867"/>
          <a:ext cx="11640900" cy="5033545"/>
        </p:xfrm>
        <a:graphic>
          <a:graphicData uri="http://schemas.openxmlformats.org/drawingml/2006/table">
            <a:tbl>
              <a:tblPr bandRow="1">
                <a:noFill/>
                <a:tableStyleId>{E33C1919-A8A9-43B8-883E-13103B7F2C14}</a:tableStyleId>
              </a:tblPr>
              <a:tblGrid>
                <a:gridCol w="1735550">
                  <a:extLst>
                    <a:ext uri="{9D8B030D-6E8A-4147-A177-3AD203B41FA5}">
                      <a16:colId xmlns:a16="http://schemas.microsoft.com/office/drawing/2014/main" val="20000"/>
                    </a:ext>
                  </a:extLst>
                </a:gridCol>
                <a:gridCol w="9905350">
                  <a:extLst>
                    <a:ext uri="{9D8B030D-6E8A-4147-A177-3AD203B41FA5}">
                      <a16:colId xmlns:a16="http://schemas.microsoft.com/office/drawing/2014/main" val="20001"/>
                    </a:ext>
                  </a:extLst>
                </a:gridCol>
              </a:tblGrid>
              <a:tr h="415825">
                <a:tc>
                  <a:txBody>
                    <a:bodyPr/>
                    <a:lstStyle/>
                    <a:p>
                      <a:pPr marL="0" marR="0" lvl="0" indent="0" algn="l" rtl="0">
                        <a:lnSpc>
                          <a:spcPct val="150000"/>
                        </a:lnSpc>
                        <a:spcBef>
                          <a:spcPts val="0"/>
                        </a:spcBef>
                        <a:spcAft>
                          <a:spcPts val="0"/>
                        </a:spcAft>
                        <a:buNone/>
                      </a:pPr>
                      <a:r>
                        <a:rPr lang="en-GB" sz="1800" b="1" u="none" strike="noStrike" cap="none">
                          <a:solidFill>
                            <a:srgbClr val="C00000"/>
                          </a:solidFill>
                        </a:rPr>
                        <a:t>Lerndauer:</a:t>
                      </a:r>
                      <a:endParaRPr sz="1800" b="1" u="none" strike="noStrike" cap="none">
                        <a:solidFill>
                          <a:srgbClr val="C00000"/>
                        </a:solidFill>
                        <a:latin typeface="Arial"/>
                        <a:ea typeface="Arial"/>
                        <a:cs typeface="Arial"/>
                        <a:sym typeface="Arial"/>
                      </a:endParaRPr>
                    </a:p>
                  </a:txBody>
                  <a:tcPr marL="50625" marR="50625" marT="0" marB="0"/>
                </a:tc>
                <a:tc>
                  <a:txBody>
                    <a:bodyPr/>
                    <a:lstStyle/>
                    <a:p>
                      <a:pPr marL="0" marR="0" lvl="0" indent="0" algn="l" rtl="0">
                        <a:lnSpc>
                          <a:spcPct val="150000"/>
                        </a:lnSpc>
                        <a:spcBef>
                          <a:spcPts val="0"/>
                        </a:spcBef>
                        <a:spcAft>
                          <a:spcPts val="0"/>
                        </a:spcAft>
                        <a:buNone/>
                      </a:pPr>
                      <a:r>
                        <a:rPr lang="en-GB" sz="1800" u="none" strike="noStrike" cap="none"/>
                        <a:t>15-20 Minuten</a:t>
                      </a:r>
                      <a:endParaRPr sz="1800" u="none" strike="noStrike" cap="none">
                        <a:latin typeface="Arial"/>
                        <a:ea typeface="Arial"/>
                        <a:cs typeface="Arial"/>
                        <a:sym typeface="Arial"/>
                      </a:endParaRPr>
                    </a:p>
                  </a:txBody>
                  <a:tcPr marL="50625" marR="50625" marT="0" marB="0"/>
                </a:tc>
                <a:extLst>
                  <a:ext uri="{0D108BD9-81ED-4DB2-BD59-A6C34878D82A}">
                    <a16:rowId xmlns:a16="http://schemas.microsoft.com/office/drawing/2014/main" val="10000"/>
                  </a:ext>
                </a:extLst>
              </a:tr>
              <a:tr h="4158350">
                <a:tc>
                  <a:txBody>
                    <a:bodyPr/>
                    <a:lstStyle/>
                    <a:p>
                      <a:pPr marL="0" marR="0" lvl="0" indent="0" algn="l" rtl="0">
                        <a:lnSpc>
                          <a:spcPct val="150000"/>
                        </a:lnSpc>
                        <a:spcBef>
                          <a:spcPts val="0"/>
                        </a:spcBef>
                        <a:spcAft>
                          <a:spcPts val="0"/>
                        </a:spcAft>
                        <a:buNone/>
                      </a:pPr>
                      <a:r>
                        <a:rPr lang="en-GB" sz="1800" b="1" u="none" strike="noStrike" cap="none" dirty="0" err="1">
                          <a:solidFill>
                            <a:srgbClr val="C00000"/>
                          </a:solidFill>
                        </a:rPr>
                        <a:t>Inhalt</a:t>
                      </a:r>
                      <a:r>
                        <a:rPr lang="en-GB" sz="1800" b="1" u="none" strike="noStrike" cap="none" dirty="0">
                          <a:solidFill>
                            <a:srgbClr val="C00000"/>
                          </a:solidFill>
                        </a:rPr>
                        <a:t>:</a:t>
                      </a:r>
                      <a:endParaRPr sz="1800" b="1" u="none" strike="noStrike" cap="none" dirty="0">
                        <a:solidFill>
                          <a:srgbClr val="C00000"/>
                        </a:solidFill>
                        <a:latin typeface="Arial"/>
                        <a:ea typeface="Arial"/>
                        <a:cs typeface="Arial"/>
                        <a:sym typeface="Arial"/>
                      </a:endParaRPr>
                    </a:p>
                  </a:txBody>
                  <a:tcPr marL="50625" marR="50625" marT="0" marB="0"/>
                </a:tc>
                <a:tc>
                  <a:txBody>
                    <a:bodyPr/>
                    <a:lstStyle/>
                    <a:p>
                      <a:pPr marL="0" marR="0" lvl="0" indent="0" algn="just" rtl="0">
                        <a:lnSpc>
                          <a:spcPct val="100000"/>
                        </a:lnSpc>
                        <a:spcBef>
                          <a:spcPts val="0"/>
                        </a:spcBef>
                        <a:spcAft>
                          <a:spcPts val="0"/>
                        </a:spcAft>
                        <a:buNone/>
                      </a:pPr>
                      <a:r>
                        <a:rPr lang="en-GB" sz="1800" u="none" strike="noStrike" cap="none" dirty="0" err="1">
                          <a:latin typeface="Arial"/>
                          <a:ea typeface="Arial"/>
                          <a:cs typeface="Arial"/>
                          <a:sym typeface="Arial"/>
                        </a:rPr>
                        <a:t>Ablenkung</a:t>
                      </a:r>
                      <a:r>
                        <a:rPr lang="en-GB" sz="1800" u="none" strike="noStrike" cap="none" dirty="0">
                          <a:latin typeface="Arial"/>
                          <a:ea typeface="Arial"/>
                          <a:cs typeface="Arial"/>
                          <a:sym typeface="Arial"/>
                        </a:rPr>
                        <a:t> und </a:t>
                      </a:r>
                      <a:r>
                        <a:rPr lang="en-GB" sz="1800" u="none" strike="noStrike" cap="none" dirty="0" err="1">
                          <a:latin typeface="Arial"/>
                          <a:ea typeface="Arial"/>
                          <a:cs typeface="Arial"/>
                          <a:sym typeface="Arial"/>
                        </a:rPr>
                        <a:t>Konzentration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sind</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wichtige</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Problembereiche</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bei</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Kindern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mit</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Dyskalkulie</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Aktivitäten</a:t>
                      </a:r>
                      <a:r>
                        <a:rPr lang="en-GB" sz="1800" u="none" strike="noStrike" cap="none" dirty="0">
                          <a:latin typeface="Arial"/>
                          <a:ea typeface="Arial"/>
                          <a:cs typeface="Arial"/>
                          <a:sym typeface="Arial"/>
                        </a:rPr>
                        <a:t>, die </a:t>
                      </a:r>
                      <a:r>
                        <a:rPr lang="en-GB" sz="1800" u="none" strike="noStrike" cap="none" dirty="0" err="1">
                          <a:latin typeface="Arial"/>
                          <a:ea typeface="Arial"/>
                          <a:cs typeface="Arial"/>
                          <a:sym typeface="Arial"/>
                        </a:rPr>
                        <a:t>darauf</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abzielen</a:t>
                      </a:r>
                      <a:r>
                        <a:rPr lang="en-GB" sz="1800" u="none" strike="noStrike" cap="none" dirty="0">
                          <a:latin typeface="Arial"/>
                          <a:ea typeface="Arial"/>
                          <a:cs typeface="Arial"/>
                          <a:sym typeface="Arial"/>
                        </a:rPr>
                        <a:t>, den </a:t>
                      </a:r>
                      <a:r>
                        <a:rPr lang="en-GB" sz="1800" u="none" strike="noStrike" cap="none" dirty="0" err="1">
                          <a:latin typeface="Arial"/>
                          <a:ea typeface="Arial"/>
                          <a:cs typeface="Arial"/>
                          <a:sym typeface="Arial"/>
                        </a:rPr>
                        <a:t>Schüler</a:t>
                      </a:r>
                      <a:r>
                        <a:rPr lang="en-GB" sz="1800" u="none" strike="noStrike" cap="none" dirty="0">
                          <a:latin typeface="Arial"/>
                          <a:ea typeface="Arial"/>
                          <a:cs typeface="Arial"/>
                          <a:sym typeface="Arial"/>
                        </a:rPr>
                        <a:t>*</a:t>
                      </a:r>
                      <a:r>
                        <a:rPr lang="en-GB" sz="1800" u="none" strike="noStrike" cap="none" dirty="0" err="1">
                          <a:latin typeface="Arial"/>
                          <a:ea typeface="Arial"/>
                          <a:cs typeface="Arial"/>
                          <a:sym typeface="Arial"/>
                        </a:rPr>
                        <a:t>innen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zu</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helfen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sich</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zu</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fokussieren</a:t>
                      </a:r>
                      <a:r>
                        <a:rPr lang="en-GB" sz="1800" u="none" strike="noStrike" cap="none" dirty="0">
                          <a:latin typeface="Arial"/>
                          <a:ea typeface="Arial"/>
                          <a:cs typeface="Arial"/>
                          <a:sym typeface="Arial"/>
                        </a:rPr>
                        <a:t> und </a:t>
                      </a:r>
                      <a:r>
                        <a:rPr lang="en-GB" sz="1800" u="none" strike="noStrike" cap="none" dirty="0" err="1">
                          <a:latin typeface="Arial"/>
                          <a:ea typeface="Arial"/>
                          <a:cs typeface="Arial"/>
                          <a:sym typeface="Arial"/>
                        </a:rPr>
                        <a:t>zu</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konzentrieren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sind</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effektiv</a:t>
                      </a:r>
                      <a:r>
                        <a:rPr lang="en-GB" sz="1800" u="none" strike="noStrike" cap="none" dirty="0">
                          <a:latin typeface="Arial"/>
                          <a:ea typeface="Arial"/>
                          <a:cs typeface="Arial"/>
                          <a:sym typeface="Arial"/>
                        </a:rPr>
                        <a:t>.</a:t>
                      </a:r>
                      <a:endParaRPr sz="1800" u="none" strike="noStrike" cap="none" dirty="0">
                        <a:latin typeface="Arial"/>
                        <a:ea typeface="Arial"/>
                        <a:cs typeface="Arial"/>
                        <a:sym typeface="Arial"/>
                      </a:endParaRPr>
                    </a:p>
                    <a:p>
                      <a:pPr marL="0" marR="0" lvl="0" indent="0" algn="just" rtl="0">
                        <a:lnSpc>
                          <a:spcPct val="100000"/>
                        </a:lnSpc>
                        <a:spcBef>
                          <a:spcPts val="600"/>
                        </a:spcBef>
                        <a:spcAft>
                          <a:spcPts val="0"/>
                        </a:spcAft>
                        <a:buNone/>
                      </a:pPr>
                      <a:r>
                        <a:rPr lang="en-GB" sz="1800" u="none" strike="noStrike" cap="none" dirty="0" err="1">
                          <a:latin typeface="Arial"/>
                          <a:ea typeface="Arial"/>
                          <a:cs typeface="Arial"/>
                          <a:sym typeface="Arial"/>
                        </a:rPr>
                        <a:t>Ziel</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ist</a:t>
                      </a:r>
                      <a:r>
                        <a:rPr lang="en-GB" sz="1800" u="none" strike="noStrike" cap="none" dirty="0">
                          <a:latin typeface="Arial"/>
                          <a:ea typeface="Arial"/>
                          <a:cs typeface="Arial"/>
                          <a:sym typeface="Arial"/>
                        </a:rPr>
                        <a:t> es, die </a:t>
                      </a:r>
                      <a:r>
                        <a:rPr lang="en-GB" sz="1800" u="none" strike="noStrike" cap="none" dirty="0" err="1">
                          <a:latin typeface="Arial"/>
                          <a:ea typeface="Arial"/>
                          <a:cs typeface="Arial"/>
                          <a:sym typeface="Arial"/>
                        </a:rPr>
                        <a:t>Aufmerksamkeitsfähigkeit</a:t>
                      </a:r>
                      <a:r>
                        <a:rPr lang="en-GB" sz="1800" u="none" strike="noStrike" cap="none" dirty="0">
                          <a:latin typeface="Arial"/>
                          <a:ea typeface="Arial"/>
                          <a:cs typeface="Arial"/>
                          <a:sym typeface="Arial"/>
                        </a:rPr>
                        <a:t> von </a:t>
                      </a:r>
                      <a:r>
                        <a:rPr lang="en-GB" sz="1800" u="none" strike="noStrike" cap="none" dirty="0" err="1">
                          <a:latin typeface="Arial"/>
                          <a:ea typeface="Arial"/>
                          <a:cs typeface="Arial"/>
                          <a:sym typeface="Arial"/>
                        </a:rPr>
                        <a:t>Schüler</a:t>
                      </a:r>
                      <a:r>
                        <a:rPr lang="en-GB" sz="1800" u="none" strike="noStrike" cap="none" dirty="0">
                          <a:latin typeface="Arial"/>
                          <a:ea typeface="Arial"/>
                          <a:cs typeface="Arial"/>
                          <a:sym typeface="Arial"/>
                        </a:rPr>
                        <a:t>*</a:t>
                      </a:r>
                      <a:r>
                        <a:rPr lang="en-GB" sz="1800" u="none" strike="noStrike" cap="none" dirty="0" err="1">
                          <a:latin typeface="Arial"/>
                          <a:ea typeface="Arial"/>
                          <a:cs typeface="Arial"/>
                          <a:sym typeface="Arial"/>
                        </a:rPr>
                        <a:t>innen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mit</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Dyskalkulie</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zu</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verbessern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indem</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Arbeitskarten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vorbereitet</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werden</a:t>
                      </a:r>
                      <a:r>
                        <a:rPr lang="en-GB" sz="1800" u="none" strike="noStrike" cap="none" dirty="0">
                          <a:latin typeface="Arial"/>
                          <a:ea typeface="Arial"/>
                          <a:cs typeface="Arial"/>
                          <a:sym typeface="Arial"/>
                        </a:rPr>
                        <a:t>, die den </a:t>
                      </a:r>
                      <a:r>
                        <a:rPr lang="en-GB" sz="1800" u="none" strike="noStrike" cap="none" dirty="0" err="1">
                          <a:latin typeface="Arial"/>
                          <a:ea typeface="Arial"/>
                          <a:cs typeface="Arial"/>
                          <a:sym typeface="Arial"/>
                        </a:rPr>
                        <a:t>Beispielen</a:t>
                      </a:r>
                      <a:r>
                        <a:rPr lang="en-GB" sz="1800" u="none" strike="noStrike" cap="none" dirty="0">
                          <a:latin typeface="Arial"/>
                          <a:ea typeface="Arial"/>
                          <a:cs typeface="Arial"/>
                          <a:sym typeface="Arial"/>
                        </a:rPr>
                        <a:t> in Formular 4 und Formular 5 </a:t>
                      </a:r>
                      <a:r>
                        <a:rPr lang="en-GB" sz="1800" u="none" strike="noStrike" cap="none" dirty="0" err="1">
                          <a:latin typeface="Arial"/>
                          <a:ea typeface="Arial"/>
                          <a:cs typeface="Arial"/>
                          <a:sym typeface="Arial"/>
                        </a:rPr>
                        <a:t>ähneln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Durch</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solche</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Aktivitäten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machen</a:t>
                      </a:r>
                      <a:r>
                        <a:rPr lang="en-GB" sz="1800" u="none" strike="noStrike" cap="none" dirty="0">
                          <a:latin typeface="Arial"/>
                          <a:ea typeface="Arial"/>
                          <a:cs typeface="Arial"/>
                          <a:sym typeface="Arial"/>
                        </a:rPr>
                        <a:t> die </a:t>
                      </a:r>
                      <a:r>
                        <a:rPr lang="en-GB" sz="1800" u="none" strike="noStrike" cap="none" dirty="0" err="1">
                          <a:latin typeface="Arial"/>
                          <a:ea typeface="Arial"/>
                          <a:cs typeface="Arial"/>
                          <a:sym typeface="Arial"/>
                        </a:rPr>
                        <a:t>Schüler</a:t>
                      </a:r>
                      <a:r>
                        <a:rPr lang="en-GB" sz="1800" u="none" strike="noStrike" cap="none" dirty="0">
                          <a:latin typeface="Arial"/>
                          <a:ea typeface="Arial"/>
                          <a:cs typeface="Arial"/>
                          <a:sym typeface="Arial"/>
                        </a:rPr>
                        <a:t>*</a:t>
                      </a:r>
                      <a:r>
                        <a:rPr lang="en-GB" sz="1800" u="none" strike="noStrike" cap="none" dirty="0" err="1">
                          <a:latin typeface="Arial"/>
                          <a:ea typeface="Arial"/>
                          <a:cs typeface="Arial"/>
                          <a:sym typeface="Arial"/>
                        </a:rPr>
                        <a:t>innen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Fortschritte</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bei</a:t>
                      </a:r>
                      <a:r>
                        <a:rPr lang="en-GB" sz="1800" u="none" strike="noStrike" cap="none" dirty="0">
                          <a:latin typeface="Arial"/>
                          <a:ea typeface="Arial"/>
                          <a:cs typeface="Arial"/>
                          <a:sym typeface="Arial"/>
                        </a:rPr>
                        <a:t> der </a:t>
                      </a:r>
                      <a:r>
                        <a:rPr lang="en-GB" sz="1800" u="none" strike="noStrike" cap="none" dirty="0" err="1">
                          <a:latin typeface="Arial"/>
                          <a:ea typeface="Arial"/>
                          <a:cs typeface="Arial"/>
                          <a:sym typeface="Arial"/>
                        </a:rPr>
                        <a:t>Unterscheidung</a:t>
                      </a:r>
                      <a:r>
                        <a:rPr lang="en-GB" sz="1800" u="none" strike="noStrike" cap="none" dirty="0">
                          <a:latin typeface="Arial"/>
                          <a:ea typeface="Arial"/>
                          <a:cs typeface="Arial"/>
                          <a:sym typeface="Arial"/>
                        </a:rPr>
                        <a:t> von </a:t>
                      </a:r>
                      <a:r>
                        <a:rPr lang="en-GB" sz="1800" u="none" strike="noStrike" cap="none" dirty="0" err="1">
                          <a:latin typeface="Arial"/>
                          <a:ea typeface="Arial"/>
                          <a:cs typeface="Arial"/>
                          <a:sym typeface="Arial"/>
                        </a:rPr>
                        <a:t>Buchstaben</a:t>
                      </a:r>
                      <a:r>
                        <a:rPr lang="en-GB" sz="1800" u="none" strike="noStrike" cap="none" dirty="0">
                          <a:latin typeface="Arial"/>
                          <a:ea typeface="Arial"/>
                          <a:cs typeface="Arial"/>
                          <a:sym typeface="Arial"/>
                        </a:rPr>
                        <a:t> und </a:t>
                      </a:r>
                      <a:r>
                        <a:rPr lang="en-GB" sz="1800" u="none" strike="noStrike" cap="none" dirty="0" err="1">
                          <a:latin typeface="Arial"/>
                          <a:ea typeface="Arial"/>
                          <a:cs typeface="Arial"/>
                          <a:sym typeface="Arial"/>
                        </a:rPr>
                        <a:t>Zahlen</a:t>
                      </a:r>
                      <a:r>
                        <a:rPr lang="en-GB" sz="1800" u="none" strike="noStrike" cap="none" dirty="0">
                          <a:latin typeface="Arial"/>
                          <a:ea typeface="Arial"/>
                          <a:cs typeface="Arial"/>
                          <a:sym typeface="Arial"/>
                        </a:rPr>
                        <a:t>, die so </a:t>
                      </a:r>
                      <a:r>
                        <a:rPr lang="en-GB" sz="1800" u="none" strike="noStrike" cap="none" dirty="0" err="1">
                          <a:latin typeface="Arial"/>
                          <a:ea typeface="Arial"/>
                          <a:cs typeface="Arial"/>
                          <a:sym typeface="Arial"/>
                        </a:rPr>
                        <a:t>ähnlich</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sind</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dass</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sie</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miteinander</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verwechselt</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werden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können</a:t>
                      </a:r>
                      <a:r>
                        <a:rPr lang="en-GB" sz="1800" u="none" strike="noStrike" cap="none" dirty="0">
                          <a:latin typeface="Arial"/>
                          <a:ea typeface="Arial"/>
                          <a:cs typeface="Arial"/>
                          <a:sym typeface="Arial"/>
                        </a:rPr>
                        <a:t>.</a:t>
                      </a:r>
                      <a:endParaRPr sz="1800" u="none" strike="noStrike" cap="none" dirty="0">
                        <a:latin typeface="Arial"/>
                        <a:ea typeface="Arial"/>
                        <a:cs typeface="Arial"/>
                        <a:sym typeface="Arial"/>
                      </a:endParaRPr>
                    </a:p>
                    <a:p>
                      <a:pPr marL="0" marR="0" lvl="0" indent="0" algn="just" rtl="0">
                        <a:lnSpc>
                          <a:spcPct val="100000"/>
                        </a:lnSpc>
                        <a:spcBef>
                          <a:spcPts val="600"/>
                        </a:spcBef>
                        <a:spcAft>
                          <a:spcPts val="0"/>
                        </a:spcAft>
                        <a:buNone/>
                      </a:pPr>
                      <a:r>
                        <a:rPr lang="en-GB" sz="1800" u="none" strike="noStrike" cap="none" dirty="0">
                          <a:latin typeface="Arial"/>
                          <a:ea typeface="Arial"/>
                          <a:cs typeface="Arial"/>
                          <a:sym typeface="Arial"/>
                        </a:rPr>
                        <a:t>In der 4. </a:t>
                      </a:r>
                      <a:r>
                        <a:rPr lang="en-GB" sz="1800" u="none" strike="noStrike" cap="none" dirty="0" err="1">
                          <a:latin typeface="Arial"/>
                          <a:ea typeface="Arial"/>
                          <a:cs typeface="Arial"/>
                          <a:sym typeface="Arial"/>
                        </a:rPr>
                        <a:t>Klasse</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sollen</a:t>
                      </a:r>
                      <a:r>
                        <a:rPr lang="en-GB" sz="1800" u="none" strike="noStrike" cap="none" dirty="0">
                          <a:latin typeface="Arial"/>
                          <a:ea typeface="Arial"/>
                          <a:cs typeface="Arial"/>
                          <a:sym typeface="Arial"/>
                        </a:rPr>
                        <a:t> die </a:t>
                      </a:r>
                      <a:r>
                        <a:rPr lang="en-GB" sz="1800" u="none" strike="noStrike" cap="none" dirty="0" err="1">
                          <a:latin typeface="Arial"/>
                          <a:ea typeface="Arial"/>
                          <a:cs typeface="Arial"/>
                          <a:sym typeface="Arial"/>
                        </a:rPr>
                        <a:t>Schüler</a:t>
                      </a:r>
                      <a:r>
                        <a:rPr lang="en-GB" sz="1800" u="none" strike="noStrike" cap="none" dirty="0">
                          <a:latin typeface="Arial"/>
                          <a:ea typeface="Arial"/>
                          <a:cs typeface="Arial"/>
                          <a:sym typeface="Arial"/>
                        </a:rPr>
                        <a:t>*</a:t>
                      </a:r>
                      <a:r>
                        <a:rPr lang="en-GB" sz="1800" u="none" strike="noStrike" cap="none" dirty="0" err="1">
                          <a:latin typeface="Arial"/>
                          <a:ea typeface="Arial"/>
                          <a:cs typeface="Arial"/>
                          <a:sym typeface="Arial"/>
                        </a:rPr>
                        <a:t>innen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herausfinden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wie</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viele</a:t>
                      </a:r>
                      <a:r>
                        <a:rPr lang="en-GB" sz="1800" u="none" strike="noStrike" cap="none" dirty="0">
                          <a:latin typeface="Arial"/>
                          <a:ea typeface="Arial"/>
                          <a:cs typeface="Arial"/>
                          <a:sym typeface="Arial"/>
                        </a:rPr>
                        <a:t> 5er-Zahlen auf </a:t>
                      </a:r>
                      <a:r>
                        <a:rPr lang="en-GB" sz="1800" u="none" strike="noStrike" cap="none" dirty="0" err="1">
                          <a:latin typeface="Arial"/>
                          <a:ea typeface="Arial"/>
                          <a:cs typeface="Arial"/>
                          <a:sym typeface="Arial"/>
                        </a:rPr>
                        <a:t>dem</a:t>
                      </a:r>
                      <a:r>
                        <a:rPr lang="en-GB" sz="1800" u="none" strike="noStrike" cap="none" dirty="0">
                          <a:latin typeface="Arial"/>
                          <a:ea typeface="Arial"/>
                          <a:cs typeface="Arial"/>
                          <a:sym typeface="Arial"/>
                        </a:rPr>
                        <a:t> Bild </a:t>
                      </a:r>
                      <a:r>
                        <a:rPr lang="en-GB" sz="1800" u="none" strike="noStrike" cap="none" dirty="0" err="1">
                          <a:latin typeface="Arial"/>
                          <a:ea typeface="Arial"/>
                          <a:cs typeface="Arial"/>
                          <a:sym typeface="Arial"/>
                        </a:rPr>
                        <a:t>zu</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sehen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sind</a:t>
                      </a:r>
                      <a:r>
                        <a:rPr lang="en-GB" sz="1800" u="none" strike="noStrike" cap="none" dirty="0">
                          <a:latin typeface="Arial"/>
                          <a:ea typeface="Arial"/>
                          <a:cs typeface="Arial"/>
                          <a:sym typeface="Arial"/>
                        </a:rPr>
                        <a:t> und </a:t>
                      </a:r>
                      <a:r>
                        <a:rPr lang="en-GB" sz="1800" u="none" strike="noStrike" cap="none" dirty="0" err="1">
                          <a:latin typeface="Arial"/>
                          <a:ea typeface="Arial"/>
                          <a:cs typeface="Arial"/>
                          <a:sym typeface="Arial"/>
                        </a:rPr>
                        <a:t>diese</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einkreisen</a:t>
                      </a:r>
                      <a:r>
                        <a:rPr lang="en-GB" sz="1800" u="none" strike="noStrike" cap="none" dirty="0">
                          <a:latin typeface="Arial"/>
                          <a:ea typeface="Arial"/>
                          <a:cs typeface="Arial"/>
                          <a:sym typeface="Arial"/>
                        </a:rPr>
                        <a:t>. Die Zeit für die </a:t>
                      </a:r>
                      <a:r>
                        <a:rPr lang="en-GB" sz="1800" u="none" strike="noStrike" cap="none" dirty="0" err="1">
                          <a:latin typeface="Arial"/>
                          <a:ea typeface="Arial"/>
                          <a:cs typeface="Arial"/>
                          <a:sym typeface="Arial"/>
                        </a:rPr>
                        <a:t>Suche</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ist</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mit</a:t>
                      </a:r>
                      <a:r>
                        <a:rPr lang="en-GB" sz="1800" u="none" strike="noStrike" cap="none" dirty="0">
                          <a:latin typeface="Arial"/>
                          <a:ea typeface="Arial"/>
                          <a:cs typeface="Arial"/>
                          <a:sym typeface="Arial"/>
                        </a:rPr>
                        <a:t> 1 Minute </a:t>
                      </a:r>
                      <a:r>
                        <a:rPr lang="en-GB" sz="1800" u="none" strike="noStrike" cap="none" dirty="0" err="1">
                          <a:latin typeface="Arial"/>
                          <a:ea typeface="Arial"/>
                          <a:cs typeface="Arial"/>
                          <a:sym typeface="Arial"/>
                        </a:rPr>
                        <a:t>angegeben</a:t>
                      </a:r>
                      <a:r>
                        <a:rPr lang="en-GB" sz="1800" u="none" strike="noStrike" cap="none" dirty="0">
                          <a:latin typeface="Arial"/>
                          <a:ea typeface="Arial"/>
                          <a:cs typeface="Arial"/>
                          <a:sym typeface="Arial"/>
                        </a:rPr>
                        <a:t>. Auch </a:t>
                      </a:r>
                      <a:r>
                        <a:rPr lang="en-GB" sz="1800" u="none" strike="noStrike" cap="none" dirty="0" err="1">
                          <a:latin typeface="Arial"/>
                          <a:ea typeface="Arial"/>
                          <a:cs typeface="Arial"/>
                          <a:sym typeface="Arial"/>
                        </a:rPr>
                        <a:t>wenn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eine</a:t>
                      </a:r>
                      <a:r>
                        <a:rPr lang="en-GB" sz="1800" u="none" strike="noStrike" cap="none" dirty="0">
                          <a:latin typeface="Arial"/>
                          <a:ea typeface="Arial"/>
                          <a:cs typeface="Arial"/>
                          <a:sym typeface="Arial"/>
                        </a:rPr>
                        <a:t> Minute </a:t>
                      </a:r>
                      <a:r>
                        <a:rPr lang="en-GB" sz="1800" u="none" strike="noStrike" cap="none" dirty="0" err="1">
                          <a:latin typeface="Arial"/>
                          <a:ea typeface="Arial"/>
                          <a:cs typeface="Arial"/>
                          <a:sym typeface="Arial"/>
                        </a:rPr>
                        <a:t>vergeht</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werden</a:t>
                      </a:r>
                      <a:r>
                        <a:rPr lang="en-GB" sz="1800" u="none" strike="noStrike" cap="none" dirty="0">
                          <a:latin typeface="Arial"/>
                          <a:ea typeface="Arial"/>
                          <a:cs typeface="Arial"/>
                          <a:sym typeface="Arial"/>
                        </a:rPr>
                        <a:t> alle </a:t>
                      </a:r>
                      <a:r>
                        <a:rPr lang="en-GB" sz="1800" u="none" strike="noStrike" cap="none" dirty="0" err="1">
                          <a:latin typeface="Arial"/>
                          <a:ea typeface="Arial"/>
                          <a:cs typeface="Arial"/>
                          <a:sym typeface="Arial"/>
                        </a:rPr>
                        <a:t>Schüler</a:t>
                      </a:r>
                      <a:r>
                        <a:rPr lang="en-GB" sz="1800" u="none" strike="noStrike" cap="none" dirty="0">
                          <a:latin typeface="Arial"/>
                          <a:ea typeface="Arial"/>
                          <a:cs typeface="Arial"/>
                          <a:sym typeface="Arial"/>
                        </a:rPr>
                        <a:t>*</a:t>
                      </a:r>
                      <a:r>
                        <a:rPr lang="en-GB" sz="1800" u="none" strike="noStrike" cap="none" dirty="0" err="1">
                          <a:latin typeface="Arial"/>
                          <a:ea typeface="Arial"/>
                          <a:cs typeface="Arial"/>
                          <a:sym typeface="Arial"/>
                        </a:rPr>
                        <a:t>innen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aufgefordert</a:t>
                      </a:r>
                      <a:r>
                        <a:rPr lang="en-GB" sz="1800" u="none" strike="noStrike" cap="none" dirty="0">
                          <a:latin typeface="Arial"/>
                          <a:ea typeface="Arial"/>
                          <a:cs typeface="Arial"/>
                          <a:sym typeface="Arial"/>
                        </a:rPr>
                        <a:t>, die </a:t>
                      </a:r>
                      <a:r>
                        <a:rPr lang="en-GB" sz="1800" u="none" strike="noStrike" cap="none" dirty="0" err="1">
                          <a:latin typeface="Arial"/>
                          <a:ea typeface="Arial"/>
                          <a:cs typeface="Arial"/>
                          <a:sym typeface="Arial"/>
                        </a:rPr>
                        <a:t>Fünfer</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zu</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finden</a:t>
                      </a:r>
                      <a:r>
                        <a:rPr lang="en-GB" sz="1800" u="none" strike="noStrike" cap="none" dirty="0">
                          <a:latin typeface="Arial"/>
                          <a:ea typeface="Arial"/>
                          <a:cs typeface="Arial"/>
                          <a:sym typeface="Arial"/>
                        </a:rPr>
                        <a:t>. Die </a:t>
                      </a:r>
                      <a:r>
                        <a:rPr lang="en-GB" sz="1800" u="none" strike="noStrike" cap="none" dirty="0" err="1">
                          <a:latin typeface="Arial"/>
                          <a:ea typeface="Arial"/>
                          <a:cs typeface="Arial"/>
                          <a:sym typeface="Arial"/>
                        </a:rPr>
                        <a:t>Schüler</a:t>
                      </a:r>
                      <a:r>
                        <a:rPr lang="en-GB" sz="1800" u="none" strike="noStrike" cap="none" dirty="0">
                          <a:latin typeface="Arial"/>
                          <a:ea typeface="Arial"/>
                          <a:cs typeface="Arial"/>
                          <a:sym typeface="Arial"/>
                        </a:rPr>
                        <a:t>*</a:t>
                      </a:r>
                      <a:r>
                        <a:rPr lang="en-GB" sz="1800" u="none" strike="noStrike" cap="none" dirty="0" err="1">
                          <a:latin typeface="Arial"/>
                          <a:ea typeface="Arial"/>
                          <a:cs typeface="Arial"/>
                          <a:sym typeface="Arial"/>
                        </a:rPr>
                        <a:t>innen</a:t>
                      </a:r>
                      <a:r>
                        <a:rPr lang="en-GB" sz="1800" u="none" strike="noStrike" cap="none" dirty="0">
                          <a:latin typeface="Arial"/>
                          <a:ea typeface="Arial"/>
                          <a:cs typeface="Arial"/>
                          <a:sym typeface="Arial"/>
                        </a:rPr>
                        <a:t>, die </a:t>
                      </a:r>
                      <a:r>
                        <a:rPr lang="en-GB" sz="1800" u="none" strike="noStrike" cap="none" dirty="0" err="1">
                          <a:latin typeface="Arial"/>
                          <a:ea typeface="Arial"/>
                          <a:cs typeface="Arial"/>
                          <a:sym typeface="Arial"/>
                        </a:rPr>
                        <a:t>fehlende</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oder</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falsche</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Fünfer</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finden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werden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gebeten</a:t>
                      </a:r>
                      <a:r>
                        <a:rPr lang="en-GB" sz="1800" u="none" strike="noStrike" cap="none" dirty="0">
                          <a:latin typeface="Arial"/>
                          <a:ea typeface="Arial"/>
                          <a:cs typeface="Arial"/>
                          <a:sym typeface="Arial"/>
                        </a:rPr>
                        <a:t>, den </a:t>
                      </a:r>
                      <a:r>
                        <a:rPr lang="en-GB" sz="1800" u="none" strike="noStrike" cap="none" dirty="0" err="1">
                          <a:latin typeface="Arial"/>
                          <a:ea typeface="Arial"/>
                          <a:cs typeface="Arial"/>
                          <a:sym typeface="Arial"/>
                        </a:rPr>
                        <a:t>Unterschied</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zwischen</a:t>
                      </a:r>
                      <a:r>
                        <a:rPr lang="en-GB" sz="1800" u="none" strike="noStrike" cap="none" dirty="0">
                          <a:latin typeface="Arial"/>
                          <a:ea typeface="Arial"/>
                          <a:cs typeface="Arial"/>
                          <a:sym typeface="Arial"/>
                        </a:rPr>
                        <a:t> 5 und S </a:t>
                      </a:r>
                      <a:r>
                        <a:rPr lang="en-GB" sz="1800" u="none" strike="noStrike" cap="none" dirty="0" err="1">
                          <a:latin typeface="Arial"/>
                          <a:ea typeface="Arial"/>
                          <a:cs typeface="Arial"/>
                          <a:sym typeface="Arial"/>
                        </a:rPr>
                        <a:t>zu</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beachten</a:t>
                      </a:r>
                      <a:r>
                        <a:rPr lang="en-GB" sz="1800" u="none" strike="noStrike" cap="none" dirty="0">
                          <a:latin typeface="Arial"/>
                          <a:ea typeface="Arial"/>
                          <a:cs typeface="Arial"/>
                          <a:sym typeface="Arial"/>
                        </a:rPr>
                        <a:t>.</a:t>
                      </a:r>
                      <a:endParaRPr sz="1800" u="none" strike="noStrike" cap="none" dirty="0">
                        <a:latin typeface="Arial"/>
                        <a:ea typeface="Arial"/>
                        <a:cs typeface="Arial"/>
                        <a:sym typeface="Arial"/>
                      </a:endParaRPr>
                    </a:p>
                    <a:p>
                      <a:pPr marL="0" marR="0" lvl="0" indent="0" algn="just" rtl="0">
                        <a:lnSpc>
                          <a:spcPct val="100000"/>
                        </a:lnSpc>
                        <a:spcBef>
                          <a:spcPts val="600"/>
                        </a:spcBef>
                        <a:spcAft>
                          <a:spcPts val="0"/>
                        </a:spcAft>
                        <a:buNone/>
                      </a:pPr>
                      <a:r>
                        <a:rPr lang="en-GB" sz="1800" u="none" strike="noStrike" cap="none" dirty="0">
                          <a:latin typeface="Arial"/>
                          <a:ea typeface="Arial"/>
                          <a:cs typeface="Arial"/>
                          <a:sym typeface="Arial"/>
                        </a:rPr>
                        <a:t>In Form-5 </a:t>
                      </a:r>
                      <a:r>
                        <a:rPr lang="en-GB" sz="1800" u="none" strike="noStrike" cap="none" dirty="0" err="1">
                          <a:latin typeface="Arial"/>
                          <a:ea typeface="Arial"/>
                          <a:cs typeface="Arial"/>
                          <a:sym typeface="Arial"/>
                        </a:rPr>
                        <a:t>werden</a:t>
                      </a:r>
                      <a:r>
                        <a:rPr lang="en-GB" sz="1800" u="none" strike="noStrike" cap="none" dirty="0">
                          <a:latin typeface="Arial"/>
                          <a:ea typeface="Arial"/>
                          <a:cs typeface="Arial"/>
                          <a:sym typeface="Arial"/>
                        </a:rPr>
                        <a:t> die </a:t>
                      </a:r>
                      <a:r>
                        <a:rPr lang="en-GB" sz="1800" u="none" strike="noStrike" cap="none" dirty="0" err="1">
                          <a:latin typeface="Arial"/>
                          <a:ea typeface="Arial"/>
                          <a:cs typeface="Arial"/>
                          <a:sym typeface="Arial"/>
                        </a:rPr>
                        <a:t>Schüler</a:t>
                      </a:r>
                      <a:r>
                        <a:rPr lang="en-GB" sz="1800" u="none" strike="noStrike" cap="none" dirty="0">
                          <a:latin typeface="Arial"/>
                          <a:ea typeface="Arial"/>
                          <a:cs typeface="Arial"/>
                          <a:sym typeface="Arial"/>
                        </a:rPr>
                        <a:t>*</a:t>
                      </a:r>
                      <a:r>
                        <a:rPr lang="en-GB" sz="1800" u="none" strike="noStrike" cap="none" dirty="0" err="1">
                          <a:latin typeface="Arial"/>
                          <a:ea typeface="Arial"/>
                          <a:cs typeface="Arial"/>
                          <a:sym typeface="Arial"/>
                        </a:rPr>
                        <a:t>innen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aufgefordert</a:t>
                      </a:r>
                      <a:r>
                        <a:rPr lang="en-GB" sz="1800" u="none" strike="noStrike" cap="none" dirty="0">
                          <a:latin typeface="Arial"/>
                          <a:ea typeface="Arial"/>
                          <a:cs typeface="Arial"/>
                          <a:sym typeface="Arial"/>
                        </a:rPr>
                        <a:t>, die </a:t>
                      </a:r>
                      <a:r>
                        <a:rPr lang="en-GB" sz="1800" u="none" strike="noStrike" cap="none" dirty="0" err="1">
                          <a:latin typeface="Arial"/>
                          <a:ea typeface="Arial"/>
                          <a:cs typeface="Arial"/>
                          <a:sym typeface="Arial"/>
                        </a:rPr>
                        <a:t>Zahlen</a:t>
                      </a:r>
                      <a:r>
                        <a:rPr lang="en-GB" sz="1800" u="none" strike="noStrike" cap="none" dirty="0">
                          <a:latin typeface="Arial"/>
                          <a:ea typeface="Arial"/>
                          <a:cs typeface="Arial"/>
                          <a:sym typeface="Arial"/>
                        </a:rPr>
                        <a:t> 6 </a:t>
                      </a:r>
                      <a:r>
                        <a:rPr lang="en-GB" sz="1800" u="none" strike="noStrike" cap="none" dirty="0" err="1">
                          <a:latin typeface="Arial"/>
                          <a:ea typeface="Arial"/>
                          <a:cs typeface="Arial"/>
                          <a:sym typeface="Arial"/>
                        </a:rPr>
                        <a:t>zu</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finden</a:t>
                      </a:r>
                      <a:r>
                        <a:rPr lang="en-GB" sz="1800" u="none" strike="noStrike" cap="none" dirty="0">
                          <a:latin typeface="Arial"/>
                          <a:ea typeface="Arial"/>
                          <a:cs typeface="Arial"/>
                          <a:sym typeface="Arial"/>
                        </a:rPr>
                        <a:t> und </a:t>
                      </a:r>
                      <a:r>
                        <a:rPr lang="en-GB" sz="1800" u="none" strike="noStrike" cap="none" dirty="0" err="1">
                          <a:latin typeface="Arial"/>
                          <a:ea typeface="Arial"/>
                          <a:cs typeface="Arial"/>
                          <a:sym typeface="Arial"/>
                        </a:rPr>
                        <a:t>einzukreisen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Wenn</a:t>
                      </a:r>
                      <a:r>
                        <a:rPr lang="en-GB" sz="1800" u="none" strike="noStrike" cap="none" dirty="0">
                          <a:latin typeface="Arial"/>
                          <a:ea typeface="Arial"/>
                          <a:cs typeface="Arial"/>
                          <a:sym typeface="Arial"/>
                        </a:rPr>
                        <a:t> die </a:t>
                      </a:r>
                      <a:r>
                        <a:rPr lang="en-GB" sz="1800" u="none" strike="noStrike" cap="none" dirty="0" err="1">
                          <a:latin typeface="Arial"/>
                          <a:ea typeface="Arial"/>
                          <a:cs typeface="Arial"/>
                          <a:sym typeface="Arial"/>
                        </a:rPr>
                        <a:t>Schüler</a:t>
                      </a:r>
                      <a:r>
                        <a:rPr lang="en-GB" sz="1800" u="none" strike="noStrike" cap="none" dirty="0">
                          <a:latin typeface="Arial"/>
                          <a:ea typeface="Arial"/>
                          <a:cs typeface="Arial"/>
                          <a:sym typeface="Arial"/>
                        </a:rPr>
                        <a:t>*</a:t>
                      </a:r>
                      <a:r>
                        <a:rPr lang="en-GB" sz="1800" u="none" strike="noStrike" cap="none" dirty="0" err="1">
                          <a:latin typeface="Arial"/>
                          <a:ea typeface="Arial"/>
                          <a:cs typeface="Arial"/>
                          <a:sym typeface="Arial"/>
                        </a:rPr>
                        <a:t>innen</a:t>
                      </a:r>
                      <a:r>
                        <a:rPr lang="en-GB" sz="1800" u="none" strike="noStrike" cap="none" dirty="0">
                          <a:latin typeface="Arial"/>
                          <a:ea typeface="Arial"/>
                          <a:cs typeface="Arial"/>
                          <a:sym typeface="Arial"/>
                        </a:rPr>
                        <a:t> die </a:t>
                      </a:r>
                      <a:r>
                        <a:rPr lang="en-GB" sz="1800" u="none" strike="noStrike" cap="none" dirty="0" err="1">
                          <a:latin typeface="Arial"/>
                          <a:ea typeface="Arial"/>
                          <a:cs typeface="Arial"/>
                          <a:sym typeface="Arial"/>
                        </a:rPr>
                        <a:t>Zahlen</a:t>
                      </a:r>
                      <a:r>
                        <a:rPr lang="en-GB" sz="1800" u="none" strike="noStrike" cap="none" dirty="0">
                          <a:latin typeface="Arial"/>
                          <a:ea typeface="Arial"/>
                          <a:cs typeface="Arial"/>
                          <a:sym typeface="Arial"/>
                        </a:rPr>
                        <a:t> 9, 6 und G </a:t>
                      </a:r>
                      <a:r>
                        <a:rPr lang="en-GB" sz="1800" u="none" strike="noStrike" cap="none" dirty="0" err="1">
                          <a:latin typeface="Arial"/>
                          <a:ea typeface="Arial"/>
                          <a:cs typeface="Arial"/>
                          <a:sym typeface="Arial"/>
                        </a:rPr>
                        <a:t>verwechseln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werden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sie</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aufgefordert</a:t>
                      </a:r>
                      <a:r>
                        <a:rPr lang="en-GB" sz="1800" u="none" strike="noStrike" cap="none" dirty="0">
                          <a:latin typeface="Arial"/>
                          <a:ea typeface="Arial"/>
                          <a:cs typeface="Arial"/>
                          <a:sym typeface="Arial"/>
                        </a:rPr>
                        <a:t>, den </a:t>
                      </a:r>
                      <a:r>
                        <a:rPr lang="en-GB" sz="1800" u="none" strike="noStrike" cap="none" dirty="0" err="1">
                          <a:latin typeface="Arial"/>
                          <a:ea typeface="Arial"/>
                          <a:cs typeface="Arial"/>
                          <a:sym typeface="Arial"/>
                        </a:rPr>
                        <a:t>Unterschied</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zu</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erkennen</a:t>
                      </a:r>
                      <a:r>
                        <a:rPr lang="en-GB" sz="1800" u="none" strike="noStrike" cap="none" dirty="0">
                          <a:latin typeface="Arial"/>
                          <a:ea typeface="Arial"/>
                          <a:cs typeface="Arial"/>
                          <a:sym typeface="Arial"/>
                        </a:rPr>
                        <a:t>.</a:t>
                      </a:r>
                      <a:endParaRPr sz="1800" u="none" strike="noStrike" cap="none" dirty="0">
                        <a:latin typeface="Arial"/>
                        <a:ea typeface="Arial"/>
                        <a:cs typeface="Arial"/>
                        <a:sym typeface="Arial"/>
                      </a:endParaRPr>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207" name="Google Shape;207;p47" descr="metin, ekran görüntüsü, yazı tipi, siyah beyaz içeren bir resim&#10;&#10;Açıklama otomatik olarak oluşturuldu"/>
          <p:cNvPicPr preferRelativeResize="0"/>
          <p:nvPr/>
        </p:nvPicPr>
        <p:blipFill rotWithShape="1">
          <a:blip r:embed="rId3">
            <a:alphaModFix/>
          </a:blip>
          <a:srcRect b="8756"/>
          <a:stretch/>
        </p:blipFill>
        <p:spPr>
          <a:xfrm>
            <a:off x="838200" y="1271239"/>
            <a:ext cx="4577057" cy="4821342"/>
          </a:xfrm>
          <a:prstGeom prst="rect">
            <a:avLst/>
          </a:prstGeom>
          <a:noFill/>
          <a:ln>
            <a:noFill/>
          </a:ln>
        </p:spPr>
      </p:pic>
      <p:pic>
        <p:nvPicPr>
          <p:cNvPr id="208" name="Google Shape;208;p47" descr="metin, ekran görüntüsü, kalıp, desen, düzen içeren bir resim&#10;&#10;Açıklama otomatik olarak oluşturuldu"/>
          <p:cNvPicPr preferRelativeResize="0"/>
          <p:nvPr/>
        </p:nvPicPr>
        <p:blipFill rotWithShape="1">
          <a:blip r:embed="rId4">
            <a:alphaModFix/>
          </a:blip>
          <a:srcRect b="8003"/>
          <a:stretch/>
        </p:blipFill>
        <p:spPr>
          <a:xfrm>
            <a:off x="6776745" y="1271239"/>
            <a:ext cx="4418196" cy="4821342"/>
          </a:xfrm>
          <a:prstGeom prst="rect">
            <a:avLst/>
          </a:prstGeom>
          <a:noFill/>
          <a:ln>
            <a:noFill/>
          </a:ln>
        </p:spPr>
      </p:pic>
      <p:sp>
        <p:nvSpPr>
          <p:cNvPr id="209" name="Google Shape;209;p47"/>
          <p:cNvSpPr/>
          <p:nvPr/>
        </p:nvSpPr>
        <p:spPr>
          <a:xfrm>
            <a:off x="1198493" y="1099405"/>
            <a:ext cx="1782832"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000" b="1" i="0" u="none" strike="noStrike" cap="none" dirty="0">
                <a:solidFill>
                  <a:srgbClr val="000000"/>
                </a:solidFill>
                <a:latin typeface="Calibri"/>
                <a:ea typeface="Calibri"/>
                <a:cs typeface="Calibri"/>
                <a:sym typeface="Calibri"/>
              </a:rPr>
              <a:t>FORMBLATT 4</a:t>
            </a:r>
            <a:endParaRPr dirty="0"/>
          </a:p>
        </p:txBody>
      </p:sp>
      <p:sp>
        <p:nvSpPr>
          <p:cNvPr id="210" name="Google Shape;210;p47"/>
          <p:cNvSpPr/>
          <p:nvPr/>
        </p:nvSpPr>
        <p:spPr>
          <a:xfrm>
            <a:off x="6776745" y="1071184"/>
            <a:ext cx="1782832"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000" b="1" i="0" u="none" strike="noStrike" cap="none" dirty="0">
                <a:solidFill>
                  <a:srgbClr val="000000"/>
                </a:solidFill>
                <a:latin typeface="Calibri"/>
                <a:ea typeface="Calibri"/>
                <a:cs typeface="Calibri"/>
                <a:sym typeface="Calibri"/>
              </a:rPr>
              <a:t>FORMBLATT 5</a:t>
            </a:r>
            <a:endParaRPr dirty="0"/>
          </a:p>
        </p:txBody>
      </p:sp>
      <p:sp>
        <p:nvSpPr>
          <p:cNvPr id="4" name="Google Shape;200;p46">
            <a:extLst>
              <a:ext uri="{FF2B5EF4-FFF2-40B4-BE49-F238E27FC236}">
                <a16:creationId xmlns:a16="http://schemas.microsoft.com/office/drawing/2014/main" id="{F75FD44F-FCEA-540E-8997-3AA6089A4078}"/>
              </a:ext>
            </a:extLst>
          </p:cNvPr>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de-DE" sz="2400" b="1" dirty="0">
                <a:solidFill>
                  <a:schemeClr val="lt1"/>
                </a:solidFill>
              </a:rPr>
              <a:t>Modul 4: Inklusion in allen Bereichen der allgemeinen und beruflichen Bildung</a:t>
            </a:r>
            <a:br>
              <a:rPr lang="de-DE" sz="2400" b="1" dirty="0">
                <a:solidFill>
                  <a:schemeClr val="lt1"/>
                </a:solidFill>
              </a:rPr>
            </a:br>
            <a:r>
              <a:rPr lang="de-DE" sz="2400" b="1" dirty="0">
                <a:solidFill>
                  <a:schemeClr val="lt1"/>
                </a:solidFill>
              </a:rPr>
              <a:t>6. Aktivität Entwicklung der Aufmerksamkeit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6" name="Google Shape;216;p48"/>
          <p:cNvSpPr/>
          <p:nvPr/>
        </p:nvSpPr>
        <p:spPr>
          <a:xfrm>
            <a:off x="965915" y="1468192"/>
            <a:ext cx="10148553" cy="435208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GB" sz="2400" b="1" i="0" u="none" strike="noStrike" cap="none">
                <a:solidFill>
                  <a:srgbClr val="000000"/>
                </a:solidFill>
                <a:highlight>
                  <a:srgbClr val="FFFFFF"/>
                </a:highlight>
                <a:latin typeface="Arial"/>
                <a:ea typeface="Arial"/>
                <a:cs typeface="Arial"/>
                <a:sym typeface="Arial"/>
              </a:rPr>
              <a:t>Zusätzliche Lernressourcen:</a:t>
            </a:r>
            <a:endParaRPr sz="2400" b="1" i="0" u="none" strike="noStrike" cap="none">
              <a:solidFill>
                <a:srgbClr val="000000"/>
              </a:solidFill>
              <a:highlight>
                <a:srgbClr val="FFFFFF"/>
              </a:highlight>
              <a:latin typeface="Arial"/>
              <a:ea typeface="Arial"/>
              <a:cs typeface="Arial"/>
              <a:sym typeface="Arial"/>
            </a:endParaRPr>
          </a:p>
          <a:p>
            <a:pPr marL="0" marR="0" lvl="0" indent="0" algn="l" rtl="0">
              <a:lnSpc>
                <a:spcPct val="150000"/>
              </a:lnSpc>
              <a:spcBef>
                <a:spcPts val="0"/>
              </a:spcBef>
              <a:spcAft>
                <a:spcPts val="0"/>
              </a:spcAft>
              <a:buNone/>
            </a:pPr>
            <a:endParaRPr sz="2400" b="0" i="0" u="none" strike="noStrike" cap="none">
              <a:solidFill>
                <a:srgbClr val="000000"/>
              </a:solidFill>
              <a:highlight>
                <a:srgbClr val="FFFFFF"/>
              </a:highlight>
              <a:latin typeface="Arial"/>
              <a:ea typeface="Arial"/>
              <a:cs typeface="Arial"/>
              <a:sym typeface="Arial"/>
            </a:endParaRPr>
          </a:p>
          <a:p>
            <a:pPr marL="342900" marR="0" lvl="0" indent="-342900" algn="l" rtl="0">
              <a:lnSpc>
                <a:spcPct val="150000"/>
              </a:lnSpc>
              <a:spcBef>
                <a:spcPts val="0"/>
              </a:spcBef>
              <a:spcAft>
                <a:spcPts val="0"/>
              </a:spcAft>
              <a:buClr>
                <a:srgbClr val="000000"/>
              </a:buClr>
              <a:buSzPts val="2800"/>
              <a:buFont typeface="Noto Sans Symbols"/>
              <a:buChar char="−"/>
            </a:pPr>
            <a:r>
              <a:rPr lang="en-GB" sz="2800" b="0" i="0" u="none" strike="noStrike" cap="none">
                <a:solidFill>
                  <a:srgbClr val="000000"/>
                </a:solidFill>
                <a:highlight>
                  <a:srgbClr val="FFFFFF"/>
                </a:highlight>
                <a:latin typeface="Arial"/>
                <a:ea typeface="Arial"/>
                <a:cs typeface="Arial"/>
                <a:sym typeface="Arial"/>
              </a:rPr>
              <a:t>Avcı, A. (2020). Bewertung der Unterrichtspraktiken für Grundschüler mit Lernschwierigkeiten in Mathematik (Masterarbeit, Institut für Erziehungswissenschaften). </a:t>
            </a:r>
            <a:endParaRPr/>
          </a:p>
          <a:p>
            <a:pPr marL="342900" marR="0" lvl="0" indent="-165100" algn="l" rtl="0">
              <a:lnSpc>
                <a:spcPct val="150000"/>
              </a:lnSpc>
              <a:spcBef>
                <a:spcPts val="0"/>
              </a:spcBef>
              <a:spcAft>
                <a:spcPts val="0"/>
              </a:spcAft>
              <a:buClr>
                <a:srgbClr val="000000"/>
              </a:buClr>
              <a:buSzPts val="2800"/>
              <a:buFont typeface="Noto Sans Symbols"/>
              <a:buNone/>
            </a:pPr>
            <a:endParaRPr sz="2800" b="0" i="0" u="none" strike="noStrike" cap="none">
              <a:solidFill>
                <a:srgbClr val="000000"/>
              </a:solidFill>
              <a:highlight>
                <a:srgbClr val="FFFFFF"/>
              </a:highlight>
              <a:latin typeface="Arial"/>
              <a:ea typeface="Arial"/>
              <a:cs typeface="Arial"/>
              <a:sym typeface="Arial"/>
            </a:endParaRPr>
          </a:p>
          <a:p>
            <a:pPr marL="342900" marR="0" lvl="0" indent="-342900" algn="l" rtl="0">
              <a:lnSpc>
                <a:spcPct val="150000"/>
              </a:lnSpc>
              <a:spcBef>
                <a:spcPts val="0"/>
              </a:spcBef>
              <a:spcAft>
                <a:spcPts val="0"/>
              </a:spcAft>
              <a:buClr>
                <a:srgbClr val="000000"/>
              </a:buClr>
              <a:buSzPts val="2800"/>
              <a:buFont typeface="Noto Sans Symbols"/>
              <a:buChar char="−"/>
            </a:pPr>
            <a:r>
              <a:rPr lang="en-GB" sz="2800" b="0" i="0" u="none" strike="noStrike" cap="none">
                <a:solidFill>
                  <a:srgbClr val="000000"/>
                </a:solidFill>
                <a:latin typeface="Arial"/>
                <a:ea typeface="Arial"/>
                <a:cs typeface="Arial"/>
                <a:sym typeface="Arial"/>
              </a:rPr>
              <a:t>https://www.youtube.com/watch?v=1W17IfnBFDc </a:t>
            </a:r>
            <a:endParaRPr sz="2800" b="0" i="0" u="none" strike="noStrike" cap="none">
              <a:solidFill>
                <a:srgbClr val="000000"/>
              </a:solidFill>
              <a:latin typeface="Arial"/>
              <a:ea typeface="Arial"/>
              <a:cs typeface="Arial"/>
              <a:sym typeface="Arial"/>
            </a:endParaRPr>
          </a:p>
        </p:txBody>
      </p:sp>
      <p:sp>
        <p:nvSpPr>
          <p:cNvPr id="4" name="Google Shape;200;p46">
            <a:extLst>
              <a:ext uri="{FF2B5EF4-FFF2-40B4-BE49-F238E27FC236}">
                <a16:creationId xmlns:a16="http://schemas.microsoft.com/office/drawing/2014/main" id="{E44504D7-E48A-13BF-EAD5-44FE7FD38E5E}"/>
              </a:ext>
            </a:extLst>
          </p:cNvPr>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de-DE" sz="2400" b="1" dirty="0">
                <a:solidFill>
                  <a:schemeClr val="lt1"/>
                </a:solidFill>
              </a:rPr>
              <a:t>Modul 4: Inklusion in allen Bereichen der allgemeinen und beruflichen Bildung</a:t>
            </a:r>
            <a:br>
              <a:rPr lang="de-DE" sz="2400" b="1" dirty="0">
                <a:solidFill>
                  <a:schemeClr val="lt1"/>
                </a:solidFill>
              </a:rPr>
            </a:br>
            <a:r>
              <a:rPr lang="de-DE" sz="2400" b="1" dirty="0">
                <a:solidFill>
                  <a:schemeClr val="lt1"/>
                </a:solidFill>
              </a:rPr>
              <a:t>6. Aktivität Entwicklung der Aufmerksamkeit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49"/>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de-DE" sz="2400" b="1" dirty="0">
                <a:solidFill>
                  <a:schemeClr val="lt1"/>
                </a:solidFill>
              </a:rPr>
              <a:t>Modul 4: Inklusion in allen Bereichen der allgemeinen und beruflichen Bildung</a:t>
            </a:r>
            <a:br>
              <a:rPr lang="de-DE" sz="2400" b="1" dirty="0">
                <a:solidFill>
                  <a:schemeClr val="lt1"/>
                </a:solidFill>
              </a:rPr>
            </a:br>
            <a:r>
              <a:rPr lang="de-DE" sz="2400" b="1" dirty="0">
                <a:solidFill>
                  <a:schemeClr val="lt1"/>
                </a:solidFill>
              </a:rPr>
              <a:t>7. Aktivität Einfache Addition </a:t>
            </a:r>
          </a:p>
        </p:txBody>
      </p:sp>
      <p:graphicFrame>
        <p:nvGraphicFramePr>
          <p:cNvPr id="222" name="Google Shape;222;p49"/>
          <p:cNvGraphicFramePr/>
          <p:nvPr>
            <p:extLst>
              <p:ext uri="{D42A27DB-BD31-4B8C-83A1-F6EECF244321}">
                <p14:modId xmlns:p14="http://schemas.microsoft.com/office/powerpoint/2010/main" val="2945751180"/>
              </p:ext>
            </p:extLst>
          </p:nvPr>
        </p:nvGraphicFramePr>
        <p:xfrm>
          <a:off x="357808" y="1130867"/>
          <a:ext cx="11640900" cy="4784625"/>
        </p:xfrm>
        <a:graphic>
          <a:graphicData uri="http://schemas.openxmlformats.org/drawingml/2006/table">
            <a:tbl>
              <a:tblPr bandRow="1">
                <a:noFill/>
                <a:tableStyleId>{E33C1919-A8A9-43B8-883E-13103B7F2C14}</a:tableStyleId>
              </a:tblPr>
              <a:tblGrid>
                <a:gridCol w="1735550">
                  <a:extLst>
                    <a:ext uri="{9D8B030D-6E8A-4147-A177-3AD203B41FA5}">
                      <a16:colId xmlns:a16="http://schemas.microsoft.com/office/drawing/2014/main" val="20000"/>
                    </a:ext>
                  </a:extLst>
                </a:gridCol>
                <a:gridCol w="9905350">
                  <a:extLst>
                    <a:ext uri="{9D8B030D-6E8A-4147-A177-3AD203B41FA5}">
                      <a16:colId xmlns:a16="http://schemas.microsoft.com/office/drawing/2014/main" val="20001"/>
                    </a:ext>
                  </a:extLst>
                </a:gridCol>
              </a:tblGrid>
              <a:tr h="415825">
                <a:tc>
                  <a:txBody>
                    <a:bodyPr/>
                    <a:lstStyle/>
                    <a:p>
                      <a:pPr marL="0" marR="0" lvl="0" indent="0" algn="l" rtl="0">
                        <a:lnSpc>
                          <a:spcPct val="150000"/>
                        </a:lnSpc>
                        <a:spcBef>
                          <a:spcPts val="0"/>
                        </a:spcBef>
                        <a:spcAft>
                          <a:spcPts val="0"/>
                        </a:spcAft>
                        <a:buNone/>
                      </a:pPr>
                      <a:r>
                        <a:rPr lang="en-GB" sz="1800" b="1" u="none" strike="noStrike" cap="none">
                          <a:solidFill>
                            <a:srgbClr val="C00000"/>
                          </a:solidFill>
                        </a:rPr>
                        <a:t>Lerndauer:</a:t>
                      </a:r>
                      <a:endParaRPr sz="1800" b="1" u="none" strike="noStrike" cap="none">
                        <a:solidFill>
                          <a:srgbClr val="C00000"/>
                        </a:solidFill>
                        <a:latin typeface="Arial"/>
                        <a:ea typeface="Arial"/>
                        <a:cs typeface="Arial"/>
                        <a:sym typeface="Arial"/>
                      </a:endParaRPr>
                    </a:p>
                  </a:txBody>
                  <a:tcPr marL="50625" marR="50625" marT="0" marB="0"/>
                </a:tc>
                <a:tc>
                  <a:txBody>
                    <a:bodyPr/>
                    <a:lstStyle/>
                    <a:p>
                      <a:pPr marL="0" marR="0" lvl="0" indent="0" algn="l" rtl="0">
                        <a:lnSpc>
                          <a:spcPct val="150000"/>
                        </a:lnSpc>
                        <a:spcBef>
                          <a:spcPts val="0"/>
                        </a:spcBef>
                        <a:spcAft>
                          <a:spcPts val="0"/>
                        </a:spcAft>
                        <a:buNone/>
                      </a:pPr>
                      <a:r>
                        <a:rPr lang="en-GB" sz="1800" u="none" strike="noStrike" cap="none"/>
                        <a:t>15-20 Minuten</a:t>
                      </a:r>
                      <a:endParaRPr sz="1800" u="none" strike="noStrike" cap="none">
                        <a:latin typeface="Arial"/>
                        <a:ea typeface="Arial"/>
                        <a:cs typeface="Arial"/>
                        <a:sym typeface="Arial"/>
                      </a:endParaRPr>
                    </a:p>
                  </a:txBody>
                  <a:tcPr marL="50625" marR="50625" marT="0" marB="0"/>
                </a:tc>
                <a:extLst>
                  <a:ext uri="{0D108BD9-81ED-4DB2-BD59-A6C34878D82A}">
                    <a16:rowId xmlns:a16="http://schemas.microsoft.com/office/drawing/2014/main" val="10000"/>
                  </a:ext>
                </a:extLst>
              </a:tr>
              <a:tr h="4158350">
                <a:tc>
                  <a:txBody>
                    <a:bodyPr/>
                    <a:lstStyle/>
                    <a:p>
                      <a:pPr marL="0" marR="0" lvl="0" indent="0" algn="l" rtl="0">
                        <a:lnSpc>
                          <a:spcPct val="150000"/>
                        </a:lnSpc>
                        <a:spcBef>
                          <a:spcPts val="0"/>
                        </a:spcBef>
                        <a:spcAft>
                          <a:spcPts val="0"/>
                        </a:spcAft>
                        <a:buNone/>
                      </a:pPr>
                      <a:r>
                        <a:rPr lang="en-GB" sz="1800" b="1" u="none" strike="noStrike" cap="none" dirty="0" err="1">
                          <a:solidFill>
                            <a:srgbClr val="C00000"/>
                          </a:solidFill>
                        </a:rPr>
                        <a:t>Inhalt</a:t>
                      </a:r>
                      <a:r>
                        <a:rPr lang="en-GB" sz="1800" b="1" u="none" strike="noStrike" cap="none" dirty="0">
                          <a:solidFill>
                            <a:srgbClr val="C00000"/>
                          </a:solidFill>
                        </a:rPr>
                        <a:t>:</a:t>
                      </a:r>
                      <a:endParaRPr sz="1800" b="1" u="none" strike="noStrike" cap="none" dirty="0">
                        <a:solidFill>
                          <a:srgbClr val="C00000"/>
                        </a:solidFill>
                        <a:latin typeface="Arial"/>
                        <a:ea typeface="Arial"/>
                        <a:cs typeface="Arial"/>
                        <a:sym typeface="Arial"/>
                      </a:endParaRPr>
                    </a:p>
                  </a:txBody>
                  <a:tcPr marL="50625" marR="50625" marT="0" marB="0"/>
                </a:tc>
                <a:tc>
                  <a:txBody>
                    <a:bodyPr/>
                    <a:lstStyle/>
                    <a:p>
                      <a:pPr marL="0" marR="0" lvl="0" indent="0" algn="just" rtl="0">
                        <a:lnSpc>
                          <a:spcPct val="150000"/>
                        </a:lnSpc>
                        <a:spcBef>
                          <a:spcPts val="0"/>
                        </a:spcBef>
                        <a:spcAft>
                          <a:spcPts val="0"/>
                        </a:spcAft>
                        <a:buNone/>
                      </a:pPr>
                      <a:r>
                        <a:rPr lang="en-GB" sz="1800" u="none" strike="noStrike" cap="none" dirty="0">
                          <a:latin typeface="Arial"/>
                          <a:ea typeface="Arial"/>
                          <a:cs typeface="Arial"/>
                          <a:sym typeface="Arial"/>
                        </a:rPr>
                        <a:t>Die </a:t>
                      </a:r>
                      <a:r>
                        <a:rPr lang="en-GB" sz="1800" u="none" strike="noStrike" cap="none" dirty="0" err="1">
                          <a:latin typeface="Arial"/>
                          <a:ea typeface="Arial"/>
                          <a:cs typeface="Arial"/>
                          <a:sym typeface="Arial"/>
                        </a:rPr>
                        <a:t>Konkretisierung</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mathematischer</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Konzepte</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ist</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eine</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hilfreiche</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Methode</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im</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Unterricht</a:t>
                      </a:r>
                      <a:r>
                        <a:rPr lang="en-GB" sz="1800" u="none" strike="noStrike" cap="none" dirty="0">
                          <a:latin typeface="Arial"/>
                          <a:ea typeface="Arial"/>
                          <a:cs typeface="Arial"/>
                          <a:sym typeface="Arial"/>
                        </a:rPr>
                        <a:t> für Kinder </a:t>
                      </a:r>
                      <a:r>
                        <a:rPr lang="en-GB" sz="1800" u="none" strike="noStrike" cap="none" dirty="0" err="1">
                          <a:latin typeface="Arial"/>
                          <a:ea typeface="Arial"/>
                          <a:cs typeface="Arial"/>
                          <a:sym typeface="Arial"/>
                        </a:rPr>
                        <a:t>mit</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Dyskalkulie</a:t>
                      </a:r>
                      <a:r>
                        <a:rPr lang="en-GB" sz="1800" u="none" strike="noStrike" cap="none" dirty="0">
                          <a:latin typeface="Arial"/>
                          <a:ea typeface="Arial"/>
                          <a:cs typeface="Arial"/>
                          <a:sym typeface="Arial"/>
                        </a:rPr>
                        <a:t>. Zu </a:t>
                      </a:r>
                      <a:r>
                        <a:rPr lang="en-GB" sz="1800" u="none" strike="noStrike" cap="none" dirty="0" err="1">
                          <a:latin typeface="Arial"/>
                          <a:ea typeface="Arial"/>
                          <a:cs typeface="Arial"/>
                          <a:sym typeface="Arial"/>
                        </a:rPr>
                        <a:t>diesem</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Zweck</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wurde</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wie</a:t>
                      </a:r>
                      <a:r>
                        <a:rPr lang="en-GB" sz="1800" u="none" strike="noStrike" cap="none" dirty="0">
                          <a:latin typeface="Arial"/>
                          <a:ea typeface="Arial"/>
                          <a:cs typeface="Arial"/>
                          <a:sym typeface="Arial"/>
                        </a:rPr>
                        <a:t> in den </a:t>
                      </a:r>
                      <a:r>
                        <a:rPr lang="en-GB" sz="1800" u="none" strike="noStrike" cap="none" dirty="0" err="1">
                          <a:latin typeface="Arial"/>
                          <a:ea typeface="Arial"/>
                          <a:cs typeface="Arial"/>
                          <a:sym typeface="Arial"/>
                        </a:rPr>
                        <a:t>Beispielen</a:t>
                      </a:r>
                      <a:r>
                        <a:rPr lang="en-GB" sz="1800" u="none" strike="noStrike" cap="none" dirty="0">
                          <a:latin typeface="Arial"/>
                          <a:ea typeface="Arial"/>
                          <a:cs typeface="Arial"/>
                          <a:sym typeface="Arial"/>
                        </a:rPr>
                        <a:t> in Formular 7, </a:t>
                      </a:r>
                      <a:r>
                        <a:rPr lang="en-GB" sz="1800" u="none" strike="noStrike" cap="none" dirty="0" err="1">
                          <a:latin typeface="Arial"/>
                          <a:ea typeface="Arial"/>
                          <a:cs typeface="Arial"/>
                          <a:sym typeface="Arial"/>
                        </a:rPr>
                        <a:t>versucht</a:t>
                      </a:r>
                      <a:r>
                        <a:rPr lang="en-GB" sz="1800" u="none" strike="noStrike" cap="none" dirty="0">
                          <a:latin typeface="Arial"/>
                          <a:ea typeface="Arial"/>
                          <a:cs typeface="Arial"/>
                          <a:sym typeface="Arial"/>
                        </a:rPr>
                        <a:t>, die Operation </a:t>
                      </a:r>
                      <a:r>
                        <a:rPr lang="en-GB" sz="1800" u="none" strike="noStrike" cap="none" dirty="0" err="1">
                          <a:latin typeface="Arial"/>
                          <a:ea typeface="Arial"/>
                          <a:cs typeface="Arial"/>
                          <a:sym typeface="Arial"/>
                        </a:rPr>
                        <a:t>mit</a:t>
                      </a:r>
                      <a:r>
                        <a:rPr lang="en-GB" sz="1800" u="none" strike="noStrike" cap="none" dirty="0">
                          <a:latin typeface="Arial"/>
                          <a:ea typeface="Arial"/>
                          <a:cs typeface="Arial"/>
                          <a:sym typeface="Arial"/>
                        </a:rPr>
                        <a:t> den </a:t>
                      </a:r>
                      <a:r>
                        <a:rPr lang="en-GB" sz="1800" u="none" strike="noStrike" cap="none" dirty="0" err="1">
                          <a:latin typeface="Arial"/>
                          <a:ea typeface="Arial"/>
                          <a:cs typeface="Arial"/>
                          <a:sym typeface="Arial"/>
                        </a:rPr>
                        <a:t>Fingern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zu</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konkretisieren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während</a:t>
                      </a:r>
                      <a:r>
                        <a:rPr lang="en-GB" sz="1800" u="none" strike="noStrike" cap="none" dirty="0">
                          <a:latin typeface="Arial"/>
                          <a:ea typeface="Arial"/>
                          <a:cs typeface="Arial"/>
                          <a:sym typeface="Arial"/>
                        </a:rPr>
                        <a:t> die Addition </a:t>
                      </a:r>
                      <a:r>
                        <a:rPr lang="en-GB" sz="1800" u="none" strike="noStrike" cap="none" dirty="0" err="1">
                          <a:latin typeface="Arial"/>
                          <a:ea typeface="Arial"/>
                          <a:cs typeface="Arial"/>
                          <a:sym typeface="Arial"/>
                        </a:rPr>
                        <a:t>durchgeführt</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wurde</a:t>
                      </a:r>
                      <a:r>
                        <a:rPr lang="en-GB" sz="1800" u="none" strike="noStrike" cap="none" dirty="0">
                          <a:latin typeface="Arial"/>
                          <a:ea typeface="Arial"/>
                          <a:cs typeface="Arial"/>
                          <a:sym typeface="Arial"/>
                        </a:rPr>
                        <a:t>.</a:t>
                      </a:r>
                      <a:endParaRPr sz="1800" u="none" strike="noStrike" cap="none" dirty="0">
                        <a:latin typeface="Arial"/>
                        <a:ea typeface="Arial"/>
                        <a:cs typeface="Arial"/>
                        <a:sym typeface="Arial"/>
                      </a:endParaRPr>
                    </a:p>
                    <a:p>
                      <a:pPr marL="0" marR="0" lvl="0" indent="0" algn="just" rtl="0">
                        <a:lnSpc>
                          <a:spcPct val="150000"/>
                        </a:lnSpc>
                        <a:spcBef>
                          <a:spcPts val="1200"/>
                        </a:spcBef>
                        <a:spcAft>
                          <a:spcPts val="0"/>
                        </a:spcAft>
                        <a:buNone/>
                      </a:pPr>
                      <a:r>
                        <a:rPr lang="en-GB" sz="1800" u="none" strike="noStrike" cap="none" dirty="0">
                          <a:latin typeface="Arial"/>
                          <a:ea typeface="Arial"/>
                          <a:cs typeface="Arial"/>
                          <a:sym typeface="Arial"/>
                        </a:rPr>
                        <a:t>Die </a:t>
                      </a:r>
                      <a:r>
                        <a:rPr lang="en-GB" sz="1800" u="none" strike="noStrike" cap="none" dirty="0" err="1">
                          <a:latin typeface="Arial"/>
                          <a:ea typeface="Arial"/>
                          <a:cs typeface="Arial"/>
                          <a:sym typeface="Arial"/>
                        </a:rPr>
                        <a:t>Schüler</a:t>
                      </a:r>
                      <a:r>
                        <a:rPr lang="en-GB" sz="1800" u="none" strike="noStrike" cap="none" dirty="0">
                          <a:latin typeface="Arial"/>
                          <a:ea typeface="Arial"/>
                          <a:cs typeface="Arial"/>
                          <a:sym typeface="Arial"/>
                        </a:rPr>
                        <a:t>*</a:t>
                      </a:r>
                      <a:r>
                        <a:rPr lang="en-GB" sz="1800" u="none" strike="noStrike" cap="none" dirty="0" err="1">
                          <a:latin typeface="Arial"/>
                          <a:ea typeface="Arial"/>
                          <a:cs typeface="Arial"/>
                          <a:sym typeface="Arial"/>
                        </a:rPr>
                        <a:t>innen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erhalten</a:t>
                      </a:r>
                      <a:r>
                        <a:rPr lang="en-GB" sz="1800" u="none" strike="noStrike" cap="none" dirty="0">
                          <a:latin typeface="Arial"/>
                          <a:ea typeface="Arial"/>
                          <a:cs typeface="Arial"/>
                          <a:sym typeface="Arial"/>
                        </a:rPr>
                        <a:t> die </a:t>
                      </a:r>
                      <a:r>
                        <a:rPr lang="en-GB" sz="1800" u="none" strike="noStrike" cap="none" dirty="0" err="1">
                          <a:latin typeface="Arial"/>
                          <a:ea typeface="Arial"/>
                          <a:cs typeface="Arial"/>
                          <a:sym typeface="Arial"/>
                        </a:rPr>
                        <a:t>Abbildungen</a:t>
                      </a:r>
                      <a:r>
                        <a:rPr lang="en-GB" sz="1800" u="none" strike="noStrike" cap="none" dirty="0">
                          <a:latin typeface="Arial"/>
                          <a:ea typeface="Arial"/>
                          <a:cs typeface="Arial"/>
                          <a:sym typeface="Arial"/>
                        </a:rPr>
                        <a:t> in </a:t>
                      </a:r>
                      <a:r>
                        <a:rPr lang="en-GB" sz="1800" u="none" strike="noStrike" cap="none" dirty="0" err="1">
                          <a:latin typeface="Arial"/>
                          <a:ea typeface="Arial"/>
                          <a:cs typeface="Arial"/>
                          <a:sym typeface="Arial"/>
                        </a:rPr>
                        <a:t>Formblatt</a:t>
                      </a:r>
                      <a:r>
                        <a:rPr lang="en-GB" sz="1800" u="none" strike="noStrike" cap="none" dirty="0">
                          <a:latin typeface="Arial"/>
                          <a:ea typeface="Arial"/>
                          <a:cs typeface="Arial"/>
                          <a:sym typeface="Arial"/>
                        </a:rPr>
                        <a:t> 6 und </a:t>
                      </a:r>
                      <a:r>
                        <a:rPr lang="en-GB" sz="1800" u="none" strike="noStrike" cap="none" dirty="0" err="1">
                          <a:latin typeface="Arial"/>
                          <a:ea typeface="Arial"/>
                          <a:cs typeface="Arial"/>
                          <a:sym typeface="Arial"/>
                        </a:rPr>
                        <a:t>werden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gebeten</a:t>
                      </a:r>
                      <a:r>
                        <a:rPr lang="en-GB" sz="1800" u="none" strike="noStrike" cap="none" dirty="0">
                          <a:latin typeface="Arial"/>
                          <a:ea typeface="Arial"/>
                          <a:cs typeface="Arial"/>
                          <a:sym typeface="Arial"/>
                        </a:rPr>
                        <a:t>, die </a:t>
                      </a:r>
                      <a:r>
                        <a:rPr lang="en-GB" sz="1800" u="none" strike="noStrike" cap="none" dirty="0" err="1">
                          <a:latin typeface="Arial"/>
                          <a:ea typeface="Arial"/>
                          <a:cs typeface="Arial"/>
                          <a:sym typeface="Arial"/>
                        </a:rPr>
                        <a:t>Anzahl</a:t>
                      </a:r>
                      <a:r>
                        <a:rPr lang="en-GB" sz="1800" u="none" strike="noStrike" cap="none" dirty="0">
                          <a:latin typeface="Arial"/>
                          <a:ea typeface="Arial"/>
                          <a:cs typeface="Arial"/>
                          <a:sym typeface="Arial"/>
                        </a:rPr>
                        <a:t> der Finger der </a:t>
                      </a:r>
                      <a:r>
                        <a:rPr lang="en-GB" sz="1800" u="none" strike="noStrike" cap="none" dirty="0" err="1">
                          <a:latin typeface="Arial"/>
                          <a:ea typeface="Arial"/>
                          <a:cs typeface="Arial"/>
                          <a:sym typeface="Arial"/>
                        </a:rPr>
                        <a:t>Hände</a:t>
                      </a:r>
                      <a:r>
                        <a:rPr lang="en-GB" sz="1800" u="none" strike="noStrike" cap="none" dirty="0">
                          <a:latin typeface="Arial"/>
                          <a:ea typeface="Arial"/>
                          <a:cs typeface="Arial"/>
                          <a:sym typeface="Arial"/>
                        </a:rPr>
                        <a:t> auf den </a:t>
                      </a:r>
                      <a:r>
                        <a:rPr lang="en-GB" sz="1800" u="none" strike="noStrike" cap="none" dirty="0" err="1">
                          <a:latin typeface="Arial"/>
                          <a:ea typeface="Arial"/>
                          <a:cs typeface="Arial"/>
                          <a:sym typeface="Arial"/>
                        </a:rPr>
                        <a:t>Abbildungen</a:t>
                      </a:r>
                      <a:r>
                        <a:rPr lang="en-GB" sz="1800" u="none" strike="noStrike" cap="none" dirty="0">
                          <a:latin typeface="Arial"/>
                          <a:ea typeface="Arial"/>
                          <a:cs typeface="Arial"/>
                          <a:sym typeface="Arial"/>
                        </a:rPr>
                        <a:t> in die </a:t>
                      </a:r>
                      <a:r>
                        <a:rPr lang="en-GB" sz="1800" u="none" strike="noStrike" cap="none" dirty="0" err="1">
                          <a:latin typeface="Arial"/>
                          <a:ea typeface="Arial"/>
                          <a:cs typeface="Arial"/>
                          <a:sym typeface="Arial"/>
                        </a:rPr>
                        <a:t>Kästchen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zu</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schreiben</a:t>
                      </a:r>
                      <a:r>
                        <a:rPr lang="en-GB" sz="1800" u="none" strike="noStrike" cap="none" dirty="0">
                          <a:latin typeface="Arial"/>
                          <a:ea typeface="Arial"/>
                          <a:cs typeface="Arial"/>
                          <a:sym typeface="Arial"/>
                        </a:rPr>
                        <a:t> und </a:t>
                      </a:r>
                      <a:r>
                        <a:rPr lang="en-GB" sz="1800" u="none" strike="noStrike" cap="none" dirty="0" err="1">
                          <a:latin typeface="Arial"/>
                          <a:ea typeface="Arial"/>
                          <a:cs typeface="Arial"/>
                          <a:sym typeface="Arial"/>
                        </a:rPr>
                        <a:t>mit</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Hilfe</a:t>
                      </a:r>
                      <a:r>
                        <a:rPr lang="en-GB" sz="1800" u="none" strike="noStrike" cap="none" dirty="0">
                          <a:latin typeface="Arial"/>
                          <a:ea typeface="Arial"/>
                          <a:cs typeface="Arial"/>
                          <a:sym typeface="Arial"/>
                        </a:rPr>
                        <a:t> der </a:t>
                      </a:r>
                      <a:r>
                        <a:rPr lang="en-GB" sz="1800" u="none" strike="noStrike" cap="none" dirty="0" err="1">
                          <a:latin typeface="Arial"/>
                          <a:ea typeface="Arial"/>
                          <a:cs typeface="Arial"/>
                          <a:sym typeface="Arial"/>
                        </a:rPr>
                        <a:t>Zahlen</a:t>
                      </a:r>
                      <a:r>
                        <a:rPr lang="en-GB" sz="1800" u="none" strike="noStrike" cap="none" dirty="0">
                          <a:latin typeface="Arial"/>
                          <a:ea typeface="Arial"/>
                          <a:cs typeface="Arial"/>
                          <a:sym typeface="Arial"/>
                        </a:rPr>
                        <a:t> und </a:t>
                      </a:r>
                      <a:r>
                        <a:rPr lang="en-GB" sz="1800" u="none" strike="noStrike" cap="none" dirty="0" err="1">
                          <a:latin typeface="Arial"/>
                          <a:ea typeface="Arial"/>
                          <a:cs typeface="Arial"/>
                          <a:sym typeface="Arial"/>
                        </a:rPr>
                        <a:t>Handzeichnungen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Summen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zu</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bilden</a:t>
                      </a:r>
                      <a:r>
                        <a:rPr lang="en-GB" sz="1800" u="none" strike="noStrike" cap="none" dirty="0">
                          <a:latin typeface="Arial"/>
                          <a:ea typeface="Arial"/>
                          <a:cs typeface="Arial"/>
                          <a:sym typeface="Arial"/>
                        </a:rPr>
                        <a:t>. Die </a:t>
                      </a:r>
                      <a:r>
                        <a:rPr lang="en-GB" sz="1800" u="none" strike="noStrike" cap="none" dirty="0" err="1">
                          <a:latin typeface="Arial"/>
                          <a:ea typeface="Arial"/>
                          <a:cs typeface="Arial"/>
                          <a:sym typeface="Arial"/>
                        </a:rPr>
                        <a:t>Lehrkraft</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zeigt</a:t>
                      </a:r>
                      <a:r>
                        <a:rPr lang="en-GB" sz="1800" u="none" strike="noStrike" cap="none" dirty="0">
                          <a:latin typeface="Arial"/>
                          <a:ea typeface="Arial"/>
                          <a:cs typeface="Arial"/>
                          <a:sym typeface="Arial"/>
                        </a:rPr>
                        <a:t> den </a:t>
                      </a:r>
                      <a:r>
                        <a:rPr lang="en-GB" sz="1800" u="none" strike="noStrike" cap="none" dirty="0" err="1">
                          <a:latin typeface="Arial"/>
                          <a:ea typeface="Arial"/>
                          <a:cs typeface="Arial"/>
                          <a:sym typeface="Arial"/>
                        </a:rPr>
                        <a:t>Schüler</a:t>
                      </a:r>
                      <a:r>
                        <a:rPr lang="en-GB" sz="1800" u="none" strike="noStrike" cap="none" dirty="0">
                          <a:latin typeface="Arial"/>
                          <a:ea typeface="Arial"/>
                          <a:cs typeface="Arial"/>
                          <a:sym typeface="Arial"/>
                        </a:rPr>
                        <a:t>*</a:t>
                      </a:r>
                      <a:r>
                        <a:rPr lang="en-GB" sz="1800" u="none" strike="noStrike" cap="none" dirty="0" err="1">
                          <a:latin typeface="Arial"/>
                          <a:ea typeface="Arial"/>
                          <a:cs typeface="Arial"/>
                          <a:sym typeface="Arial"/>
                        </a:rPr>
                        <a:t>innen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dann</a:t>
                      </a:r>
                      <a:r>
                        <a:rPr lang="en-GB" sz="1800" u="none" strike="noStrike" cap="none" dirty="0">
                          <a:latin typeface="Arial"/>
                          <a:ea typeface="Arial"/>
                          <a:cs typeface="Arial"/>
                          <a:sym typeface="Arial"/>
                        </a:rPr>
                        <a:t> die </a:t>
                      </a:r>
                      <a:r>
                        <a:rPr lang="en-GB" sz="1800" u="none" strike="noStrike" cap="none" dirty="0" err="1">
                          <a:latin typeface="Arial"/>
                          <a:ea typeface="Arial"/>
                          <a:cs typeface="Arial"/>
                          <a:sym typeface="Arial"/>
                        </a:rPr>
                        <a:t>Anzahl</a:t>
                      </a:r>
                      <a:r>
                        <a:rPr lang="en-GB" sz="1800" u="none" strike="noStrike" cap="none" dirty="0">
                          <a:latin typeface="Arial"/>
                          <a:ea typeface="Arial"/>
                          <a:cs typeface="Arial"/>
                          <a:sym typeface="Arial"/>
                        </a:rPr>
                        <a:t> der Finger </a:t>
                      </a:r>
                      <a:r>
                        <a:rPr lang="en-GB" sz="1800" u="none" strike="noStrike" cap="none" dirty="0" err="1">
                          <a:latin typeface="Arial"/>
                          <a:ea typeface="Arial"/>
                          <a:cs typeface="Arial"/>
                          <a:sym typeface="Arial"/>
                        </a:rPr>
                        <a:t>ihrer</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eigenen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Hände</a:t>
                      </a:r>
                      <a:r>
                        <a:rPr lang="en-GB" sz="1800" u="none" strike="noStrike" cap="none" dirty="0">
                          <a:latin typeface="Arial"/>
                          <a:ea typeface="Arial"/>
                          <a:cs typeface="Arial"/>
                          <a:sym typeface="Arial"/>
                        </a:rPr>
                        <a:t> und </a:t>
                      </a:r>
                      <a:r>
                        <a:rPr lang="en-GB" sz="1800" u="none" strike="noStrike" cap="none" dirty="0" err="1">
                          <a:latin typeface="Arial"/>
                          <a:ea typeface="Arial"/>
                          <a:cs typeface="Arial"/>
                          <a:sym typeface="Arial"/>
                        </a:rPr>
                        <a:t>bittet</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sie</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diese</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Zahlen</a:t>
                      </a:r>
                      <a:r>
                        <a:rPr lang="en-GB" sz="1800" u="none" strike="noStrike" cap="none" dirty="0">
                          <a:latin typeface="Arial"/>
                          <a:ea typeface="Arial"/>
                          <a:cs typeface="Arial"/>
                          <a:sym typeface="Arial"/>
                        </a:rPr>
                        <a:t> in </a:t>
                      </a:r>
                      <a:r>
                        <a:rPr lang="en-GB" sz="1800" u="none" strike="noStrike" cap="none" dirty="0" err="1">
                          <a:latin typeface="Arial"/>
                          <a:ea typeface="Arial"/>
                          <a:cs typeface="Arial"/>
                          <a:sym typeface="Arial"/>
                        </a:rPr>
                        <a:t>ihre</a:t>
                      </a:r>
                      <a:r>
                        <a:rPr lang="en-GB" sz="1800" u="none" strike="noStrike" cap="none" dirty="0">
                          <a:latin typeface="Arial"/>
                          <a:ea typeface="Arial"/>
                          <a:cs typeface="Arial"/>
                          <a:sym typeface="Arial"/>
                        </a:rPr>
                        <a:t> Hefte </a:t>
                      </a:r>
                      <a:r>
                        <a:rPr lang="en-GB" sz="1800" u="none" strike="noStrike" cap="none" dirty="0" err="1">
                          <a:latin typeface="Arial"/>
                          <a:ea typeface="Arial"/>
                          <a:cs typeface="Arial"/>
                          <a:sym typeface="Arial"/>
                        </a:rPr>
                        <a:t>zu</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schreiben</a:t>
                      </a:r>
                      <a:r>
                        <a:rPr lang="en-GB" sz="1800" u="none" strike="noStrike" cap="none" dirty="0">
                          <a:latin typeface="Arial"/>
                          <a:ea typeface="Arial"/>
                          <a:cs typeface="Arial"/>
                          <a:sym typeface="Arial"/>
                        </a:rPr>
                        <a:t>. Die </a:t>
                      </a:r>
                      <a:r>
                        <a:rPr lang="en-GB" sz="1800" u="none" strike="noStrike" cap="none" dirty="0" err="1">
                          <a:latin typeface="Arial"/>
                          <a:ea typeface="Arial"/>
                          <a:cs typeface="Arial"/>
                          <a:sym typeface="Arial"/>
                        </a:rPr>
                        <a:t>Gesamtpunktzahl</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wird</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wieder</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mit</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Zahlen</a:t>
                      </a:r>
                      <a:r>
                        <a:rPr lang="en-GB" sz="1800" u="none" strike="noStrike" cap="none" dirty="0">
                          <a:latin typeface="Arial"/>
                          <a:ea typeface="Arial"/>
                          <a:cs typeface="Arial"/>
                          <a:sym typeface="Arial"/>
                        </a:rPr>
                        <a:t> und </a:t>
                      </a:r>
                      <a:r>
                        <a:rPr lang="en-GB" sz="1800" u="none" strike="noStrike" cap="none" dirty="0" err="1">
                          <a:latin typeface="Arial"/>
                          <a:ea typeface="Arial"/>
                          <a:cs typeface="Arial"/>
                          <a:sym typeface="Arial"/>
                        </a:rPr>
                        <a:t>Fingerzeichnungen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dargestellt</a:t>
                      </a:r>
                      <a:r>
                        <a:rPr lang="en-GB" sz="1800" u="none" strike="noStrike" cap="none" dirty="0">
                          <a:latin typeface="Arial"/>
                          <a:ea typeface="Arial"/>
                          <a:cs typeface="Arial"/>
                          <a:sym typeface="Arial"/>
                        </a:rPr>
                        <a:t>.</a:t>
                      </a:r>
                      <a:endParaRPr sz="1800" u="none" strike="noStrike" cap="none" dirty="0">
                        <a:latin typeface="Arial"/>
                        <a:ea typeface="Arial"/>
                        <a:cs typeface="Arial"/>
                        <a:sym typeface="Arial"/>
                      </a:endParaRPr>
                    </a:p>
                    <a:p>
                      <a:pPr marL="0" marR="0" lvl="0" indent="0" algn="l" rtl="0">
                        <a:lnSpc>
                          <a:spcPct val="150000"/>
                        </a:lnSpc>
                        <a:spcBef>
                          <a:spcPts val="1200"/>
                        </a:spcBef>
                        <a:spcAft>
                          <a:spcPts val="0"/>
                        </a:spcAft>
                        <a:buNone/>
                      </a:pPr>
                      <a:r>
                        <a:rPr lang="en-GB" sz="1800" u="none" strike="noStrike" cap="none" dirty="0" err="1">
                          <a:latin typeface="Arial"/>
                          <a:ea typeface="Arial"/>
                          <a:cs typeface="Arial"/>
                          <a:sym typeface="Arial"/>
                        </a:rPr>
                        <a:t>Im</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übrigen</a:t>
                      </a:r>
                      <a:r>
                        <a:rPr lang="en-GB" sz="1800" u="none" strike="noStrike" cap="none" dirty="0">
                          <a:latin typeface="Arial"/>
                          <a:ea typeface="Arial"/>
                          <a:cs typeface="Arial"/>
                          <a:sym typeface="Arial"/>
                        </a:rPr>
                        <a:t> Teil des </a:t>
                      </a:r>
                      <a:r>
                        <a:rPr lang="en-GB" sz="1800" u="none" strike="noStrike" cap="none" dirty="0" err="1">
                          <a:latin typeface="Arial"/>
                          <a:ea typeface="Arial"/>
                          <a:cs typeface="Arial"/>
                          <a:sym typeface="Arial"/>
                        </a:rPr>
                        <a:t>Formblatts</a:t>
                      </a:r>
                      <a:r>
                        <a:rPr lang="en-GB" sz="1800" u="none" strike="noStrike" cap="none" dirty="0">
                          <a:latin typeface="Arial"/>
                          <a:ea typeface="Arial"/>
                          <a:cs typeface="Arial"/>
                          <a:sym typeface="Arial"/>
                        </a:rPr>
                        <a:t> 6 </a:t>
                      </a:r>
                      <a:r>
                        <a:rPr lang="en-GB" sz="1800" u="none" strike="noStrike" cap="none" dirty="0" err="1">
                          <a:latin typeface="Arial"/>
                          <a:ea typeface="Arial"/>
                          <a:cs typeface="Arial"/>
                          <a:sym typeface="Arial"/>
                        </a:rPr>
                        <a:t>sollen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sie</a:t>
                      </a:r>
                      <a:r>
                        <a:rPr lang="en-GB" sz="1800" u="none" strike="noStrike" cap="none" dirty="0">
                          <a:latin typeface="Arial"/>
                          <a:ea typeface="Arial"/>
                          <a:cs typeface="Arial"/>
                          <a:sym typeface="Arial"/>
                        </a:rPr>
                        <a:t> die </a:t>
                      </a:r>
                      <a:r>
                        <a:rPr lang="en-GB" sz="1800" u="none" strike="noStrike" cap="none" dirty="0" err="1">
                          <a:latin typeface="Arial"/>
                          <a:ea typeface="Arial"/>
                          <a:cs typeface="Arial"/>
                          <a:sym typeface="Arial"/>
                        </a:rPr>
                        <a:t>Gesamtzahl</a:t>
                      </a:r>
                      <a:r>
                        <a:rPr lang="en-GB" sz="1800" u="none" strike="noStrike" cap="none" dirty="0">
                          <a:latin typeface="Arial"/>
                          <a:ea typeface="Arial"/>
                          <a:cs typeface="Arial"/>
                          <a:sym typeface="Arial"/>
                        </a:rPr>
                        <a:t> der </a:t>
                      </a:r>
                      <a:r>
                        <a:rPr lang="en-GB" sz="1800" u="none" strike="noStrike" cap="none" dirty="0" err="1">
                          <a:latin typeface="Arial"/>
                          <a:ea typeface="Arial"/>
                          <a:cs typeface="Arial"/>
                          <a:sym typeface="Arial"/>
                        </a:rPr>
                        <a:t>Punkte</a:t>
                      </a:r>
                      <a:r>
                        <a:rPr lang="en-GB" sz="1800" u="none" strike="noStrike" cap="none" dirty="0">
                          <a:latin typeface="Arial"/>
                          <a:ea typeface="Arial"/>
                          <a:cs typeface="Arial"/>
                          <a:sym typeface="Arial"/>
                        </a:rPr>
                        <a:t> in die </a:t>
                      </a:r>
                      <a:r>
                        <a:rPr lang="en-GB" sz="1800" u="none" strike="noStrike" cap="none" dirty="0" err="1">
                          <a:latin typeface="Arial"/>
                          <a:ea typeface="Arial"/>
                          <a:cs typeface="Arial"/>
                          <a:sym typeface="Arial"/>
                        </a:rPr>
                        <a:t>Kästchen</a:t>
                      </a:r>
                      <a:r>
                        <a:rPr lang="en-GB" sz="1800" u="none" strike="noStrike" cap="none" dirty="0">
                          <a:latin typeface="Arial"/>
                          <a:ea typeface="Arial"/>
                          <a:cs typeface="Arial"/>
                          <a:sym typeface="Arial"/>
                        </a:rPr>
                        <a:t> </a:t>
                      </a:r>
                      <a:r>
                        <a:rPr lang="en-GB" sz="1800" u="none" strike="noStrike" cap="none" dirty="0" err="1">
                          <a:latin typeface="Arial"/>
                          <a:ea typeface="Arial"/>
                          <a:cs typeface="Arial"/>
                          <a:sym typeface="Arial"/>
                        </a:rPr>
                        <a:t>eintragen</a:t>
                      </a:r>
                      <a:r>
                        <a:rPr lang="en-GB" sz="1800" u="none" strike="noStrike" cap="none" dirty="0">
                          <a:latin typeface="Arial"/>
                          <a:ea typeface="Arial"/>
                          <a:cs typeface="Arial"/>
                          <a:sym typeface="Arial"/>
                        </a:rPr>
                        <a:t>.</a:t>
                      </a:r>
                      <a:endParaRPr sz="1800" u="none" strike="noStrike" cap="none" dirty="0">
                        <a:latin typeface="Arial"/>
                        <a:ea typeface="Arial"/>
                        <a:cs typeface="Arial"/>
                        <a:sym typeface="Arial"/>
                      </a:endParaRPr>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228" name="Google Shape;228;p50"/>
          <p:cNvPicPr preferRelativeResize="0"/>
          <p:nvPr/>
        </p:nvPicPr>
        <p:blipFill rotWithShape="1">
          <a:blip r:embed="rId3">
            <a:alphaModFix/>
          </a:blip>
          <a:srcRect l="9192" t="13346" r="11153" b="5925"/>
          <a:stretch/>
        </p:blipFill>
        <p:spPr>
          <a:xfrm>
            <a:off x="6534615" y="1538868"/>
            <a:ext cx="3951434" cy="4304371"/>
          </a:xfrm>
          <a:prstGeom prst="rect">
            <a:avLst/>
          </a:prstGeom>
          <a:noFill/>
          <a:ln>
            <a:noFill/>
          </a:ln>
        </p:spPr>
      </p:pic>
      <p:pic>
        <p:nvPicPr>
          <p:cNvPr id="229" name="Google Shape;229;p50"/>
          <p:cNvPicPr preferRelativeResize="0"/>
          <p:nvPr/>
        </p:nvPicPr>
        <p:blipFill rotWithShape="1">
          <a:blip r:embed="rId4">
            <a:alphaModFix/>
          </a:blip>
          <a:srcRect l="10592" r="7055"/>
          <a:stretch/>
        </p:blipFill>
        <p:spPr>
          <a:xfrm>
            <a:off x="1385902" y="3429000"/>
            <a:ext cx="3576955" cy="2392045"/>
          </a:xfrm>
          <a:prstGeom prst="rect">
            <a:avLst/>
          </a:prstGeom>
          <a:noFill/>
          <a:ln>
            <a:noFill/>
          </a:ln>
        </p:spPr>
      </p:pic>
      <p:sp>
        <p:nvSpPr>
          <p:cNvPr id="230" name="Google Shape;230;p50"/>
          <p:cNvSpPr/>
          <p:nvPr/>
        </p:nvSpPr>
        <p:spPr>
          <a:xfrm>
            <a:off x="1385902" y="1577291"/>
            <a:ext cx="1700198"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000" b="1" i="0" u="none" strike="noStrike" cap="none" dirty="0">
                <a:solidFill>
                  <a:srgbClr val="000000"/>
                </a:solidFill>
                <a:latin typeface="Calibri"/>
                <a:ea typeface="Calibri"/>
                <a:cs typeface="Calibri"/>
                <a:sym typeface="Calibri"/>
              </a:rPr>
              <a:t>FORMBLATT 6</a:t>
            </a:r>
            <a:endParaRPr dirty="0"/>
          </a:p>
        </p:txBody>
      </p:sp>
      <p:sp>
        <p:nvSpPr>
          <p:cNvPr id="4" name="Google Shape;221;p49">
            <a:extLst>
              <a:ext uri="{FF2B5EF4-FFF2-40B4-BE49-F238E27FC236}">
                <a16:creationId xmlns:a16="http://schemas.microsoft.com/office/drawing/2014/main" id="{DE22B650-1050-0B15-5BD6-3262AF041B2C}"/>
              </a:ext>
            </a:extLst>
          </p:cNvPr>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de-DE" sz="2400" b="1" dirty="0">
                <a:solidFill>
                  <a:schemeClr val="lt1"/>
                </a:solidFill>
              </a:rPr>
              <a:t>Modul 4: Inklusion in allen Bereichen der allgemeinen und beruflichen Bildung</a:t>
            </a:r>
            <a:br>
              <a:rPr lang="de-DE" sz="2400" b="1" dirty="0">
                <a:solidFill>
                  <a:schemeClr val="lt1"/>
                </a:solidFill>
              </a:rPr>
            </a:br>
            <a:r>
              <a:rPr lang="de-DE" sz="2400" b="1" dirty="0">
                <a:solidFill>
                  <a:schemeClr val="lt1"/>
                </a:solidFill>
              </a:rPr>
              <a:t>7. Aktivität Einfache Addition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6" name="Google Shape;236;p51"/>
          <p:cNvSpPr/>
          <p:nvPr/>
        </p:nvSpPr>
        <p:spPr>
          <a:xfrm>
            <a:off x="965915" y="1468192"/>
            <a:ext cx="10148553" cy="270843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GB" sz="2400" b="1" i="0" u="none" strike="noStrike" cap="none">
                <a:solidFill>
                  <a:srgbClr val="000000"/>
                </a:solidFill>
                <a:highlight>
                  <a:srgbClr val="FFFFFF"/>
                </a:highlight>
                <a:latin typeface="Arial"/>
                <a:ea typeface="Arial"/>
                <a:cs typeface="Arial"/>
                <a:sym typeface="Arial"/>
              </a:rPr>
              <a:t>Zusätzliche Lernressourcen:</a:t>
            </a:r>
            <a:endParaRPr sz="2400" b="1" i="0" u="none" strike="noStrike" cap="none">
              <a:solidFill>
                <a:srgbClr val="000000"/>
              </a:solidFill>
              <a:highlight>
                <a:srgbClr val="FFFFFF"/>
              </a:highlight>
              <a:latin typeface="Arial"/>
              <a:ea typeface="Arial"/>
              <a:cs typeface="Arial"/>
              <a:sym typeface="Arial"/>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highlight>
                <a:srgbClr val="FFFFFF"/>
              </a:highlight>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2400"/>
              <a:buFont typeface="Arial"/>
              <a:buChar char="•"/>
            </a:pPr>
            <a:r>
              <a:rPr lang="en-GB" sz="2400" b="0" i="0" u="none" strike="noStrike" cap="none">
                <a:solidFill>
                  <a:srgbClr val="000000"/>
                </a:solidFill>
                <a:highlight>
                  <a:srgbClr val="FFFFFF"/>
                </a:highlight>
                <a:latin typeface="Arial"/>
                <a:ea typeface="Arial"/>
                <a:cs typeface="Arial"/>
                <a:sym typeface="Arial"/>
              </a:rPr>
              <a:t>Mutlu, Y. (2016). Lernbehinderung in der Mathematik (Entwicklungsdyskalkulie). Theories in Mathematics Education. Ankara: Pegem Akademi</a:t>
            </a:r>
            <a:endParaRPr sz="2400" b="0" i="0" u="none" strike="noStrike" cap="none">
              <a:solidFill>
                <a:srgbClr val="000000"/>
              </a:solidFill>
              <a:highlight>
                <a:srgbClr val="FFFFFF"/>
              </a:highlight>
              <a:latin typeface="Arial"/>
              <a:ea typeface="Arial"/>
              <a:cs typeface="Arial"/>
              <a:sym typeface="Arial"/>
            </a:endParaRPr>
          </a:p>
          <a:p>
            <a:pPr marL="285750" marR="0" lvl="0" indent="-13335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highlight>
                <a:srgbClr val="FFFFFF"/>
              </a:highlight>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2400"/>
              <a:buFont typeface="Arial"/>
              <a:buChar char="•"/>
            </a:pPr>
            <a:r>
              <a:rPr lang="en-GB" sz="2400" b="0" i="0" u="none" strike="noStrike" cap="none">
                <a:solidFill>
                  <a:srgbClr val="000000"/>
                </a:solidFill>
                <a:highlight>
                  <a:srgbClr val="FFFFFF"/>
                </a:highlight>
                <a:latin typeface="Arial"/>
                <a:ea typeface="Arial"/>
                <a:cs typeface="Arial"/>
                <a:sym typeface="Arial"/>
              </a:rPr>
              <a:t>https://www.youtube.com/watch?v=7mvvj75holc</a:t>
            </a:r>
            <a:endParaRPr sz="2400" b="0" i="0" u="none" strike="noStrike" cap="none">
              <a:solidFill>
                <a:srgbClr val="000000"/>
              </a:solidFill>
              <a:latin typeface="Arial"/>
              <a:ea typeface="Arial"/>
              <a:cs typeface="Arial"/>
              <a:sym typeface="Arial"/>
            </a:endParaRPr>
          </a:p>
        </p:txBody>
      </p:sp>
      <p:sp>
        <p:nvSpPr>
          <p:cNvPr id="4" name="Google Shape;221;p49">
            <a:extLst>
              <a:ext uri="{FF2B5EF4-FFF2-40B4-BE49-F238E27FC236}">
                <a16:creationId xmlns:a16="http://schemas.microsoft.com/office/drawing/2014/main" id="{B7C2B94F-8690-3BA3-537E-078DBFC0AC32}"/>
              </a:ext>
            </a:extLst>
          </p:cNvPr>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de-DE" sz="2400" b="1" dirty="0">
                <a:solidFill>
                  <a:schemeClr val="lt1"/>
                </a:solidFill>
              </a:rPr>
              <a:t>Modul 4: Inklusion in allen Bereichen der allgemeinen und beruflichen Bildung</a:t>
            </a:r>
            <a:br>
              <a:rPr lang="de-DE" sz="2400" b="1" dirty="0">
                <a:solidFill>
                  <a:schemeClr val="lt1"/>
                </a:solidFill>
              </a:rPr>
            </a:br>
            <a:r>
              <a:rPr lang="de-DE" sz="2400" b="1" dirty="0">
                <a:solidFill>
                  <a:schemeClr val="lt1"/>
                </a:solidFill>
              </a:rPr>
              <a:t>7. Aktivität Einfache Addition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52"/>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en-GB" sz="2400" b="1" dirty="0">
                <a:solidFill>
                  <a:schemeClr val="lt1"/>
                </a:solidFill>
              </a:rPr>
              <a:t>Modul 4: </a:t>
            </a:r>
            <a:r>
              <a:rPr lang="en-GB" sz="2400" b="1" dirty="0" err="1">
                <a:solidFill>
                  <a:schemeClr val="lt1"/>
                </a:solidFill>
              </a:rPr>
              <a:t>Inklusion</a:t>
            </a:r>
            <a:r>
              <a:rPr lang="en-GB" sz="2400" b="1" dirty="0">
                <a:solidFill>
                  <a:schemeClr val="lt1"/>
                </a:solidFill>
              </a:rPr>
              <a:t> in </a:t>
            </a:r>
            <a:r>
              <a:rPr lang="en-GB" sz="2400" b="1" dirty="0" err="1">
                <a:solidFill>
                  <a:schemeClr val="lt1"/>
                </a:solidFill>
              </a:rPr>
              <a:t>allen</a:t>
            </a:r>
            <a:r>
              <a:rPr lang="en-GB" sz="2400" b="1" dirty="0">
                <a:solidFill>
                  <a:schemeClr val="lt1"/>
                </a:solidFill>
              </a:rPr>
              <a:t> </a:t>
            </a:r>
            <a:r>
              <a:rPr lang="en-GB" sz="2400" b="1" dirty="0" err="1">
                <a:solidFill>
                  <a:schemeClr val="lt1"/>
                </a:solidFill>
              </a:rPr>
              <a:t>Bereichen</a:t>
            </a:r>
            <a:r>
              <a:rPr lang="en-GB" sz="2400" b="1" dirty="0">
                <a:solidFill>
                  <a:schemeClr val="lt1"/>
                </a:solidFill>
              </a:rPr>
              <a:t> der </a:t>
            </a:r>
            <a:r>
              <a:rPr lang="en-GB" sz="2400" b="1" dirty="0" err="1">
                <a:solidFill>
                  <a:schemeClr val="lt1"/>
                </a:solidFill>
              </a:rPr>
              <a:t>allgemeinen</a:t>
            </a:r>
            <a:r>
              <a:rPr lang="en-GB" sz="2400" b="1" dirty="0">
                <a:solidFill>
                  <a:schemeClr val="lt1"/>
                </a:solidFill>
              </a:rPr>
              <a:t> und </a:t>
            </a:r>
            <a:r>
              <a:rPr lang="en-GB" sz="2400" b="1" dirty="0" err="1">
                <a:solidFill>
                  <a:schemeClr val="lt1"/>
                </a:solidFill>
              </a:rPr>
              <a:t>beruflichen</a:t>
            </a:r>
            <a:r>
              <a:rPr lang="en-GB" sz="2400" b="1" dirty="0">
                <a:solidFill>
                  <a:schemeClr val="lt1"/>
                </a:solidFill>
              </a:rPr>
              <a:t> </a:t>
            </a:r>
            <a:r>
              <a:rPr lang="en-GB" sz="2400" b="1" dirty="0" err="1">
                <a:solidFill>
                  <a:schemeClr val="lt1"/>
                </a:solidFill>
              </a:rPr>
              <a:t>Bildung</a:t>
            </a:r>
            <a:br>
              <a:rPr lang="en-GB" sz="2400" b="1" dirty="0">
                <a:solidFill>
                  <a:schemeClr val="lt1"/>
                </a:solidFill>
              </a:rPr>
            </a:br>
            <a:r>
              <a:rPr lang="en-GB" sz="2400" b="1" dirty="0">
                <a:solidFill>
                  <a:schemeClr val="lt1"/>
                </a:solidFill>
              </a:rPr>
              <a:t>8. </a:t>
            </a:r>
            <a:r>
              <a:rPr lang="en-GB" sz="2400" b="1" dirty="0" err="1">
                <a:solidFill>
                  <a:schemeClr val="lt1"/>
                </a:solidFill>
              </a:rPr>
              <a:t>Aktivität</a:t>
            </a:r>
            <a:r>
              <a:rPr lang="en-GB" sz="2400" b="1" dirty="0">
                <a:solidFill>
                  <a:schemeClr val="lt1"/>
                </a:solidFill>
              </a:rPr>
              <a:t>: </a:t>
            </a:r>
            <a:r>
              <a:rPr lang="en-GB" sz="2400" b="1" dirty="0" err="1">
                <a:solidFill>
                  <a:schemeClr val="lt1"/>
                </a:solidFill>
              </a:rPr>
              <a:t>Zahlenrätsel</a:t>
            </a:r>
            <a:r>
              <a:rPr lang="en-GB" sz="2400" b="1" dirty="0">
                <a:solidFill>
                  <a:schemeClr val="lt1"/>
                </a:solidFill>
              </a:rPr>
              <a:t> </a:t>
            </a:r>
            <a:endParaRPr sz="2400" b="1" dirty="0">
              <a:solidFill>
                <a:schemeClr val="lt1"/>
              </a:solidFill>
            </a:endParaRPr>
          </a:p>
        </p:txBody>
      </p:sp>
      <p:graphicFrame>
        <p:nvGraphicFramePr>
          <p:cNvPr id="242" name="Google Shape;242;p52"/>
          <p:cNvGraphicFramePr/>
          <p:nvPr>
            <p:extLst>
              <p:ext uri="{D42A27DB-BD31-4B8C-83A1-F6EECF244321}">
                <p14:modId xmlns:p14="http://schemas.microsoft.com/office/powerpoint/2010/main" val="4017036838"/>
              </p:ext>
            </p:extLst>
          </p:nvPr>
        </p:nvGraphicFramePr>
        <p:xfrm>
          <a:off x="357808" y="1130867"/>
          <a:ext cx="11640900" cy="4574175"/>
        </p:xfrm>
        <a:graphic>
          <a:graphicData uri="http://schemas.openxmlformats.org/drawingml/2006/table">
            <a:tbl>
              <a:tblPr bandRow="1">
                <a:noFill/>
                <a:tableStyleId>{E33C1919-A8A9-43B8-883E-13103B7F2C14}</a:tableStyleId>
              </a:tblPr>
              <a:tblGrid>
                <a:gridCol w="1735550">
                  <a:extLst>
                    <a:ext uri="{9D8B030D-6E8A-4147-A177-3AD203B41FA5}">
                      <a16:colId xmlns:a16="http://schemas.microsoft.com/office/drawing/2014/main" val="20000"/>
                    </a:ext>
                  </a:extLst>
                </a:gridCol>
                <a:gridCol w="9905350">
                  <a:extLst>
                    <a:ext uri="{9D8B030D-6E8A-4147-A177-3AD203B41FA5}">
                      <a16:colId xmlns:a16="http://schemas.microsoft.com/office/drawing/2014/main" val="20001"/>
                    </a:ext>
                  </a:extLst>
                </a:gridCol>
              </a:tblGrid>
              <a:tr h="415825">
                <a:tc>
                  <a:txBody>
                    <a:bodyPr/>
                    <a:lstStyle/>
                    <a:p>
                      <a:pPr marL="0" marR="0" lvl="0" indent="0" algn="l" rtl="0">
                        <a:lnSpc>
                          <a:spcPct val="150000"/>
                        </a:lnSpc>
                        <a:spcBef>
                          <a:spcPts val="0"/>
                        </a:spcBef>
                        <a:spcAft>
                          <a:spcPts val="0"/>
                        </a:spcAft>
                        <a:buNone/>
                      </a:pPr>
                      <a:r>
                        <a:rPr lang="en-GB" sz="2000" b="1" u="none" strike="noStrike" cap="none">
                          <a:solidFill>
                            <a:srgbClr val="C00000"/>
                          </a:solidFill>
                        </a:rPr>
                        <a:t>Lerndauer:</a:t>
                      </a:r>
                      <a:endParaRPr sz="2000" b="1" u="none" strike="noStrike" cap="none">
                        <a:solidFill>
                          <a:srgbClr val="C00000"/>
                        </a:solidFill>
                        <a:latin typeface="Arial"/>
                        <a:ea typeface="Arial"/>
                        <a:cs typeface="Arial"/>
                        <a:sym typeface="Arial"/>
                      </a:endParaRPr>
                    </a:p>
                  </a:txBody>
                  <a:tcPr marL="50625" marR="50625" marT="0" marB="0"/>
                </a:tc>
                <a:tc>
                  <a:txBody>
                    <a:bodyPr/>
                    <a:lstStyle/>
                    <a:p>
                      <a:pPr marL="0" marR="0" lvl="0" indent="0" algn="l" rtl="0">
                        <a:lnSpc>
                          <a:spcPct val="150000"/>
                        </a:lnSpc>
                        <a:spcBef>
                          <a:spcPts val="0"/>
                        </a:spcBef>
                        <a:spcAft>
                          <a:spcPts val="0"/>
                        </a:spcAft>
                        <a:buNone/>
                      </a:pPr>
                      <a:r>
                        <a:rPr lang="en-GB" sz="2000" u="none" strike="noStrike" cap="none"/>
                        <a:t>15-20 Minuten</a:t>
                      </a:r>
                      <a:endParaRPr sz="2000" u="none" strike="noStrike" cap="none">
                        <a:latin typeface="Arial"/>
                        <a:ea typeface="Arial"/>
                        <a:cs typeface="Arial"/>
                        <a:sym typeface="Arial"/>
                      </a:endParaRPr>
                    </a:p>
                  </a:txBody>
                  <a:tcPr marL="50625" marR="50625" marT="0" marB="0"/>
                </a:tc>
                <a:extLst>
                  <a:ext uri="{0D108BD9-81ED-4DB2-BD59-A6C34878D82A}">
                    <a16:rowId xmlns:a16="http://schemas.microsoft.com/office/drawing/2014/main" val="10000"/>
                  </a:ext>
                </a:extLst>
              </a:tr>
              <a:tr h="4158350">
                <a:tc>
                  <a:txBody>
                    <a:bodyPr/>
                    <a:lstStyle/>
                    <a:p>
                      <a:pPr marL="0" marR="0" lvl="0" indent="0" algn="l" rtl="0">
                        <a:lnSpc>
                          <a:spcPct val="150000"/>
                        </a:lnSpc>
                        <a:spcBef>
                          <a:spcPts val="0"/>
                        </a:spcBef>
                        <a:spcAft>
                          <a:spcPts val="0"/>
                        </a:spcAft>
                        <a:buNone/>
                      </a:pPr>
                      <a:r>
                        <a:rPr lang="en-GB" sz="2000" b="1" u="none" strike="noStrike" cap="none">
                          <a:solidFill>
                            <a:srgbClr val="C00000"/>
                          </a:solidFill>
                        </a:rPr>
                        <a:t>Inhalt:</a:t>
                      </a:r>
                      <a:endParaRPr sz="2000" b="1" u="none" strike="noStrike" cap="none">
                        <a:solidFill>
                          <a:srgbClr val="C00000"/>
                        </a:solidFill>
                        <a:latin typeface="Arial"/>
                        <a:ea typeface="Arial"/>
                        <a:cs typeface="Arial"/>
                        <a:sym typeface="Arial"/>
                      </a:endParaRPr>
                    </a:p>
                  </a:txBody>
                  <a:tcPr marL="50625" marR="50625" marT="0" marB="0"/>
                </a:tc>
                <a:tc>
                  <a:txBody>
                    <a:bodyPr/>
                    <a:lstStyle/>
                    <a:p>
                      <a:pPr marL="0" marR="0" lvl="0" indent="0" algn="just" rtl="0">
                        <a:lnSpc>
                          <a:spcPct val="150000"/>
                        </a:lnSpc>
                        <a:spcBef>
                          <a:spcPts val="0"/>
                        </a:spcBef>
                        <a:spcAft>
                          <a:spcPts val="0"/>
                        </a:spcAft>
                        <a:buNone/>
                      </a:pPr>
                      <a:r>
                        <a:rPr lang="en-GB" sz="2000" u="none" strike="noStrike" cap="none" dirty="0">
                          <a:latin typeface="Arial"/>
                          <a:ea typeface="Arial"/>
                          <a:cs typeface="Arial"/>
                          <a:sym typeface="Arial"/>
                        </a:rPr>
                        <a:t>Für Kinder </a:t>
                      </a:r>
                      <a:r>
                        <a:rPr lang="en-GB" sz="2000" u="none" strike="noStrike" cap="none" dirty="0" err="1">
                          <a:latin typeface="Arial"/>
                          <a:ea typeface="Arial"/>
                          <a:cs typeface="Arial"/>
                          <a:sym typeface="Arial"/>
                        </a:rPr>
                        <a:t>mit</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Dyskalkulie</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ist</a:t>
                      </a:r>
                      <a:r>
                        <a:rPr lang="en-GB" sz="2000" u="none" strike="noStrike" cap="none" dirty="0">
                          <a:latin typeface="Arial"/>
                          <a:ea typeface="Arial"/>
                          <a:cs typeface="Arial"/>
                          <a:sym typeface="Arial"/>
                        </a:rPr>
                        <a:t> die </a:t>
                      </a:r>
                      <a:r>
                        <a:rPr lang="en-GB" sz="2000" u="none" strike="noStrike" cap="none" dirty="0" err="1">
                          <a:latin typeface="Arial"/>
                          <a:ea typeface="Arial"/>
                          <a:cs typeface="Arial"/>
                          <a:sym typeface="Arial"/>
                        </a:rPr>
                        <a:t>Unterscheidung</a:t>
                      </a:r>
                      <a:r>
                        <a:rPr lang="en-GB" sz="2000" u="none" strike="noStrike" cap="none" dirty="0">
                          <a:latin typeface="Arial"/>
                          <a:ea typeface="Arial"/>
                          <a:cs typeface="Arial"/>
                          <a:sym typeface="Arial"/>
                        </a:rPr>
                        <a:t> der </a:t>
                      </a:r>
                      <a:r>
                        <a:rPr lang="en-GB" sz="2000" u="none" strike="noStrike" cap="none" dirty="0" err="1">
                          <a:latin typeface="Arial"/>
                          <a:ea typeface="Arial"/>
                          <a:cs typeface="Arial"/>
                          <a:sym typeface="Arial"/>
                        </a:rPr>
                        <a:t>Formunterschiede</a:t>
                      </a:r>
                      <a:r>
                        <a:rPr lang="en-GB" sz="2000" u="none" strike="noStrike" cap="none" dirty="0">
                          <a:latin typeface="Arial"/>
                          <a:ea typeface="Arial"/>
                          <a:cs typeface="Arial"/>
                          <a:sym typeface="Arial"/>
                        </a:rPr>
                        <a:t> von </a:t>
                      </a:r>
                      <a:r>
                        <a:rPr lang="en-GB" sz="2000" u="none" strike="noStrike" cap="none" dirty="0" err="1">
                          <a:latin typeface="Arial"/>
                          <a:ea typeface="Arial"/>
                          <a:cs typeface="Arial"/>
                          <a:sym typeface="Arial"/>
                        </a:rPr>
                        <a:t>Zahlen</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eine</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wichtige</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Fähigkeit</a:t>
                      </a:r>
                      <a:r>
                        <a:rPr lang="en-GB" sz="2000" u="none" strike="noStrike" cap="none" dirty="0">
                          <a:latin typeface="Arial"/>
                          <a:ea typeface="Arial"/>
                          <a:cs typeface="Arial"/>
                          <a:sym typeface="Arial"/>
                        </a:rPr>
                        <a:t>. </a:t>
                      </a:r>
                      <a:endParaRPr dirty="0"/>
                    </a:p>
                    <a:p>
                      <a:pPr marL="0" marR="0" lvl="0" indent="0" algn="just" rtl="0">
                        <a:lnSpc>
                          <a:spcPct val="150000"/>
                        </a:lnSpc>
                        <a:spcBef>
                          <a:spcPts val="1200"/>
                        </a:spcBef>
                        <a:spcAft>
                          <a:spcPts val="0"/>
                        </a:spcAft>
                        <a:buNone/>
                      </a:pPr>
                      <a:r>
                        <a:rPr lang="en-GB" sz="2000" u="none" strike="noStrike" cap="none" dirty="0" err="1">
                          <a:latin typeface="Arial"/>
                          <a:ea typeface="Arial"/>
                          <a:cs typeface="Arial"/>
                          <a:sym typeface="Arial"/>
                        </a:rPr>
                        <a:t>Vor</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allem</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Farben</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können</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als</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wichtiges</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Hilfsmittel</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eingesetzt</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werden</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damit</a:t>
                      </a:r>
                      <a:r>
                        <a:rPr lang="en-GB" sz="2000" u="none" strike="noStrike" cap="none" dirty="0">
                          <a:latin typeface="Arial"/>
                          <a:ea typeface="Arial"/>
                          <a:cs typeface="Arial"/>
                          <a:sym typeface="Arial"/>
                        </a:rPr>
                        <a:t> die </a:t>
                      </a:r>
                      <a:r>
                        <a:rPr lang="en-GB" sz="2000" u="none" strike="noStrike" cap="none" dirty="0" err="1">
                          <a:latin typeface="Arial"/>
                          <a:ea typeface="Arial"/>
                          <a:cs typeface="Arial"/>
                          <a:sym typeface="Arial"/>
                        </a:rPr>
                        <a:t>Schüler</a:t>
                      </a:r>
                      <a:r>
                        <a:rPr lang="en-GB" sz="2000" u="none" strike="noStrike" cap="none" dirty="0">
                          <a:latin typeface="Arial"/>
                          <a:ea typeface="Arial"/>
                          <a:cs typeface="Arial"/>
                          <a:sym typeface="Arial"/>
                        </a:rPr>
                        <a:t>*</a:t>
                      </a:r>
                      <a:r>
                        <a:rPr lang="en-GB" sz="2000" u="none" strike="noStrike" cap="none" dirty="0" err="1">
                          <a:latin typeface="Arial"/>
                          <a:ea typeface="Arial"/>
                          <a:cs typeface="Arial"/>
                          <a:sym typeface="Arial"/>
                        </a:rPr>
                        <a:t>innen</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diesen</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Unterschied</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erkennen</a:t>
                      </a:r>
                      <a:r>
                        <a:rPr lang="en-GB" sz="2000" u="none" strike="noStrike" cap="none" dirty="0">
                          <a:latin typeface="Arial"/>
                          <a:ea typeface="Arial"/>
                          <a:cs typeface="Arial"/>
                          <a:sym typeface="Arial"/>
                        </a:rPr>
                        <a:t>. Das </a:t>
                      </a:r>
                      <a:r>
                        <a:rPr lang="en-GB" sz="2000" u="none" strike="noStrike" cap="none" dirty="0" err="1">
                          <a:latin typeface="Arial"/>
                          <a:ea typeface="Arial"/>
                          <a:cs typeface="Arial"/>
                          <a:sym typeface="Arial"/>
                        </a:rPr>
                        <a:t>Formblatt</a:t>
                      </a:r>
                      <a:r>
                        <a:rPr lang="en-GB" sz="2000" u="none" strike="noStrike" cap="none" dirty="0">
                          <a:latin typeface="Arial"/>
                          <a:ea typeface="Arial"/>
                          <a:cs typeface="Arial"/>
                          <a:sym typeface="Arial"/>
                        </a:rPr>
                        <a:t> 7 </a:t>
                      </a:r>
                      <a:r>
                        <a:rPr lang="en-GB" sz="2000" u="none" strike="noStrike" cap="none" dirty="0" err="1">
                          <a:latin typeface="Arial"/>
                          <a:ea typeface="Arial"/>
                          <a:cs typeface="Arial"/>
                          <a:sym typeface="Arial"/>
                        </a:rPr>
                        <a:t>wird</a:t>
                      </a:r>
                      <a:r>
                        <a:rPr lang="en-GB" sz="2000" u="none" strike="noStrike" cap="none" dirty="0">
                          <a:latin typeface="Arial"/>
                          <a:ea typeface="Arial"/>
                          <a:cs typeface="Arial"/>
                          <a:sym typeface="Arial"/>
                        </a:rPr>
                        <a:t> je </a:t>
                      </a:r>
                      <a:r>
                        <a:rPr lang="en-GB" sz="2000" u="none" strike="noStrike" cap="none" dirty="0" err="1">
                          <a:latin typeface="Arial"/>
                          <a:ea typeface="Arial"/>
                          <a:cs typeface="Arial"/>
                          <a:sym typeface="Arial"/>
                        </a:rPr>
                        <a:t>nach</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Anzahl</a:t>
                      </a:r>
                      <a:r>
                        <a:rPr lang="en-GB" sz="2000" u="none" strike="noStrike" cap="none" dirty="0">
                          <a:latin typeface="Arial"/>
                          <a:ea typeface="Arial"/>
                          <a:cs typeface="Arial"/>
                          <a:sym typeface="Arial"/>
                        </a:rPr>
                        <a:t> der </a:t>
                      </a:r>
                      <a:r>
                        <a:rPr lang="en-GB" sz="2000" u="none" strike="noStrike" cap="none" dirty="0" err="1">
                          <a:latin typeface="Arial"/>
                          <a:ea typeface="Arial"/>
                          <a:cs typeface="Arial"/>
                          <a:sym typeface="Arial"/>
                        </a:rPr>
                        <a:t>Schüler</a:t>
                      </a:r>
                      <a:r>
                        <a:rPr lang="en-GB" sz="2000" u="none" strike="noStrike" cap="none" dirty="0">
                          <a:latin typeface="Arial"/>
                          <a:ea typeface="Arial"/>
                          <a:cs typeface="Arial"/>
                          <a:sym typeface="Arial"/>
                        </a:rPr>
                        <a:t>*</a:t>
                      </a:r>
                      <a:r>
                        <a:rPr lang="en-GB" sz="2000" u="none" strike="noStrike" cap="none" dirty="0" err="1">
                          <a:latin typeface="Arial"/>
                          <a:ea typeface="Arial"/>
                          <a:cs typeface="Arial"/>
                          <a:sym typeface="Arial"/>
                        </a:rPr>
                        <a:t>innen</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vervielfältigt</a:t>
                      </a:r>
                      <a:r>
                        <a:rPr lang="en-GB" sz="2000" u="none" strike="noStrike" cap="none" dirty="0">
                          <a:latin typeface="Arial"/>
                          <a:ea typeface="Arial"/>
                          <a:cs typeface="Arial"/>
                          <a:sym typeface="Arial"/>
                        </a:rPr>
                        <a:t> und an alle </a:t>
                      </a:r>
                      <a:r>
                        <a:rPr lang="en-GB" sz="2000" u="none" strike="noStrike" cap="none" dirty="0" err="1">
                          <a:latin typeface="Arial"/>
                          <a:ea typeface="Arial"/>
                          <a:cs typeface="Arial"/>
                          <a:sym typeface="Arial"/>
                        </a:rPr>
                        <a:t>Schüler</a:t>
                      </a:r>
                      <a:r>
                        <a:rPr lang="en-GB" sz="2000" u="none" strike="noStrike" cap="none" dirty="0">
                          <a:latin typeface="Arial"/>
                          <a:ea typeface="Arial"/>
                          <a:cs typeface="Arial"/>
                          <a:sym typeface="Arial"/>
                        </a:rPr>
                        <a:t>*</a:t>
                      </a:r>
                      <a:r>
                        <a:rPr lang="en-GB" sz="2000" u="none" strike="noStrike" cap="none" dirty="0" err="1">
                          <a:latin typeface="Arial"/>
                          <a:ea typeface="Arial"/>
                          <a:cs typeface="Arial"/>
                          <a:sym typeface="Arial"/>
                        </a:rPr>
                        <a:t>innen</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verteilt</a:t>
                      </a:r>
                      <a:r>
                        <a:rPr lang="en-GB" sz="2000" u="none" strike="noStrike" cap="none" dirty="0">
                          <a:latin typeface="Arial"/>
                          <a:ea typeface="Arial"/>
                          <a:cs typeface="Arial"/>
                          <a:sym typeface="Arial"/>
                        </a:rPr>
                        <a:t>.</a:t>
                      </a:r>
                      <a:endParaRPr dirty="0"/>
                    </a:p>
                    <a:p>
                      <a:pPr marL="0" marR="0" lvl="0" indent="0" algn="just" rtl="0">
                        <a:lnSpc>
                          <a:spcPct val="150000"/>
                        </a:lnSpc>
                        <a:spcBef>
                          <a:spcPts val="1200"/>
                        </a:spcBef>
                        <a:spcAft>
                          <a:spcPts val="0"/>
                        </a:spcAft>
                        <a:buNone/>
                      </a:pPr>
                      <a:r>
                        <a:rPr lang="en-GB" sz="2000" u="none" strike="noStrike" cap="none" dirty="0">
                          <a:latin typeface="Arial"/>
                          <a:ea typeface="Arial"/>
                          <a:cs typeface="Arial"/>
                          <a:sym typeface="Arial"/>
                        </a:rPr>
                        <a:t>Die </a:t>
                      </a:r>
                      <a:r>
                        <a:rPr lang="en-GB" sz="2000" u="none" strike="noStrike" cap="none" dirty="0" err="1">
                          <a:latin typeface="Arial"/>
                          <a:ea typeface="Arial"/>
                          <a:cs typeface="Arial"/>
                          <a:sym typeface="Arial"/>
                        </a:rPr>
                        <a:t>Schüler</a:t>
                      </a:r>
                      <a:r>
                        <a:rPr lang="en-GB" sz="2000" u="none" strike="noStrike" cap="none" dirty="0">
                          <a:latin typeface="Arial"/>
                          <a:ea typeface="Arial"/>
                          <a:cs typeface="Arial"/>
                          <a:sym typeface="Arial"/>
                        </a:rPr>
                        <a:t>*</a:t>
                      </a:r>
                      <a:r>
                        <a:rPr lang="en-GB" sz="2000" u="none" strike="noStrike" cap="none" dirty="0" err="1">
                          <a:latin typeface="Arial"/>
                          <a:ea typeface="Arial"/>
                          <a:cs typeface="Arial"/>
                          <a:sym typeface="Arial"/>
                        </a:rPr>
                        <a:t>innen</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erhalten</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Aktivitätskarten</a:t>
                      </a:r>
                      <a:r>
                        <a:rPr lang="en-GB" sz="2000" u="none" strike="noStrike" cap="none" dirty="0">
                          <a:latin typeface="Arial"/>
                          <a:ea typeface="Arial"/>
                          <a:cs typeface="Arial"/>
                          <a:sym typeface="Arial"/>
                        </a:rPr>
                        <a:t>, die der </a:t>
                      </a:r>
                      <a:r>
                        <a:rPr lang="en-GB" sz="2000" u="none" strike="noStrike" cap="none" dirty="0" err="1">
                          <a:latin typeface="Arial"/>
                          <a:ea typeface="Arial"/>
                          <a:cs typeface="Arial"/>
                          <a:sym typeface="Arial"/>
                        </a:rPr>
                        <a:t>Abbildung</a:t>
                      </a:r>
                      <a:r>
                        <a:rPr lang="en-GB" sz="2000" u="none" strike="noStrike" cap="none" dirty="0">
                          <a:latin typeface="Arial"/>
                          <a:ea typeface="Arial"/>
                          <a:cs typeface="Arial"/>
                          <a:sym typeface="Arial"/>
                        </a:rPr>
                        <a:t> in Formular 7 </a:t>
                      </a:r>
                      <a:r>
                        <a:rPr lang="en-GB" sz="2000" u="none" strike="noStrike" cap="none" dirty="0" err="1">
                          <a:latin typeface="Arial"/>
                          <a:ea typeface="Arial"/>
                          <a:cs typeface="Arial"/>
                          <a:sym typeface="Arial"/>
                        </a:rPr>
                        <a:t>ähneln</a:t>
                      </a:r>
                      <a:r>
                        <a:rPr lang="en-GB" sz="2000" u="none" strike="noStrike" cap="none" dirty="0">
                          <a:latin typeface="Arial"/>
                          <a:ea typeface="Arial"/>
                          <a:cs typeface="Arial"/>
                          <a:sym typeface="Arial"/>
                        </a:rPr>
                        <a:t>, und </a:t>
                      </a:r>
                      <a:r>
                        <a:rPr lang="en-GB" sz="2000" u="none" strike="noStrike" cap="none" dirty="0" err="1">
                          <a:latin typeface="Arial"/>
                          <a:ea typeface="Arial"/>
                          <a:cs typeface="Arial"/>
                          <a:sym typeface="Arial"/>
                        </a:rPr>
                        <a:t>werden</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gebeten</a:t>
                      </a:r>
                      <a:r>
                        <a:rPr lang="en-GB" sz="2000" u="none" strike="noStrike" cap="none" dirty="0">
                          <a:latin typeface="Arial"/>
                          <a:ea typeface="Arial"/>
                          <a:cs typeface="Arial"/>
                          <a:sym typeface="Arial"/>
                        </a:rPr>
                        <a:t>, die </a:t>
                      </a:r>
                      <a:r>
                        <a:rPr lang="en-GB" sz="2000" u="none" strike="noStrike" cap="none" dirty="0" err="1">
                          <a:latin typeface="Arial"/>
                          <a:ea typeface="Arial"/>
                          <a:cs typeface="Arial"/>
                          <a:sym typeface="Arial"/>
                        </a:rPr>
                        <a:t>Zahlen</a:t>
                      </a:r>
                      <a:r>
                        <a:rPr lang="en-GB" sz="2000" u="none" strike="noStrike" cap="none" dirty="0">
                          <a:latin typeface="Arial"/>
                          <a:ea typeface="Arial"/>
                          <a:cs typeface="Arial"/>
                          <a:sym typeface="Arial"/>
                        </a:rPr>
                        <a:t> in der </a:t>
                      </a:r>
                      <a:r>
                        <a:rPr lang="en-GB" sz="2000" u="none" strike="noStrike" cap="none" dirty="0" err="1">
                          <a:latin typeface="Arial"/>
                          <a:ea typeface="Arial"/>
                          <a:cs typeface="Arial"/>
                          <a:sym typeface="Arial"/>
                        </a:rPr>
                        <a:t>Abbildung</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entsprechend</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ihrer</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Farben</a:t>
                      </a:r>
                      <a:r>
                        <a:rPr lang="en-GB" sz="2000" u="none" strike="noStrike" cap="none" dirty="0">
                          <a:latin typeface="Arial"/>
                          <a:ea typeface="Arial"/>
                          <a:cs typeface="Arial"/>
                          <a:sym typeface="Arial"/>
                        </a:rPr>
                        <a:t> in die </a:t>
                      </a:r>
                      <a:r>
                        <a:rPr lang="en-GB" sz="2000" u="none" strike="noStrike" cap="none" dirty="0" err="1">
                          <a:latin typeface="Arial"/>
                          <a:ea typeface="Arial"/>
                          <a:cs typeface="Arial"/>
                          <a:sym typeface="Arial"/>
                        </a:rPr>
                        <a:t>Kästchen</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zu</a:t>
                      </a:r>
                      <a:r>
                        <a:rPr lang="en-GB" sz="2000" u="none" strike="noStrike" cap="none" dirty="0">
                          <a:latin typeface="Arial"/>
                          <a:ea typeface="Arial"/>
                          <a:cs typeface="Arial"/>
                          <a:sym typeface="Arial"/>
                        </a:rPr>
                        <a:t> </a:t>
                      </a:r>
                      <a:r>
                        <a:rPr lang="en-GB" sz="2000" u="none" strike="noStrike" cap="none" dirty="0" err="1">
                          <a:latin typeface="Arial"/>
                          <a:ea typeface="Arial"/>
                          <a:cs typeface="Arial"/>
                          <a:sym typeface="Arial"/>
                        </a:rPr>
                        <a:t>schreiben</a:t>
                      </a:r>
                      <a:r>
                        <a:rPr lang="en-GB" sz="2200" u="none" strike="noStrike" cap="none" dirty="0">
                          <a:latin typeface="Arial"/>
                          <a:ea typeface="Arial"/>
                          <a:cs typeface="Arial"/>
                          <a:sym typeface="Arial"/>
                        </a:rPr>
                        <a:t>.</a:t>
                      </a:r>
                      <a:endParaRPr sz="2200" u="none" strike="noStrike" cap="none" dirty="0">
                        <a:latin typeface="Arial"/>
                        <a:ea typeface="Arial"/>
                        <a:cs typeface="Arial"/>
                        <a:sym typeface="Arial"/>
                      </a:endParaRPr>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8" name="Google Shape;248;p53"/>
          <p:cNvPicPr preferRelativeResize="0"/>
          <p:nvPr/>
        </p:nvPicPr>
        <p:blipFill rotWithShape="1">
          <a:blip r:embed="rId3">
            <a:alphaModFix/>
          </a:blip>
          <a:srcRect l="5848" t="15184" r="6701" b="59738"/>
          <a:stretch/>
        </p:blipFill>
        <p:spPr>
          <a:xfrm>
            <a:off x="423006" y="3590693"/>
            <a:ext cx="5516880" cy="2124926"/>
          </a:xfrm>
          <a:prstGeom prst="rect">
            <a:avLst/>
          </a:prstGeom>
          <a:noFill/>
          <a:ln>
            <a:noFill/>
          </a:ln>
        </p:spPr>
      </p:pic>
      <p:pic>
        <p:nvPicPr>
          <p:cNvPr id="249" name="Google Shape;249;p53"/>
          <p:cNvPicPr preferRelativeResize="0"/>
          <p:nvPr/>
        </p:nvPicPr>
        <p:blipFill rotWithShape="1">
          <a:blip r:embed="rId3">
            <a:alphaModFix/>
          </a:blip>
          <a:srcRect l="5848" t="40263" r="6701" b="6120"/>
          <a:stretch/>
        </p:blipFill>
        <p:spPr>
          <a:xfrm>
            <a:off x="6096000" y="1040780"/>
            <a:ext cx="5516880" cy="4776439"/>
          </a:xfrm>
          <a:prstGeom prst="rect">
            <a:avLst/>
          </a:prstGeom>
          <a:noFill/>
          <a:ln>
            <a:noFill/>
          </a:ln>
        </p:spPr>
      </p:pic>
      <p:sp>
        <p:nvSpPr>
          <p:cNvPr id="250" name="Google Shape;250;p53"/>
          <p:cNvSpPr/>
          <p:nvPr/>
        </p:nvSpPr>
        <p:spPr>
          <a:xfrm>
            <a:off x="1385902" y="1577291"/>
            <a:ext cx="1031051"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000" b="1" i="0" u="none" strike="noStrike" cap="none" dirty="0">
                <a:solidFill>
                  <a:srgbClr val="000000"/>
                </a:solidFill>
                <a:latin typeface="Calibri"/>
                <a:ea typeface="Calibri"/>
                <a:cs typeface="Calibri"/>
                <a:sym typeface="Calibri"/>
              </a:rPr>
              <a:t>FORMBLATT 7</a:t>
            </a:r>
            <a:endParaRPr dirty="0"/>
          </a:p>
        </p:txBody>
      </p:sp>
      <p:sp>
        <p:nvSpPr>
          <p:cNvPr id="4" name="Google Shape;241;p52">
            <a:extLst>
              <a:ext uri="{FF2B5EF4-FFF2-40B4-BE49-F238E27FC236}">
                <a16:creationId xmlns:a16="http://schemas.microsoft.com/office/drawing/2014/main" id="{DC9A3FAB-4119-CD9A-727C-250B6F2DBCC5}"/>
              </a:ext>
            </a:extLst>
          </p:cNvPr>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en-GB" sz="2400" b="1" dirty="0">
                <a:solidFill>
                  <a:schemeClr val="lt1"/>
                </a:solidFill>
              </a:rPr>
              <a:t>Modul 4: </a:t>
            </a:r>
            <a:r>
              <a:rPr lang="en-GB" sz="2400" b="1" dirty="0" err="1">
                <a:solidFill>
                  <a:schemeClr val="lt1"/>
                </a:solidFill>
              </a:rPr>
              <a:t>Inklusion</a:t>
            </a:r>
            <a:r>
              <a:rPr lang="en-GB" sz="2400" b="1" dirty="0">
                <a:solidFill>
                  <a:schemeClr val="lt1"/>
                </a:solidFill>
              </a:rPr>
              <a:t> in </a:t>
            </a:r>
            <a:r>
              <a:rPr lang="en-GB" sz="2400" b="1" dirty="0" err="1">
                <a:solidFill>
                  <a:schemeClr val="lt1"/>
                </a:solidFill>
              </a:rPr>
              <a:t>allen</a:t>
            </a:r>
            <a:r>
              <a:rPr lang="en-GB" sz="2400" b="1" dirty="0">
                <a:solidFill>
                  <a:schemeClr val="lt1"/>
                </a:solidFill>
              </a:rPr>
              <a:t> </a:t>
            </a:r>
            <a:r>
              <a:rPr lang="en-GB" sz="2400" b="1" dirty="0" err="1">
                <a:solidFill>
                  <a:schemeClr val="lt1"/>
                </a:solidFill>
              </a:rPr>
              <a:t>Bereichen</a:t>
            </a:r>
            <a:r>
              <a:rPr lang="en-GB" sz="2400" b="1" dirty="0">
                <a:solidFill>
                  <a:schemeClr val="lt1"/>
                </a:solidFill>
              </a:rPr>
              <a:t> der </a:t>
            </a:r>
            <a:r>
              <a:rPr lang="en-GB" sz="2400" b="1" dirty="0" err="1">
                <a:solidFill>
                  <a:schemeClr val="lt1"/>
                </a:solidFill>
              </a:rPr>
              <a:t>allgemeinen</a:t>
            </a:r>
            <a:r>
              <a:rPr lang="en-GB" sz="2400" b="1" dirty="0">
                <a:solidFill>
                  <a:schemeClr val="lt1"/>
                </a:solidFill>
              </a:rPr>
              <a:t> und </a:t>
            </a:r>
            <a:r>
              <a:rPr lang="en-GB" sz="2400" b="1" dirty="0" err="1">
                <a:solidFill>
                  <a:schemeClr val="lt1"/>
                </a:solidFill>
              </a:rPr>
              <a:t>beruflichen</a:t>
            </a:r>
            <a:r>
              <a:rPr lang="en-GB" sz="2400" b="1" dirty="0">
                <a:solidFill>
                  <a:schemeClr val="lt1"/>
                </a:solidFill>
              </a:rPr>
              <a:t> </a:t>
            </a:r>
            <a:r>
              <a:rPr lang="en-GB" sz="2400" b="1" dirty="0" err="1">
                <a:solidFill>
                  <a:schemeClr val="lt1"/>
                </a:solidFill>
              </a:rPr>
              <a:t>Bildung</a:t>
            </a:r>
            <a:br>
              <a:rPr lang="en-GB" sz="2400" b="1" dirty="0">
                <a:solidFill>
                  <a:schemeClr val="lt1"/>
                </a:solidFill>
              </a:rPr>
            </a:br>
            <a:r>
              <a:rPr lang="en-GB" sz="2400" b="1" dirty="0">
                <a:solidFill>
                  <a:schemeClr val="lt1"/>
                </a:solidFill>
              </a:rPr>
              <a:t>8. </a:t>
            </a:r>
            <a:r>
              <a:rPr lang="en-GB" sz="2400" b="1" dirty="0" err="1">
                <a:solidFill>
                  <a:schemeClr val="lt1"/>
                </a:solidFill>
              </a:rPr>
              <a:t>Aktivität</a:t>
            </a:r>
            <a:r>
              <a:rPr lang="en-GB" sz="2400" b="1" dirty="0">
                <a:solidFill>
                  <a:schemeClr val="lt1"/>
                </a:solidFill>
              </a:rPr>
              <a:t>: </a:t>
            </a:r>
            <a:r>
              <a:rPr lang="en-GB" sz="2400" b="1" dirty="0" err="1">
                <a:solidFill>
                  <a:schemeClr val="lt1"/>
                </a:solidFill>
              </a:rPr>
              <a:t>Zahlenrätsel</a:t>
            </a:r>
            <a:r>
              <a:rPr lang="en-GB" sz="2400" b="1" dirty="0">
                <a:solidFill>
                  <a:schemeClr val="lt1"/>
                </a:solidFill>
              </a:rPr>
              <a:t> </a:t>
            </a:r>
            <a:endParaRPr sz="2400" b="1" dirty="0">
              <a:solidFill>
                <a:schemeClr val="lt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6" name="Google Shape;256;p54"/>
          <p:cNvSpPr/>
          <p:nvPr/>
        </p:nvSpPr>
        <p:spPr>
          <a:xfrm>
            <a:off x="965915" y="1468192"/>
            <a:ext cx="10148553" cy="2339102"/>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GB" sz="2400" b="1" i="0" u="none" strike="noStrike" cap="none">
                <a:solidFill>
                  <a:srgbClr val="000000"/>
                </a:solidFill>
                <a:highlight>
                  <a:srgbClr val="FFFFFF"/>
                </a:highlight>
                <a:latin typeface="Arial"/>
                <a:ea typeface="Arial"/>
                <a:cs typeface="Arial"/>
                <a:sym typeface="Arial"/>
              </a:rPr>
              <a:t>Zusätzliche Lernressourcen:</a:t>
            </a:r>
            <a:endParaRPr sz="2400" b="1" i="0" u="none" strike="noStrike" cap="none">
              <a:solidFill>
                <a:srgbClr val="000000"/>
              </a:solidFill>
              <a:highlight>
                <a:srgbClr val="FFFFFF"/>
              </a:highlight>
              <a:latin typeface="Arial"/>
              <a:ea typeface="Arial"/>
              <a:cs typeface="Arial"/>
              <a:sym typeface="Arial"/>
            </a:endParaRPr>
          </a:p>
          <a:p>
            <a:pPr marL="285750" marR="0" lvl="0" indent="-146050" algn="l" rtl="0">
              <a:lnSpc>
                <a:spcPct val="100000"/>
              </a:lnSpc>
              <a:spcBef>
                <a:spcPts val="0"/>
              </a:spcBef>
              <a:spcAft>
                <a:spcPts val="0"/>
              </a:spcAft>
              <a:buClr>
                <a:srgbClr val="000000"/>
              </a:buClr>
              <a:buSzPts val="2200"/>
              <a:buFont typeface="Arial"/>
              <a:buNone/>
            </a:pPr>
            <a:endParaRPr sz="2200" b="0" i="0" u="none" strike="noStrike" cap="none">
              <a:solidFill>
                <a:srgbClr val="000000"/>
              </a:solidFill>
              <a:highlight>
                <a:srgbClr val="FFFFFF"/>
              </a:highlight>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2200"/>
              <a:buFont typeface="Arial"/>
              <a:buChar char="•"/>
            </a:pPr>
            <a:r>
              <a:rPr lang="en-GB" sz="2200" b="0" i="0" u="none" strike="noStrike" cap="none">
                <a:solidFill>
                  <a:srgbClr val="000000"/>
                </a:solidFill>
                <a:highlight>
                  <a:srgbClr val="FFFFFF"/>
                </a:highlight>
                <a:latin typeface="Arial"/>
                <a:ea typeface="Arial"/>
                <a:cs typeface="Arial"/>
                <a:sym typeface="Arial"/>
              </a:rPr>
              <a:t>Toptaş, Olkun, Çekirdekçi und Sarı (2020) Mathematikunterricht in der Grundschule, Vizetek Publications</a:t>
            </a:r>
            <a:endParaRPr/>
          </a:p>
          <a:p>
            <a:pPr marL="285750" marR="0" lvl="0" indent="-146050" algn="l" rtl="0">
              <a:lnSpc>
                <a:spcPct val="100000"/>
              </a:lnSpc>
              <a:spcBef>
                <a:spcPts val="0"/>
              </a:spcBef>
              <a:spcAft>
                <a:spcPts val="0"/>
              </a:spcAft>
              <a:buClr>
                <a:srgbClr val="000000"/>
              </a:buClr>
              <a:buSzPts val="2200"/>
              <a:buFont typeface="Arial"/>
              <a:buNone/>
            </a:pPr>
            <a:endParaRPr sz="2200" b="0" i="0" u="none" strike="noStrike" cap="none">
              <a:solidFill>
                <a:srgbClr val="000000"/>
              </a:solidFill>
              <a:highlight>
                <a:srgbClr val="FFFFFF"/>
              </a:highlight>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2200"/>
              <a:buFont typeface="Arial"/>
              <a:buChar char="•"/>
            </a:pPr>
            <a:r>
              <a:rPr lang="en-GB" sz="2200" b="0" i="0" u="none" strike="noStrike" cap="none">
                <a:solidFill>
                  <a:srgbClr val="000000"/>
                </a:solidFill>
                <a:highlight>
                  <a:srgbClr val="FFFFFF"/>
                </a:highlight>
                <a:latin typeface="Arial"/>
                <a:ea typeface="Arial"/>
                <a:cs typeface="Arial"/>
                <a:sym typeface="Arial"/>
              </a:rPr>
              <a:t>https://www.youtube.com/watch?v=Gt75jzMzpSg </a:t>
            </a:r>
            <a:endParaRPr sz="2200" b="0" i="0" u="none" strike="noStrike" cap="none">
              <a:solidFill>
                <a:srgbClr val="000000"/>
              </a:solidFill>
              <a:latin typeface="Arial"/>
              <a:ea typeface="Arial"/>
              <a:cs typeface="Arial"/>
              <a:sym typeface="Arial"/>
            </a:endParaRPr>
          </a:p>
        </p:txBody>
      </p:sp>
      <p:sp>
        <p:nvSpPr>
          <p:cNvPr id="4" name="Google Shape;241;p52">
            <a:extLst>
              <a:ext uri="{FF2B5EF4-FFF2-40B4-BE49-F238E27FC236}">
                <a16:creationId xmlns:a16="http://schemas.microsoft.com/office/drawing/2014/main" id="{DE348CEA-AF3A-5C27-17AF-C8D665105FE5}"/>
              </a:ext>
            </a:extLst>
          </p:cNvPr>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en-GB" sz="2400" b="1" dirty="0">
                <a:solidFill>
                  <a:schemeClr val="lt1"/>
                </a:solidFill>
              </a:rPr>
              <a:t>Modul 4: </a:t>
            </a:r>
            <a:r>
              <a:rPr lang="en-GB" sz="2400" b="1" dirty="0" err="1">
                <a:solidFill>
                  <a:schemeClr val="lt1"/>
                </a:solidFill>
              </a:rPr>
              <a:t>Inklusion</a:t>
            </a:r>
            <a:r>
              <a:rPr lang="en-GB" sz="2400" b="1" dirty="0">
                <a:solidFill>
                  <a:schemeClr val="lt1"/>
                </a:solidFill>
              </a:rPr>
              <a:t> in </a:t>
            </a:r>
            <a:r>
              <a:rPr lang="en-GB" sz="2400" b="1" dirty="0" err="1">
                <a:solidFill>
                  <a:schemeClr val="lt1"/>
                </a:solidFill>
              </a:rPr>
              <a:t>allen</a:t>
            </a:r>
            <a:r>
              <a:rPr lang="en-GB" sz="2400" b="1" dirty="0">
                <a:solidFill>
                  <a:schemeClr val="lt1"/>
                </a:solidFill>
              </a:rPr>
              <a:t> </a:t>
            </a:r>
            <a:r>
              <a:rPr lang="en-GB" sz="2400" b="1" dirty="0" err="1">
                <a:solidFill>
                  <a:schemeClr val="lt1"/>
                </a:solidFill>
              </a:rPr>
              <a:t>Bereichen</a:t>
            </a:r>
            <a:r>
              <a:rPr lang="en-GB" sz="2400" b="1" dirty="0">
                <a:solidFill>
                  <a:schemeClr val="lt1"/>
                </a:solidFill>
              </a:rPr>
              <a:t> der </a:t>
            </a:r>
            <a:r>
              <a:rPr lang="en-GB" sz="2400" b="1" dirty="0" err="1">
                <a:solidFill>
                  <a:schemeClr val="lt1"/>
                </a:solidFill>
              </a:rPr>
              <a:t>allgemeinen</a:t>
            </a:r>
            <a:r>
              <a:rPr lang="en-GB" sz="2400" b="1" dirty="0">
                <a:solidFill>
                  <a:schemeClr val="lt1"/>
                </a:solidFill>
              </a:rPr>
              <a:t> und </a:t>
            </a:r>
            <a:r>
              <a:rPr lang="en-GB" sz="2400" b="1" dirty="0" err="1">
                <a:solidFill>
                  <a:schemeClr val="lt1"/>
                </a:solidFill>
              </a:rPr>
              <a:t>beruflichen</a:t>
            </a:r>
            <a:r>
              <a:rPr lang="en-GB" sz="2400" b="1" dirty="0">
                <a:solidFill>
                  <a:schemeClr val="lt1"/>
                </a:solidFill>
              </a:rPr>
              <a:t> </a:t>
            </a:r>
            <a:r>
              <a:rPr lang="en-GB" sz="2400" b="1" dirty="0" err="1">
                <a:solidFill>
                  <a:schemeClr val="lt1"/>
                </a:solidFill>
              </a:rPr>
              <a:t>Bildung</a:t>
            </a:r>
            <a:br>
              <a:rPr lang="en-GB" sz="2400" b="1" dirty="0">
                <a:solidFill>
                  <a:schemeClr val="lt1"/>
                </a:solidFill>
              </a:rPr>
            </a:br>
            <a:r>
              <a:rPr lang="en-GB" sz="2400" b="1" dirty="0">
                <a:solidFill>
                  <a:schemeClr val="lt1"/>
                </a:solidFill>
              </a:rPr>
              <a:t>8. </a:t>
            </a:r>
            <a:r>
              <a:rPr lang="en-GB" sz="2400" b="1" dirty="0" err="1">
                <a:solidFill>
                  <a:schemeClr val="lt1"/>
                </a:solidFill>
              </a:rPr>
              <a:t>Aktivität</a:t>
            </a:r>
            <a:r>
              <a:rPr lang="en-GB" sz="2400" b="1" dirty="0">
                <a:solidFill>
                  <a:schemeClr val="lt1"/>
                </a:solidFill>
              </a:rPr>
              <a:t>: </a:t>
            </a:r>
            <a:r>
              <a:rPr lang="en-GB" sz="2400" b="1" dirty="0" err="1">
                <a:solidFill>
                  <a:schemeClr val="lt1"/>
                </a:solidFill>
              </a:rPr>
              <a:t>Zahlenrätsel</a:t>
            </a:r>
            <a:r>
              <a:rPr lang="en-GB" sz="2400" b="1" dirty="0">
                <a:solidFill>
                  <a:schemeClr val="lt1"/>
                </a:solidFill>
              </a:rPr>
              <a:t> </a:t>
            </a:r>
            <a:endParaRPr sz="2400" b="1" dirty="0">
              <a:solidFill>
                <a:schemeClr val="lt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55"/>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en-GB" sz="2400" b="1" dirty="0">
                <a:solidFill>
                  <a:schemeClr val="lt1"/>
                </a:solidFill>
              </a:rPr>
              <a:t>Modul 4: </a:t>
            </a:r>
            <a:r>
              <a:rPr lang="en-GB" sz="2400" b="1" dirty="0" err="1">
                <a:solidFill>
                  <a:schemeClr val="lt1"/>
                </a:solidFill>
              </a:rPr>
              <a:t>Inklusion</a:t>
            </a:r>
            <a:r>
              <a:rPr lang="en-GB" sz="2400" b="1" dirty="0">
                <a:solidFill>
                  <a:schemeClr val="lt1"/>
                </a:solidFill>
              </a:rPr>
              <a:t> in </a:t>
            </a:r>
            <a:r>
              <a:rPr lang="en-GB" sz="2400" b="1" dirty="0" err="1">
                <a:solidFill>
                  <a:schemeClr val="lt1"/>
                </a:solidFill>
              </a:rPr>
              <a:t>allen</a:t>
            </a:r>
            <a:r>
              <a:rPr lang="en-GB" sz="2400" b="1" dirty="0">
                <a:solidFill>
                  <a:schemeClr val="lt1"/>
                </a:solidFill>
              </a:rPr>
              <a:t> </a:t>
            </a:r>
            <a:r>
              <a:rPr lang="en-GB" sz="2400" b="1" dirty="0" err="1">
                <a:solidFill>
                  <a:schemeClr val="lt1"/>
                </a:solidFill>
              </a:rPr>
              <a:t>Bereichen</a:t>
            </a:r>
            <a:r>
              <a:rPr lang="en-GB" sz="2400" b="1" dirty="0">
                <a:solidFill>
                  <a:schemeClr val="lt1"/>
                </a:solidFill>
              </a:rPr>
              <a:t> der </a:t>
            </a:r>
            <a:r>
              <a:rPr lang="en-GB" sz="2400" b="1" dirty="0" err="1">
                <a:solidFill>
                  <a:schemeClr val="lt1"/>
                </a:solidFill>
              </a:rPr>
              <a:t>allgemeinen</a:t>
            </a:r>
            <a:r>
              <a:rPr lang="en-GB" sz="2400" b="1" dirty="0">
                <a:solidFill>
                  <a:schemeClr val="lt1"/>
                </a:solidFill>
              </a:rPr>
              <a:t> und </a:t>
            </a:r>
            <a:r>
              <a:rPr lang="en-GB" sz="2400" b="1" dirty="0" err="1">
                <a:solidFill>
                  <a:schemeClr val="lt1"/>
                </a:solidFill>
              </a:rPr>
              <a:t>beruflichen</a:t>
            </a:r>
            <a:r>
              <a:rPr lang="en-GB" sz="2400" b="1" dirty="0">
                <a:solidFill>
                  <a:schemeClr val="lt1"/>
                </a:solidFill>
              </a:rPr>
              <a:t> </a:t>
            </a:r>
            <a:r>
              <a:rPr lang="en-GB" sz="2400" b="1" dirty="0" err="1">
                <a:solidFill>
                  <a:schemeClr val="lt1"/>
                </a:solidFill>
              </a:rPr>
              <a:t>Bildung</a:t>
            </a:r>
            <a:br>
              <a:rPr lang="en-GB" sz="2400" b="1" dirty="0">
                <a:solidFill>
                  <a:schemeClr val="lt1"/>
                </a:solidFill>
              </a:rPr>
            </a:br>
            <a:r>
              <a:rPr lang="en-GB" sz="2400" b="1" dirty="0">
                <a:solidFill>
                  <a:schemeClr val="lt1"/>
                </a:solidFill>
              </a:rPr>
              <a:t>9. </a:t>
            </a:r>
            <a:r>
              <a:rPr lang="en-GB" sz="2400" b="1" dirty="0" err="1">
                <a:solidFill>
                  <a:schemeClr val="lt1"/>
                </a:solidFill>
              </a:rPr>
              <a:t>Aktivität</a:t>
            </a:r>
            <a:r>
              <a:rPr lang="en-GB" sz="2400" b="1" dirty="0">
                <a:solidFill>
                  <a:schemeClr val="lt1"/>
                </a:solidFill>
              </a:rPr>
              <a:t> </a:t>
            </a:r>
            <a:r>
              <a:rPr lang="en-GB" sz="2400" b="1" dirty="0" err="1">
                <a:solidFill>
                  <a:schemeClr val="lt1"/>
                </a:solidFill>
              </a:rPr>
              <a:t>Quadratisches</a:t>
            </a:r>
            <a:r>
              <a:rPr lang="en-GB" sz="2400" b="1" dirty="0">
                <a:solidFill>
                  <a:schemeClr val="lt1"/>
                </a:solidFill>
              </a:rPr>
              <a:t> </a:t>
            </a:r>
            <a:r>
              <a:rPr lang="en-GB" sz="2400" b="1" dirty="0" err="1">
                <a:solidFill>
                  <a:schemeClr val="lt1"/>
                </a:solidFill>
              </a:rPr>
              <a:t>Kritzeln</a:t>
            </a:r>
            <a:r>
              <a:rPr lang="en-GB" sz="2400" b="1" dirty="0">
                <a:solidFill>
                  <a:schemeClr val="lt1"/>
                </a:solidFill>
              </a:rPr>
              <a:t> </a:t>
            </a:r>
            <a:endParaRPr sz="2400" b="1" dirty="0">
              <a:solidFill>
                <a:schemeClr val="lt1"/>
              </a:solidFill>
            </a:endParaRPr>
          </a:p>
        </p:txBody>
      </p:sp>
      <p:graphicFrame>
        <p:nvGraphicFramePr>
          <p:cNvPr id="262" name="Google Shape;262;p55"/>
          <p:cNvGraphicFramePr/>
          <p:nvPr>
            <p:extLst>
              <p:ext uri="{D42A27DB-BD31-4B8C-83A1-F6EECF244321}">
                <p14:modId xmlns:p14="http://schemas.microsoft.com/office/powerpoint/2010/main" val="3117958186"/>
              </p:ext>
            </p:extLst>
          </p:nvPr>
        </p:nvGraphicFramePr>
        <p:xfrm>
          <a:off x="357808" y="1130867"/>
          <a:ext cx="11640900" cy="4556275"/>
        </p:xfrm>
        <a:graphic>
          <a:graphicData uri="http://schemas.openxmlformats.org/drawingml/2006/table">
            <a:tbl>
              <a:tblPr bandRow="1">
                <a:noFill/>
                <a:tableStyleId>{E33C1919-A8A9-43B8-883E-13103B7F2C14}</a:tableStyleId>
              </a:tblPr>
              <a:tblGrid>
                <a:gridCol w="1735550">
                  <a:extLst>
                    <a:ext uri="{9D8B030D-6E8A-4147-A177-3AD203B41FA5}">
                      <a16:colId xmlns:a16="http://schemas.microsoft.com/office/drawing/2014/main" val="20000"/>
                    </a:ext>
                  </a:extLst>
                </a:gridCol>
                <a:gridCol w="9905350">
                  <a:extLst>
                    <a:ext uri="{9D8B030D-6E8A-4147-A177-3AD203B41FA5}">
                      <a16:colId xmlns:a16="http://schemas.microsoft.com/office/drawing/2014/main" val="20001"/>
                    </a:ext>
                  </a:extLst>
                </a:gridCol>
              </a:tblGrid>
              <a:tr h="848550">
                <a:tc>
                  <a:txBody>
                    <a:bodyPr/>
                    <a:lstStyle/>
                    <a:p>
                      <a:pPr marL="0" marR="0" lvl="0" indent="0" algn="l" rtl="0">
                        <a:lnSpc>
                          <a:spcPct val="150000"/>
                        </a:lnSpc>
                        <a:spcBef>
                          <a:spcPts val="0"/>
                        </a:spcBef>
                        <a:spcAft>
                          <a:spcPts val="0"/>
                        </a:spcAft>
                        <a:buNone/>
                      </a:pPr>
                      <a:r>
                        <a:rPr lang="en-GB" sz="2200" b="1" u="none" strike="noStrike" cap="none">
                          <a:solidFill>
                            <a:srgbClr val="C00000"/>
                          </a:solidFill>
                        </a:rPr>
                        <a:t>Lerndauer:</a:t>
                      </a:r>
                      <a:endParaRPr sz="2200" b="1" u="none" strike="noStrike" cap="none">
                        <a:solidFill>
                          <a:srgbClr val="C00000"/>
                        </a:solidFill>
                        <a:latin typeface="Arial"/>
                        <a:ea typeface="Arial"/>
                        <a:cs typeface="Arial"/>
                        <a:sym typeface="Arial"/>
                      </a:endParaRPr>
                    </a:p>
                  </a:txBody>
                  <a:tcPr marL="50625" marR="50625" marT="0" marB="0"/>
                </a:tc>
                <a:tc>
                  <a:txBody>
                    <a:bodyPr/>
                    <a:lstStyle/>
                    <a:p>
                      <a:pPr marL="0" marR="0" lvl="0" indent="0" algn="l" rtl="0">
                        <a:lnSpc>
                          <a:spcPct val="150000"/>
                        </a:lnSpc>
                        <a:spcBef>
                          <a:spcPts val="0"/>
                        </a:spcBef>
                        <a:spcAft>
                          <a:spcPts val="0"/>
                        </a:spcAft>
                        <a:buNone/>
                      </a:pPr>
                      <a:r>
                        <a:rPr lang="en-GB" sz="2200" u="none" strike="noStrike" cap="none"/>
                        <a:t>15-20 Minuten</a:t>
                      </a:r>
                      <a:endParaRPr sz="2200" u="none" strike="noStrike" cap="none">
                        <a:latin typeface="Arial"/>
                        <a:ea typeface="Arial"/>
                        <a:cs typeface="Arial"/>
                        <a:sym typeface="Arial"/>
                      </a:endParaRPr>
                    </a:p>
                  </a:txBody>
                  <a:tcPr marL="50625" marR="50625" marT="0" marB="0"/>
                </a:tc>
                <a:extLst>
                  <a:ext uri="{0D108BD9-81ED-4DB2-BD59-A6C34878D82A}">
                    <a16:rowId xmlns:a16="http://schemas.microsoft.com/office/drawing/2014/main" val="10000"/>
                  </a:ext>
                </a:extLst>
              </a:tr>
              <a:tr h="3707725">
                <a:tc>
                  <a:txBody>
                    <a:bodyPr/>
                    <a:lstStyle/>
                    <a:p>
                      <a:pPr marL="0" marR="0" lvl="0" indent="0" algn="l" rtl="0">
                        <a:lnSpc>
                          <a:spcPct val="150000"/>
                        </a:lnSpc>
                        <a:spcBef>
                          <a:spcPts val="0"/>
                        </a:spcBef>
                        <a:spcAft>
                          <a:spcPts val="0"/>
                        </a:spcAft>
                        <a:buNone/>
                      </a:pPr>
                      <a:r>
                        <a:rPr lang="en-GB" sz="2200" b="1" u="none" strike="noStrike" cap="none">
                          <a:solidFill>
                            <a:srgbClr val="C00000"/>
                          </a:solidFill>
                        </a:rPr>
                        <a:t>Inhalt:</a:t>
                      </a:r>
                      <a:endParaRPr sz="2200" b="1" u="none" strike="noStrike" cap="none">
                        <a:solidFill>
                          <a:srgbClr val="C00000"/>
                        </a:solidFill>
                        <a:latin typeface="Arial"/>
                        <a:ea typeface="Arial"/>
                        <a:cs typeface="Arial"/>
                        <a:sym typeface="Arial"/>
                      </a:endParaRPr>
                    </a:p>
                  </a:txBody>
                  <a:tcPr marL="50625" marR="50625" marT="0" marB="0"/>
                </a:tc>
                <a:tc>
                  <a:txBody>
                    <a:bodyPr/>
                    <a:lstStyle/>
                    <a:p>
                      <a:pPr marL="0" marR="0" lvl="0" indent="0" algn="just" rtl="0">
                        <a:lnSpc>
                          <a:spcPct val="150000"/>
                        </a:lnSpc>
                        <a:spcBef>
                          <a:spcPts val="0"/>
                        </a:spcBef>
                        <a:spcAft>
                          <a:spcPts val="0"/>
                        </a:spcAft>
                        <a:buNone/>
                      </a:pPr>
                      <a:r>
                        <a:rPr lang="en-GB" sz="2200" b="0" i="0" u="none" strike="noStrike" cap="none" dirty="0">
                          <a:solidFill>
                            <a:schemeClr val="dk1"/>
                          </a:solidFill>
                          <a:latin typeface="Calibri"/>
                          <a:ea typeface="Calibri"/>
                          <a:cs typeface="Calibri"/>
                          <a:sym typeface="Calibri"/>
                        </a:rPr>
                        <a:t>Bei </a:t>
                      </a:r>
                      <a:r>
                        <a:rPr lang="en-GB" sz="2200" b="0" i="0" u="none" strike="noStrike" cap="none" dirty="0" err="1">
                          <a:solidFill>
                            <a:schemeClr val="dk1"/>
                          </a:solidFill>
                          <a:latin typeface="Calibri"/>
                          <a:ea typeface="Calibri"/>
                          <a:cs typeface="Calibri"/>
                          <a:sym typeface="Calibri"/>
                        </a:rPr>
                        <a:t>Kindern</a:t>
                      </a:r>
                      <a:r>
                        <a:rPr lang="en-GB" sz="2200" b="0" i="0" u="none" strike="noStrike" cap="none" dirty="0">
                          <a:solidFill>
                            <a:schemeClr val="dk1"/>
                          </a:solidFill>
                          <a:latin typeface="Calibri"/>
                          <a:ea typeface="Calibri"/>
                          <a:cs typeface="Calibri"/>
                          <a:sym typeface="Calibri"/>
                        </a:rPr>
                        <a:t> </a:t>
                      </a:r>
                      <a:r>
                        <a:rPr lang="en-GB" sz="2200" b="0" i="0" u="none" strike="noStrike" cap="none" dirty="0" err="1">
                          <a:solidFill>
                            <a:schemeClr val="dk1"/>
                          </a:solidFill>
                          <a:latin typeface="Calibri"/>
                          <a:ea typeface="Calibri"/>
                          <a:cs typeface="Calibri"/>
                          <a:sym typeface="Calibri"/>
                        </a:rPr>
                        <a:t>mit</a:t>
                      </a:r>
                      <a:r>
                        <a:rPr lang="en-GB" sz="2200" b="0" i="0" u="none" strike="noStrike" cap="none" dirty="0">
                          <a:solidFill>
                            <a:schemeClr val="dk1"/>
                          </a:solidFill>
                          <a:latin typeface="Calibri"/>
                          <a:ea typeface="Calibri"/>
                          <a:cs typeface="Calibri"/>
                          <a:sym typeface="Calibri"/>
                        </a:rPr>
                        <a:t> </a:t>
                      </a:r>
                      <a:r>
                        <a:rPr lang="en-GB" sz="2200" b="0" i="0" u="none" strike="noStrike" cap="none" dirty="0" err="1">
                          <a:solidFill>
                            <a:schemeClr val="dk1"/>
                          </a:solidFill>
                          <a:latin typeface="Calibri"/>
                          <a:ea typeface="Calibri"/>
                          <a:cs typeface="Calibri"/>
                          <a:sym typeface="Calibri"/>
                        </a:rPr>
                        <a:t>Dyskalkulie</a:t>
                      </a:r>
                      <a:r>
                        <a:rPr lang="en-GB" sz="2200" b="0" i="0" u="none" strike="noStrike" cap="none" dirty="0">
                          <a:solidFill>
                            <a:schemeClr val="dk1"/>
                          </a:solidFill>
                          <a:latin typeface="Calibri"/>
                          <a:ea typeface="Calibri"/>
                          <a:cs typeface="Calibri"/>
                          <a:sym typeface="Calibri"/>
                        </a:rPr>
                        <a:t> </a:t>
                      </a:r>
                      <a:r>
                        <a:rPr lang="en-GB" sz="2200" b="0" i="0" u="none" strike="noStrike" cap="none" dirty="0" err="1">
                          <a:solidFill>
                            <a:schemeClr val="dk1"/>
                          </a:solidFill>
                          <a:latin typeface="Calibri"/>
                          <a:ea typeface="Calibri"/>
                          <a:cs typeface="Calibri"/>
                          <a:sym typeface="Calibri"/>
                        </a:rPr>
                        <a:t>ist</a:t>
                      </a:r>
                      <a:r>
                        <a:rPr lang="en-GB" sz="2200" b="0" i="0" u="none" strike="noStrike" cap="none" dirty="0">
                          <a:solidFill>
                            <a:schemeClr val="dk1"/>
                          </a:solidFill>
                          <a:latin typeface="Calibri"/>
                          <a:ea typeface="Calibri"/>
                          <a:cs typeface="Calibri"/>
                          <a:sym typeface="Calibri"/>
                        </a:rPr>
                        <a:t> es </a:t>
                      </a:r>
                      <a:r>
                        <a:rPr lang="en-GB" sz="2200" b="0" i="0" u="none" strike="noStrike" cap="none" dirty="0" err="1">
                          <a:solidFill>
                            <a:schemeClr val="dk1"/>
                          </a:solidFill>
                          <a:latin typeface="Calibri"/>
                          <a:ea typeface="Calibri"/>
                          <a:cs typeface="Calibri"/>
                          <a:sym typeface="Calibri"/>
                        </a:rPr>
                        <a:t>sehr</a:t>
                      </a:r>
                      <a:r>
                        <a:rPr lang="en-GB" sz="2200" b="0" i="0" u="none" strike="noStrike" cap="none" dirty="0">
                          <a:solidFill>
                            <a:schemeClr val="dk1"/>
                          </a:solidFill>
                          <a:latin typeface="Calibri"/>
                          <a:ea typeface="Calibri"/>
                          <a:cs typeface="Calibri"/>
                          <a:sym typeface="Calibri"/>
                        </a:rPr>
                        <a:t> </a:t>
                      </a:r>
                      <a:r>
                        <a:rPr lang="en-GB" sz="2200" b="0" i="0" u="none" strike="noStrike" cap="none" dirty="0" err="1">
                          <a:solidFill>
                            <a:schemeClr val="dk1"/>
                          </a:solidFill>
                          <a:latin typeface="Calibri"/>
                          <a:ea typeface="Calibri"/>
                          <a:cs typeface="Calibri"/>
                          <a:sym typeface="Calibri"/>
                        </a:rPr>
                        <a:t>wichtig</a:t>
                      </a:r>
                      <a:r>
                        <a:rPr lang="en-GB" sz="2200" b="0" i="0" u="none" strike="noStrike" cap="none" dirty="0">
                          <a:solidFill>
                            <a:schemeClr val="dk1"/>
                          </a:solidFill>
                          <a:latin typeface="Calibri"/>
                          <a:ea typeface="Calibri"/>
                          <a:cs typeface="Calibri"/>
                          <a:sym typeface="Calibri"/>
                        </a:rPr>
                        <a:t>, die </a:t>
                      </a:r>
                      <a:r>
                        <a:rPr lang="en-GB" sz="2200" b="0" i="0" u="none" strike="noStrike" cap="none" dirty="0" err="1">
                          <a:solidFill>
                            <a:schemeClr val="dk1"/>
                          </a:solidFill>
                          <a:latin typeface="Calibri"/>
                          <a:ea typeface="Calibri"/>
                          <a:cs typeface="Calibri"/>
                          <a:sym typeface="Calibri"/>
                        </a:rPr>
                        <a:t>Beziehung</a:t>
                      </a:r>
                      <a:r>
                        <a:rPr lang="en-GB" sz="2200" b="0" i="0" u="none" strike="noStrike" cap="none" dirty="0">
                          <a:solidFill>
                            <a:schemeClr val="dk1"/>
                          </a:solidFill>
                          <a:latin typeface="Calibri"/>
                          <a:ea typeface="Calibri"/>
                          <a:cs typeface="Calibri"/>
                          <a:sym typeface="Calibri"/>
                        </a:rPr>
                        <a:t> </a:t>
                      </a:r>
                      <a:r>
                        <a:rPr lang="en-GB" sz="2200" b="0" i="0" u="none" strike="noStrike" cap="none" dirty="0" err="1">
                          <a:solidFill>
                            <a:schemeClr val="dk1"/>
                          </a:solidFill>
                          <a:latin typeface="Calibri"/>
                          <a:ea typeface="Calibri"/>
                          <a:cs typeface="Calibri"/>
                          <a:sym typeface="Calibri"/>
                        </a:rPr>
                        <a:t>zwischen</a:t>
                      </a:r>
                      <a:r>
                        <a:rPr lang="en-GB" sz="2200" b="0" i="0" u="none" strike="noStrike" cap="none" dirty="0">
                          <a:solidFill>
                            <a:schemeClr val="dk1"/>
                          </a:solidFill>
                          <a:latin typeface="Calibri"/>
                          <a:ea typeface="Calibri"/>
                          <a:cs typeface="Calibri"/>
                          <a:sym typeface="Calibri"/>
                        </a:rPr>
                        <a:t> der </a:t>
                      </a:r>
                      <a:r>
                        <a:rPr lang="en-GB" sz="2200" b="0" i="0" u="none" strike="noStrike" cap="none" dirty="0" err="1">
                          <a:solidFill>
                            <a:schemeClr val="dk1"/>
                          </a:solidFill>
                          <a:latin typeface="Calibri"/>
                          <a:ea typeface="Calibri"/>
                          <a:cs typeface="Calibri"/>
                          <a:sym typeface="Calibri"/>
                        </a:rPr>
                        <a:t>Menge</a:t>
                      </a:r>
                      <a:r>
                        <a:rPr lang="en-GB" sz="2200" b="0" i="0" u="none" strike="noStrike" cap="none" dirty="0">
                          <a:solidFill>
                            <a:schemeClr val="dk1"/>
                          </a:solidFill>
                          <a:latin typeface="Calibri"/>
                          <a:ea typeface="Calibri"/>
                          <a:cs typeface="Calibri"/>
                          <a:sym typeface="Calibri"/>
                        </a:rPr>
                        <a:t> der </a:t>
                      </a:r>
                      <a:r>
                        <a:rPr lang="en-GB" sz="2200" b="0" i="0" u="none" strike="noStrike" cap="none" dirty="0" err="1">
                          <a:solidFill>
                            <a:schemeClr val="dk1"/>
                          </a:solidFill>
                          <a:latin typeface="Calibri"/>
                          <a:ea typeface="Calibri"/>
                          <a:cs typeface="Calibri"/>
                          <a:sym typeface="Calibri"/>
                        </a:rPr>
                        <a:t>Gegenstände</a:t>
                      </a:r>
                      <a:r>
                        <a:rPr lang="en-GB" sz="2200" b="0" i="0" u="none" strike="noStrike" cap="none" dirty="0">
                          <a:solidFill>
                            <a:schemeClr val="dk1"/>
                          </a:solidFill>
                          <a:latin typeface="Calibri"/>
                          <a:ea typeface="Calibri"/>
                          <a:cs typeface="Calibri"/>
                          <a:sym typeface="Calibri"/>
                        </a:rPr>
                        <a:t> und </a:t>
                      </a:r>
                      <a:r>
                        <a:rPr lang="en-GB" sz="2200" b="0" i="0" u="none" strike="noStrike" cap="none" dirty="0" err="1">
                          <a:solidFill>
                            <a:schemeClr val="dk1"/>
                          </a:solidFill>
                          <a:latin typeface="Calibri"/>
                          <a:ea typeface="Calibri"/>
                          <a:cs typeface="Calibri"/>
                          <a:sym typeface="Calibri"/>
                        </a:rPr>
                        <a:t>dem</a:t>
                      </a:r>
                      <a:r>
                        <a:rPr lang="en-GB" sz="2200" b="0" i="0" u="none" strike="noStrike" cap="none" dirty="0">
                          <a:solidFill>
                            <a:schemeClr val="dk1"/>
                          </a:solidFill>
                          <a:latin typeface="Calibri"/>
                          <a:ea typeface="Calibri"/>
                          <a:cs typeface="Calibri"/>
                          <a:sym typeface="Calibri"/>
                        </a:rPr>
                        <a:t> </a:t>
                      </a:r>
                      <a:r>
                        <a:rPr lang="en-GB" sz="2200" b="0" i="0" u="none" strike="noStrike" cap="none" dirty="0" err="1">
                          <a:solidFill>
                            <a:schemeClr val="dk1"/>
                          </a:solidFill>
                          <a:latin typeface="Calibri"/>
                          <a:ea typeface="Calibri"/>
                          <a:cs typeface="Calibri"/>
                          <a:sym typeface="Calibri"/>
                        </a:rPr>
                        <a:t>Zahlenausdruck</a:t>
                      </a:r>
                      <a:r>
                        <a:rPr lang="en-GB" sz="2200" b="0" i="0" u="none" strike="noStrike" cap="none" dirty="0">
                          <a:solidFill>
                            <a:schemeClr val="dk1"/>
                          </a:solidFill>
                          <a:latin typeface="Calibri"/>
                          <a:ea typeface="Calibri"/>
                          <a:cs typeface="Calibri"/>
                          <a:sym typeface="Calibri"/>
                        </a:rPr>
                        <a:t> </a:t>
                      </a:r>
                      <a:r>
                        <a:rPr lang="en-GB" sz="2200" b="0" i="0" u="none" strike="noStrike" cap="none" dirty="0" err="1">
                          <a:solidFill>
                            <a:schemeClr val="dk1"/>
                          </a:solidFill>
                          <a:latin typeface="Calibri"/>
                          <a:ea typeface="Calibri"/>
                          <a:cs typeface="Calibri"/>
                          <a:sym typeface="Calibri"/>
                        </a:rPr>
                        <a:t>zu</a:t>
                      </a:r>
                      <a:r>
                        <a:rPr lang="en-GB" sz="2200" b="0" i="0" u="none" strike="noStrike" cap="none" dirty="0">
                          <a:solidFill>
                            <a:schemeClr val="dk1"/>
                          </a:solidFill>
                          <a:latin typeface="Calibri"/>
                          <a:ea typeface="Calibri"/>
                          <a:cs typeface="Calibri"/>
                          <a:sym typeface="Calibri"/>
                        </a:rPr>
                        <a:t> </a:t>
                      </a:r>
                      <a:r>
                        <a:rPr lang="en-GB" sz="2200" b="0" i="0" u="none" strike="noStrike" cap="none" dirty="0" err="1">
                          <a:solidFill>
                            <a:schemeClr val="dk1"/>
                          </a:solidFill>
                          <a:latin typeface="Calibri"/>
                          <a:ea typeface="Calibri"/>
                          <a:cs typeface="Calibri"/>
                          <a:sym typeface="Calibri"/>
                        </a:rPr>
                        <a:t>erkennen</a:t>
                      </a:r>
                      <a:r>
                        <a:rPr lang="en-GB" sz="2200" b="0" i="0" u="none" strike="noStrike" cap="none" dirty="0">
                          <a:solidFill>
                            <a:schemeClr val="dk1"/>
                          </a:solidFill>
                          <a:latin typeface="Calibri"/>
                          <a:ea typeface="Calibri"/>
                          <a:cs typeface="Calibri"/>
                          <a:sym typeface="Calibri"/>
                        </a:rPr>
                        <a:t>. </a:t>
                      </a:r>
                      <a:endParaRPr dirty="0"/>
                    </a:p>
                    <a:p>
                      <a:pPr marL="0" marR="0" lvl="0" indent="0" algn="just" rtl="0">
                        <a:lnSpc>
                          <a:spcPct val="150000"/>
                        </a:lnSpc>
                        <a:spcBef>
                          <a:spcPts val="1200"/>
                        </a:spcBef>
                        <a:spcAft>
                          <a:spcPts val="0"/>
                        </a:spcAft>
                        <a:buNone/>
                      </a:pPr>
                      <a:r>
                        <a:rPr lang="en-GB" sz="2200" b="0" i="0" u="none" strike="noStrike" cap="none" dirty="0">
                          <a:solidFill>
                            <a:schemeClr val="dk1"/>
                          </a:solidFill>
                          <a:latin typeface="Calibri"/>
                          <a:ea typeface="Calibri"/>
                          <a:cs typeface="Calibri"/>
                          <a:sym typeface="Calibri"/>
                        </a:rPr>
                        <a:t>Zu </a:t>
                      </a:r>
                      <a:r>
                        <a:rPr lang="en-GB" sz="2200" b="0" i="0" u="none" strike="noStrike" cap="none" dirty="0" err="1">
                          <a:solidFill>
                            <a:schemeClr val="dk1"/>
                          </a:solidFill>
                          <a:latin typeface="Calibri"/>
                          <a:ea typeface="Calibri"/>
                          <a:cs typeface="Calibri"/>
                          <a:sym typeface="Calibri"/>
                        </a:rPr>
                        <a:t>diesem</a:t>
                      </a:r>
                      <a:r>
                        <a:rPr lang="en-GB" sz="2200" b="0" i="0" u="none" strike="noStrike" cap="none" dirty="0">
                          <a:solidFill>
                            <a:schemeClr val="dk1"/>
                          </a:solidFill>
                          <a:latin typeface="Calibri"/>
                          <a:ea typeface="Calibri"/>
                          <a:cs typeface="Calibri"/>
                          <a:sym typeface="Calibri"/>
                        </a:rPr>
                        <a:t> </a:t>
                      </a:r>
                      <a:r>
                        <a:rPr lang="en-GB" sz="2200" b="0" i="0" u="none" strike="noStrike" cap="none" dirty="0" err="1">
                          <a:solidFill>
                            <a:schemeClr val="dk1"/>
                          </a:solidFill>
                          <a:latin typeface="Calibri"/>
                          <a:ea typeface="Calibri"/>
                          <a:cs typeface="Calibri"/>
                          <a:sym typeface="Calibri"/>
                        </a:rPr>
                        <a:t>Zweck</a:t>
                      </a:r>
                      <a:r>
                        <a:rPr lang="en-GB" sz="2200" b="0" i="0" u="none" strike="noStrike" cap="none" dirty="0">
                          <a:solidFill>
                            <a:schemeClr val="dk1"/>
                          </a:solidFill>
                          <a:latin typeface="Calibri"/>
                          <a:ea typeface="Calibri"/>
                          <a:cs typeface="Calibri"/>
                          <a:sym typeface="Calibri"/>
                        </a:rPr>
                        <a:t> </a:t>
                      </a:r>
                      <a:r>
                        <a:rPr lang="en-GB" sz="2200" b="0" i="0" u="none" strike="noStrike" cap="none" dirty="0" err="1">
                          <a:solidFill>
                            <a:schemeClr val="dk1"/>
                          </a:solidFill>
                          <a:latin typeface="Calibri"/>
                          <a:ea typeface="Calibri"/>
                          <a:cs typeface="Calibri"/>
                          <a:sym typeface="Calibri"/>
                        </a:rPr>
                        <a:t>werden</a:t>
                      </a:r>
                      <a:r>
                        <a:rPr lang="en-GB" sz="2200" b="0" i="0" u="none" strike="noStrike" cap="none" dirty="0">
                          <a:solidFill>
                            <a:schemeClr val="dk1"/>
                          </a:solidFill>
                          <a:latin typeface="Calibri"/>
                          <a:ea typeface="Calibri"/>
                          <a:cs typeface="Calibri"/>
                          <a:sym typeface="Calibri"/>
                        </a:rPr>
                        <a:t> die </a:t>
                      </a:r>
                      <a:r>
                        <a:rPr lang="en-GB" sz="2200" b="0" i="0" u="none" strike="noStrike" cap="none" dirty="0" err="1">
                          <a:solidFill>
                            <a:schemeClr val="dk1"/>
                          </a:solidFill>
                          <a:latin typeface="Calibri"/>
                          <a:ea typeface="Calibri"/>
                          <a:cs typeface="Calibri"/>
                          <a:sym typeface="Calibri"/>
                        </a:rPr>
                        <a:t>Schüler</a:t>
                      </a:r>
                      <a:r>
                        <a:rPr lang="en-GB" sz="2200" b="0" i="0" u="none" strike="noStrike" cap="none" dirty="0">
                          <a:solidFill>
                            <a:schemeClr val="dk1"/>
                          </a:solidFill>
                          <a:latin typeface="Calibri"/>
                          <a:ea typeface="Calibri"/>
                          <a:cs typeface="Calibri"/>
                          <a:sym typeface="Calibri"/>
                        </a:rPr>
                        <a:t>*</a:t>
                      </a:r>
                      <a:r>
                        <a:rPr lang="en-GB" sz="2200" b="0" i="0" u="none" strike="noStrike" cap="none" dirty="0" err="1">
                          <a:solidFill>
                            <a:schemeClr val="dk1"/>
                          </a:solidFill>
                          <a:latin typeface="Calibri"/>
                          <a:ea typeface="Calibri"/>
                          <a:cs typeface="Calibri"/>
                          <a:sym typeface="Calibri"/>
                        </a:rPr>
                        <a:t>innen</a:t>
                      </a:r>
                      <a:r>
                        <a:rPr lang="en-GB" sz="2200" b="0" i="0" u="none" strike="noStrike" cap="none" dirty="0">
                          <a:solidFill>
                            <a:schemeClr val="dk1"/>
                          </a:solidFill>
                          <a:latin typeface="Calibri"/>
                          <a:ea typeface="Calibri"/>
                          <a:cs typeface="Calibri"/>
                          <a:sym typeface="Calibri"/>
                        </a:rPr>
                        <a:t> </a:t>
                      </a:r>
                      <a:r>
                        <a:rPr lang="en-GB" sz="2200" b="0" i="0" u="none" strike="noStrike" cap="none" dirty="0" err="1">
                          <a:solidFill>
                            <a:schemeClr val="dk1"/>
                          </a:solidFill>
                          <a:latin typeface="Calibri"/>
                          <a:ea typeface="Calibri"/>
                          <a:cs typeface="Calibri"/>
                          <a:sym typeface="Calibri"/>
                        </a:rPr>
                        <a:t>beim</a:t>
                      </a:r>
                      <a:r>
                        <a:rPr lang="en-GB" sz="2200" b="0" i="0" u="none" strike="noStrike" cap="none" dirty="0">
                          <a:solidFill>
                            <a:schemeClr val="dk1"/>
                          </a:solidFill>
                          <a:latin typeface="Calibri"/>
                          <a:ea typeface="Calibri"/>
                          <a:cs typeface="Calibri"/>
                          <a:sym typeface="Calibri"/>
                        </a:rPr>
                        <a:t> </a:t>
                      </a:r>
                      <a:r>
                        <a:rPr lang="en-GB" sz="2200" b="0" i="0" u="none" strike="noStrike" cap="none" dirty="0" err="1">
                          <a:solidFill>
                            <a:schemeClr val="dk1"/>
                          </a:solidFill>
                          <a:latin typeface="Calibri"/>
                          <a:ea typeface="Calibri"/>
                          <a:cs typeface="Calibri"/>
                          <a:sym typeface="Calibri"/>
                        </a:rPr>
                        <a:t>Zahlenunterricht</a:t>
                      </a:r>
                      <a:r>
                        <a:rPr lang="en-GB" sz="2200" b="0" i="0" u="none" strike="noStrike" cap="none" dirty="0">
                          <a:solidFill>
                            <a:schemeClr val="dk1"/>
                          </a:solidFill>
                          <a:latin typeface="Calibri"/>
                          <a:ea typeface="Calibri"/>
                          <a:cs typeface="Calibri"/>
                          <a:sym typeface="Calibri"/>
                        </a:rPr>
                        <a:t> </a:t>
                      </a:r>
                      <a:r>
                        <a:rPr lang="en-GB" sz="2200" b="0" i="0" u="none" strike="noStrike" cap="none" dirty="0" err="1">
                          <a:solidFill>
                            <a:schemeClr val="dk1"/>
                          </a:solidFill>
                          <a:latin typeface="Calibri"/>
                          <a:ea typeface="Calibri"/>
                          <a:cs typeface="Calibri"/>
                          <a:sym typeface="Calibri"/>
                        </a:rPr>
                        <a:t>gebeten</a:t>
                      </a:r>
                      <a:r>
                        <a:rPr lang="en-GB" sz="2200" b="0" i="0" u="none" strike="noStrike" cap="none" dirty="0">
                          <a:solidFill>
                            <a:schemeClr val="dk1"/>
                          </a:solidFill>
                          <a:latin typeface="Calibri"/>
                          <a:ea typeface="Calibri"/>
                          <a:cs typeface="Calibri"/>
                          <a:sym typeface="Calibri"/>
                        </a:rPr>
                        <a:t>, die </a:t>
                      </a:r>
                      <a:r>
                        <a:rPr lang="en-GB" sz="2200" b="0" i="0" u="none" strike="noStrike" cap="none" dirty="0" err="1">
                          <a:solidFill>
                            <a:schemeClr val="dk1"/>
                          </a:solidFill>
                          <a:latin typeface="Calibri"/>
                          <a:ea typeface="Calibri"/>
                          <a:cs typeface="Calibri"/>
                          <a:sym typeface="Calibri"/>
                        </a:rPr>
                        <a:t>Anzahl</a:t>
                      </a:r>
                      <a:r>
                        <a:rPr lang="en-GB" sz="2200" b="0" i="0" u="none" strike="noStrike" cap="none" dirty="0">
                          <a:solidFill>
                            <a:schemeClr val="dk1"/>
                          </a:solidFill>
                          <a:latin typeface="Calibri"/>
                          <a:ea typeface="Calibri"/>
                          <a:cs typeface="Calibri"/>
                          <a:sym typeface="Calibri"/>
                        </a:rPr>
                        <a:t> der </a:t>
                      </a:r>
                      <a:r>
                        <a:rPr lang="en-GB" sz="2200" b="0" i="0" u="none" strike="noStrike" cap="none" dirty="0" err="1">
                          <a:solidFill>
                            <a:schemeClr val="dk1"/>
                          </a:solidFill>
                          <a:latin typeface="Calibri"/>
                          <a:ea typeface="Calibri"/>
                          <a:cs typeface="Calibri"/>
                          <a:sym typeface="Calibri"/>
                        </a:rPr>
                        <a:t>Kästchen</a:t>
                      </a:r>
                      <a:r>
                        <a:rPr lang="en-GB" sz="2200" b="0" i="0" u="none" strike="noStrike" cap="none" dirty="0">
                          <a:solidFill>
                            <a:schemeClr val="dk1"/>
                          </a:solidFill>
                          <a:latin typeface="Calibri"/>
                          <a:ea typeface="Calibri"/>
                          <a:cs typeface="Calibri"/>
                          <a:sym typeface="Calibri"/>
                        </a:rPr>
                        <a:t> in </a:t>
                      </a:r>
                      <a:r>
                        <a:rPr lang="en-GB" sz="2200" b="0" i="0" u="none" strike="noStrike" cap="none" dirty="0" err="1">
                          <a:solidFill>
                            <a:schemeClr val="dk1"/>
                          </a:solidFill>
                          <a:latin typeface="Calibri"/>
                          <a:ea typeface="Calibri"/>
                          <a:cs typeface="Calibri"/>
                          <a:sym typeface="Calibri"/>
                        </a:rPr>
                        <a:t>jedem</a:t>
                      </a:r>
                      <a:r>
                        <a:rPr lang="en-GB" sz="2200" b="0" i="0" u="none" strike="noStrike" cap="none" dirty="0">
                          <a:solidFill>
                            <a:schemeClr val="dk1"/>
                          </a:solidFill>
                          <a:latin typeface="Calibri"/>
                          <a:ea typeface="Calibri"/>
                          <a:cs typeface="Calibri"/>
                          <a:sym typeface="Calibri"/>
                        </a:rPr>
                        <a:t> </a:t>
                      </a:r>
                      <a:r>
                        <a:rPr lang="en-GB" sz="2200" b="0" i="0" u="none" strike="noStrike" cap="none" dirty="0" err="1">
                          <a:solidFill>
                            <a:schemeClr val="dk1"/>
                          </a:solidFill>
                          <a:latin typeface="Calibri"/>
                          <a:ea typeface="Calibri"/>
                          <a:cs typeface="Calibri"/>
                          <a:sym typeface="Calibri"/>
                        </a:rPr>
                        <a:t>Abschnitt</a:t>
                      </a:r>
                      <a:r>
                        <a:rPr lang="en-GB" sz="2200" b="0" i="0" u="none" strike="noStrike" cap="none" dirty="0">
                          <a:solidFill>
                            <a:schemeClr val="dk1"/>
                          </a:solidFill>
                          <a:latin typeface="Calibri"/>
                          <a:ea typeface="Calibri"/>
                          <a:cs typeface="Calibri"/>
                          <a:sym typeface="Calibri"/>
                        </a:rPr>
                        <a:t> </a:t>
                      </a:r>
                      <a:r>
                        <a:rPr lang="en-GB" sz="2200" b="0" i="0" u="none" strike="noStrike" cap="none" dirty="0" err="1">
                          <a:solidFill>
                            <a:schemeClr val="dk1"/>
                          </a:solidFill>
                          <a:latin typeface="Calibri"/>
                          <a:ea typeface="Calibri"/>
                          <a:cs typeface="Calibri"/>
                          <a:sym typeface="Calibri"/>
                        </a:rPr>
                        <a:t>auszumalen</a:t>
                      </a:r>
                      <a:r>
                        <a:rPr lang="en-GB" sz="2200" b="0" i="0" u="none" strike="noStrike" cap="none" dirty="0">
                          <a:solidFill>
                            <a:schemeClr val="dk1"/>
                          </a:solidFill>
                          <a:latin typeface="Calibri"/>
                          <a:ea typeface="Calibri"/>
                          <a:cs typeface="Calibri"/>
                          <a:sym typeface="Calibri"/>
                        </a:rPr>
                        <a:t>, </a:t>
                      </a:r>
                      <a:r>
                        <a:rPr lang="en-GB" sz="2200" b="0" i="0" u="none" strike="noStrike" cap="none" dirty="0" err="1">
                          <a:solidFill>
                            <a:schemeClr val="dk1"/>
                          </a:solidFill>
                          <a:latin typeface="Calibri"/>
                          <a:ea typeface="Calibri"/>
                          <a:cs typeface="Calibri"/>
                          <a:sym typeface="Calibri"/>
                        </a:rPr>
                        <a:t>indem</a:t>
                      </a:r>
                      <a:r>
                        <a:rPr lang="en-GB" sz="2200" b="0" i="0" u="none" strike="noStrike" cap="none" dirty="0">
                          <a:solidFill>
                            <a:schemeClr val="dk1"/>
                          </a:solidFill>
                          <a:latin typeface="Calibri"/>
                          <a:ea typeface="Calibri"/>
                          <a:cs typeface="Calibri"/>
                          <a:sym typeface="Calibri"/>
                        </a:rPr>
                        <a:t> </a:t>
                      </a:r>
                      <a:r>
                        <a:rPr lang="en-GB" sz="2200" b="0" i="0" u="none" strike="noStrike" cap="none" dirty="0" err="1">
                          <a:solidFill>
                            <a:schemeClr val="dk1"/>
                          </a:solidFill>
                          <a:latin typeface="Calibri"/>
                          <a:ea typeface="Calibri"/>
                          <a:cs typeface="Calibri"/>
                          <a:sym typeface="Calibri"/>
                        </a:rPr>
                        <a:t>sie</a:t>
                      </a:r>
                      <a:r>
                        <a:rPr lang="en-GB" sz="2200" b="0" i="0" u="none" strike="noStrike" cap="none" dirty="0">
                          <a:solidFill>
                            <a:schemeClr val="dk1"/>
                          </a:solidFill>
                          <a:latin typeface="Calibri"/>
                          <a:ea typeface="Calibri"/>
                          <a:cs typeface="Calibri"/>
                          <a:sym typeface="Calibri"/>
                        </a:rPr>
                        <a:t> </a:t>
                      </a:r>
                      <a:r>
                        <a:rPr lang="en-GB" sz="2200" b="0" i="0" u="none" strike="noStrike" cap="none" dirty="0" err="1">
                          <a:solidFill>
                            <a:schemeClr val="dk1"/>
                          </a:solidFill>
                          <a:latin typeface="Calibri"/>
                          <a:ea typeface="Calibri"/>
                          <a:cs typeface="Calibri"/>
                          <a:sym typeface="Calibri"/>
                        </a:rPr>
                        <a:t>Arbeitskarten</a:t>
                      </a:r>
                      <a:r>
                        <a:rPr lang="en-GB" sz="2200" b="0" i="0" u="none" strike="noStrike" cap="none" dirty="0">
                          <a:solidFill>
                            <a:schemeClr val="dk1"/>
                          </a:solidFill>
                          <a:latin typeface="Calibri"/>
                          <a:ea typeface="Calibri"/>
                          <a:cs typeface="Calibri"/>
                          <a:sym typeface="Calibri"/>
                        </a:rPr>
                        <a:t> </a:t>
                      </a:r>
                      <a:r>
                        <a:rPr lang="en-GB" sz="2200" b="0" i="0" u="none" strike="noStrike" cap="none" dirty="0" err="1">
                          <a:solidFill>
                            <a:schemeClr val="dk1"/>
                          </a:solidFill>
                          <a:latin typeface="Calibri"/>
                          <a:ea typeface="Calibri"/>
                          <a:cs typeface="Calibri"/>
                          <a:sym typeface="Calibri"/>
                        </a:rPr>
                        <a:t>vorbereiten</a:t>
                      </a:r>
                      <a:r>
                        <a:rPr lang="en-GB" sz="2200" b="0" i="0" u="none" strike="noStrike" cap="none" dirty="0">
                          <a:solidFill>
                            <a:schemeClr val="dk1"/>
                          </a:solidFill>
                          <a:latin typeface="Calibri"/>
                          <a:ea typeface="Calibri"/>
                          <a:cs typeface="Calibri"/>
                          <a:sym typeface="Calibri"/>
                        </a:rPr>
                        <a:t>, </a:t>
                      </a:r>
                      <a:r>
                        <a:rPr lang="en-GB" sz="2200" b="0" i="0" u="none" strike="noStrike" cap="none" dirty="0" err="1">
                          <a:solidFill>
                            <a:schemeClr val="dk1"/>
                          </a:solidFill>
                          <a:latin typeface="Calibri"/>
                          <a:ea typeface="Calibri"/>
                          <a:cs typeface="Calibri"/>
                          <a:sym typeface="Calibri"/>
                        </a:rPr>
                        <a:t>wie</a:t>
                      </a:r>
                      <a:r>
                        <a:rPr lang="en-GB" sz="2200" b="0" i="0" u="none" strike="noStrike" cap="none" dirty="0">
                          <a:solidFill>
                            <a:schemeClr val="dk1"/>
                          </a:solidFill>
                          <a:latin typeface="Calibri"/>
                          <a:ea typeface="Calibri"/>
                          <a:cs typeface="Calibri"/>
                          <a:sym typeface="Calibri"/>
                        </a:rPr>
                        <a:t> in Formular 8 </a:t>
                      </a:r>
                      <a:r>
                        <a:rPr lang="en-GB" sz="2200" b="0" i="0" u="none" strike="noStrike" cap="none" dirty="0" err="1">
                          <a:solidFill>
                            <a:schemeClr val="dk1"/>
                          </a:solidFill>
                          <a:latin typeface="Calibri"/>
                          <a:ea typeface="Calibri"/>
                          <a:cs typeface="Calibri"/>
                          <a:sym typeface="Calibri"/>
                        </a:rPr>
                        <a:t>dargestellt</a:t>
                      </a:r>
                      <a:r>
                        <a:rPr lang="en-GB" sz="2200" b="0" i="0" u="none" strike="noStrike" cap="none" dirty="0">
                          <a:solidFill>
                            <a:schemeClr val="dk1"/>
                          </a:solidFill>
                          <a:latin typeface="Calibri"/>
                          <a:ea typeface="Calibri"/>
                          <a:cs typeface="Calibri"/>
                          <a:sym typeface="Calibri"/>
                        </a:rPr>
                        <a:t>.</a:t>
                      </a:r>
                      <a:endParaRPr sz="2200" u="none" strike="noStrike" cap="none" dirty="0">
                        <a:latin typeface="Arial"/>
                        <a:ea typeface="Arial"/>
                        <a:cs typeface="Arial"/>
                        <a:sym typeface="Arial"/>
                      </a:endParaRPr>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pic>
        <p:nvPicPr>
          <p:cNvPr id="268" name="Google Shape;268;p56"/>
          <p:cNvPicPr preferRelativeResize="0"/>
          <p:nvPr/>
        </p:nvPicPr>
        <p:blipFill rotWithShape="1">
          <a:blip r:embed="rId3">
            <a:alphaModFix/>
          </a:blip>
          <a:srcRect b="50581"/>
          <a:stretch/>
        </p:blipFill>
        <p:spPr>
          <a:xfrm>
            <a:off x="838200" y="1337124"/>
            <a:ext cx="5421630" cy="4183752"/>
          </a:xfrm>
          <a:prstGeom prst="rect">
            <a:avLst/>
          </a:prstGeom>
          <a:noFill/>
          <a:ln>
            <a:noFill/>
          </a:ln>
        </p:spPr>
      </p:pic>
      <p:pic>
        <p:nvPicPr>
          <p:cNvPr id="269" name="Google Shape;269;p56"/>
          <p:cNvPicPr preferRelativeResize="0"/>
          <p:nvPr/>
        </p:nvPicPr>
        <p:blipFill rotWithShape="1">
          <a:blip r:embed="rId3">
            <a:alphaModFix/>
          </a:blip>
          <a:srcRect t="50581"/>
          <a:stretch/>
        </p:blipFill>
        <p:spPr>
          <a:xfrm>
            <a:off x="6259830" y="1408584"/>
            <a:ext cx="5421630" cy="4183752"/>
          </a:xfrm>
          <a:prstGeom prst="rect">
            <a:avLst/>
          </a:prstGeom>
          <a:noFill/>
          <a:ln>
            <a:noFill/>
          </a:ln>
        </p:spPr>
      </p:pic>
      <p:sp>
        <p:nvSpPr>
          <p:cNvPr id="270" name="Google Shape;270;p56"/>
          <p:cNvSpPr/>
          <p:nvPr/>
        </p:nvSpPr>
        <p:spPr>
          <a:xfrm>
            <a:off x="1385902" y="1069291"/>
            <a:ext cx="1966898"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000" b="1" i="0" u="none" strike="noStrike" cap="none" dirty="0">
                <a:solidFill>
                  <a:srgbClr val="000000"/>
                </a:solidFill>
                <a:latin typeface="Calibri"/>
                <a:ea typeface="Calibri"/>
                <a:cs typeface="Calibri"/>
                <a:sym typeface="Calibri"/>
              </a:rPr>
              <a:t>FORMBLATT 8</a:t>
            </a:r>
            <a:endParaRPr dirty="0"/>
          </a:p>
        </p:txBody>
      </p:sp>
      <p:sp>
        <p:nvSpPr>
          <p:cNvPr id="4" name="Google Shape;261;p55">
            <a:extLst>
              <a:ext uri="{FF2B5EF4-FFF2-40B4-BE49-F238E27FC236}">
                <a16:creationId xmlns:a16="http://schemas.microsoft.com/office/drawing/2014/main" id="{4A2F1AE8-F6CC-3D0C-E40F-FCD7E2C03139}"/>
              </a:ext>
            </a:extLst>
          </p:cNvPr>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en-GB" sz="2400" b="1" dirty="0">
                <a:solidFill>
                  <a:schemeClr val="lt1"/>
                </a:solidFill>
              </a:rPr>
              <a:t>Modul 4: </a:t>
            </a:r>
            <a:r>
              <a:rPr lang="en-GB" sz="2400" b="1" dirty="0" err="1">
                <a:solidFill>
                  <a:schemeClr val="lt1"/>
                </a:solidFill>
              </a:rPr>
              <a:t>Inklusion</a:t>
            </a:r>
            <a:r>
              <a:rPr lang="en-GB" sz="2400" b="1" dirty="0">
                <a:solidFill>
                  <a:schemeClr val="lt1"/>
                </a:solidFill>
              </a:rPr>
              <a:t> in </a:t>
            </a:r>
            <a:r>
              <a:rPr lang="en-GB" sz="2400" b="1" dirty="0" err="1">
                <a:solidFill>
                  <a:schemeClr val="lt1"/>
                </a:solidFill>
              </a:rPr>
              <a:t>allen</a:t>
            </a:r>
            <a:r>
              <a:rPr lang="en-GB" sz="2400" b="1" dirty="0">
                <a:solidFill>
                  <a:schemeClr val="lt1"/>
                </a:solidFill>
              </a:rPr>
              <a:t> </a:t>
            </a:r>
            <a:r>
              <a:rPr lang="en-GB" sz="2400" b="1" dirty="0" err="1">
                <a:solidFill>
                  <a:schemeClr val="lt1"/>
                </a:solidFill>
              </a:rPr>
              <a:t>Bereichen</a:t>
            </a:r>
            <a:r>
              <a:rPr lang="en-GB" sz="2400" b="1" dirty="0">
                <a:solidFill>
                  <a:schemeClr val="lt1"/>
                </a:solidFill>
              </a:rPr>
              <a:t> der </a:t>
            </a:r>
            <a:r>
              <a:rPr lang="en-GB" sz="2400" b="1" dirty="0" err="1">
                <a:solidFill>
                  <a:schemeClr val="lt1"/>
                </a:solidFill>
              </a:rPr>
              <a:t>allgemeinen</a:t>
            </a:r>
            <a:r>
              <a:rPr lang="en-GB" sz="2400" b="1" dirty="0">
                <a:solidFill>
                  <a:schemeClr val="lt1"/>
                </a:solidFill>
              </a:rPr>
              <a:t> und </a:t>
            </a:r>
            <a:r>
              <a:rPr lang="en-GB" sz="2400" b="1" dirty="0" err="1">
                <a:solidFill>
                  <a:schemeClr val="lt1"/>
                </a:solidFill>
              </a:rPr>
              <a:t>beruflichen</a:t>
            </a:r>
            <a:r>
              <a:rPr lang="en-GB" sz="2400" b="1" dirty="0">
                <a:solidFill>
                  <a:schemeClr val="lt1"/>
                </a:solidFill>
              </a:rPr>
              <a:t> </a:t>
            </a:r>
            <a:r>
              <a:rPr lang="en-GB" sz="2400" b="1" dirty="0" err="1">
                <a:solidFill>
                  <a:schemeClr val="lt1"/>
                </a:solidFill>
              </a:rPr>
              <a:t>Bildung</a:t>
            </a:r>
            <a:br>
              <a:rPr lang="en-GB" sz="2400" b="1" dirty="0">
                <a:solidFill>
                  <a:schemeClr val="lt1"/>
                </a:solidFill>
              </a:rPr>
            </a:br>
            <a:r>
              <a:rPr lang="en-GB" sz="2400" b="1" dirty="0">
                <a:solidFill>
                  <a:schemeClr val="lt1"/>
                </a:solidFill>
              </a:rPr>
              <a:t>9. </a:t>
            </a:r>
            <a:r>
              <a:rPr lang="en-GB" sz="2400" b="1" dirty="0" err="1">
                <a:solidFill>
                  <a:schemeClr val="lt1"/>
                </a:solidFill>
              </a:rPr>
              <a:t>Aktivität</a:t>
            </a:r>
            <a:r>
              <a:rPr lang="en-GB" sz="2400" b="1" dirty="0">
                <a:solidFill>
                  <a:schemeClr val="lt1"/>
                </a:solidFill>
              </a:rPr>
              <a:t> </a:t>
            </a:r>
            <a:r>
              <a:rPr lang="en-GB" sz="2400" b="1" dirty="0" err="1">
                <a:solidFill>
                  <a:schemeClr val="lt1"/>
                </a:solidFill>
              </a:rPr>
              <a:t>Quadratisches</a:t>
            </a:r>
            <a:r>
              <a:rPr lang="en-GB" sz="2400" b="1" dirty="0">
                <a:solidFill>
                  <a:schemeClr val="lt1"/>
                </a:solidFill>
              </a:rPr>
              <a:t> </a:t>
            </a:r>
            <a:r>
              <a:rPr lang="en-GB" sz="2400" b="1" dirty="0" err="1">
                <a:solidFill>
                  <a:schemeClr val="lt1"/>
                </a:solidFill>
              </a:rPr>
              <a:t>Kritzeln</a:t>
            </a:r>
            <a:r>
              <a:rPr lang="en-GB" sz="2400" b="1" dirty="0">
                <a:solidFill>
                  <a:schemeClr val="lt1"/>
                </a:solidFill>
              </a:rPr>
              <a:t> </a:t>
            </a:r>
            <a:endParaRPr sz="2400" b="1" dirty="0">
              <a:solidFill>
                <a:schemeClr val="lt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6" name="Google Shape;276;p57"/>
          <p:cNvSpPr/>
          <p:nvPr/>
        </p:nvSpPr>
        <p:spPr>
          <a:xfrm>
            <a:off x="965915" y="1468192"/>
            <a:ext cx="10148553" cy="257839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GB" sz="2400" b="1" i="0" u="none" strike="noStrike" cap="none">
                <a:solidFill>
                  <a:srgbClr val="000000"/>
                </a:solidFill>
                <a:highlight>
                  <a:srgbClr val="FFFFFF"/>
                </a:highlight>
                <a:latin typeface="Arial"/>
                <a:ea typeface="Arial"/>
                <a:cs typeface="Arial"/>
                <a:sym typeface="Arial"/>
              </a:rPr>
              <a:t>Zusätzliche Lernressourcen:</a:t>
            </a:r>
            <a:endParaRPr sz="2400" b="1" i="0" u="none" strike="noStrike" cap="none">
              <a:solidFill>
                <a:srgbClr val="000000"/>
              </a:solidFill>
              <a:highlight>
                <a:srgbClr val="FFFFFF"/>
              </a:highlight>
              <a:latin typeface="Arial"/>
              <a:ea typeface="Arial"/>
              <a:cs typeface="Arial"/>
              <a:sym typeface="Arial"/>
            </a:endParaRPr>
          </a:p>
          <a:p>
            <a:pPr marL="285750" marR="0" lvl="0" indent="-146050" algn="l" rtl="0">
              <a:lnSpc>
                <a:spcPct val="100000"/>
              </a:lnSpc>
              <a:spcBef>
                <a:spcPts val="0"/>
              </a:spcBef>
              <a:spcAft>
                <a:spcPts val="0"/>
              </a:spcAft>
              <a:buClr>
                <a:srgbClr val="000000"/>
              </a:buClr>
              <a:buSzPts val="2200"/>
              <a:buFont typeface="Arial"/>
              <a:buNone/>
            </a:pPr>
            <a:endParaRPr sz="2200" b="0" i="0" u="none" strike="noStrike" cap="none">
              <a:solidFill>
                <a:srgbClr val="000000"/>
              </a:solidFill>
              <a:highlight>
                <a:srgbClr val="FFFFFF"/>
              </a:highlight>
              <a:latin typeface="Arial"/>
              <a:ea typeface="Arial"/>
              <a:cs typeface="Arial"/>
              <a:sym typeface="Arial"/>
            </a:endParaRPr>
          </a:p>
          <a:p>
            <a:pPr marL="342900" marR="0" lvl="0" indent="-342900" algn="l" rtl="0">
              <a:lnSpc>
                <a:spcPct val="150000"/>
              </a:lnSpc>
              <a:spcBef>
                <a:spcPts val="0"/>
              </a:spcBef>
              <a:spcAft>
                <a:spcPts val="0"/>
              </a:spcAft>
              <a:buClr>
                <a:srgbClr val="000000"/>
              </a:buClr>
              <a:buSzPts val="2400"/>
              <a:buFont typeface="Arial"/>
              <a:buChar char="•"/>
            </a:pPr>
            <a:r>
              <a:rPr lang="en-GB" sz="2400" b="0" i="0" u="none" strike="noStrike" cap="none">
                <a:solidFill>
                  <a:srgbClr val="000000"/>
                </a:solidFill>
                <a:highlight>
                  <a:srgbClr val="FFFFFF"/>
                </a:highlight>
                <a:latin typeface="Arial"/>
                <a:ea typeface="Arial"/>
                <a:cs typeface="Arial"/>
                <a:sym typeface="Arial"/>
              </a:rPr>
              <a:t>Mutlu, Y. (2016). Lernbehinderung in der Mathematik (Entwicklungsdyskalkulie). Theories in Mathematics Education. Ankara: Pegem Akademi. </a:t>
            </a:r>
            <a:endParaRPr sz="2400" b="0" i="0" u="none" strike="noStrike" cap="none">
              <a:solidFill>
                <a:srgbClr val="000000"/>
              </a:solidFill>
              <a:latin typeface="Arial"/>
              <a:ea typeface="Arial"/>
              <a:cs typeface="Arial"/>
              <a:sym typeface="Arial"/>
            </a:endParaRPr>
          </a:p>
        </p:txBody>
      </p:sp>
      <p:sp>
        <p:nvSpPr>
          <p:cNvPr id="4" name="Google Shape;261;p55">
            <a:extLst>
              <a:ext uri="{FF2B5EF4-FFF2-40B4-BE49-F238E27FC236}">
                <a16:creationId xmlns:a16="http://schemas.microsoft.com/office/drawing/2014/main" id="{AFACB7B1-084C-0B78-1230-F24F98D3F8A3}"/>
              </a:ext>
            </a:extLst>
          </p:cNvPr>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en-GB" sz="2400" b="1" dirty="0">
                <a:solidFill>
                  <a:schemeClr val="lt1"/>
                </a:solidFill>
              </a:rPr>
              <a:t>Modul 4: </a:t>
            </a:r>
            <a:r>
              <a:rPr lang="en-GB" sz="2400" b="1" dirty="0" err="1">
                <a:solidFill>
                  <a:schemeClr val="lt1"/>
                </a:solidFill>
              </a:rPr>
              <a:t>Inklusion</a:t>
            </a:r>
            <a:r>
              <a:rPr lang="en-GB" sz="2400" b="1" dirty="0">
                <a:solidFill>
                  <a:schemeClr val="lt1"/>
                </a:solidFill>
              </a:rPr>
              <a:t> in </a:t>
            </a:r>
            <a:r>
              <a:rPr lang="en-GB" sz="2400" b="1" dirty="0" err="1">
                <a:solidFill>
                  <a:schemeClr val="lt1"/>
                </a:solidFill>
              </a:rPr>
              <a:t>allen</a:t>
            </a:r>
            <a:r>
              <a:rPr lang="en-GB" sz="2400" b="1" dirty="0">
                <a:solidFill>
                  <a:schemeClr val="lt1"/>
                </a:solidFill>
              </a:rPr>
              <a:t> </a:t>
            </a:r>
            <a:r>
              <a:rPr lang="en-GB" sz="2400" b="1" dirty="0" err="1">
                <a:solidFill>
                  <a:schemeClr val="lt1"/>
                </a:solidFill>
              </a:rPr>
              <a:t>Bereichen</a:t>
            </a:r>
            <a:r>
              <a:rPr lang="en-GB" sz="2400" b="1" dirty="0">
                <a:solidFill>
                  <a:schemeClr val="lt1"/>
                </a:solidFill>
              </a:rPr>
              <a:t> der </a:t>
            </a:r>
            <a:r>
              <a:rPr lang="en-GB" sz="2400" b="1" dirty="0" err="1">
                <a:solidFill>
                  <a:schemeClr val="lt1"/>
                </a:solidFill>
              </a:rPr>
              <a:t>allgemeinen</a:t>
            </a:r>
            <a:r>
              <a:rPr lang="en-GB" sz="2400" b="1" dirty="0">
                <a:solidFill>
                  <a:schemeClr val="lt1"/>
                </a:solidFill>
              </a:rPr>
              <a:t> und </a:t>
            </a:r>
            <a:r>
              <a:rPr lang="en-GB" sz="2400" b="1" dirty="0" err="1">
                <a:solidFill>
                  <a:schemeClr val="lt1"/>
                </a:solidFill>
              </a:rPr>
              <a:t>beruflichen</a:t>
            </a:r>
            <a:r>
              <a:rPr lang="en-GB" sz="2400" b="1" dirty="0">
                <a:solidFill>
                  <a:schemeClr val="lt1"/>
                </a:solidFill>
              </a:rPr>
              <a:t> </a:t>
            </a:r>
            <a:r>
              <a:rPr lang="en-GB" sz="2400" b="1" dirty="0" err="1">
                <a:solidFill>
                  <a:schemeClr val="lt1"/>
                </a:solidFill>
              </a:rPr>
              <a:t>Bildung</a:t>
            </a:r>
            <a:br>
              <a:rPr lang="en-GB" sz="2400" b="1" dirty="0">
                <a:solidFill>
                  <a:schemeClr val="lt1"/>
                </a:solidFill>
              </a:rPr>
            </a:br>
            <a:r>
              <a:rPr lang="en-GB" sz="2400" b="1" dirty="0">
                <a:solidFill>
                  <a:schemeClr val="lt1"/>
                </a:solidFill>
              </a:rPr>
              <a:t>9. </a:t>
            </a:r>
            <a:r>
              <a:rPr lang="en-GB" sz="2400" b="1" dirty="0" err="1">
                <a:solidFill>
                  <a:schemeClr val="lt1"/>
                </a:solidFill>
              </a:rPr>
              <a:t>Aktivität</a:t>
            </a:r>
            <a:r>
              <a:rPr lang="en-GB" sz="2400" b="1" dirty="0">
                <a:solidFill>
                  <a:schemeClr val="lt1"/>
                </a:solidFill>
              </a:rPr>
              <a:t> </a:t>
            </a:r>
            <a:r>
              <a:rPr lang="en-GB" sz="2400" b="1" dirty="0" err="1">
                <a:solidFill>
                  <a:schemeClr val="lt1"/>
                </a:solidFill>
              </a:rPr>
              <a:t>Quadratisches</a:t>
            </a:r>
            <a:r>
              <a:rPr lang="en-GB" sz="2400" b="1" dirty="0">
                <a:solidFill>
                  <a:schemeClr val="lt1"/>
                </a:solidFill>
              </a:rPr>
              <a:t> </a:t>
            </a:r>
            <a:r>
              <a:rPr lang="en-GB" sz="2400" b="1" dirty="0" err="1">
                <a:solidFill>
                  <a:schemeClr val="lt1"/>
                </a:solidFill>
              </a:rPr>
              <a:t>Kritzeln</a:t>
            </a:r>
            <a:r>
              <a:rPr lang="en-GB" sz="2400" b="1" dirty="0">
                <a:solidFill>
                  <a:schemeClr val="lt1"/>
                </a:solidFill>
              </a:rPr>
              <a:t> </a:t>
            </a:r>
            <a:endParaRPr sz="2400" b="1" dirty="0">
              <a:solidFill>
                <a:schemeClr val="lt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58"/>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lvl="0">
              <a:buClr>
                <a:schemeClr val="lt1"/>
              </a:buClr>
              <a:buSzPct val="100000"/>
            </a:pPr>
            <a:r>
              <a:rPr lang="en-GB" sz="2400" b="1" dirty="0">
                <a:solidFill>
                  <a:schemeClr val="lt1"/>
                </a:solidFill>
              </a:rPr>
              <a:t>Modul 4: </a:t>
            </a:r>
            <a:r>
              <a:rPr lang="en-GB" sz="2400" b="1" dirty="0" err="1">
                <a:solidFill>
                  <a:schemeClr val="lt1"/>
                </a:solidFill>
              </a:rPr>
              <a:t>Inklusion</a:t>
            </a:r>
            <a:r>
              <a:rPr lang="en-GB" sz="2400" b="1" dirty="0">
                <a:solidFill>
                  <a:schemeClr val="lt1"/>
                </a:solidFill>
              </a:rPr>
              <a:t> in </a:t>
            </a:r>
            <a:r>
              <a:rPr lang="en-GB" sz="2400" b="1" dirty="0" err="1">
                <a:solidFill>
                  <a:schemeClr val="lt1"/>
                </a:solidFill>
              </a:rPr>
              <a:t>allen</a:t>
            </a:r>
            <a:r>
              <a:rPr lang="en-GB" sz="2400" b="1" dirty="0">
                <a:solidFill>
                  <a:schemeClr val="lt1"/>
                </a:solidFill>
              </a:rPr>
              <a:t> </a:t>
            </a:r>
            <a:r>
              <a:rPr lang="en-GB" sz="2400" b="1" dirty="0" err="1">
                <a:solidFill>
                  <a:schemeClr val="lt1"/>
                </a:solidFill>
              </a:rPr>
              <a:t>Bereichen</a:t>
            </a:r>
            <a:r>
              <a:rPr lang="en-GB" sz="2400" b="1" dirty="0">
                <a:solidFill>
                  <a:schemeClr val="lt1"/>
                </a:solidFill>
              </a:rPr>
              <a:t> der </a:t>
            </a:r>
            <a:r>
              <a:rPr lang="en-GB" sz="2400" b="1" dirty="0" err="1">
                <a:solidFill>
                  <a:schemeClr val="lt1"/>
                </a:solidFill>
              </a:rPr>
              <a:t>allgemeinen</a:t>
            </a:r>
            <a:r>
              <a:rPr lang="en-GB" sz="2400" b="1" dirty="0">
                <a:solidFill>
                  <a:schemeClr val="lt1"/>
                </a:solidFill>
              </a:rPr>
              <a:t> und </a:t>
            </a:r>
            <a:r>
              <a:rPr lang="en-GB" sz="2400" b="1" dirty="0" err="1">
                <a:solidFill>
                  <a:schemeClr val="lt1"/>
                </a:solidFill>
              </a:rPr>
              <a:t>beruflichen</a:t>
            </a:r>
            <a:r>
              <a:rPr lang="en-GB" sz="2400" b="1" dirty="0">
                <a:solidFill>
                  <a:schemeClr val="lt1"/>
                </a:solidFill>
              </a:rPr>
              <a:t> </a:t>
            </a:r>
            <a:r>
              <a:rPr lang="en-GB" sz="2400" b="1" dirty="0" err="1">
                <a:solidFill>
                  <a:schemeClr val="lt1"/>
                </a:solidFill>
              </a:rPr>
              <a:t>Bildung</a:t>
            </a:r>
            <a:br>
              <a:rPr lang="en-GB" sz="2400" b="1" dirty="0">
                <a:solidFill>
                  <a:schemeClr val="lt1"/>
                </a:solidFill>
              </a:rPr>
            </a:br>
            <a:r>
              <a:rPr lang="en-GB" sz="2400" b="1" dirty="0">
                <a:solidFill>
                  <a:schemeClr val="lt1"/>
                </a:solidFill>
              </a:rPr>
              <a:t>10. </a:t>
            </a:r>
            <a:r>
              <a:rPr lang="en-GB" sz="2400" b="1" dirty="0" err="1">
                <a:solidFill>
                  <a:schemeClr val="lt1"/>
                </a:solidFill>
              </a:rPr>
              <a:t>Aktivität</a:t>
            </a:r>
            <a:r>
              <a:rPr lang="en-GB" sz="2400" b="1" dirty="0">
                <a:solidFill>
                  <a:schemeClr val="lt1"/>
                </a:solidFill>
              </a:rPr>
              <a:t> Die </a:t>
            </a:r>
            <a:r>
              <a:rPr lang="en-GB" sz="2400" b="1" dirty="0" err="1">
                <a:solidFill>
                  <a:schemeClr val="lt1"/>
                </a:solidFill>
              </a:rPr>
              <a:t>richtige</a:t>
            </a:r>
            <a:r>
              <a:rPr lang="en-GB" sz="2400" b="1" dirty="0">
                <a:solidFill>
                  <a:schemeClr val="lt1"/>
                </a:solidFill>
              </a:rPr>
              <a:t> </a:t>
            </a:r>
            <a:r>
              <a:rPr lang="en-GB" sz="2400" b="1" dirty="0" err="1">
                <a:solidFill>
                  <a:schemeClr val="lt1"/>
                </a:solidFill>
              </a:rPr>
              <a:t>Richtung</a:t>
            </a:r>
            <a:r>
              <a:rPr lang="en-GB" sz="2400" b="1" dirty="0">
                <a:solidFill>
                  <a:schemeClr val="lt1"/>
                </a:solidFill>
              </a:rPr>
              <a:t> </a:t>
            </a:r>
            <a:r>
              <a:rPr lang="en-GB" sz="2400" b="1" dirty="0" err="1">
                <a:solidFill>
                  <a:schemeClr val="lt1"/>
                </a:solidFill>
              </a:rPr>
              <a:t>finden</a:t>
            </a:r>
            <a:endParaRPr sz="2400" b="1" dirty="0">
              <a:solidFill>
                <a:schemeClr val="lt1"/>
              </a:solidFill>
            </a:endParaRPr>
          </a:p>
        </p:txBody>
      </p:sp>
      <p:graphicFrame>
        <p:nvGraphicFramePr>
          <p:cNvPr id="282" name="Google Shape;282;p58"/>
          <p:cNvGraphicFramePr/>
          <p:nvPr>
            <p:extLst>
              <p:ext uri="{D42A27DB-BD31-4B8C-83A1-F6EECF244321}">
                <p14:modId xmlns:p14="http://schemas.microsoft.com/office/powerpoint/2010/main" val="991365237"/>
              </p:ext>
            </p:extLst>
          </p:nvPr>
        </p:nvGraphicFramePr>
        <p:xfrm>
          <a:off x="379141" y="1130867"/>
          <a:ext cx="11619575" cy="4853178"/>
        </p:xfrm>
        <a:graphic>
          <a:graphicData uri="http://schemas.openxmlformats.org/drawingml/2006/table">
            <a:tbl>
              <a:tblPr bandRow="1">
                <a:noFill/>
                <a:tableStyleId>{E33C1919-A8A9-43B8-883E-13103B7F2C14}</a:tableStyleId>
              </a:tblPr>
              <a:tblGrid>
                <a:gridCol w="2029525">
                  <a:extLst>
                    <a:ext uri="{9D8B030D-6E8A-4147-A177-3AD203B41FA5}">
                      <a16:colId xmlns:a16="http://schemas.microsoft.com/office/drawing/2014/main" val="20000"/>
                    </a:ext>
                  </a:extLst>
                </a:gridCol>
                <a:gridCol w="9590050">
                  <a:extLst>
                    <a:ext uri="{9D8B030D-6E8A-4147-A177-3AD203B41FA5}">
                      <a16:colId xmlns:a16="http://schemas.microsoft.com/office/drawing/2014/main" val="20001"/>
                    </a:ext>
                  </a:extLst>
                </a:gridCol>
              </a:tblGrid>
              <a:tr h="848550">
                <a:tc>
                  <a:txBody>
                    <a:bodyPr/>
                    <a:lstStyle/>
                    <a:p>
                      <a:pPr marL="0" marR="0" lvl="0" indent="0" algn="l" rtl="0">
                        <a:lnSpc>
                          <a:spcPct val="150000"/>
                        </a:lnSpc>
                        <a:spcBef>
                          <a:spcPts val="0"/>
                        </a:spcBef>
                        <a:spcAft>
                          <a:spcPts val="0"/>
                        </a:spcAft>
                        <a:buNone/>
                      </a:pPr>
                      <a:r>
                        <a:rPr lang="en-GB" sz="1800" b="1" u="none" strike="noStrike" cap="none">
                          <a:solidFill>
                            <a:srgbClr val="C00000"/>
                          </a:solidFill>
                        </a:rPr>
                        <a:t>Lerndauer:</a:t>
                      </a:r>
                      <a:endParaRPr sz="1800" b="1" u="none" strike="noStrike" cap="none">
                        <a:solidFill>
                          <a:srgbClr val="C00000"/>
                        </a:solidFill>
                        <a:latin typeface="Arial"/>
                        <a:ea typeface="Arial"/>
                        <a:cs typeface="Arial"/>
                        <a:sym typeface="Arial"/>
                      </a:endParaRPr>
                    </a:p>
                  </a:txBody>
                  <a:tcPr marL="50625" marR="50625" marT="0" marB="0"/>
                </a:tc>
                <a:tc>
                  <a:txBody>
                    <a:bodyPr/>
                    <a:lstStyle/>
                    <a:p>
                      <a:pPr marL="0" marR="0" lvl="0" indent="0" algn="l" rtl="0">
                        <a:lnSpc>
                          <a:spcPct val="150000"/>
                        </a:lnSpc>
                        <a:spcBef>
                          <a:spcPts val="0"/>
                        </a:spcBef>
                        <a:spcAft>
                          <a:spcPts val="0"/>
                        </a:spcAft>
                        <a:buNone/>
                      </a:pPr>
                      <a:r>
                        <a:rPr lang="en-GB" sz="1800" u="none" strike="noStrike" cap="none"/>
                        <a:t>15-20 Minuten</a:t>
                      </a:r>
                      <a:endParaRPr sz="1800" u="none" strike="noStrike" cap="none">
                        <a:latin typeface="Arial"/>
                        <a:ea typeface="Arial"/>
                        <a:cs typeface="Arial"/>
                        <a:sym typeface="Arial"/>
                      </a:endParaRPr>
                    </a:p>
                  </a:txBody>
                  <a:tcPr marL="50625" marR="50625" marT="0" marB="0"/>
                </a:tc>
                <a:extLst>
                  <a:ext uri="{0D108BD9-81ED-4DB2-BD59-A6C34878D82A}">
                    <a16:rowId xmlns:a16="http://schemas.microsoft.com/office/drawing/2014/main" val="10000"/>
                  </a:ext>
                </a:extLst>
              </a:tr>
              <a:tr h="3707725">
                <a:tc>
                  <a:txBody>
                    <a:bodyPr/>
                    <a:lstStyle/>
                    <a:p>
                      <a:pPr marL="0" marR="0" lvl="0" indent="0" algn="l" rtl="0">
                        <a:lnSpc>
                          <a:spcPct val="150000"/>
                        </a:lnSpc>
                        <a:spcBef>
                          <a:spcPts val="0"/>
                        </a:spcBef>
                        <a:spcAft>
                          <a:spcPts val="0"/>
                        </a:spcAft>
                        <a:buNone/>
                      </a:pPr>
                      <a:r>
                        <a:rPr lang="en-GB" sz="2000" b="1" u="none" strike="noStrike" cap="none">
                          <a:solidFill>
                            <a:srgbClr val="C00000"/>
                          </a:solidFill>
                        </a:rPr>
                        <a:t>Inhalt:</a:t>
                      </a:r>
                      <a:endParaRPr sz="2000" b="1" u="none" strike="noStrike" cap="none">
                        <a:solidFill>
                          <a:srgbClr val="C00000"/>
                        </a:solidFill>
                        <a:latin typeface="Arial"/>
                        <a:ea typeface="Arial"/>
                        <a:cs typeface="Arial"/>
                        <a:sym typeface="Arial"/>
                      </a:endParaRPr>
                    </a:p>
                  </a:txBody>
                  <a:tcPr marL="50625" marR="50625" marT="0" marB="0"/>
                </a:tc>
                <a:tc>
                  <a:txBody>
                    <a:bodyPr/>
                    <a:lstStyle/>
                    <a:p>
                      <a:pPr marL="0" marR="0" lvl="0" indent="0" algn="just" rtl="0">
                        <a:lnSpc>
                          <a:spcPct val="150000"/>
                        </a:lnSpc>
                        <a:spcBef>
                          <a:spcPts val="0"/>
                        </a:spcBef>
                        <a:spcAft>
                          <a:spcPts val="0"/>
                        </a:spcAft>
                        <a:buNone/>
                      </a:pPr>
                      <a:r>
                        <a:rPr lang="en-GB" sz="1800" b="0" i="0" u="none" strike="noStrike" cap="none" dirty="0">
                          <a:solidFill>
                            <a:schemeClr val="dk1"/>
                          </a:solidFill>
                          <a:latin typeface="Calibri"/>
                          <a:ea typeface="Calibri"/>
                          <a:cs typeface="Calibri"/>
                          <a:sym typeface="Calibri"/>
                        </a:rPr>
                        <a:t>Kinder </a:t>
                      </a:r>
                      <a:r>
                        <a:rPr lang="en-GB" sz="1800" b="0" i="0" u="none" strike="noStrike" cap="none" dirty="0" err="1">
                          <a:solidFill>
                            <a:schemeClr val="dk1"/>
                          </a:solidFill>
                          <a:latin typeface="Calibri"/>
                          <a:ea typeface="Calibri"/>
                          <a:cs typeface="Calibri"/>
                          <a:sym typeface="Calibri"/>
                        </a:rPr>
                        <a:t>mit</a:t>
                      </a:r>
                      <a:r>
                        <a:rPr lang="en-GB" sz="1800" b="0" i="0" u="none" strike="noStrike" cap="none" dirty="0">
                          <a:solidFill>
                            <a:schemeClr val="dk1"/>
                          </a:solidFill>
                          <a:latin typeface="Calibri"/>
                          <a:ea typeface="Calibri"/>
                          <a:cs typeface="Calibri"/>
                          <a:sym typeface="Calibri"/>
                        </a:rPr>
                        <a:t> </a:t>
                      </a:r>
                      <a:r>
                        <a:rPr lang="en-GB" sz="1800" b="0" i="0" u="none" strike="noStrike" cap="none" dirty="0" err="1">
                          <a:solidFill>
                            <a:schemeClr val="dk1"/>
                          </a:solidFill>
                          <a:latin typeface="Calibri"/>
                          <a:ea typeface="Calibri"/>
                          <a:cs typeface="Calibri"/>
                          <a:sym typeface="Calibri"/>
                        </a:rPr>
                        <a:t>Dyskalkulie</a:t>
                      </a:r>
                      <a:r>
                        <a:rPr lang="en-GB" sz="1800" b="0" i="0" u="none" strike="noStrike" cap="none" dirty="0">
                          <a:solidFill>
                            <a:schemeClr val="dk1"/>
                          </a:solidFill>
                          <a:latin typeface="Calibri"/>
                          <a:ea typeface="Calibri"/>
                          <a:cs typeface="Calibri"/>
                          <a:sym typeface="Calibri"/>
                        </a:rPr>
                        <a:t> </a:t>
                      </a:r>
                      <a:r>
                        <a:rPr lang="en-GB" sz="1800" b="0" i="0" u="none" strike="noStrike" cap="none" dirty="0" err="1">
                          <a:solidFill>
                            <a:schemeClr val="dk1"/>
                          </a:solidFill>
                          <a:latin typeface="Calibri"/>
                          <a:ea typeface="Calibri"/>
                          <a:cs typeface="Calibri"/>
                          <a:sym typeface="Calibri"/>
                        </a:rPr>
                        <a:t>haben</a:t>
                      </a:r>
                      <a:r>
                        <a:rPr lang="en-GB" sz="1800" b="0" i="0" u="none" strike="noStrike" cap="none" dirty="0">
                          <a:solidFill>
                            <a:schemeClr val="dk1"/>
                          </a:solidFill>
                          <a:latin typeface="Calibri"/>
                          <a:ea typeface="Calibri"/>
                          <a:cs typeface="Calibri"/>
                          <a:sym typeface="Calibri"/>
                        </a:rPr>
                        <a:t> oft </a:t>
                      </a:r>
                      <a:r>
                        <a:rPr lang="en-GB" sz="1800" b="0" i="0" u="none" strike="noStrike" cap="none" dirty="0" err="1">
                          <a:solidFill>
                            <a:schemeClr val="dk1"/>
                          </a:solidFill>
                          <a:latin typeface="Calibri"/>
                          <a:ea typeface="Calibri"/>
                          <a:cs typeface="Calibri"/>
                          <a:sym typeface="Calibri"/>
                        </a:rPr>
                        <a:t>Probleme</a:t>
                      </a:r>
                      <a:r>
                        <a:rPr lang="en-GB" sz="1800" b="0" i="0" u="none" strike="noStrike" cap="none" dirty="0">
                          <a:solidFill>
                            <a:schemeClr val="dk1"/>
                          </a:solidFill>
                          <a:latin typeface="Calibri"/>
                          <a:ea typeface="Calibri"/>
                          <a:cs typeface="Calibri"/>
                          <a:sym typeface="Calibri"/>
                        </a:rPr>
                        <a:t>, </a:t>
                      </a:r>
                      <a:r>
                        <a:rPr lang="en-GB" sz="1800" b="0" i="0" u="none" strike="noStrike" cap="none" dirty="0" err="1">
                          <a:solidFill>
                            <a:schemeClr val="dk1"/>
                          </a:solidFill>
                          <a:latin typeface="Calibri"/>
                          <a:ea typeface="Calibri"/>
                          <a:cs typeface="Calibri"/>
                          <a:sym typeface="Calibri"/>
                        </a:rPr>
                        <a:t>Zahlen</a:t>
                      </a:r>
                      <a:r>
                        <a:rPr lang="en-GB" sz="1800" b="0" i="0" u="none" strike="noStrike" cap="none" dirty="0">
                          <a:solidFill>
                            <a:schemeClr val="dk1"/>
                          </a:solidFill>
                          <a:latin typeface="Calibri"/>
                          <a:ea typeface="Calibri"/>
                          <a:cs typeface="Calibri"/>
                          <a:sym typeface="Calibri"/>
                        </a:rPr>
                        <a:t> </a:t>
                      </a:r>
                      <a:r>
                        <a:rPr lang="en-GB" sz="1800" b="0" i="0" u="none" strike="noStrike" cap="none" dirty="0" err="1">
                          <a:solidFill>
                            <a:schemeClr val="dk1"/>
                          </a:solidFill>
                          <a:latin typeface="Calibri"/>
                          <a:ea typeface="Calibri"/>
                          <a:cs typeface="Calibri"/>
                          <a:sym typeface="Calibri"/>
                        </a:rPr>
                        <a:t>richtig</a:t>
                      </a:r>
                      <a:r>
                        <a:rPr lang="en-GB" sz="1800" b="0" i="0" u="none" strike="noStrike" cap="none" dirty="0">
                          <a:solidFill>
                            <a:schemeClr val="dk1"/>
                          </a:solidFill>
                          <a:latin typeface="Calibri"/>
                          <a:ea typeface="Calibri"/>
                          <a:cs typeface="Calibri"/>
                          <a:sym typeface="Calibri"/>
                        </a:rPr>
                        <a:t> </a:t>
                      </a:r>
                      <a:r>
                        <a:rPr lang="en-GB" sz="1800" b="0" i="0" u="none" strike="noStrike" cap="none" dirty="0" err="1">
                          <a:solidFill>
                            <a:schemeClr val="dk1"/>
                          </a:solidFill>
                          <a:latin typeface="Calibri"/>
                          <a:ea typeface="Calibri"/>
                          <a:cs typeface="Calibri"/>
                          <a:sym typeface="Calibri"/>
                        </a:rPr>
                        <a:t>zu</a:t>
                      </a:r>
                      <a:r>
                        <a:rPr lang="en-GB" sz="1800" b="0" i="0" u="none" strike="noStrike" cap="none" dirty="0">
                          <a:solidFill>
                            <a:schemeClr val="dk1"/>
                          </a:solidFill>
                          <a:latin typeface="Calibri"/>
                          <a:ea typeface="Calibri"/>
                          <a:cs typeface="Calibri"/>
                          <a:sym typeface="Calibri"/>
                        </a:rPr>
                        <a:t> </a:t>
                      </a:r>
                      <a:r>
                        <a:rPr lang="en-GB" sz="1800" b="0" i="0" u="none" strike="noStrike" cap="none" dirty="0" err="1">
                          <a:solidFill>
                            <a:schemeClr val="dk1"/>
                          </a:solidFill>
                          <a:latin typeface="Calibri"/>
                          <a:ea typeface="Calibri"/>
                          <a:cs typeface="Calibri"/>
                          <a:sym typeface="Calibri"/>
                        </a:rPr>
                        <a:t>schreiben</a:t>
                      </a:r>
                      <a:r>
                        <a:rPr lang="en-GB" sz="1800" b="0" i="0" u="none" strike="noStrike" cap="none" dirty="0">
                          <a:solidFill>
                            <a:schemeClr val="dk1"/>
                          </a:solidFill>
                          <a:latin typeface="Calibri"/>
                          <a:ea typeface="Calibri"/>
                          <a:cs typeface="Calibri"/>
                          <a:sym typeface="Calibri"/>
                        </a:rPr>
                        <a:t> und die </a:t>
                      </a:r>
                      <a:r>
                        <a:rPr lang="en-GB" sz="1800" b="0" i="0" u="none" strike="noStrike" cap="none" dirty="0" err="1">
                          <a:solidFill>
                            <a:schemeClr val="dk1"/>
                          </a:solidFill>
                          <a:latin typeface="Calibri"/>
                          <a:ea typeface="Calibri"/>
                          <a:cs typeface="Calibri"/>
                          <a:sym typeface="Calibri"/>
                        </a:rPr>
                        <a:t>Richtung</a:t>
                      </a:r>
                      <a:r>
                        <a:rPr lang="en-GB" sz="1800" b="0" i="0" u="none" strike="noStrike" cap="none" dirty="0">
                          <a:solidFill>
                            <a:schemeClr val="dk1"/>
                          </a:solidFill>
                          <a:latin typeface="Calibri"/>
                          <a:ea typeface="Calibri"/>
                          <a:cs typeface="Calibri"/>
                          <a:sym typeface="Calibri"/>
                        </a:rPr>
                        <a:t> der </a:t>
                      </a:r>
                      <a:r>
                        <a:rPr lang="en-GB" sz="1800" b="0" i="0" u="none" strike="noStrike" cap="none" dirty="0" err="1">
                          <a:solidFill>
                            <a:schemeClr val="dk1"/>
                          </a:solidFill>
                          <a:latin typeface="Calibri"/>
                          <a:ea typeface="Calibri"/>
                          <a:cs typeface="Calibri"/>
                          <a:sym typeface="Calibri"/>
                        </a:rPr>
                        <a:t>Zahlen</a:t>
                      </a:r>
                      <a:r>
                        <a:rPr lang="en-GB" sz="1800" b="0" i="0" u="none" strike="noStrike" cap="none" dirty="0">
                          <a:solidFill>
                            <a:schemeClr val="dk1"/>
                          </a:solidFill>
                          <a:latin typeface="Calibri"/>
                          <a:ea typeface="Calibri"/>
                          <a:cs typeface="Calibri"/>
                          <a:sym typeface="Calibri"/>
                        </a:rPr>
                        <a:t> </a:t>
                      </a:r>
                      <a:r>
                        <a:rPr lang="en-GB" sz="1800" b="0" i="0" u="none" strike="noStrike" cap="none" dirty="0" err="1">
                          <a:solidFill>
                            <a:schemeClr val="dk1"/>
                          </a:solidFill>
                          <a:latin typeface="Calibri"/>
                          <a:ea typeface="Calibri"/>
                          <a:cs typeface="Calibri"/>
                          <a:sym typeface="Calibri"/>
                        </a:rPr>
                        <a:t>zu</a:t>
                      </a:r>
                      <a:r>
                        <a:rPr lang="en-GB" sz="1800" b="0" i="0" u="none" strike="noStrike" cap="none" dirty="0">
                          <a:solidFill>
                            <a:schemeClr val="dk1"/>
                          </a:solidFill>
                          <a:latin typeface="Calibri"/>
                          <a:ea typeface="Calibri"/>
                          <a:cs typeface="Calibri"/>
                          <a:sym typeface="Calibri"/>
                        </a:rPr>
                        <a:t> </a:t>
                      </a:r>
                      <a:r>
                        <a:rPr lang="en-GB" sz="1800" b="0" i="0" u="none" strike="noStrike" cap="none" dirty="0" err="1">
                          <a:solidFill>
                            <a:schemeClr val="dk1"/>
                          </a:solidFill>
                          <a:latin typeface="Calibri"/>
                          <a:ea typeface="Calibri"/>
                          <a:cs typeface="Calibri"/>
                          <a:sym typeface="Calibri"/>
                        </a:rPr>
                        <a:t>erkennen</a:t>
                      </a:r>
                      <a:r>
                        <a:rPr lang="en-GB" sz="1800" b="0" i="0" u="none" strike="noStrike" cap="none" dirty="0">
                          <a:solidFill>
                            <a:schemeClr val="dk1"/>
                          </a:solidFill>
                          <a:latin typeface="Calibri"/>
                          <a:ea typeface="Calibri"/>
                          <a:cs typeface="Calibri"/>
                          <a:sym typeface="Calibri"/>
                        </a:rPr>
                        <a:t>. </a:t>
                      </a:r>
                      <a:endParaRPr sz="1200" dirty="0"/>
                    </a:p>
                    <a:p>
                      <a:pPr marL="0" marR="0" lvl="0" indent="0" algn="just" rtl="0">
                        <a:lnSpc>
                          <a:spcPct val="150000"/>
                        </a:lnSpc>
                        <a:spcBef>
                          <a:spcPts val="1200"/>
                        </a:spcBef>
                        <a:spcAft>
                          <a:spcPts val="0"/>
                        </a:spcAft>
                        <a:buNone/>
                      </a:pPr>
                      <a:r>
                        <a:rPr lang="en-GB" sz="1800" b="0" i="0" u="none" strike="noStrike" cap="none" dirty="0" err="1">
                          <a:solidFill>
                            <a:schemeClr val="dk1"/>
                          </a:solidFill>
                          <a:latin typeface="Calibri"/>
                          <a:ea typeface="Calibri"/>
                          <a:cs typeface="Calibri"/>
                          <a:sym typeface="Calibri"/>
                        </a:rPr>
                        <a:t>Insbesondere</a:t>
                      </a:r>
                      <a:r>
                        <a:rPr lang="en-GB" sz="1800" b="0" i="0" u="none" strike="noStrike" cap="none" dirty="0">
                          <a:solidFill>
                            <a:schemeClr val="dk1"/>
                          </a:solidFill>
                          <a:latin typeface="Calibri"/>
                          <a:ea typeface="Calibri"/>
                          <a:cs typeface="Calibri"/>
                          <a:sym typeface="Calibri"/>
                        </a:rPr>
                        <a:t> die </a:t>
                      </a:r>
                      <a:r>
                        <a:rPr lang="en-GB" sz="1800" b="0" i="0" u="none" strike="noStrike" cap="none" dirty="0" err="1">
                          <a:solidFill>
                            <a:schemeClr val="dk1"/>
                          </a:solidFill>
                          <a:latin typeface="Calibri"/>
                          <a:ea typeface="Calibri"/>
                          <a:cs typeface="Calibri"/>
                          <a:sym typeface="Calibri"/>
                        </a:rPr>
                        <a:t>Zahlen</a:t>
                      </a:r>
                      <a:r>
                        <a:rPr lang="en-GB" sz="1800" b="0" i="0" u="none" strike="noStrike" cap="none" dirty="0">
                          <a:solidFill>
                            <a:schemeClr val="dk1"/>
                          </a:solidFill>
                          <a:latin typeface="Calibri"/>
                          <a:ea typeface="Calibri"/>
                          <a:cs typeface="Calibri"/>
                          <a:sym typeface="Calibri"/>
                        </a:rPr>
                        <a:t> 5, 2, 9, 6 und 7 </a:t>
                      </a:r>
                      <a:r>
                        <a:rPr lang="en-GB" sz="1800" b="0" i="0" u="none" strike="noStrike" cap="none" dirty="0" err="1">
                          <a:solidFill>
                            <a:schemeClr val="dk1"/>
                          </a:solidFill>
                          <a:latin typeface="Calibri"/>
                          <a:ea typeface="Calibri"/>
                          <a:cs typeface="Calibri"/>
                          <a:sym typeface="Calibri"/>
                        </a:rPr>
                        <a:t>werden</a:t>
                      </a:r>
                      <a:r>
                        <a:rPr lang="en-GB" sz="1800" b="0" i="0" u="none" strike="noStrike" cap="none" dirty="0">
                          <a:solidFill>
                            <a:schemeClr val="dk1"/>
                          </a:solidFill>
                          <a:latin typeface="Calibri"/>
                          <a:ea typeface="Calibri"/>
                          <a:cs typeface="Calibri"/>
                          <a:sym typeface="Calibri"/>
                        </a:rPr>
                        <a:t> </a:t>
                      </a:r>
                      <a:r>
                        <a:rPr lang="en-GB" sz="1800" b="0" i="0" u="none" strike="noStrike" cap="none" dirty="0" err="1">
                          <a:solidFill>
                            <a:schemeClr val="dk1"/>
                          </a:solidFill>
                          <a:latin typeface="Calibri"/>
                          <a:ea typeface="Calibri"/>
                          <a:cs typeface="Calibri"/>
                          <a:sym typeface="Calibri"/>
                        </a:rPr>
                        <a:t>verwechselt</a:t>
                      </a:r>
                      <a:r>
                        <a:rPr lang="en-GB" sz="1800" b="0" i="0" u="none" strike="noStrike" cap="none" dirty="0">
                          <a:solidFill>
                            <a:schemeClr val="dk1"/>
                          </a:solidFill>
                          <a:latin typeface="Calibri"/>
                          <a:ea typeface="Calibri"/>
                          <a:cs typeface="Calibri"/>
                          <a:sym typeface="Calibri"/>
                        </a:rPr>
                        <a:t>. Das </a:t>
                      </a:r>
                      <a:r>
                        <a:rPr lang="en-GB" sz="1800" b="0" i="0" u="none" strike="noStrike" cap="none" dirty="0" err="1">
                          <a:solidFill>
                            <a:schemeClr val="dk1"/>
                          </a:solidFill>
                          <a:latin typeface="Calibri"/>
                          <a:ea typeface="Calibri"/>
                          <a:cs typeface="Calibri"/>
                          <a:sym typeface="Calibri"/>
                        </a:rPr>
                        <a:t>Üben</a:t>
                      </a:r>
                      <a:r>
                        <a:rPr lang="en-GB" sz="1800" b="0" i="0" u="none" strike="noStrike" cap="none" dirty="0">
                          <a:solidFill>
                            <a:schemeClr val="dk1"/>
                          </a:solidFill>
                          <a:latin typeface="Calibri"/>
                          <a:ea typeface="Calibri"/>
                          <a:cs typeface="Calibri"/>
                          <a:sym typeface="Calibri"/>
                        </a:rPr>
                        <a:t> der </a:t>
                      </a:r>
                      <a:r>
                        <a:rPr lang="en-GB" sz="1800" b="0" i="0" u="none" strike="noStrike" cap="none" dirty="0" err="1">
                          <a:solidFill>
                            <a:schemeClr val="dk1"/>
                          </a:solidFill>
                          <a:latin typeface="Calibri"/>
                          <a:ea typeface="Calibri"/>
                          <a:cs typeface="Calibri"/>
                          <a:sym typeface="Calibri"/>
                        </a:rPr>
                        <a:t>Richtungsbestimmung</a:t>
                      </a:r>
                      <a:r>
                        <a:rPr lang="en-GB" sz="1800" b="0" i="0" u="none" strike="noStrike" cap="none" dirty="0">
                          <a:solidFill>
                            <a:schemeClr val="dk1"/>
                          </a:solidFill>
                          <a:latin typeface="Calibri"/>
                          <a:ea typeface="Calibri"/>
                          <a:cs typeface="Calibri"/>
                          <a:sym typeface="Calibri"/>
                        </a:rPr>
                        <a:t> von </a:t>
                      </a:r>
                      <a:r>
                        <a:rPr lang="en-GB" sz="1800" b="0" i="0" u="none" strike="noStrike" cap="none" dirty="0" err="1">
                          <a:solidFill>
                            <a:schemeClr val="dk1"/>
                          </a:solidFill>
                          <a:latin typeface="Calibri"/>
                          <a:ea typeface="Calibri"/>
                          <a:cs typeface="Calibri"/>
                          <a:sym typeface="Calibri"/>
                        </a:rPr>
                        <a:t>Zahlen</a:t>
                      </a:r>
                      <a:r>
                        <a:rPr lang="en-GB" sz="1800" b="0" i="0" u="none" strike="noStrike" cap="none" dirty="0">
                          <a:solidFill>
                            <a:schemeClr val="dk1"/>
                          </a:solidFill>
                          <a:latin typeface="Calibri"/>
                          <a:ea typeface="Calibri"/>
                          <a:cs typeface="Calibri"/>
                          <a:sym typeface="Calibri"/>
                        </a:rPr>
                        <a:t>, </a:t>
                      </a:r>
                      <a:r>
                        <a:rPr lang="en-GB" sz="1800" b="0" i="0" u="none" strike="noStrike" cap="none" dirty="0" err="1">
                          <a:solidFill>
                            <a:schemeClr val="dk1"/>
                          </a:solidFill>
                          <a:latin typeface="Calibri"/>
                          <a:ea typeface="Calibri"/>
                          <a:cs typeface="Calibri"/>
                          <a:sym typeface="Calibri"/>
                        </a:rPr>
                        <a:t>wie</a:t>
                      </a:r>
                      <a:r>
                        <a:rPr lang="en-GB" sz="1800" b="0" i="0" u="none" strike="noStrike" cap="none" dirty="0">
                          <a:solidFill>
                            <a:schemeClr val="dk1"/>
                          </a:solidFill>
                          <a:latin typeface="Calibri"/>
                          <a:ea typeface="Calibri"/>
                          <a:cs typeface="Calibri"/>
                          <a:sym typeface="Calibri"/>
                        </a:rPr>
                        <a:t> in den </a:t>
                      </a:r>
                      <a:r>
                        <a:rPr lang="en-GB" sz="1800" b="0" i="0" u="none" strike="noStrike" cap="none" dirty="0" err="1">
                          <a:solidFill>
                            <a:schemeClr val="dk1"/>
                          </a:solidFill>
                          <a:latin typeface="Calibri"/>
                          <a:ea typeface="Calibri"/>
                          <a:cs typeface="Calibri"/>
                          <a:sym typeface="Calibri"/>
                        </a:rPr>
                        <a:t>Abbildungen</a:t>
                      </a:r>
                      <a:r>
                        <a:rPr lang="en-GB" sz="1800" b="0" i="0" u="none" strike="noStrike" cap="none" dirty="0">
                          <a:solidFill>
                            <a:schemeClr val="dk1"/>
                          </a:solidFill>
                          <a:latin typeface="Calibri"/>
                          <a:ea typeface="Calibri"/>
                          <a:cs typeface="Calibri"/>
                          <a:sym typeface="Calibri"/>
                        </a:rPr>
                        <a:t> in Formular 9, Formular 10 und Formular 11, hat </a:t>
                      </a:r>
                      <a:r>
                        <a:rPr lang="en-GB" sz="1800" b="0" i="0" u="none" strike="noStrike" cap="none" dirty="0" err="1">
                          <a:solidFill>
                            <a:schemeClr val="dk1"/>
                          </a:solidFill>
                          <a:latin typeface="Calibri"/>
                          <a:ea typeface="Calibri"/>
                          <a:cs typeface="Calibri"/>
                          <a:sym typeface="Calibri"/>
                        </a:rPr>
                        <a:t>erhebliche</a:t>
                      </a:r>
                      <a:r>
                        <a:rPr lang="en-GB" sz="1800" b="0" i="0" u="none" strike="noStrike" cap="none" dirty="0">
                          <a:solidFill>
                            <a:schemeClr val="dk1"/>
                          </a:solidFill>
                          <a:latin typeface="Calibri"/>
                          <a:ea typeface="Calibri"/>
                          <a:cs typeface="Calibri"/>
                          <a:sym typeface="Calibri"/>
                        </a:rPr>
                        <a:t> </a:t>
                      </a:r>
                      <a:r>
                        <a:rPr lang="en-GB" sz="1800" b="0" i="0" u="none" strike="noStrike" cap="none" dirty="0" err="1">
                          <a:solidFill>
                            <a:schemeClr val="dk1"/>
                          </a:solidFill>
                          <a:latin typeface="Calibri"/>
                          <a:ea typeface="Calibri"/>
                          <a:cs typeface="Calibri"/>
                          <a:sym typeface="Calibri"/>
                        </a:rPr>
                        <a:t>Vorteile</a:t>
                      </a:r>
                      <a:r>
                        <a:rPr lang="en-GB" sz="1800" b="0" i="0" u="none" strike="noStrike" cap="none" dirty="0">
                          <a:solidFill>
                            <a:schemeClr val="dk1"/>
                          </a:solidFill>
                          <a:latin typeface="Calibri"/>
                          <a:ea typeface="Calibri"/>
                          <a:cs typeface="Calibri"/>
                          <a:sym typeface="Calibri"/>
                        </a:rPr>
                        <a:t> für die </a:t>
                      </a:r>
                      <a:r>
                        <a:rPr lang="en-GB" sz="1800" b="0" i="0" u="none" strike="noStrike" cap="none" dirty="0" err="1">
                          <a:solidFill>
                            <a:schemeClr val="dk1"/>
                          </a:solidFill>
                          <a:latin typeface="Calibri"/>
                          <a:ea typeface="Calibri"/>
                          <a:cs typeface="Calibri"/>
                          <a:sym typeface="Calibri"/>
                        </a:rPr>
                        <a:t>Entwicklung</a:t>
                      </a:r>
                      <a:r>
                        <a:rPr lang="en-GB" sz="1800" b="0" i="0" u="none" strike="noStrike" cap="none" dirty="0">
                          <a:solidFill>
                            <a:schemeClr val="dk1"/>
                          </a:solidFill>
                          <a:latin typeface="Calibri"/>
                          <a:ea typeface="Calibri"/>
                          <a:cs typeface="Calibri"/>
                          <a:sym typeface="Calibri"/>
                        </a:rPr>
                        <a:t> der </a:t>
                      </a:r>
                      <a:r>
                        <a:rPr lang="en-GB" sz="1800" b="0" i="0" u="none" strike="noStrike" cap="none" dirty="0" err="1">
                          <a:solidFill>
                            <a:schemeClr val="dk1"/>
                          </a:solidFill>
                          <a:latin typeface="Calibri"/>
                          <a:ea typeface="Calibri"/>
                          <a:cs typeface="Calibri"/>
                          <a:sym typeface="Calibri"/>
                        </a:rPr>
                        <a:t>Fähigkeit</a:t>
                      </a:r>
                      <a:r>
                        <a:rPr lang="en-GB" sz="1800" b="0" i="0" u="none" strike="noStrike" cap="none" dirty="0">
                          <a:solidFill>
                            <a:schemeClr val="dk1"/>
                          </a:solidFill>
                          <a:latin typeface="Calibri"/>
                          <a:ea typeface="Calibri"/>
                          <a:cs typeface="Calibri"/>
                          <a:sym typeface="Calibri"/>
                        </a:rPr>
                        <a:t> der </a:t>
                      </a:r>
                      <a:r>
                        <a:rPr lang="en-GB" sz="1800" b="0" i="0" u="none" strike="noStrike" cap="none" dirty="0" err="1">
                          <a:solidFill>
                            <a:schemeClr val="dk1"/>
                          </a:solidFill>
                          <a:latin typeface="Calibri"/>
                          <a:ea typeface="Calibri"/>
                          <a:cs typeface="Calibri"/>
                          <a:sym typeface="Calibri"/>
                        </a:rPr>
                        <a:t>Schüler</a:t>
                      </a:r>
                      <a:r>
                        <a:rPr lang="en-GB" sz="1800" b="0" i="0" u="none" strike="noStrike" cap="none" dirty="0">
                          <a:solidFill>
                            <a:schemeClr val="dk1"/>
                          </a:solidFill>
                          <a:latin typeface="Calibri"/>
                          <a:ea typeface="Calibri"/>
                          <a:cs typeface="Calibri"/>
                          <a:sym typeface="Calibri"/>
                        </a:rPr>
                        <a:t>*</a:t>
                      </a:r>
                      <a:r>
                        <a:rPr lang="en-GB" sz="1800" b="0" i="0" u="none" strike="noStrike" cap="none" dirty="0" err="1">
                          <a:solidFill>
                            <a:schemeClr val="dk1"/>
                          </a:solidFill>
                          <a:latin typeface="Calibri"/>
                          <a:ea typeface="Calibri"/>
                          <a:cs typeface="Calibri"/>
                          <a:sym typeface="Calibri"/>
                        </a:rPr>
                        <a:t>innen</a:t>
                      </a:r>
                      <a:r>
                        <a:rPr lang="en-GB" sz="1800" b="0" i="0" u="none" strike="noStrike" cap="none" dirty="0">
                          <a:solidFill>
                            <a:schemeClr val="dk1"/>
                          </a:solidFill>
                          <a:latin typeface="Calibri"/>
                          <a:ea typeface="Calibri"/>
                          <a:cs typeface="Calibri"/>
                          <a:sym typeface="Calibri"/>
                        </a:rPr>
                        <a:t>, die </a:t>
                      </a:r>
                      <a:r>
                        <a:rPr lang="en-GB" sz="1800" b="0" i="0" u="none" strike="noStrike" cap="none" dirty="0" err="1">
                          <a:solidFill>
                            <a:schemeClr val="dk1"/>
                          </a:solidFill>
                          <a:latin typeface="Calibri"/>
                          <a:ea typeface="Calibri"/>
                          <a:cs typeface="Calibri"/>
                          <a:sym typeface="Calibri"/>
                        </a:rPr>
                        <a:t>Richtung</a:t>
                      </a:r>
                      <a:r>
                        <a:rPr lang="en-GB" sz="1800" b="0" i="0" u="none" strike="noStrike" cap="none" dirty="0">
                          <a:solidFill>
                            <a:schemeClr val="dk1"/>
                          </a:solidFill>
                          <a:latin typeface="Calibri"/>
                          <a:ea typeface="Calibri"/>
                          <a:cs typeface="Calibri"/>
                          <a:sym typeface="Calibri"/>
                        </a:rPr>
                        <a:t> von </a:t>
                      </a:r>
                      <a:r>
                        <a:rPr lang="en-GB" sz="1800" b="0" i="0" u="none" strike="noStrike" cap="none" dirty="0" err="1">
                          <a:solidFill>
                            <a:schemeClr val="dk1"/>
                          </a:solidFill>
                          <a:latin typeface="Calibri"/>
                          <a:ea typeface="Calibri"/>
                          <a:cs typeface="Calibri"/>
                          <a:sym typeface="Calibri"/>
                        </a:rPr>
                        <a:t>Zahlen</a:t>
                      </a:r>
                      <a:r>
                        <a:rPr lang="en-GB" sz="1800" b="0" i="0" u="none" strike="noStrike" cap="none" dirty="0">
                          <a:solidFill>
                            <a:schemeClr val="dk1"/>
                          </a:solidFill>
                          <a:latin typeface="Calibri"/>
                          <a:ea typeface="Calibri"/>
                          <a:cs typeface="Calibri"/>
                          <a:sym typeface="Calibri"/>
                        </a:rPr>
                        <a:t> </a:t>
                      </a:r>
                      <a:r>
                        <a:rPr lang="en-GB" sz="1800" b="0" i="0" u="none" strike="noStrike" cap="none" dirty="0" err="1">
                          <a:solidFill>
                            <a:schemeClr val="dk1"/>
                          </a:solidFill>
                          <a:latin typeface="Calibri"/>
                          <a:ea typeface="Calibri"/>
                          <a:cs typeface="Calibri"/>
                          <a:sym typeface="Calibri"/>
                        </a:rPr>
                        <a:t>richtig</a:t>
                      </a:r>
                      <a:r>
                        <a:rPr lang="en-GB" sz="1800" b="0" i="0" u="none" strike="noStrike" cap="none" dirty="0">
                          <a:solidFill>
                            <a:schemeClr val="dk1"/>
                          </a:solidFill>
                          <a:latin typeface="Calibri"/>
                          <a:ea typeface="Calibri"/>
                          <a:cs typeface="Calibri"/>
                          <a:sym typeface="Calibri"/>
                        </a:rPr>
                        <a:t> </a:t>
                      </a:r>
                      <a:r>
                        <a:rPr lang="en-GB" sz="1800" b="0" i="0" u="none" strike="noStrike" cap="none" dirty="0" err="1">
                          <a:solidFill>
                            <a:schemeClr val="dk1"/>
                          </a:solidFill>
                          <a:latin typeface="Calibri"/>
                          <a:ea typeface="Calibri"/>
                          <a:cs typeface="Calibri"/>
                          <a:sym typeface="Calibri"/>
                        </a:rPr>
                        <a:t>zu</a:t>
                      </a:r>
                      <a:r>
                        <a:rPr lang="en-GB" sz="1800" b="0" i="0" u="none" strike="noStrike" cap="none" dirty="0">
                          <a:solidFill>
                            <a:schemeClr val="dk1"/>
                          </a:solidFill>
                          <a:latin typeface="Calibri"/>
                          <a:ea typeface="Calibri"/>
                          <a:cs typeface="Calibri"/>
                          <a:sym typeface="Calibri"/>
                        </a:rPr>
                        <a:t> </a:t>
                      </a:r>
                      <a:r>
                        <a:rPr lang="en-GB" sz="1800" b="0" i="0" u="none" strike="noStrike" cap="none" dirty="0" err="1">
                          <a:solidFill>
                            <a:schemeClr val="dk1"/>
                          </a:solidFill>
                          <a:latin typeface="Calibri"/>
                          <a:ea typeface="Calibri"/>
                          <a:cs typeface="Calibri"/>
                          <a:sym typeface="Calibri"/>
                        </a:rPr>
                        <a:t>erkennen</a:t>
                      </a:r>
                      <a:r>
                        <a:rPr lang="en-GB" sz="1800" b="0" i="0" u="none" strike="noStrike" cap="none" dirty="0">
                          <a:solidFill>
                            <a:schemeClr val="dk1"/>
                          </a:solidFill>
                          <a:latin typeface="Calibri"/>
                          <a:ea typeface="Calibri"/>
                          <a:cs typeface="Calibri"/>
                          <a:sym typeface="Calibri"/>
                        </a:rPr>
                        <a:t>. </a:t>
                      </a:r>
                      <a:endParaRPr sz="1200" dirty="0"/>
                    </a:p>
                    <a:p>
                      <a:pPr marL="0" marR="0" lvl="0" indent="0" algn="just" rtl="0">
                        <a:lnSpc>
                          <a:spcPct val="150000"/>
                        </a:lnSpc>
                        <a:spcBef>
                          <a:spcPts val="1200"/>
                        </a:spcBef>
                        <a:spcAft>
                          <a:spcPts val="0"/>
                        </a:spcAft>
                        <a:buNone/>
                      </a:pPr>
                      <a:r>
                        <a:rPr lang="en-GB" sz="1800" b="0" i="0" u="none" strike="noStrike" cap="none" dirty="0" err="1">
                          <a:solidFill>
                            <a:schemeClr val="dk1"/>
                          </a:solidFill>
                          <a:latin typeface="Calibri"/>
                          <a:ea typeface="Calibri"/>
                          <a:cs typeface="Calibri"/>
                          <a:sym typeface="Calibri"/>
                        </a:rPr>
                        <a:t>Vervielfältigen</a:t>
                      </a:r>
                      <a:r>
                        <a:rPr lang="en-GB" sz="1800" b="0" i="0" u="none" strike="noStrike" cap="none" dirty="0">
                          <a:solidFill>
                            <a:schemeClr val="dk1"/>
                          </a:solidFill>
                          <a:latin typeface="Calibri"/>
                          <a:ea typeface="Calibri"/>
                          <a:cs typeface="Calibri"/>
                          <a:sym typeface="Calibri"/>
                        </a:rPr>
                        <a:t> Sie die </a:t>
                      </a:r>
                      <a:r>
                        <a:rPr lang="en-GB" sz="1800" b="0" i="0" u="none" strike="noStrike" cap="none" dirty="0" err="1">
                          <a:solidFill>
                            <a:schemeClr val="dk1"/>
                          </a:solidFill>
                          <a:latin typeface="Calibri"/>
                          <a:ea typeface="Calibri"/>
                          <a:cs typeface="Calibri"/>
                          <a:sym typeface="Calibri"/>
                        </a:rPr>
                        <a:t>Formulare</a:t>
                      </a:r>
                      <a:r>
                        <a:rPr lang="en-GB" sz="1800" b="0" i="0" u="none" strike="noStrike" cap="none" dirty="0">
                          <a:solidFill>
                            <a:schemeClr val="dk1"/>
                          </a:solidFill>
                          <a:latin typeface="Calibri"/>
                          <a:ea typeface="Calibri"/>
                          <a:cs typeface="Calibri"/>
                          <a:sym typeface="Calibri"/>
                        </a:rPr>
                        <a:t> </a:t>
                      </a:r>
                      <a:r>
                        <a:rPr lang="en-GB" sz="1800" b="0" i="0" u="none" strike="noStrike" cap="none" dirty="0" err="1">
                          <a:solidFill>
                            <a:schemeClr val="dk1"/>
                          </a:solidFill>
                          <a:latin typeface="Calibri"/>
                          <a:ea typeface="Calibri"/>
                          <a:cs typeface="Calibri"/>
                          <a:sym typeface="Calibri"/>
                        </a:rPr>
                        <a:t>entsprechend</a:t>
                      </a:r>
                      <a:r>
                        <a:rPr lang="en-GB" sz="1800" b="0" i="0" u="none" strike="noStrike" cap="none" dirty="0">
                          <a:solidFill>
                            <a:schemeClr val="dk1"/>
                          </a:solidFill>
                          <a:latin typeface="Calibri"/>
                          <a:ea typeface="Calibri"/>
                          <a:cs typeface="Calibri"/>
                          <a:sym typeface="Calibri"/>
                        </a:rPr>
                        <a:t> der </a:t>
                      </a:r>
                      <a:r>
                        <a:rPr lang="en-GB" sz="1800" b="0" i="0" u="none" strike="noStrike" cap="none" dirty="0" err="1">
                          <a:solidFill>
                            <a:schemeClr val="dk1"/>
                          </a:solidFill>
                          <a:latin typeface="Calibri"/>
                          <a:ea typeface="Calibri"/>
                          <a:cs typeface="Calibri"/>
                          <a:sym typeface="Calibri"/>
                        </a:rPr>
                        <a:t>Anzahl</a:t>
                      </a:r>
                      <a:r>
                        <a:rPr lang="en-GB" sz="1800" b="0" i="0" u="none" strike="noStrike" cap="none" dirty="0">
                          <a:solidFill>
                            <a:schemeClr val="dk1"/>
                          </a:solidFill>
                          <a:latin typeface="Calibri"/>
                          <a:ea typeface="Calibri"/>
                          <a:cs typeface="Calibri"/>
                          <a:sym typeface="Calibri"/>
                        </a:rPr>
                        <a:t> der </a:t>
                      </a:r>
                      <a:r>
                        <a:rPr lang="en-GB" sz="1800" b="0" i="0" u="none" strike="noStrike" cap="none" dirty="0" err="1">
                          <a:solidFill>
                            <a:schemeClr val="dk1"/>
                          </a:solidFill>
                          <a:latin typeface="Calibri"/>
                          <a:ea typeface="Calibri"/>
                          <a:cs typeface="Calibri"/>
                          <a:sym typeface="Calibri"/>
                        </a:rPr>
                        <a:t>Schüler</a:t>
                      </a:r>
                      <a:r>
                        <a:rPr lang="en-GB" sz="1800" b="0" i="0" u="none" strike="noStrike" cap="none" dirty="0">
                          <a:solidFill>
                            <a:schemeClr val="dk1"/>
                          </a:solidFill>
                          <a:latin typeface="Calibri"/>
                          <a:ea typeface="Calibri"/>
                          <a:cs typeface="Calibri"/>
                          <a:sym typeface="Calibri"/>
                        </a:rPr>
                        <a:t>*</a:t>
                      </a:r>
                      <a:r>
                        <a:rPr lang="en-GB" sz="1800" b="0" i="0" u="none" strike="noStrike" cap="none" dirty="0" err="1">
                          <a:solidFill>
                            <a:schemeClr val="dk1"/>
                          </a:solidFill>
                          <a:latin typeface="Calibri"/>
                          <a:ea typeface="Calibri"/>
                          <a:cs typeface="Calibri"/>
                          <a:sym typeface="Calibri"/>
                        </a:rPr>
                        <a:t>innen</a:t>
                      </a:r>
                      <a:r>
                        <a:rPr lang="en-GB" sz="1800" b="0" i="0" u="none" strike="noStrike" cap="none" dirty="0">
                          <a:solidFill>
                            <a:schemeClr val="dk1"/>
                          </a:solidFill>
                          <a:latin typeface="Calibri"/>
                          <a:ea typeface="Calibri"/>
                          <a:cs typeface="Calibri"/>
                          <a:sym typeface="Calibri"/>
                        </a:rPr>
                        <a:t> und </a:t>
                      </a:r>
                      <a:r>
                        <a:rPr lang="en-GB" sz="1800" b="0" i="0" u="none" strike="noStrike" cap="none" dirty="0" err="1">
                          <a:solidFill>
                            <a:schemeClr val="dk1"/>
                          </a:solidFill>
                          <a:latin typeface="Calibri"/>
                          <a:ea typeface="Calibri"/>
                          <a:cs typeface="Calibri"/>
                          <a:sym typeface="Calibri"/>
                        </a:rPr>
                        <a:t>verteilen</a:t>
                      </a:r>
                      <a:r>
                        <a:rPr lang="en-GB" sz="1800" b="0" i="0" u="none" strike="noStrike" cap="none" dirty="0">
                          <a:solidFill>
                            <a:schemeClr val="dk1"/>
                          </a:solidFill>
                          <a:latin typeface="Calibri"/>
                          <a:ea typeface="Calibri"/>
                          <a:cs typeface="Calibri"/>
                          <a:sym typeface="Calibri"/>
                        </a:rPr>
                        <a:t> Sie </a:t>
                      </a:r>
                      <a:r>
                        <a:rPr lang="en-GB" sz="1800" b="0" i="0" u="none" strike="noStrike" cap="none" dirty="0" err="1">
                          <a:solidFill>
                            <a:schemeClr val="dk1"/>
                          </a:solidFill>
                          <a:latin typeface="Calibri"/>
                          <a:ea typeface="Calibri"/>
                          <a:cs typeface="Calibri"/>
                          <a:sym typeface="Calibri"/>
                        </a:rPr>
                        <a:t>sie</a:t>
                      </a:r>
                      <a:r>
                        <a:rPr lang="en-GB" sz="1800" b="0" i="0" u="none" strike="noStrike" cap="none" dirty="0">
                          <a:solidFill>
                            <a:schemeClr val="dk1"/>
                          </a:solidFill>
                          <a:latin typeface="Calibri"/>
                          <a:ea typeface="Calibri"/>
                          <a:cs typeface="Calibri"/>
                          <a:sym typeface="Calibri"/>
                        </a:rPr>
                        <a:t> an alle </a:t>
                      </a:r>
                      <a:r>
                        <a:rPr lang="en-GB" sz="1800" b="0" i="0" u="none" strike="noStrike" cap="none" dirty="0" err="1">
                          <a:solidFill>
                            <a:schemeClr val="dk1"/>
                          </a:solidFill>
                          <a:latin typeface="Calibri"/>
                          <a:ea typeface="Calibri"/>
                          <a:cs typeface="Calibri"/>
                          <a:sym typeface="Calibri"/>
                        </a:rPr>
                        <a:t>Schüler</a:t>
                      </a:r>
                      <a:r>
                        <a:rPr lang="en-GB" sz="1800" b="0" i="0" u="none" strike="noStrike" cap="none" dirty="0">
                          <a:solidFill>
                            <a:schemeClr val="dk1"/>
                          </a:solidFill>
                          <a:latin typeface="Calibri"/>
                          <a:ea typeface="Calibri"/>
                          <a:cs typeface="Calibri"/>
                          <a:sym typeface="Calibri"/>
                        </a:rPr>
                        <a:t>*</a:t>
                      </a:r>
                      <a:r>
                        <a:rPr lang="en-GB" sz="1800" b="0" i="0" u="none" strike="noStrike" cap="none" dirty="0" err="1">
                          <a:solidFill>
                            <a:schemeClr val="dk1"/>
                          </a:solidFill>
                          <a:latin typeface="Calibri"/>
                          <a:ea typeface="Calibri"/>
                          <a:cs typeface="Calibri"/>
                          <a:sym typeface="Calibri"/>
                        </a:rPr>
                        <a:t>innen</a:t>
                      </a:r>
                      <a:r>
                        <a:rPr lang="en-GB" sz="1800" b="0" i="0" u="none" strike="noStrike" cap="none" dirty="0">
                          <a:solidFill>
                            <a:schemeClr val="dk1"/>
                          </a:solidFill>
                          <a:latin typeface="Calibri"/>
                          <a:ea typeface="Calibri"/>
                          <a:cs typeface="Calibri"/>
                          <a:sym typeface="Calibri"/>
                        </a:rPr>
                        <a:t>. Bitten Sie die </a:t>
                      </a:r>
                      <a:r>
                        <a:rPr lang="en-GB" sz="1800" b="0" i="0" u="none" strike="noStrike" cap="none" dirty="0" err="1">
                          <a:solidFill>
                            <a:schemeClr val="dk1"/>
                          </a:solidFill>
                          <a:latin typeface="Calibri"/>
                          <a:ea typeface="Calibri"/>
                          <a:cs typeface="Calibri"/>
                          <a:sym typeface="Calibri"/>
                        </a:rPr>
                        <a:t>Schüler</a:t>
                      </a:r>
                      <a:r>
                        <a:rPr lang="en-GB" sz="1800" b="0" i="0" u="none" strike="noStrike" cap="none" dirty="0">
                          <a:solidFill>
                            <a:schemeClr val="dk1"/>
                          </a:solidFill>
                          <a:latin typeface="Calibri"/>
                          <a:ea typeface="Calibri"/>
                          <a:cs typeface="Calibri"/>
                          <a:sym typeface="Calibri"/>
                        </a:rPr>
                        <a:t>*</a:t>
                      </a:r>
                      <a:r>
                        <a:rPr lang="en-GB" sz="1800" b="0" i="0" u="none" strike="noStrike" cap="none" dirty="0" err="1">
                          <a:solidFill>
                            <a:schemeClr val="dk1"/>
                          </a:solidFill>
                          <a:latin typeface="Calibri"/>
                          <a:ea typeface="Calibri"/>
                          <a:cs typeface="Calibri"/>
                          <a:sym typeface="Calibri"/>
                        </a:rPr>
                        <a:t>innen</a:t>
                      </a:r>
                      <a:r>
                        <a:rPr lang="en-GB" sz="1800" b="0" i="0" u="none" strike="noStrike" cap="none" dirty="0">
                          <a:solidFill>
                            <a:schemeClr val="dk1"/>
                          </a:solidFill>
                          <a:latin typeface="Calibri"/>
                          <a:ea typeface="Calibri"/>
                          <a:cs typeface="Calibri"/>
                          <a:sym typeface="Calibri"/>
                        </a:rPr>
                        <a:t>, die </a:t>
                      </a:r>
                      <a:r>
                        <a:rPr lang="en-GB" sz="1800" b="0" i="0" u="none" strike="noStrike" cap="none" dirty="0" err="1">
                          <a:solidFill>
                            <a:schemeClr val="dk1"/>
                          </a:solidFill>
                          <a:latin typeface="Calibri"/>
                          <a:ea typeface="Calibri"/>
                          <a:cs typeface="Calibri"/>
                          <a:sym typeface="Calibri"/>
                        </a:rPr>
                        <a:t>Zahlen</a:t>
                      </a:r>
                      <a:r>
                        <a:rPr lang="en-GB" sz="1800" b="0" i="0" u="none" strike="noStrike" cap="none" dirty="0">
                          <a:solidFill>
                            <a:schemeClr val="dk1"/>
                          </a:solidFill>
                          <a:latin typeface="Calibri"/>
                          <a:ea typeface="Calibri"/>
                          <a:cs typeface="Calibri"/>
                          <a:sym typeface="Calibri"/>
                        </a:rPr>
                        <a:t> </a:t>
                      </a:r>
                      <a:r>
                        <a:rPr lang="en-GB" sz="1800" b="0" i="0" u="none" strike="noStrike" cap="none" dirty="0" err="1">
                          <a:solidFill>
                            <a:schemeClr val="dk1"/>
                          </a:solidFill>
                          <a:latin typeface="Calibri"/>
                          <a:ea typeface="Calibri"/>
                          <a:cs typeface="Calibri"/>
                          <a:sym typeface="Calibri"/>
                        </a:rPr>
                        <a:t>zu</a:t>
                      </a:r>
                      <a:r>
                        <a:rPr lang="en-GB" sz="1800" b="0" i="0" u="none" strike="noStrike" cap="none" dirty="0">
                          <a:solidFill>
                            <a:schemeClr val="dk1"/>
                          </a:solidFill>
                          <a:latin typeface="Calibri"/>
                          <a:ea typeface="Calibri"/>
                          <a:cs typeface="Calibri"/>
                          <a:sym typeface="Calibri"/>
                        </a:rPr>
                        <a:t> </a:t>
                      </a:r>
                      <a:r>
                        <a:rPr lang="en-GB" sz="1800" b="0" i="0" u="none" strike="noStrike" cap="none" dirty="0" err="1">
                          <a:solidFill>
                            <a:schemeClr val="dk1"/>
                          </a:solidFill>
                          <a:latin typeface="Calibri"/>
                          <a:ea typeface="Calibri"/>
                          <a:cs typeface="Calibri"/>
                          <a:sym typeface="Calibri"/>
                        </a:rPr>
                        <a:t>finden</a:t>
                      </a:r>
                      <a:r>
                        <a:rPr lang="en-GB" sz="1800" b="0" i="0" u="none" strike="noStrike" cap="none" dirty="0">
                          <a:solidFill>
                            <a:schemeClr val="dk1"/>
                          </a:solidFill>
                          <a:latin typeface="Calibri"/>
                          <a:ea typeface="Calibri"/>
                          <a:cs typeface="Calibri"/>
                          <a:sym typeface="Calibri"/>
                        </a:rPr>
                        <a:t>, die in die </a:t>
                      </a:r>
                      <a:r>
                        <a:rPr lang="en-GB" sz="1800" b="0" i="0" u="none" strike="noStrike" cap="none" dirty="0" err="1">
                          <a:solidFill>
                            <a:schemeClr val="dk1"/>
                          </a:solidFill>
                          <a:latin typeface="Calibri"/>
                          <a:ea typeface="Calibri"/>
                          <a:cs typeface="Calibri"/>
                          <a:sym typeface="Calibri"/>
                        </a:rPr>
                        <a:t>richtige</a:t>
                      </a:r>
                      <a:r>
                        <a:rPr lang="en-GB" sz="1800" b="0" i="0" u="none" strike="noStrike" cap="none" dirty="0">
                          <a:solidFill>
                            <a:schemeClr val="dk1"/>
                          </a:solidFill>
                          <a:latin typeface="Calibri"/>
                          <a:ea typeface="Calibri"/>
                          <a:cs typeface="Calibri"/>
                          <a:sym typeface="Calibri"/>
                        </a:rPr>
                        <a:t> </a:t>
                      </a:r>
                      <a:r>
                        <a:rPr lang="en-GB" sz="1800" b="0" i="0" u="none" strike="noStrike" cap="none" dirty="0" err="1">
                          <a:solidFill>
                            <a:schemeClr val="dk1"/>
                          </a:solidFill>
                          <a:latin typeface="Calibri"/>
                          <a:ea typeface="Calibri"/>
                          <a:cs typeface="Calibri"/>
                          <a:sym typeface="Calibri"/>
                        </a:rPr>
                        <a:t>Richtung</a:t>
                      </a:r>
                      <a:r>
                        <a:rPr lang="en-GB" sz="1800" b="0" i="0" u="none" strike="noStrike" cap="none" dirty="0">
                          <a:solidFill>
                            <a:schemeClr val="dk1"/>
                          </a:solidFill>
                          <a:latin typeface="Calibri"/>
                          <a:ea typeface="Calibri"/>
                          <a:cs typeface="Calibri"/>
                          <a:sym typeface="Calibri"/>
                        </a:rPr>
                        <a:t> </a:t>
                      </a:r>
                      <a:r>
                        <a:rPr lang="en-GB" sz="1800" b="0" i="0" u="none" strike="noStrike" cap="none" dirty="0" err="1">
                          <a:solidFill>
                            <a:schemeClr val="dk1"/>
                          </a:solidFill>
                          <a:latin typeface="Calibri"/>
                          <a:ea typeface="Calibri"/>
                          <a:cs typeface="Calibri"/>
                          <a:sym typeface="Calibri"/>
                        </a:rPr>
                        <a:t>zeigen</a:t>
                      </a:r>
                      <a:r>
                        <a:rPr lang="en-GB" sz="1800" b="0" i="0" u="none" strike="noStrike" cap="none" dirty="0">
                          <a:solidFill>
                            <a:schemeClr val="dk1"/>
                          </a:solidFill>
                          <a:latin typeface="Calibri"/>
                          <a:ea typeface="Calibri"/>
                          <a:cs typeface="Calibri"/>
                          <a:sym typeface="Calibri"/>
                        </a:rPr>
                        <a:t>, und </a:t>
                      </a:r>
                      <a:r>
                        <a:rPr lang="en-GB" sz="1800" b="0" i="0" u="none" strike="noStrike" cap="none" dirty="0" err="1">
                          <a:solidFill>
                            <a:schemeClr val="dk1"/>
                          </a:solidFill>
                          <a:latin typeface="Calibri"/>
                          <a:ea typeface="Calibri"/>
                          <a:cs typeface="Calibri"/>
                          <a:sym typeface="Calibri"/>
                        </a:rPr>
                        <a:t>sie</a:t>
                      </a:r>
                      <a:r>
                        <a:rPr lang="en-GB" sz="1800" b="0" i="0" u="none" strike="noStrike" cap="none" dirty="0">
                          <a:solidFill>
                            <a:schemeClr val="dk1"/>
                          </a:solidFill>
                          <a:latin typeface="Calibri"/>
                          <a:ea typeface="Calibri"/>
                          <a:cs typeface="Calibri"/>
                          <a:sym typeface="Calibri"/>
                        </a:rPr>
                        <a:t> </a:t>
                      </a:r>
                      <a:r>
                        <a:rPr lang="en-GB" sz="1800" b="0" i="0" u="none" strike="noStrike" cap="none" dirty="0" err="1">
                          <a:solidFill>
                            <a:schemeClr val="dk1"/>
                          </a:solidFill>
                          <a:latin typeface="Calibri"/>
                          <a:ea typeface="Calibri"/>
                          <a:cs typeface="Calibri"/>
                          <a:sym typeface="Calibri"/>
                        </a:rPr>
                        <a:t>einzukreisen</a:t>
                      </a:r>
                      <a:r>
                        <a:rPr lang="en-GB" sz="2000" u="none" strike="noStrike" cap="none" dirty="0"/>
                        <a:t>. </a:t>
                      </a:r>
                      <a:endParaRPr sz="2000" u="none" strike="noStrike" cap="none" dirty="0">
                        <a:latin typeface="Arial"/>
                        <a:ea typeface="Arial"/>
                        <a:cs typeface="Arial"/>
                        <a:sym typeface="Arial"/>
                      </a:endParaRPr>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288" name="Google Shape;288;p59"/>
          <p:cNvPicPr preferRelativeResize="0"/>
          <p:nvPr/>
        </p:nvPicPr>
        <p:blipFill rotWithShape="1">
          <a:blip r:embed="rId3">
            <a:alphaModFix/>
          </a:blip>
          <a:srcRect l="7366" t="30696" r="5885" b="7712"/>
          <a:stretch/>
        </p:blipFill>
        <p:spPr>
          <a:xfrm>
            <a:off x="223024" y="1516562"/>
            <a:ext cx="3724508" cy="4505093"/>
          </a:xfrm>
          <a:prstGeom prst="rect">
            <a:avLst/>
          </a:prstGeom>
          <a:noFill/>
          <a:ln>
            <a:noFill/>
          </a:ln>
        </p:spPr>
      </p:pic>
      <p:pic>
        <p:nvPicPr>
          <p:cNvPr id="289" name="Google Shape;289;p59"/>
          <p:cNvPicPr preferRelativeResize="0"/>
          <p:nvPr/>
        </p:nvPicPr>
        <p:blipFill rotWithShape="1">
          <a:blip r:embed="rId4">
            <a:alphaModFix/>
          </a:blip>
          <a:srcRect l="6685" t="30747" r="5716" b="7265"/>
          <a:stretch/>
        </p:blipFill>
        <p:spPr>
          <a:xfrm>
            <a:off x="4340837" y="1449656"/>
            <a:ext cx="3627864" cy="4667350"/>
          </a:xfrm>
          <a:prstGeom prst="rect">
            <a:avLst/>
          </a:prstGeom>
          <a:noFill/>
          <a:ln>
            <a:noFill/>
          </a:ln>
        </p:spPr>
      </p:pic>
      <p:pic>
        <p:nvPicPr>
          <p:cNvPr id="290" name="Google Shape;290;p59"/>
          <p:cNvPicPr preferRelativeResize="0"/>
          <p:nvPr/>
        </p:nvPicPr>
        <p:blipFill rotWithShape="1">
          <a:blip r:embed="rId5">
            <a:alphaModFix/>
          </a:blip>
          <a:srcRect l="5349" t="30751" r="5071" b="6313"/>
          <a:stretch/>
        </p:blipFill>
        <p:spPr>
          <a:xfrm>
            <a:off x="8341113" y="1471958"/>
            <a:ext cx="3627864" cy="4600444"/>
          </a:xfrm>
          <a:prstGeom prst="rect">
            <a:avLst/>
          </a:prstGeom>
          <a:noFill/>
          <a:ln>
            <a:noFill/>
          </a:ln>
        </p:spPr>
      </p:pic>
      <p:sp>
        <p:nvSpPr>
          <p:cNvPr id="291" name="Google Shape;291;p59"/>
          <p:cNvSpPr/>
          <p:nvPr/>
        </p:nvSpPr>
        <p:spPr>
          <a:xfrm>
            <a:off x="322674" y="959005"/>
            <a:ext cx="1991901"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000" b="1" i="0" u="none" strike="noStrike" cap="none" dirty="0">
                <a:solidFill>
                  <a:srgbClr val="000000"/>
                </a:solidFill>
                <a:latin typeface="Calibri"/>
                <a:ea typeface="Calibri"/>
                <a:cs typeface="Calibri"/>
                <a:sym typeface="Calibri"/>
              </a:rPr>
              <a:t>FORMBLATT 9</a:t>
            </a:r>
            <a:endParaRPr dirty="0"/>
          </a:p>
        </p:txBody>
      </p:sp>
      <p:sp>
        <p:nvSpPr>
          <p:cNvPr id="292" name="Google Shape;292;p59"/>
          <p:cNvSpPr/>
          <p:nvPr/>
        </p:nvSpPr>
        <p:spPr>
          <a:xfrm>
            <a:off x="4340837" y="959005"/>
            <a:ext cx="1888513"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000" b="1" i="0" u="none" strike="noStrike" cap="none" dirty="0">
                <a:solidFill>
                  <a:srgbClr val="000000"/>
                </a:solidFill>
                <a:latin typeface="Calibri"/>
                <a:ea typeface="Calibri"/>
                <a:cs typeface="Calibri"/>
                <a:sym typeface="Calibri"/>
              </a:rPr>
              <a:t>FORM</a:t>
            </a:r>
            <a:r>
              <a:rPr lang="en-GB" sz="2000" b="1" dirty="0">
                <a:latin typeface="Calibri"/>
                <a:ea typeface="Calibri"/>
                <a:cs typeface="Calibri"/>
                <a:sym typeface="Calibri"/>
              </a:rPr>
              <a:t>BLATT</a:t>
            </a:r>
            <a:r>
              <a:rPr lang="en-GB" sz="2000" b="1" i="0" u="none" strike="noStrike" cap="none" dirty="0">
                <a:solidFill>
                  <a:srgbClr val="000000"/>
                </a:solidFill>
                <a:latin typeface="Calibri"/>
                <a:ea typeface="Calibri"/>
                <a:cs typeface="Calibri"/>
                <a:sym typeface="Calibri"/>
              </a:rPr>
              <a:t> 10</a:t>
            </a:r>
            <a:endParaRPr dirty="0"/>
          </a:p>
        </p:txBody>
      </p:sp>
      <p:sp>
        <p:nvSpPr>
          <p:cNvPr id="293" name="Google Shape;293;p59"/>
          <p:cNvSpPr/>
          <p:nvPr/>
        </p:nvSpPr>
        <p:spPr>
          <a:xfrm>
            <a:off x="8341113" y="954271"/>
            <a:ext cx="2079237"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000" b="1" i="0" u="none" strike="noStrike" cap="none" dirty="0">
                <a:solidFill>
                  <a:srgbClr val="000000"/>
                </a:solidFill>
                <a:latin typeface="Calibri"/>
                <a:ea typeface="Calibri"/>
                <a:cs typeface="Calibri"/>
                <a:sym typeface="Calibri"/>
              </a:rPr>
              <a:t>FORMBLATT 11</a:t>
            </a:r>
            <a:endParaRPr dirty="0"/>
          </a:p>
        </p:txBody>
      </p:sp>
      <p:sp>
        <p:nvSpPr>
          <p:cNvPr id="4" name="Google Shape;281;p58">
            <a:extLst>
              <a:ext uri="{FF2B5EF4-FFF2-40B4-BE49-F238E27FC236}">
                <a16:creationId xmlns:a16="http://schemas.microsoft.com/office/drawing/2014/main" id="{2455DB06-A5DD-B925-A5D5-3CEAF8963C75}"/>
              </a:ext>
            </a:extLst>
          </p:cNvPr>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lvl="0">
              <a:buClr>
                <a:schemeClr val="lt1"/>
              </a:buClr>
              <a:buSzPct val="100000"/>
            </a:pPr>
            <a:r>
              <a:rPr lang="en-GB" sz="2400" b="1" dirty="0">
                <a:solidFill>
                  <a:schemeClr val="lt1"/>
                </a:solidFill>
              </a:rPr>
              <a:t>Modul 4: </a:t>
            </a:r>
            <a:r>
              <a:rPr lang="en-GB" sz="2400" b="1" dirty="0" err="1">
                <a:solidFill>
                  <a:schemeClr val="lt1"/>
                </a:solidFill>
              </a:rPr>
              <a:t>Inklusion</a:t>
            </a:r>
            <a:r>
              <a:rPr lang="en-GB" sz="2400" b="1" dirty="0">
                <a:solidFill>
                  <a:schemeClr val="lt1"/>
                </a:solidFill>
              </a:rPr>
              <a:t> in </a:t>
            </a:r>
            <a:r>
              <a:rPr lang="en-GB" sz="2400" b="1" dirty="0" err="1">
                <a:solidFill>
                  <a:schemeClr val="lt1"/>
                </a:solidFill>
              </a:rPr>
              <a:t>allen</a:t>
            </a:r>
            <a:r>
              <a:rPr lang="en-GB" sz="2400" b="1" dirty="0">
                <a:solidFill>
                  <a:schemeClr val="lt1"/>
                </a:solidFill>
              </a:rPr>
              <a:t> </a:t>
            </a:r>
            <a:r>
              <a:rPr lang="en-GB" sz="2400" b="1" dirty="0" err="1">
                <a:solidFill>
                  <a:schemeClr val="lt1"/>
                </a:solidFill>
              </a:rPr>
              <a:t>Bereichen</a:t>
            </a:r>
            <a:r>
              <a:rPr lang="en-GB" sz="2400" b="1" dirty="0">
                <a:solidFill>
                  <a:schemeClr val="lt1"/>
                </a:solidFill>
              </a:rPr>
              <a:t> der </a:t>
            </a:r>
            <a:r>
              <a:rPr lang="en-GB" sz="2400" b="1" dirty="0" err="1">
                <a:solidFill>
                  <a:schemeClr val="lt1"/>
                </a:solidFill>
              </a:rPr>
              <a:t>allgemeinen</a:t>
            </a:r>
            <a:r>
              <a:rPr lang="en-GB" sz="2400" b="1" dirty="0">
                <a:solidFill>
                  <a:schemeClr val="lt1"/>
                </a:solidFill>
              </a:rPr>
              <a:t> und </a:t>
            </a:r>
            <a:r>
              <a:rPr lang="en-GB" sz="2400" b="1" dirty="0" err="1">
                <a:solidFill>
                  <a:schemeClr val="lt1"/>
                </a:solidFill>
              </a:rPr>
              <a:t>beruflichen</a:t>
            </a:r>
            <a:r>
              <a:rPr lang="en-GB" sz="2400" b="1" dirty="0">
                <a:solidFill>
                  <a:schemeClr val="lt1"/>
                </a:solidFill>
              </a:rPr>
              <a:t> </a:t>
            </a:r>
            <a:r>
              <a:rPr lang="en-GB" sz="2400" b="1" dirty="0" err="1">
                <a:solidFill>
                  <a:schemeClr val="lt1"/>
                </a:solidFill>
              </a:rPr>
              <a:t>Bildung</a:t>
            </a:r>
            <a:br>
              <a:rPr lang="en-GB" sz="2400" b="1" dirty="0">
                <a:solidFill>
                  <a:schemeClr val="lt1"/>
                </a:solidFill>
              </a:rPr>
            </a:br>
            <a:r>
              <a:rPr lang="en-GB" sz="2400" b="1" dirty="0">
                <a:solidFill>
                  <a:schemeClr val="lt1"/>
                </a:solidFill>
              </a:rPr>
              <a:t>10. </a:t>
            </a:r>
            <a:r>
              <a:rPr lang="en-GB" sz="2400" b="1" dirty="0" err="1">
                <a:solidFill>
                  <a:schemeClr val="lt1"/>
                </a:solidFill>
              </a:rPr>
              <a:t>Aktivität</a:t>
            </a:r>
            <a:r>
              <a:rPr lang="en-GB" sz="2400" b="1" dirty="0">
                <a:solidFill>
                  <a:schemeClr val="lt1"/>
                </a:solidFill>
              </a:rPr>
              <a:t> Die </a:t>
            </a:r>
            <a:r>
              <a:rPr lang="en-GB" sz="2400" b="1" dirty="0" err="1">
                <a:solidFill>
                  <a:schemeClr val="lt1"/>
                </a:solidFill>
              </a:rPr>
              <a:t>richtige</a:t>
            </a:r>
            <a:r>
              <a:rPr lang="en-GB" sz="2400" b="1" dirty="0">
                <a:solidFill>
                  <a:schemeClr val="lt1"/>
                </a:solidFill>
              </a:rPr>
              <a:t> </a:t>
            </a:r>
            <a:r>
              <a:rPr lang="en-GB" sz="2400" b="1" dirty="0" err="1">
                <a:solidFill>
                  <a:schemeClr val="lt1"/>
                </a:solidFill>
              </a:rPr>
              <a:t>Richtung</a:t>
            </a:r>
            <a:r>
              <a:rPr lang="en-GB" sz="2400" b="1" dirty="0">
                <a:solidFill>
                  <a:schemeClr val="lt1"/>
                </a:solidFill>
              </a:rPr>
              <a:t> </a:t>
            </a:r>
            <a:r>
              <a:rPr lang="en-GB" sz="2400" b="1" dirty="0" err="1">
                <a:solidFill>
                  <a:schemeClr val="lt1"/>
                </a:solidFill>
              </a:rPr>
              <a:t>finden</a:t>
            </a:r>
            <a:endParaRPr sz="2400" b="1" dirty="0">
              <a:solidFill>
                <a:schemeClr val="lt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9" name="Google Shape;299;p60"/>
          <p:cNvSpPr/>
          <p:nvPr/>
        </p:nvSpPr>
        <p:spPr>
          <a:xfrm>
            <a:off x="965915" y="1468192"/>
            <a:ext cx="10148553" cy="346126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GB" sz="2400" b="1" i="0" u="none" strike="noStrike" cap="none">
                <a:solidFill>
                  <a:srgbClr val="000000"/>
                </a:solidFill>
                <a:highlight>
                  <a:srgbClr val="FFFFFF"/>
                </a:highlight>
                <a:latin typeface="Arial"/>
                <a:ea typeface="Arial"/>
                <a:cs typeface="Arial"/>
                <a:sym typeface="Arial"/>
              </a:rPr>
              <a:t>Zusätzliche Lernressourcen:</a:t>
            </a:r>
            <a:endParaRPr sz="2400" b="1" i="0" u="none" strike="noStrike" cap="none">
              <a:solidFill>
                <a:srgbClr val="000000"/>
              </a:solidFill>
              <a:highlight>
                <a:srgbClr val="FFFFFF"/>
              </a:highlight>
              <a:latin typeface="Arial"/>
              <a:ea typeface="Arial"/>
              <a:cs typeface="Arial"/>
              <a:sym typeface="Arial"/>
            </a:endParaRPr>
          </a:p>
          <a:p>
            <a:pPr marL="285750" marR="0" lvl="0" indent="-146050" algn="l" rtl="0">
              <a:lnSpc>
                <a:spcPct val="100000"/>
              </a:lnSpc>
              <a:spcBef>
                <a:spcPts val="0"/>
              </a:spcBef>
              <a:spcAft>
                <a:spcPts val="0"/>
              </a:spcAft>
              <a:buClr>
                <a:srgbClr val="000000"/>
              </a:buClr>
              <a:buSzPts val="2200"/>
              <a:buFont typeface="Arial"/>
              <a:buNone/>
            </a:pPr>
            <a:endParaRPr sz="2200" b="0" i="0" u="none" strike="noStrike" cap="none">
              <a:solidFill>
                <a:srgbClr val="000000"/>
              </a:solidFill>
              <a:highlight>
                <a:srgbClr val="FFFFFF"/>
              </a:highlight>
              <a:latin typeface="Arial"/>
              <a:ea typeface="Arial"/>
              <a:cs typeface="Arial"/>
              <a:sym typeface="Arial"/>
            </a:endParaRPr>
          </a:p>
          <a:p>
            <a:pPr marL="342900" marR="0" lvl="0" indent="-342900" algn="l" rtl="0">
              <a:lnSpc>
                <a:spcPct val="150000"/>
              </a:lnSpc>
              <a:spcBef>
                <a:spcPts val="0"/>
              </a:spcBef>
              <a:spcAft>
                <a:spcPts val="0"/>
              </a:spcAft>
              <a:buClr>
                <a:srgbClr val="000000"/>
              </a:buClr>
              <a:buSzPts val="2200"/>
              <a:buFont typeface="Arial"/>
              <a:buChar char="•"/>
            </a:pPr>
            <a:r>
              <a:rPr lang="en-GB" sz="2200" b="0" i="0" u="none" strike="noStrike" cap="none">
                <a:solidFill>
                  <a:srgbClr val="000000"/>
                </a:solidFill>
                <a:highlight>
                  <a:srgbClr val="FFFFFF"/>
                </a:highlight>
                <a:latin typeface="Arial"/>
                <a:ea typeface="Arial"/>
                <a:cs typeface="Arial"/>
                <a:sym typeface="Arial"/>
              </a:rPr>
              <a:t>Mutlu, Olkun, Akgün und Sarı (2020) Dyskalkulie: Definition, Merkmale, Prävalenz, Ursachen und Diagnose von Mathematik-Lernschwäche, Pegem Akademi</a:t>
            </a:r>
            <a:endParaRPr/>
          </a:p>
          <a:p>
            <a:pPr marL="342900" marR="0" lvl="0" indent="-203200" algn="l" rtl="0">
              <a:lnSpc>
                <a:spcPct val="150000"/>
              </a:lnSpc>
              <a:spcBef>
                <a:spcPts val="0"/>
              </a:spcBef>
              <a:spcAft>
                <a:spcPts val="0"/>
              </a:spcAft>
              <a:buClr>
                <a:srgbClr val="000000"/>
              </a:buClr>
              <a:buSzPts val="2200"/>
              <a:buFont typeface="Arial"/>
              <a:buNone/>
            </a:pPr>
            <a:endParaRPr sz="2200" b="0" i="0" u="none" strike="noStrike" cap="none">
              <a:solidFill>
                <a:srgbClr val="000000"/>
              </a:solidFill>
              <a:highlight>
                <a:srgbClr val="FFFFFF"/>
              </a:highlight>
              <a:latin typeface="Arial"/>
              <a:ea typeface="Arial"/>
              <a:cs typeface="Arial"/>
              <a:sym typeface="Arial"/>
            </a:endParaRPr>
          </a:p>
          <a:p>
            <a:pPr marL="342900" marR="0" lvl="0" indent="-342900" algn="l" rtl="0">
              <a:lnSpc>
                <a:spcPct val="150000"/>
              </a:lnSpc>
              <a:spcBef>
                <a:spcPts val="0"/>
              </a:spcBef>
              <a:spcAft>
                <a:spcPts val="0"/>
              </a:spcAft>
              <a:buClr>
                <a:srgbClr val="000000"/>
              </a:buClr>
              <a:buSzPts val="2200"/>
              <a:buFont typeface="Arial"/>
              <a:buChar char="•"/>
            </a:pPr>
            <a:r>
              <a:rPr lang="en-GB" sz="2200" b="0" i="0" u="none" strike="noStrike" cap="none">
                <a:solidFill>
                  <a:srgbClr val="000000"/>
                </a:solidFill>
                <a:highlight>
                  <a:srgbClr val="FFFFFF"/>
                </a:highlight>
                <a:latin typeface="Arial"/>
                <a:ea typeface="Arial"/>
                <a:cs typeface="Arial"/>
                <a:sym typeface="Arial"/>
              </a:rPr>
              <a:t>https://www.youtube.com/watch?v=_radX5wjaPE</a:t>
            </a:r>
            <a:endParaRPr sz="2200" b="0" i="0" u="none" strike="noStrike" cap="none">
              <a:solidFill>
                <a:srgbClr val="000000"/>
              </a:solidFill>
              <a:latin typeface="Arial"/>
              <a:ea typeface="Arial"/>
              <a:cs typeface="Arial"/>
              <a:sym typeface="Arial"/>
            </a:endParaRPr>
          </a:p>
        </p:txBody>
      </p:sp>
      <p:sp>
        <p:nvSpPr>
          <p:cNvPr id="4" name="Google Shape;281;p58">
            <a:extLst>
              <a:ext uri="{FF2B5EF4-FFF2-40B4-BE49-F238E27FC236}">
                <a16:creationId xmlns:a16="http://schemas.microsoft.com/office/drawing/2014/main" id="{0DBFBA96-8E08-EC59-BAEC-E3AAFB6A1209}"/>
              </a:ext>
            </a:extLst>
          </p:cNvPr>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lvl="0">
              <a:buClr>
                <a:schemeClr val="lt1"/>
              </a:buClr>
              <a:buSzPct val="100000"/>
            </a:pPr>
            <a:r>
              <a:rPr lang="en-GB" sz="2400" b="1" dirty="0">
                <a:solidFill>
                  <a:schemeClr val="lt1"/>
                </a:solidFill>
              </a:rPr>
              <a:t>Modul 4: </a:t>
            </a:r>
            <a:r>
              <a:rPr lang="en-GB" sz="2400" b="1" dirty="0" err="1">
                <a:solidFill>
                  <a:schemeClr val="lt1"/>
                </a:solidFill>
              </a:rPr>
              <a:t>Inklusion</a:t>
            </a:r>
            <a:r>
              <a:rPr lang="en-GB" sz="2400" b="1" dirty="0">
                <a:solidFill>
                  <a:schemeClr val="lt1"/>
                </a:solidFill>
              </a:rPr>
              <a:t> in </a:t>
            </a:r>
            <a:r>
              <a:rPr lang="en-GB" sz="2400" b="1" dirty="0" err="1">
                <a:solidFill>
                  <a:schemeClr val="lt1"/>
                </a:solidFill>
              </a:rPr>
              <a:t>allen</a:t>
            </a:r>
            <a:r>
              <a:rPr lang="en-GB" sz="2400" b="1" dirty="0">
                <a:solidFill>
                  <a:schemeClr val="lt1"/>
                </a:solidFill>
              </a:rPr>
              <a:t> </a:t>
            </a:r>
            <a:r>
              <a:rPr lang="en-GB" sz="2400" b="1" dirty="0" err="1">
                <a:solidFill>
                  <a:schemeClr val="lt1"/>
                </a:solidFill>
              </a:rPr>
              <a:t>Bereichen</a:t>
            </a:r>
            <a:r>
              <a:rPr lang="en-GB" sz="2400" b="1" dirty="0">
                <a:solidFill>
                  <a:schemeClr val="lt1"/>
                </a:solidFill>
              </a:rPr>
              <a:t> der </a:t>
            </a:r>
            <a:r>
              <a:rPr lang="en-GB" sz="2400" b="1" dirty="0" err="1">
                <a:solidFill>
                  <a:schemeClr val="lt1"/>
                </a:solidFill>
              </a:rPr>
              <a:t>allgemeinen</a:t>
            </a:r>
            <a:r>
              <a:rPr lang="en-GB" sz="2400" b="1" dirty="0">
                <a:solidFill>
                  <a:schemeClr val="lt1"/>
                </a:solidFill>
              </a:rPr>
              <a:t> und </a:t>
            </a:r>
            <a:r>
              <a:rPr lang="en-GB" sz="2400" b="1" dirty="0" err="1">
                <a:solidFill>
                  <a:schemeClr val="lt1"/>
                </a:solidFill>
              </a:rPr>
              <a:t>beruflichen</a:t>
            </a:r>
            <a:r>
              <a:rPr lang="en-GB" sz="2400" b="1" dirty="0">
                <a:solidFill>
                  <a:schemeClr val="lt1"/>
                </a:solidFill>
              </a:rPr>
              <a:t> </a:t>
            </a:r>
            <a:r>
              <a:rPr lang="en-GB" sz="2400" b="1" dirty="0" err="1">
                <a:solidFill>
                  <a:schemeClr val="lt1"/>
                </a:solidFill>
              </a:rPr>
              <a:t>Bildung</a:t>
            </a:r>
            <a:br>
              <a:rPr lang="en-GB" sz="2400" b="1" dirty="0">
                <a:solidFill>
                  <a:schemeClr val="lt1"/>
                </a:solidFill>
              </a:rPr>
            </a:br>
            <a:r>
              <a:rPr lang="en-GB" sz="2400" b="1" dirty="0">
                <a:solidFill>
                  <a:schemeClr val="lt1"/>
                </a:solidFill>
              </a:rPr>
              <a:t>10. </a:t>
            </a:r>
            <a:r>
              <a:rPr lang="en-GB" sz="2400" b="1" dirty="0" err="1">
                <a:solidFill>
                  <a:schemeClr val="lt1"/>
                </a:solidFill>
              </a:rPr>
              <a:t>Aktivität</a:t>
            </a:r>
            <a:r>
              <a:rPr lang="en-GB" sz="2400" b="1" dirty="0">
                <a:solidFill>
                  <a:schemeClr val="lt1"/>
                </a:solidFill>
              </a:rPr>
              <a:t> Die </a:t>
            </a:r>
            <a:r>
              <a:rPr lang="en-GB" sz="2400" b="1" dirty="0" err="1">
                <a:solidFill>
                  <a:schemeClr val="lt1"/>
                </a:solidFill>
              </a:rPr>
              <a:t>richtige</a:t>
            </a:r>
            <a:r>
              <a:rPr lang="en-GB" sz="2400" b="1" dirty="0">
                <a:solidFill>
                  <a:schemeClr val="lt1"/>
                </a:solidFill>
              </a:rPr>
              <a:t> </a:t>
            </a:r>
            <a:r>
              <a:rPr lang="en-GB" sz="2400" b="1" dirty="0" err="1">
                <a:solidFill>
                  <a:schemeClr val="lt1"/>
                </a:solidFill>
              </a:rPr>
              <a:t>Richtung</a:t>
            </a:r>
            <a:r>
              <a:rPr lang="en-GB" sz="2400" b="1" dirty="0">
                <a:solidFill>
                  <a:schemeClr val="lt1"/>
                </a:solidFill>
              </a:rPr>
              <a:t> </a:t>
            </a:r>
            <a:r>
              <a:rPr lang="en-GB" sz="2400" b="1" dirty="0" err="1">
                <a:solidFill>
                  <a:schemeClr val="lt1"/>
                </a:solidFill>
              </a:rPr>
              <a:t>finden</a:t>
            </a:r>
            <a:endParaRPr sz="2400" b="1" dirty="0">
              <a:solidFill>
                <a:schemeClr val="lt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61"/>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en-GB" sz="2400" b="1" dirty="0">
                <a:solidFill>
                  <a:schemeClr val="lt1"/>
                </a:solidFill>
              </a:rPr>
              <a:t>Modul 4: </a:t>
            </a:r>
            <a:r>
              <a:rPr lang="en-GB" sz="2400" b="1" dirty="0" err="1">
                <a:solidFill>
                  <a:schemeClr val="lt1"/>
                </a:solidFill>
              </a:rPr>
              <a:t>Inklusion</a:t>
            </a:r>
            <a:r>
              <a:rPr lang="en-GB" sz="2400" b="1" dirty="0">
                <a:solidFill>
                  <a:schemeClr val="lt1"/>
                </a:solidFill>
              </a:rPr>
              <a:t> in </a:t>
            </a:r>
            <a:r>
              <a:rPr lang="en-GB" sz="2400" b="1" dirty="0" err="1">
                <a:solidFill>
                  <a:schemeClr val="lt1"/>
                </a:solidFill>
              </a:rPr>
              <a:t>allen</a:t>
            </a:r>
            <a:r>
              <a:rPr lang="en-GB" sz="2400" b="1" dirty="0">
                <a:solidFill>
                  <a:schemeClr val="lt1"/>
                </a:solidFill>
              </a:rPr>
              <a:t> </a:t>
            </a:r>
            <a:r>
              <a:rPr lang="en-GB" sz="2400" b="1" dirty="0" err="1">
                <a:solidFill>
                  <a:schemeClr val="lt1"/>
                </a:solidFill>
              </a:rPr>
              <a:t>Bereichen</a:t>
            </a:r>
            <a:r>
              <a:rPr lang="en-GB" sz="2400" b="1" dirty="0">
                <a:solidFill>
                  <a:schemeClr val="lt1"/>
                </a:solidFill>
              </a:rPr>
              <a:t> der </a:t>
            </a:r>
            <a:r>
              <a:rPr lang="en-GB" sz="2400" b="1" dirty="0" err="1">
                <a:solidFill>
                  <a:schemeClr val="lt1"/>
                </a:solidFill>
              </a:rPr>
              <a:t>allgemeinen</a:t>
            </a:r>
            <a:r>
              <a:rPr lang="en-GB" sz="2400" b="1" dirty="0">
                <a:solidFill>
                  <a:schemeClr val="lt1"/>
                </a:solidFill>
              </a:rPr>
              <a:t> und </a:t>
            </a:r>
            <a:r>
              <a:rPr lang="en-GB" sz="2400" b="1" dirty="0" err="1">
                <a:solidFill>
                  <a:schemeClr val="lt1"/>
                </a:solidFill>
              </a:rPr>
              <a:t>beruflichen</a:t>
            </a:r>
            <a:r>
              <a:rPr lang="en-GB" sz="2400" b="1" dirty="0">
                <a:solidFill>
                  <a:schemeClr val="lt1"/>
                </a:solidFill>
              </a:rPr>
              <a:t> </a:t>
            </a:r>
            <a:r>
              <a:rPr lang="en-GB" sz="2400" b="1" dirty="0" err="1">
                <a:solidFill>
                  <a:schemeClr val="lt1"/>
                </a:solidFill>
              </a:rPr>
              <a:t>Bildung</a:t>
            </a:r>
            <a:br>
              <a:rPr lang="en-GB" sz="2400" b="1" dirty="0">
                <a:solidFill>
                  <a:schemeClr val="lt1"/>
                </a:solidFill>
              </a:rPr>
            </a:br>
            <a:r>
              <a:rPr lang="en-GB" sz="2400" b="1" dirty="0">
                <a:solidFill>
                  <a:schemeClr val="lt1"/>
                </a:solidFill>
              </a:rPr>
              <a:t>11</a:t>
            </a:r>
            <a:r>
              <a:rPr lang="en-GB" sz="2400" dirty="0">
                <a:solidFill>
                  <a:schemeClr val="lt1"/>
                </a:solidFill>
              </a:rPr>
              <a:t>. </a:t>
            </a:r>
            <a:r>
              <a:rPr lang="en-GB" sz="2400" b="1" dirty="0">
                <a:solidFill>
                  <a:schemeClr val="lt1"/>
                </a:solidFill>
              </a:rPr>
              <a:t>QUIZ</a:t>
            </a:r>
            <a:endParaRPr sz="2400" b="1" dirty="0">
              <a:solidFill>
                <a:schemeClr val="lt1"/>
              </a:solidFill>
            </a:endParaRPr>
          </a:p>
        </p:txBody>
      </p:sp>
      <p:sp>
        <p:nvSpPr>
          <p:cNvPr id="305" name="Google Shape;305;p61"/>
          <p:cNvSpPr/>
          <p:nvPr/>
        </p:nvSpPr>
        <p:spPr>
          <a:xfrm>
            <a:off x="965915" y="1468192"/>
            <a:ext cx="10148553" cy="4847440"/>
          </a:xfrm>
          <a:prstGeom prst="rect">
            <a:avLst/>
          </a:prstGeom>
          <a:noFill/>
          <a:ln>
            <a:noFill/>
          </a:ln>
        </p:spPr>
        <p:txBody>
          <a:bodyPr spcFirstLastPara="1" wrap="square" lIns="91425" tIns="45700" rIns="91425" bIns="45700" anchor="t" anchorCtr="0">
            <a:spAutoFit/>
          </a:bodyPr>
          <a:lstStyle/>
          <a:p>
            <a:pPr marL="457200" marR="0" lvl="0" indent="-457200" algn="l" rtl="0">
              <a:lnSpc>
                <a:spcPct val="150000"/>
              </a:lnSpc>
              <a:spcBef>
                <a:spcPts val="0"/>
              </a:spcBef>
              <a:spcAft>
                <a:spcPts val="0"/>
              </a:spcAft>
              <a:buClr>
                <a:srgbClr val="000000"/>
              </a:buClr>
              <a:buSzPts val="2400"/>
              <a:buFont typeface="Arial"/>
              <a:buAutoNum type="arabicPeriod"/>
            </a:pPr>
            <a:r>
              <a:rPr lang="en-GB" sz="2400" b="1" i="0" u="none" strike="noStrike" cap="none" dirty="0">
                <a:solidFill>
                  <a:srgbClr val="000000"/>
                </a:solidFill>
                <a:latin typeface="Arial"/>
                <a:ea typeface="Arial"/>
                <a:cs typeface="Arial"/>
                <a:sym typeface="Arial"/>
              </a:rPr>
              <a:t>Multiple-Choice-Frage: </a:t>
            </a:r>
            <a:r>
              <a:rPr lang="en-GB" sz="2400" b="0" i="0" u="none" strike="noStrike" cap="none" dirty="0" err="1">
                <a:solidFill>
                  <a:srgbClr val="000000"/>
                </a:solidFill>
                <a:latin typeface="Arial"/>
                <a:ea typeface="Arial"/>
                <a:cs typeface="Arial"/>
                <a:sym typeface="Arial"/>
              </a:rPr>
              <a:t>Welche</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Merkmale</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weisen</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Schüler</a:t>
            </a:r>
            <a:r>
              <a:rPr lang="en-GB" sz="2400" b="0" i="0" u="none" strike="noStrike" cap="none" dirty="0">
                <a:solidFill>
                  <a:srgbClr val="000000"/>
                </a:solidFill>
                <a:latin typeface="Arial"/>
                <a:ea typeface="Arial"/>
                <a:cs typeface="Arial"/>
                <a:sym typeface="Arial"/>
              </a:rPr>
              <a:t>*</a:t>
            </a:r>
            <a:r>
              <a:rPr lang="en-GB" sz="2400" b="0" i="0" u="none" strike="noStrike" cap="none" dirty="0" err="1">
                <a:solidFill>
                  <a:srgbClr val="000000"/>
                </a:solidFill>
                <a:latin typeface="Arial"/>
                <a:ea typeface="Arial"/>
                <a:cs typeface="Arial"/>
                <a:sym typeface="Arial"/>
              </a:rPr>
              <a:t>innen</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mit</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Dyskalkulie</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normalerweise</a:t>
            </a:r>
            <a:r>
              <a:rPr lang="en-GB" sz="2400" b="0" i="0" u="none" strike="noStrike" cap="none" dirty="0">
                <a:solidFill>
                  <a:srgbClr val="000000"/>
                </a:solidFill>
                <a:latin typeface="Arial"/>
                <a:ea typeface="Arial"/>
                <a:cs typeface="Arial"/>
                <a:sym typeface="Arial"/>
              </a:rPr>
              <a:t> auf? </a:t>
            </a:r>
            <a:endParaRPr dirty="0"/>
          </a:p>
          <a:p>
            <a:pPr marL="0" marR="0" lvl="0" indent="0" algn="l" rtl="0">
              <a:lnSpc>
                <a:spcPct val="150000"/>
              </a:lnSpc>
              <a:spcBef>
                <a:spcPts val="0"/>
              </a:spcBef>
              <a:spcAft>
                <a:spcPts val="0"/>
              </a:spcAft>
              <a:buNone/>
            </a:pPr>
            <a:endParaRPr sz="2400" b="0" i="0" u="none" strike="noStrike" cap="none" dirty="0">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000000"/>
              </a:buClr>
              <a:buSzPts val="2400"/>
              <a:buFont typeface="Arial"/>
              <a:buAutoNum type="arabicPeriod"/>
            </a:pPr>
            <a:r>
              <a:rPr lang="en-GB" sz="2400" b="0" i="0" u="none" strike="noStrike" cap="none" dirty="0" err="1">
                <a:solidFill>
                  <a:srgbClr val="FF0000"/>
                </a:solidFill>
                <a:latin typeface="Arial"/>
                <a:ea typeface="Arial"/>
                <a:cs typeface="Arial"/>
                <a:sym typeface="Arial"/>
              </a:rPr>
              <a:t>Schwierigkeiten</a:t>
            </a:r>
            <a:r>
              <a:rPr lang="en-GB" sz="2400" b="0" i="0" u="none" strike="noStrike" cap="none" dirty="0">
                <a:solidFill>
                  <a:srgbClr val="FF0000"/>
                </a:solidFill>
                <a:latin typeface="Arial"/>
                <a:ea typeface="Arial"/>
                <a:cs typeface="Arial"/>
                <a:sym typeface="Arial"/>
              </a:rPr>
              <a:t> </a:t>
            </a:r>
            <a:r>
              <a:rPr lang="en-GB" sz="2400" b="0" i="0" u="none" strike="noStrike" cap="none" dirty="0" err="1">
                <a:solidFill>
                  <a:srgbClr val="FF0000"/>
                </a:solidFill>
                <a:latin typeface="Arial"/>
                <a:ea typeface="Arial"/>
                <a:cs typeface="Arial"/>
                <a:sym typeface="Arial"/>
              </a:rPr>
              <a:t>mit</a:t>
            </a:r>
            <a:r>
              <a:rPr lang="en-GB" sz="2400" b="0" i="0" u="none" strike="noStrike" cap="none" dirty="0">
                <a:solidFill>
                  <a:srgbClr val="FF0000"/>
                </a:solidFill>
                <a:latin typeface="Arial"/>
                <a:ea typeface="Arial"/>
                <a:cs typeface="Arial"/>
                <a:sym typeface="Arial"/>
              </a:rPr>
              <a:t> </a:t>
            </a:r>
            <a:r>
              <a:rPr lang="en-GB" sz="2400" b="0" i="0" u="none" strike="noStrike" cap="none" dirty="0" err="1">
                <a:solidFill>
                  <a:srgbClr val="FF0000"/>
                </a:solidFill>
                <a:latin typeface="Arial"/>
                <a:ea typeface="Arial"/>
                <a:cs typeface="Arial"/>
                <a:sym typeface="Arial"/>
              </a:rPr>
              <a:t>grundlegenden</a:t>
            </a:r>
            <a:r>
              <a:rPr lang="en-GB" sz="2400" b="0" i="0" u="none" strike="noStrike" cap="none" dirty="0">
                <a:solidFill>
                  <a:srgbClr val="FF0000"/>
                </a:solidFill>
                <a:latin typeface="Arial"/>
                <a:ea typeface="Arial"/>
                <a:cs typeface="Arial"/>
                <a:sym typeface="Arial"/>
              </a:rPr>
              <a:t> </a:t>
            </a:r>
            <a:r>
              <a:rPr lang="en-GB" sz="2400" b="0" i="0" u="none" strike="noStrike" cap="none" dirty="0" err="1">
                <a:solidFill>
                  <a:srgbClr val="FF0000"/>
                </a:solidFill>
                <a:latin typeface="Arial"/>
                <a:ea typeface="Arial"/>
                <a:cs typeface="Arial"/>
                <a:sym typeface="Arial"/>
              </a:rPr>
              <a:t>mathematischen</a:t>
            </a:r>
            <a:r>
              <a:rPr lang="en-GB" sz="2400" b="0" i="0" u="none" strike="noStrike" cap="none" dirty="0">
                <a:solidFill>
                  <a:srgbClr val="FF0000"/>
                </a:solidFill>
                <a:latin typeface="Arial"/>
                <a:ea typeface="Arial"/>
                <a:cs typeface="Arial"/>
                <a:sym typeface="Arial"/>
              </a:rPr>
              <a:t> </a:t>
            </a:r>
            <a:r>
              <a:rPr lang="en-GB" sz="2400" b="0" i="0" u="none" strike="noStrike" cap="none" dirty="0" err="1">
                <a:solidFill>
                  <a:srgbClr val="FF0000"/>
                </a:solidFill>
                <a:latin typeface="Arial"/>
                <a:ea typeface="Arial"/>
                <a:cs typeface="Arial"/>
                <a:sym typeface="Arial"/>
              </a:rPr>
              <a:t>Operationen</a:t>
            </a:r>
            <a:endParaRPr dirty="0"/>
          </a:p>
          <a:p>
            <a:pPr marL="457200" marR="0" lvl="0" indent="-457200" algn="l" rtl="0">
              <a:lnSpc>
                <a:spcPct val="100000"/>
              </a:lnSpc>
              <a:spcBef>
                <a:spcPts val="0"/>
              </a:spcBef>
              <a:spcAft>
                <a:spcPts val="0"/>
              </a:spcAft>
              <a:buClr>
                <a:srgbClr val="000000"/>
              </a:buClr>
              <a:buSzPts val="2400"/>
              <a:buFont typeface="Arial"/>
              <a:buAutoNum type="arabicPeriod"/>
            </a:pPr>
            <a:r>
              <a:rPr lang="en-GB" sz="2400" b="0" i="0" u="none" strike="noStrike" cap="none" dirty="0" err="1">
                <a:solidFill>
                  <a:srgbClr val="FF0000"/>
                </a:solidFill>
                <a:latin typeface="Arial"/>
                <a:ea typeface="Arial"/>
                <a:cs typeface="Arial"/>
                <a:sym typeface="Arial"/>
              </a:rPr>
              <a:t>Schwierigkeiten</a:t>
            </a:r>
            <a:r>
              <a:rPr lang="en-GB" sz="2400" b="0" i="0" u="none" strike="noStrike" cap="none" dirty="0">
                <a:solidFill>
                  <a:srgbClr val="FF0000"/>
                </a:solidFill>
                <a:latin typeface="Arial"/>
                <a:ea typeface="Arial"/>
                <a:cs typeface="Arial"/>
                <a:sym typeface="Arial"/>
              </a:rPr>
              <a:t> </a:t>
            </a:r>
            <a:r>
              <a:rPr lang="en-GB" sz="2400" b="0" i="0" u="none" strike="noStrike" cap="none" dirty="0" err="1">
                <a:solidFill>
                  <a:srgbClr val="FF0000"/>
                </a:solidFill>
                <a:latin typeface="Arial"/>
                <a:ea typeface="Arial"/>
                <a:cs typeface="Arial"/>
                <a:sym typeface="Arial"/>
              </a:rPr>
              <a:t>beim</a:t>
            </a:r>
            <a:r>
              <a:rPr lang="en-GB" sz="2400" b="0" i="0" u="none" strike="noStrike" cap="none" dirty="0">
                <a:solidFill>
                  <a:srgbClr val="FF0000"/>
                </a:solidFill>
                <a:latin typeface="Arial"/>
                <a:ea typeface="Arial"/>
                <a:cs typeface="Arial"/>
                <a:sym typeface="Arial"/>
              </a:rPr>
              <a:t> </a:t>
            </a:r>
            <a:r>
              <a:rPr lang="en-GB" sz="2400" b="0" i="0" u="none" strike="noStrike" cap="none" dirty="0" err="1">
                <a:solidFill>
                  <a:srgbClr val="FF0000"/>
                </a:solidFill>
                <a:latin typeface="Arial"/>
                <a:ea typeface="Arial"/>
                <a:cs typeface="Arial"/>
                <a:sym typeface="Arial"/>
              </a:rPr>
              <a:t>Zeitmanagement</a:t>
            </a:r>
            <a:endParaRPr dirty="0"/>
          </a:p>
          <a:p>
            <a:pPr marL="457200" marR="0" lvl="0" indent="-457200" algn="l" rtl="0">
              <a:lnSpc>
                <a:spcPct val="100000"/>
              </a:lnSpc>
              <a:spcBef>
                <a:spcPts val="0"/>
              </a:spcBef>
              <a:spcAft>
                <a:spcPts val="0"/>
              </a:spcAft>
              <a:buClr>
                <a:srgbClr val="000000"/>
              </a:buClr>
              <a:buSzPts val="2400"/>
              <a:buFont typeface="Arial"/>
              <a:buAutoNum type="arabicPeriod"/>
            </a:pPr>
            <a:r>
              <a:rPr lang="en-GB" sz="2400" b="0" i="0" u="none" strike="noStrike" cap="none" dirty="0" err="1">
                <a:solidFill>
                  <a:srgbClr val="FF0000"/>
                </a:solidFill>
                <a:latin typeface="Arial"/>
                <a:ea typeface="Arial"/>
                <a:cs typeface="Arial"/>
                <a:sym typeface="Arial"/>
              </a:rPr>
              <a:t>Schwierigkeiten</a:t>
            </a:r>
            <a:r>
              <a:rPr lang="en-GB" sz="2400" b="0" i="0" u="none" strike="noStrike" cap="none" dirty="0">
                <a:solidFill>
                  <a:srgbClr val="FF0000"/>
                </a:solidFill>
                <a:latin typeface="Arial"/>
                <a:ea typeface="Arial"/>
                <a:cs typeface="Arial"/>
                <a:sym typeface="Arial"/>
              </a:rPr>
              <a:t> </a:t>
            </a:r>
            <a:r>
              <a:rPr lang="en-GB" sz="2400" b="0" i="0" u="none" strike="noStrike" cap="none" dirty="0" err="1">
                <a:solidFill>
                  <a:srgbClr val="FF0000"/>
                </a:solidFill>
                <a:latin typeface="Arial"/>
                <a:ea typeface="Arial"/>
                <a:cs typeface="Arial"/>
                <a:sym typeface="Arial"/>
              </a:rPr>
              <a:t>beim</a:t>
            </a:r>
            <a:r>
              <a:rPr lang="en-GB" sz="2400" b="0" i="0" u="none" strike="noStrike" cap="none" dirty="0">
                <a:solidFill>
                  <a:srgbClr val="FF0000"/>
                </a:solidFill>
                <a:latin typeface="Arial"/>
                <a:ea typeface="Arial"/>
                <a:cs typeface="Arial"/>
                <a:sym typeface="Arial"/>
              </a:rPr>
              <a:t> </a:t>
            </a:r>
            <a:r>
              <a:rPr lang="en-GB" sz="2400" b="0" i="0" u="none" strike="noStrike" cap="none" dirty="0" err="1">
                <a:solidFill>
                  <a:srgbClr val="FF0000"/>
                </a:solidFill>
                <a:latin typeface="Arial"/>
                <a:ea typeface="Arial"/>
                <a:cs typeface="Arial"/>
                <a:sym typeface="Arial"/>
              </a:rPr>
              <a:t>Verständnis</a:t>
            </a:r>
            <a:r>
              <a:rPr lang="en-GB" sz="2400" b="0" i="0" u="none" strike="noStrike" cap="none" dirty="0">
                <a:solidFill>
                  <a:srgbClr val="FF0000"/>
                </a:solidFill>
                <a:latin typeface="Arial"/>
                <a:ea typeface="Arial"/>
                <a:cs typeface="Arial"/>
                <a:sym typeface="Arial"/>
              </a:rPr>
              <a:t> der </a:t>
            </a:r>
            <a:r>
              <a:rPr lang="en-GB" sz="2400" b="0" i="0" u="none" strike="noStrike" cap="none" dirty="0" err="1">
                <a:solidFill>
                  <a:srgbClr val="FF0000"/>
                </a:solidFill>
                <a:latin typeface="Arial"/>
                <a:ea typeface="Arial"/>
                <a:cs typeface="Arial"/>
                <a:sym typeface="Arial"/>
              </a:rPr>
              <a:t>Beziehungen</a:t>
            </a:r>
            <a:r>
              <a:rPr lang="en-GB" sz="2400" b="0" i="0" u="none" strike="noStrike" cap="none" dirty="0">
                <a:solidFill>
                  <a:srgbClr val="FF0000"/>
                </a:solidFill>
                <a:latin typeface="Arial"/>
                <a:ea typeface="Arial"/>
                <a:cs typeface="Arial"/>
                <a:sym typeface="Arial"/>
              </a:rPr>
              <a:t> </a:t>
            </a:r>
            <a:r>
              <a:rPr lang="en-GB" sz="2400" b="0" i="0" u="none" strike="noStrike" cap="none" dirty="0" err="1">
                <a:solidFill>
                  <a:srgbClr val="FF0000"/>
                </a:solidFill>
                <a:latin typeface="Arial"/>
                <a:ea typeface="Arial"/>
                <a:cs typeface="Arial"/>
                <a:sym typeface="Arial"/>
              </a:rPr>
              <a:t>zwischen</a:t>
            </a:r>
            <a:r>
              <a:rPr lang="en-GB" sz="2400" b="0" i="0" u="none" strike="noStrike" cap="none" dirty="0">
                <a:solidFill>
                  <a:srgbClr val="FF0000"/>
                </a:solidFill>
                <a:latin typeface="Arial"/>
                <a:ea typeface="Arial"/>
                <a:cs typeface="Arial"/>
                <a:sym typeface="Arial"/>
              </a:rPr>
              <a:t> </a:t>
            </a:r>
            <a:r>
              <a:rPr lang="en-GB" sz="2400" b="0" i="0" u="none" strike="noStrike" cap="none" dirty="0" err="1">
                <a:solidFill>
                  <a:srgbClr val="FF0000"/>
                </a:solidFill>
                <a:latin typeface="Arial"/>
                <a:ea typeface="Arial"/>
                <a:cs typeface="Arial"/>
                <a:sym typeface="Arial"/>
              </a:rPr>
              <a:t>Zahlen</a:t>
            </a:r>
            <a:r>
              <a:rPr lang="en-GB" sz="2400" b="0" i="0" u="none" strike="noStrike" cap="none" dirty="0">
                <a:solidFill>
                  <a:srgbClr val="FF0000"/>
                </a:solidFill>
                <a:latin typeface="Arial"/>
                <a:ea typeface="Arial"/>
                <a:cs typeface="Arial"/>
                <a:sym typeface="Arial"/>
              </a:rPr>
              <a:t> und Mengen</a:t>
            </a:r>
            <a:endParaRPr dirty="0"/>
          </a:p>
          <a:p>
            <a:pPr marL="457200" marR="0" lvl="0" indent="-457200" algn="l" rtl="0">
              <a:lnSpc>
                <a:spcPct val="100000"/>
              </a:lnSpc>
              <a:spcBef>
                <a:spcPts val="0"/>
              </a:spcBef>
              <a:spcAft>
                <a:spcPts val="0"/>
              </a:spcAft>
              <a:buClr>
                <a:srgbClr val="000000"/>
              </a:buClr>
              <a:buSzPts val="2400"/>
              <a:buFont typeface="Arial"/>
              <a:buAutoNum type="arabicPeriod"/>
            </a:pPr>
            <a:r>
              <a:rPr lang="en-GB" sz="2400" b="0" i="0" u="none" strike="noStrike" cap="none" dirty="0" err="1">
                <a:solidFill>
                  <a:srgbClr val="FF0000"/>
                </a:solidFill>
                <a:latin typeface="Arial"/>
                <a:ea typeface="Arial"/>
                <a:cs typeface="Arial"/>
                <a:sym typeface="Arial"/>
              </a:rPr>
              <a:t>Probleme</a:t>
            </a:r>
            <a:r>
              <a:rPr lang="en-GB" sz="2400" b="0" i="0" u="none" strike="noStrike" cap="none" dirty="0">
                <a:solidFill>
                  <a:srgbClr val="FF0000"/>
                </a:solidFill>
                <a:latin typeface="Arial"/>
                <a:ea typeface="Arial"/>
                <a:cs typeface="Arial"/>
                <a:sym typeface="Arial"/>
              </a:rPr>
              <a:t> </a:t>
            </a:r>
            <a:r>
              <a:rPr lang="en-GB" sz="2400" b="0" i="0" u="none" strike="noStrike" cap="none" dirty="0" err="1">
                <a:solidFill>
                  <a:srgbClr val="FF0000"/>
                </a:solidFill>
                <a:latin typeface="Arial"/>
                <a:ea typeface="Arial"/>
                <a:cs typeface="Arial"/>
                <a:sym typeface="Arial"/>
              </a:rPr>
              <a:t>beim</a:t>
            </a:r>
            <a:r>
              <a:rPr lang="en-GB" sz="2400" b="0" i="0" u="none" strike="noStrike" cap="none" dirty="0">
                <a:solidFill>
                  <a:srgbClr val="FF0000"/>
                </a:solidFill>
                <a:latin typeface="Arial"/>
                <a:ea typeface="Arial"/>
                <a:cs typeface="Arial"/>
                <a:sym typeface="Arial"/>
              </a:rPr>
              <a:t> </a:t>
            </a:r>
            <a:r>
              <a:rPr lang="en-GB" sz="2400" b="0" i="0" u="none" strike="noStrike" cap="none" dirty="0" err="1">
                <a:solidFill>
                  <a:srgbClr val="FF0000"/>
                </a:solidFill>
                <a:latin typeface="Arial"/>
                <a:ea typeface="Arial"/>
                <a:cs typeface="Arial"/>
                <a:sym typeface="Arial"/>
              </a:rPr>
              <a:t>Verständnis</a:t>
            </a:r>
            <a:r>
              <a:rPr lang="en-GB" sz="2400" b="0" i="0" u="none" strike="noStrike" cap="none" dirty="0">
                <a:solidFill>
                  <a:srgbClr val="FF0000"/>
                </a:solidFill>
                <a:latin typeface="Arial"/>
                <a:ea typeface="Arial"/>
                <a:cs typeface="Arial"/>
                <a:sym typeface="Arial"/>
              </a:rPr>
              <a:t> </a:t>
            </a:r>
            <a:r>
              <a:rPr lang="en-GB" sz="2400" b="0" i="0" u="none" strike="noStrike" cap="none" dirty="0" err="1">
                <a:solidFill>
                  <a:srgbClr val="FF0000"/>
                </a:solidFill>
                <a:latin typeface="Arial"/>
                <a:ea typeface="Arial"/>
                <a:cs typeface="Arial"/>
                <a:sym typeface="Arial"/>
              </a:rPr>
              <a:t>geometrischer</a:t>
            </a:r>
            <a:r>
              <a:rPr lang="en-GB" sz="2400" b="0" i="0" u="none" strike="noStrike" cap="none" dirty="0">
                <a:solidFill>
                  <a:srgbClr val="FF0000"/>
                </a:solidFill>
                <a:latin typeface="Arial"/>
                <a:ea typeface="Arial"/>
                <a:cs typeface="Arial"/>
                <a:sym typeface="Arial"/>
              </a:rPr>
              <a:t> </a:t>
            </a:r>
            <a:r>
              <a:rPr lang="en-GB" sz="2400" b="0" i="0" u="none" strike="noStrike" cap="none" dirty="0" err="1">
                <a:solidFill>
                  <a:srgbClr val="FF0000"/>
                </a:solidFill>
                <a:latin typeface="Arial"/>
                <a:ea typeface="Arial"/>
                <a:cs typeface="Arial"/>
                <a:sym typeface="Arial"/>
              </a:rPr>
              <a:t>Formen</a:t>
            </a:r>
            <a:r>
              <a:rPr lang="en-GB" sz="2400" b="0" i="0" u="none" strike="noStrike" cap="none" dirty="0">
                <a:solidFill>
                  <a:srgbClr val="FF0000"/>
                </a:solidFill>
                <a:latin typeface="Arial"/>
                <a:ea typeface="Arial"/>
                <a:cs typeface="Arial"/>
                <a:sym typeface="Arial"/>
              </a:rPr>
              <a:t> und </a:t>
            </a:r>
            <a:r>
              <a:rPr lang="en-GB" sz="2400" b="0" i="0" u="none" strike="noStrike" cap="none" dirty="0" err="1">
                <a:solidFill>
                  <a:srgbClr val="FF0000"/>
                </a:solidFill>
                <a:latin typeface="Arial"/>
                <a:ea typeface="Arial"/>
                <a:cs typeface="Arial"/>
                <a:sym typeface="Arial"/>
              </a:rPr>
              <a:t>räumlicher</a:t>
            </a:r>
            <a:r>
              <a:rPr lang="en-GB" sz="2400" b="0" i="0" u="none" strike="noStrike" cap="none" dirty="0">
                <a:solidFill>
                  <a:srgbClr val="FF0000"/>
                </a:solidFill>
                <a:latin typeface="Arial"/>
                <a:ea typeface="Arial"/>
                <a:cs typeface="Arial"/>
                <a:sym typeface="Arial"/>
              </a:rPr>
              <a:t> </a:t>
            </a:r>
            <a:r>
              <a:rPr lang="en-GB" sz="2400" b="0" i="0" u="none" strike="noStrike" cap="none" dirty="0" err="1">
                <a:solidFill>
                  <a:srgbClr val="FF0000"/>
                </a:solidFill>
                <a:latin typeface="Arial"/>
                <a:ea typeface="Arial"/>
                <a:cs typeface="Arial"/>
                <a:sym typeface="Arial"/>
              </a:rPr>
              <a:t>Beziehungen</a:t>
            </a:r>
            <a:endParaRPr dirty="0"/>
          </a:p>
          <a:p>
            <a:pPr marL="457200" marR="0" lvl="0" indent="-457200" algn="l" rtl="0">
              <a:lnSpc>
                <a:spcPct val="100000"/>
              </a:lnSpc>
              <a:spcBef>
                <a:spcPts val="0"/>
              </a:spcBef>
              <a:spcAft>
                <a:spcPts val="0"/>
              </a:spcAft>
              <a:buClr>
                <a:srgbClr val="000000"/>
              </a:buClr>
              <a:buSzPts val="2400"/>
              <a:buFont typeface="Arial"/>
              <a:buAutoNum type="arabicPeriod"/>
            </a:pPr>
            <a:r>
              <a:rPr lang="en-GB" sz="2400" b="0" i="0" u="none" strike="noStrike" cap="none" dirty="0" err="1">
                <a:solidFill>
                  <a:srgbClr val="000000"/>
                </a:solidFill>
                <a:latin typeface="Arial"/>
                <a:ea typeface="Arial"/>
                <a:cs typeface="Arial"/>
                <a:sym typeface="Arial"/>
              </a:rPr>
              <a:t>Leseverstehen</a:t>
            </a:r>
            <a:endParaRPr dirty="0"/>
          </a:p>
          <a:p>
            <a:pPr marL="0" marR="0" lvl="0" indent="0" algn="l" rtl="0">
              <a:lnSpc>
                <a:spcPct val="150000"/>
              </a:lnSpc>
              <a:spcBef>
                <a:spcPts val="0"/>
              </a:spcBef>
              <a:spcAft>
                <a:spcPts val="0"/>
              </a:spcAft>
              <a:buNone/>
            </a:pPr>
            <a:endParaRPr sz="2200" b="0" i="0" u="none" strike="noStrike" cap="none" dirty="0">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62"/>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en-GB" sz="2400" b="1" dirty="0">
                <a:solidFill>
                  <a:schemeClr val="lt1"/>
                </a:solidFill>
              </a:rPr>
              <a:t>Modul 4: </a:t>
            </a:r>
            <a:r>
              <a:rPr lang="en-GB" sz="2400" b="1" dirty="0" err="1">
                <a:solidFill>
                  <a:schemeClr val="lt1"/>
                </a:solidFill>
              </a:rPr>
              <a:t>Inklusion</a:t>
            </a:r>
            <a:r>
              <a:rPr lang="en-GB" sz="2400" b="1" dirty="0">
                <a:solidFill>
                  <a:schemeClr val="lt1"/>
                </a:solidFill>
              </a:rPr>
              <a:t> in </a:t>
            </a:r>
            <a:r>
              <a:rPr lang="en-GB" sz="2400" b="1" dirty="0" err="1">
                <a:solidFill>
                  <a:schemeClr val="lt1"/>
                </a:solidFill>
              </a:rPr>
              <a:t>allen</a:t>
            </a:r>
            <a:r>
              <a:rPr lang="en-GB" sz="2400" b="1" dirty="0">
                <a:solidFill>
                  <a:schemeClr val="lt1"/>
                </a:solidFill>
              </a:rPr>
              <a:t> </a:t>
            </a:r>
            <a:r>
              <a:rPr lang="en-GB" sz="2400" b="1" dirty="0" err="1">
                <a:solidFill>
                  <a:schemeClr val="lt1"/>
                </a:solidFill>
              </a:rPr>
              <a:t>Bereichen</a:t>
            </a:r>
            <a:r>
              <a:rPr lang="en-GB" sz="2400" b="1" dirty="0">
                <a:solidFill>
                  <a:schemeClr val="lt1"/>
                </a:solidFill>
              </a:rPr>
              <a:t> der </a:t>
            </a:r>
            <a:r>
              <a:rPr lang="en-GB" sz="2400" b="1" dirty="0" err="1">
                <a:solidFill>
                  <a:schemeClr val="lt1"/>
                </a:solidFill>
              </a:rPr>
              <a:t>allgemeinen</a:t>
            </a:r>
            <a:r>
              <a:rPr lang="en-GB" sz="2400" b="1" dirty="0">
                <a:solidFill>
                  <a:schemeClr val="lt1"/>
                </a:solidFill>
              </a:rPr>
              <a:t> und </a:t>
            </a:r>
            <a:r>
              <a:rPr lang="en-GB" sz="2400" b="1" dirty="0" err="1">
                <a:solidFill>
                  <a:schemeClr val="lt1"/>
                </a:solidFill>
              </a:rPr>
              <a:t>beruflichen</a:t>
            </a:r>
            <a:r>
              <a:rPr lang="en-GB" sz="2400" b="1" dirty="0">
                <a:solidFill>
                  <a:schemeClr val="lt1"/>
                </a:solidFill>
              </a:rPr>
              <a:t> </a:t>
            </a:r>
            <a:r>
              <a:rPr lang="en-GB" sz="2400" b="1" dirty="0" err="1">
                <a:solidFill>
                  <a:schemeClr val="lt1"/>
                </a:solidFill>
              </a:rPr>
              <a:t>Bildung</a:t>
            </a:r>
            <a:br>
              <a:rPr lang="en-GB" sz="2400" b="1" dirty="0">
                <a:solidFill>
                  <a:schemeClr val="lt1"/>
                </a:solidFill>
              </a:rPr>
            </a:br>
            <a:r>
              <a:rPr lang="en-GB" sz="2400" b="1" dirty="0">
                <a:solidFill>
                  <a:schemeClr val="lt1"/>
                </a:solidFill>
              </a:rPr>
              <a:t>11</a:t>
            </a:r>
            <a:r>
              <a:rPr lang="en-GB" sz="2400" dirty="0">
                <a:solidFill>
                  <a:schemeClr val="lt1"/>
                </a:solidFill>
              </a:rPr>
              <a:t>. </a:t>
            </a:r>
            <a:r>
              <a:rPr lang="en-GB" sz="2400" b="1" dirty="0">
                <a:solidFill>
                  <a:schemeClr val="lt1"/>
                </a:solidFill>
              </a:rPr>
              <a:t>QUIZ</a:t>
            </a:r>
            <a:endParaRPr sz="2400" b="1" dirty="0">
              <a:solidFill>
                <a:schemeClr val="lt1"/>
              </a:solidFill>
            </a:endParaRPr>
          </a:p>
        </p:txBody>
      </p:sp>
      <p:sp>
        <p:nvSpPr>
          <p:cNvPr id="311" name="Google Shape;311;p62"/>
          <p:cNvSpPr/>
          <p:nvPr/>
        </p:nvSpPr>
        <p:spPr>
          <a:xfrm>
            <a:off x="965915" y="1468192"/>
            <a:ext cx="10148553" cy="449349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GB" sz="2400" b="1" i="0" u="none" strike="noStrike" cap="none" dirty="0">
                <a:solidFill>
                  <a:srgbClr val="000000"/>
                </a:solidFill>
                <a:latin typeface="Arial"/>
                <a:ea typeface="Arial"/>
                <a:cs typeface="Arial"/>
                <a:sym typeface="Arial"/>
              </a:rPr>
              <a:t>2) Multiple-Choice-Frage: </a:t>
            </a:r>
            <a:r>
              <a:rPr lang="en-GB" sz="2400" b="0" i="0" u="none" strike="noStrike" cap="none" dirty="0">
                <a:solidFill>
                  <a:srgbClr val="000000"/>
                </a:solidFill>
                <a:latin typeface="Arial"/>
                <a:ea typeface="Arial"/>
                <a:cs typeface="Arial"/>
                <a:sym typeface="Arial"/>
              </a:rPr>
              <a:t>Was </a:t>
            </a:r>
            <a:r>
              <a:rPr lang="en-GB" sz="2400" b="0" i="0" u="none" strike="noStrike" cap="none" dirty="0" err="1">
                <a:solidFill>
                  <a:srgbClr val="000000"/>
                </a:solidFill>
                <a:latin typeface="Arial"/>
                <a:ea typeface="Arial"/>
                <a:cs typeface="Arial"/>
                <a:sym typeface="Arial"/>
              </a:rPr>
              <a:t>sind</a:t>
            </a:r>
            <a:r>
              <a:rPr lang="en-GB" sz="2400" b="0" i="0" u="none" strike="noStrike" cap="none" dirty="0">
                <a:solidFill>
                  <a:srgbClr val="000000"/>
                </a:solidFill>
                <a:latin typeface="Arial"/>
                <a:ea typeface="Arial"/>
                <a:cs typeface="Arial"/>
                <a:sym typeface="Arial"/>
              </a:rPr>
              <a:t> die </a:t>
            </a:r>
            <a:r>
              <a:rPr lang="en-GB" sz="2400" b="0" i="0" u="none" strike="noStrike" cap="none" dirty="0" err="1">
                <a:solidFill>
                  <a:srgbClr val="000000"/>
                </a:solidFill>
                <a:latin typeface="Arial"/>
                <a:ea typeface="Arial"/>
                <a:cs typeface="Arial"/>
                <a:sym typeface="Arial"/>
              </a:rPr>
              <a:t>entwicklungsneurologischen</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Ursachen</a:t>
            </a:r>
            <a:r>
              <a:rPr lang="en-GB" sz="2400" b="0" i="0" u="none" strike="noStrike" cap="none" dirty="0">
                <a:solidFill>
                  <a:srgbClr val="000000"/>
                </a:solidFill>
                <a:latin typeface="Arial"/>
                <a:ea typeface="Arial"/>
                <a:cs typeface="Arial"/>
                <a:sym typeface="Arial"/>
              </a:rPr>
              <a:t> für die </a:t>
            </a:r>
            <a:r>
              <a:rPr lang="en-GB" sz="2400" b="0" i="0" u="none" strike="noStrike" cap="none" dirty="0" err="1">
                <a:solidFill>
                  <a:srgbClr val="000000"/>
                </a:solidFill>
                <a:latin typeface="Arial"/>
                <a:ea typeface="Arial"/>
                <a:cs typeface="Arial"/>
                <a:sym typeface="Arial"/>
              </a:rPr>
              <a:t>Merkmale</a:t>
            </a:r>
            <a:r>
              <a:rPr lang="en-GB" sz="2400" b="0" i="0" u="none" strike="noStrike" cap="none" dirty="0">
                <a:solidFill>
                  <a:srgbClr val="000000"/>
                </a:solidFill>
                <a:latin typeface="Arial"/>
                <a:ea typeface="Arial"/>
                <a:cs typeface="Arial"/>
                <a:sym typeface="Arial"/>
              </a:rPr>
              <a:t>, die </a:t>
            </a:r>
            <a:r>
              <a:rPr lang="en-GB" sz="2400" b="0" i="0" u="none" strike="noStrike" cap="none" dirty="0" err="1">
                <a:solidFill>
                  <a:srgbClr val="000000"/>
                </a:solidFill>
                <a:latin typeface="Arial"/>
                <a:ea typeface="Arial"/>
                <a:cs typeface="Arial"/>
                <a:sym typeface="Arial"/>
              </a:rPr>
              <a:t>Schüler</a:t>
            </a:r>
            <a:r>
              <a:rPr lang="en-GB" sz="2400" b="0" i="0" u="none" strike="noStrike" cap="none" dirty="0">
                <a:solidFill>
                  <a:srgbClr val="000000"/>
                </a:solidFill>
                <a:latin typeface="Arial"/>
                <a:ea typeface="Arial"/>
                <a:cs typeface="Arial"/>
                <a:sym typeface="Arial"/>
              </a:rPr>
              <a:t>*</a:t>
            </a:r>
            <a:r>
              <a:rPr lang="en-GB" sz="2400" b="0" i="0" u="none" strike="noStrike" cap="none" dirty="0" err="1">
                <a:solidFill>
                  <a:srgbClr val="000000"/>
                </a:solidFill>
                <a:latin typeface="Arial"/>
                <a:ea typeface="Arial"/>
                <a:cs typeface="Arial"/>
                <a:sym typeface="Arial"/>
              </a:rPr>
              <a:t>innen</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mit</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Dyskalkulie</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aufweisen</a:t>
            </a:r>
            <a:r>
              <a:rPr lang="en-GB" sz="2400" b="0" i="0" u="none" strike="noStrike" cap="none" dirty="0">
                <a:solidFill>
                  <a:srgbClr val="000000"/>
                </a:solidFill>
                <a:latin typeface="Arial"/>
                <a:ea typeface="Arial"/>
                <a:cs typeface="Arial"/>
                <a:sym typeface="Arial"/>
              </a:rPr>
              <a:t>?</a:t>
            </a:r>
            <a:endParaRPr dirty="0"/>
          </a:p>
          <a:p>
            <a:pPr marL="0" marR="0" lvl="0" indent="0" algn="l" rtl="0">
              <a:lnSpc>
                <a:spcPct val="150000"/>
              </a:lnSpc>
              <a:spcBef>
                <a:spcPts val="0"/>
              </a:spcBef>
              <a:spcAft>
                <a:spcPts val="0"/>
              </a:spcAft>
              <a:buNone/>
            </a:pPr>
            <a:endParaRPr sz="2400" b="0" i="0" u="none" strike="noStrike" cap="none" dirty="0">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000000"/>
              </a:buClr>
              <a:buSzPts val="2400"/>
              <a:buFont typeface="Arial"/>
              <a:buAutoNum type="arabicPeriod"/>
            </a:pPr>
            <a:r>
              <a:rPr lang="en-GB" sz="2400" b="0" i="0" u="none" strike="noStrike" cap="none" dirty="0" err="1">
                <a:solidFill>
                  <a:srgbClr val="000000"/>
                </a:solidFill>
                <a:latin typeface="Arial"/>
                <a:ea typeface="Arial"/>
                <a:cs typeface="Arial"/>
                <a:sym typeface="Arial"/>
              </a:rPr>
              <a:t>Unfähigkeit</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soziale</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Beziehungen</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aufzubauen</a:t>
            </a:r>
            <a:endParaRPr dirty="0"/>
          </a:p>
          <a:p>
            <a:pPr marL="457200" marR="0" lvl="0" indent="-457200" algn="l" rtl="0">
              <a:lnSpc>
                <a:spcPct val="100000"/>
              </a:lnSpc>
              <a:spcBef>
                <a:spcPts val="0"/>
              </a:spcBef>
              <a:spcAft>
                <a:spcPts val="0"/>
              </a:spcAft>
              <a:buClr>
                <a:srgbClr val="000000"/>
              </a:buClr>
              <a:buSzPts val="2400"/>
              <a:buFont typeface="Arial"/>
              <a:buAutoNum type="arabicPeriod"/>
            </a:pPr>
            <a:r>
              <a:rPr lang="en-GB" sz="2400" b="0" i="0" u="none" strike="noStrike" cap="none" dirty="0" err="1">
                <a:solidFill>
                  <a:srgbClr val="FF0000"/>
                </a:solidFill>
                <a:latin typeface="Arial"/>
                <a:ea typeface="Arial"/>
                <a:cs typeface="Arial"/>
                <a:sym typeface="Arial"/>
              </a:rPr>
              <a:t>Gedächtnisprobleme</a:t>
            </a:r>
            <a:r>
              <a:rPr lang="en-GB" sz="2400" b="0" i="0" u="none" strike="noStrike" cap="none" dirty="0">
                <a:solidFill>
                  <a:srgbClr val="FF0000"/>
                </a:solidFill>
                <a:latin typeface="Arial"/>
                <a:ea typeface="Arial"/>
                <a:cs typeface="Arial"/>
                <a:sym typeface="Arial"/>
              </a:rPr>
              <a:t>, </a:t>
            </a:r>
            <a:endParaRPr dirty="0"/>
          </a:p>
          <a:p>
            <a:pPr marL="457200" marR="0" lvl="0" indent="-457200" algn="l" rtl="0">
              <a:lnSpc>
                <a:spcPct val="100000"/>
              </a:lnSpc>
              <a:spcBef>
                <a:spcPts val="0"/>
              </a:spcBef>
              <a:spcAft>
                <a:spcPts val="0"/>
              </a:spcAft>
              <a:buClr>
                <a:srgbClr val="000000"/>
              </a:buClr>
              <a:buSzPts val="2400"/>
              <a:buFont typeface="Arial"/>
              <a:buAutoNum type="arabicPeriod"/>
            </a:pPr>
            <a:r>
              <a:rPr lang="en-GB" sz="2400" b="0" i="0" u="none" strike="noStrike" cap="none" dirty="0" err="1">
                <a:solidFill>
                  <a:srgbClr val="FF0000"/>
                </a:solidFill>
                <a:latin typeface="Arial"/>
                <a:ea typeface="Arial"/>
                <a:cs typeface="Arial"/>
                <a:sym typeface="Arial"/>
              </a:rPr>
              <a:t>Ablenkung</a:t>
            </a:r>
            <a:r>
              <a:rPr lang="en-GB" sz="2400" b="0" i="0" u="none" strike="noStrike" cap="none" dirty="0">
                <a:solidFill>
                  <a:srgbClr val="FF0000"/>
                </a:solidFill>
                <a:latin typeface="Arial"/>
                <a:ea typeface="Arial"/>
                <a:cs typeface="Arial"/>
                <a:sym typeface="Arial"/>
              </a:rPr>
              <a:t>, </a:t>
            </a:r>
            <a:endParaRPr dirty="0"/>
          </a:p>
          <a:p>
            <a:pPr marL="457200" marR="0" lvl="0" indent="-457200" algn="l" rtl="0">
              <a:lnSpc>
                <a:spcPct val="100000"/>
              </a:lnSpc>
              <a:spcBef>
                <a:spcPts val="0"/>
              </a:spcBef>
              <a:spcAft>
                <a:spcPts val="0"/>
              </a:spcAft>
              <a:buClr>
                <a:srgbClr val="000000"/>
              </a:buClr>
              <a:buSzPts val="2400"/>
              <a:buFont typeface="Arial"/>
              <a:buAutoNum type="arabicPeriod"/>
            </a:pPr>
            <a:r>
              <a:rPr lang="en-GB" sz="2400" b="0" i="0" u="none" strike="noStrike" cap="none" dirty="0" err="1">
                <a:solidFill>
                  <a:srgbClr val="FF0000"/>
                </a:solidFill>
                <a:latin typeface="Arial"/>
                <a:ea typeface="Arial"/>
                <a:cs typeface="Arial"/>
                <a:sym typeface="Arial"/>
              </a:rPr>
              <a:t>Probleme</a:t>
            </a:r>
            <a:r>
              <a:rPr lang="en-GB" sz="2400" b="0" i="0" u="none" strike="noStrike" cap="none" dirty="0">
                <a:solidFill>
                  <a:srgbClr val="FF0000"/>
                </a:solidFill>
                <a:latin typeface="Arial"/>
                <a:ea typeface="Arial"/>
                <a:cs typeface="Arial"/>
                <a:sym typeface="Arial"/>
              </a:rPr>
              <a:t> der </a:t>
            </a:r>
            <a:r>
              <a:rPr lang="en-GB" sz="2400" b="0" i="0" u="none" strike="noStrike" cap="none" dirty="0" err="1">
                <a:solidFill>
                  <a:srgbClr val="FF0000"/>
                </a:solidFill>
                <a:latin typeface="Arial"/>
                <a:ea typeface="Arial"/>
                <a:cs typeface="Arial"/>
                <a:sym typeface="Arial"/>
              </a:rPr>
              <a:t>auditiven</a:t>
            </a:r>
            <a:r>
              <a:rPr lang="en-GB" sz="2400" b="0" i="0" u="none" strike="noStrike" cap="none" dirty="0">
                <a:solidFill>
                  <a:srgbClr val="FF0000"/>
                </a:solidFill>
                <a:latin typeface="Arial"/>
                <a:ea typeface="Arial"/>
                <a:cs typeface="Arial"/>
                <a:sym typeface="Arial"/>
              </a:rPr>
              <a:t> und </a:t>
            </a:r>
            <a:r>
              <a:rPr lang="en-GB" sz="2400" b="0" i="0" u="none" strike="noStrike" cap="none" dirty="0" err="1">
                <a:solidFill>
                  <a:srgbClr val="FF0000"/>
                </a:solidFill>
                <a:latin typeface="Arial"/>
                <a:ea typeface="Arial"/>
                <a:cs typeface="Arial"/>
                <a:sym typeface="Arial"/>
              </a:rPr>
              <a:t>visuellen</a:t>
            </a:r>
            <a:r>
              <a:rPr lang="en-GB" sz="2400" b="0" i="0" u="none" strike="noStrike" cap="none" dirty="0">
                <a:solidFill>
                  <a:srgbClr val="FF0000"/>
                </a:solidFill>
                <a:latin typeface="Arial"/>
                <a:ea typeface="Arial"/>
                <a:cs typeface="Arial"/>
                <a:sym typeface="Arial"/>
              </a:rPr>
              <a:t> </a:t>
            </a:r>
            <a:r>
              <a:rPr lang="en-GB" sz="2400" b="0" i="0" u="none" strike="noStrike" cap="none" dirty="0" err="1">
                <a:solidFill>
                  <a:srgbClr val="FF0000"/>
                </a:solidFill>
                <a:latin typeface="Arial"/>
                <a:ea typeface="Arial"/>
                <a:cs typeface="Arial"/>
                <a:sym typeface="Arial"/>
              </a:rPr>
              <a:t>Wahrnehmung</a:t>
            </a:r>
            <a:r>
              <a:rPr lang="en-GB" sz="2400" b="0" i="0" u="none" strike="noStrike" cap="none" dirty="0">
                <a:solidFill>
                  <a:srgbClr val="FF0000"/>
                </a:solidFill>
                <a:latin typeface="Arial"/>
                <a:ea typeface="Arial"/>
                <a:cs typeface="Arial"/>
                <a:sym typeface="Arial"/>
              </a:rPr>
              <a:t>, </a:t>
            </a:r>
            <a:endParaRPr dirty="0"/>
          </a:p>
          <a:p>
            <a:pPr marL="457200" marR="0" lvl="0" indent="-457200" algn="l" rtl="0">
              <a:lnSpc>
                <a:spcPct val="100000"/>
              </a:lnSpc>
              <a:spcBef>
                <a:spcPts val="0"/>
              </a:spcBef>
              <a:spcAft>
                <a:spcPts val="0"/>
              </a:spcAft>
              <a:buClr>
                <a:srgbClr val="000000"/>
              </a:buClr>
              <a:buSzPts val="2400"/>
              <a:buFont typeface="Arial"/>
              <a:buAutoNum type="arabicPeriod"/>
            </a:pPr>
            <a:r>
              <a:rPr lang="en-GB" sz="2400" b="0" i="0" u="none" strike="noStrike" cap="none" dirty="0" err="1">
                <a:solidFill>
                  <a:srgbClr val="FF0000"/>
                </a:solidFill>
                <a:latin typeface="Arial"/>
                <a:ea typeface="Arial"/>
                <a:cs typeface="Arial"/>
                <a:sym typeface="Arial"/>
              </a:rPr>
              <a:t>Probleme</a:t>
            </a:r>
            <a:r>
              <a:rPr lang="en-GB" sz="2400" b="0" i="0" u="none" strike="noStrike" cap="none" dirty="0">
                <a:solidFill>
                  <a:srgbClr val="FF0000"/>
                </a:solidFill>
                <a:latin typeface="Arial"/>
                <a:ea typeface="Arial"/>
                <a:cs typeface="Arial"/>
                <a:sym typeface="Arial"/>
              </a:rPr>
              <a:t> </a:t>
            </a:r>
            <a:r>
              <a:rPr lang="en-GB" sz="2400" b="0" i="0" u="none" strike="noStrike" cap="none" dirty="0" err="1">
                <a:solidFill>
                  <a:srgbClr val="FF0000"/>
                </a:solidFill>
                <a:latin typeface="Arial"/>
                <a:ea typeface="Arial"/>
                <a:cs typeface="Arial"/>
                <a:sym typeface="Arial"/>
              </a:rPr>
              <a:t>beim</a:t>
            </a:r>
            <a:r>
              <a:rPr lang="en-GB" sz="2400" b="0" i="0" u="none" strike="noStrike" cap="none" dirty="0">
                <a:solidFill>
                  <a:srgbClr val="FF0000"/>
                </a:solidFill>
                <a:latin typeface="Arial"/>
                <a:ea typeface="Arial"/>
                <a:cs typeface="Arial"/>
                <a:sym typeface="Arial"/>
              </a:rPr>
              <a:t> Verstehen </a:t>
            </a:r>
            <a:r>
              <a:rPr lang="en-GB" sz="2400" b="0" i="0" u="none" strike="noStrike" cap="none" dirty="0" err="1">
                <a:solidFill>
                  <a:srgbClr val="FF0000"/>
                </a:solidFill>
                <a:latin typeface="Arial"/>
                <a:ea typeface="Arial"/>
                <a:cs typeface="Arial"/>
                <a:sym typeface="Arial"/>
              </a:rPr>
              <a:t>räumlicher</a:t>
            </a:r>
            <a:r>
              <a:rPr lang="en-GB" sz="2400" b="0" i="0" u="none" strike="noStrike" cap="none" dirty="0">
                <a:solidFill>
                  <a:srgbClr val="FF0000"/>
                </a:solidFill>
                <a:latin typeface="Arial"/>
                <a:ea typeface="Arial"/>
                <a:cs typeface="Arial"/>
                <a:sym typeface="Arial"/>
              </a:rPr>
              <a:t> und </a:t>
            </a:r>
            <a:r>
              <a:rPr lang="en-GB" sz="2400" b="0" i="0" u="none" strike="noStrike" cap="none" dirty="0" err="1">
                <a:solidFill>
                  <a:srgbClr val="FF0000"/>
                </a:solidFill>
                <a:latin typeface="Arial"/>
                <a:ea typeface="Arial"/>
                <a:cs typeface="Arial"/>
                <a:sym typeface="Arial"/>
              </a:rPr>
              <a:t>semantischer</a:t>
            </a:r>
            <a:r>
              <a:rPr lang="en-GB" sz="2400" b="0" i="0" u="none" strike="noStrike" cap="none" dirty="0">
                <a:solidFill>
                  <a:srgbClr val="FF0000"/>
                </a:solidFill>
                <a:latin typeface="Arial"/>
                <a:ea typeface="Arial"/>
                <a:cs typeface="Arial"/>
                <a:sym typeface="Arial"/>
              </a:rPr>
              <a:t> </a:t>
            </a:r>
            <a:r>
              <a:rPr lang="en-GB" sz="2400" b="0" i="0" u="none" strike="noStrike" cap="none" dirty="0" err="1">
                <a:solidFill>
                  <a:srgbClr val="FF0000"/>
                </a:solidFill>
                <a:latin typeface="Arial"/>
                <a:ea typeface="Arial"/>
                <a:cs typeface="Arial"/>
                <a:sym typeface="Arial"/>
              </a:rPr>
              <a:t>Beziehungen</a:t>
            </a:r>
            <a:endParaRPr dirty="0"/>
          </a:p>
          <a:p>
            <a:pPr marL="457200" marR="0" lvl="0" indent="-317500" algn="l" rtl="0">
              <a:lnSpc>
                <a:spcPct val="100000"/>
              </a:lnSpc>
              <a:spcBef>
                <a:spcPts val="0"/>
              </a:spcBef>
              <a:spcAft>
                <a:spcPts val="0"/>
              </a:spcAft>
              <a:buClr>
                <a:srgbClr val="000000"/>
              </a:buClr>
              <a:buSzPts val="2200"/>
              <a:buFont typeface="Arial"/>
              <a:buNone/>
            </a:pPr>
            <a:endParaRPr sz="2200" b="0" i="0" u="none" strike="noStrike" cap="none" dirty="0">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63"/>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en-GB" sz="2400" b="1" dirty="0">
                <a:solidFill>
                  <a:schemeClr val="lt1"/>
                </a:solidFill>
              </a:rPr>
              <a:t>Modul 4: </a:t>
            </a:r>
            <a:r>
              <a:rPr lang="en-GB" sz="2400" b="1" dirty="0" err="1">
                <a:solidFill>
                  <a:schemeClr val="lt1"/>
                </a:solidFill>
              </a:rPr>
              <a:t>Inklusion</a:t>
            </a:r>
            <a:r>
              <a:rPr lang="en-GB" sz="2400" b="1" dirty="0">
                <a:solidFill>
                  <a:schemeClr val="lt1"/>
                </a:solidFill>
              </a:rPr>
              <a:t> in </a:t>
            </a:r>
            <a:r>
              <a:rPr lang="en-GB" sz="2400" b="1" dirty="0" err="1">
                <a:solidFill>
                  <a:schemeClr val="lt1"/>
                </a:solidFill>
              </a:rPr>
              <a:t>allen</a:t>
            </a:r>
            <a:r>
              <a:rPr lang="en-GB" sz="2400" b="1" dirty="0">
                <a:solidFill>
                  <a:schemeClr val="lt1"/>
                </a:solidFill>
              </a:rPr>
              <a:t> </a:t>
            </a:r>
            <a:r>
              <a:rPr lang="en-GB" sz="2400" b="1" dirty="0" err="1">
                <a:solidFill>
                  <a:schemeClr val="lt1"/>
                </a:solidFill>
              </a:rPr>
              <a:t>Bereichen</a:t>
            </a:r>
            <a:r>
              <a:rPr lang="en-GB" sz="2400" b="1" dirty="0">
                <a:solidFill>
                  <a:schemeClr val="lt1"/>
                </a:solidFill>
              </a:rPr>
              <a:t> der </a:t>
            </a:r>
            <a:r>
              <a:rPr lang="en-GB" sz="2400" b="1" dirty="0" err="1">
                <a:solidFill>
                  <a:schemeClr val="lt1"/>
                </a:solidFill>
              </a:rPr>
              <a:t>allgemeinen</a:t>
            </a:r>
            <a:r>
              <a:rPr lang="en-GB" sz="2400" b="1" dirty="0">
                <a:solidFill>
                  <a:schemeClr val="lt1"/>
                </a:solidFill>
              </a:rPr>
              <a:t> und </a:t>
            </a:r>
            <a:r>
              <a:rPr lang="en-GB" sz="2400" b="1" dirty="0" err="1">
                <a:solidFill>
                  <a:schemeClr val="lt1"/>
                </a:solidFill>
              </a:rPr>
              <a:t>beruflichen</a:t>
            </a:r>
            <a:r>
              <a:rPr lang="en-GB" sz="2400" b="1" dirty="0">
                <a:solidFill>
                  <a:schemeClr val="lt1"/>
                </a:solidFill>
              </a:rPr>
              <a:t> </a:t>
            </a:r>
            <a:r>
              <a:rPr lang="en-GB" sz="2400" b="1" dirty="0" err="1">
                <a:solidFill>
                  <a:schemeClr val="lt1"/>
                </a:solidFill>
              </a:rPr>
              <a:t>Bildung</a:t>
            </a:r>
            <a:br>
              <a:rPr lang="en-GB" sz="2400" b="1" dirty="0">
                <a:solidFill>
                  <a:schemeClr val="lt1"/>
                </a:solidFill>
              </a:rPr>
            </a:br>
            <a:r>
              <a:rPr lang="en-GB" sz="2400" b="1" dirty="0">
                <a:solidFill>
                  <a:schemeClr val="lt1"/>
                </a:solidFill>
              </a:rPr>
              <a:t>11</a:t>
            </a:r>
            <a:r>
              <a:rPr lang="en-GB" sz="2400" dirty="0">
                <a:solidFill>
                  <a:schemeClr val="lt1"/>
                </a:solidFill>
              </a:rPr>
              <a:t>. </a:t>
            </a:r>
            <a:r>
              <a:rPr lang="en-GB" sz="2400" b="1" dirty="0">
                <a:solidFill>
                  <a:schemeClr val="lt1"/>
                </a:solidFill>
              </a:rPr>
              <a:t>QUIZ</a:t>
            </a:r>
            <a:endParaRPr sz="2400" b="1" dirty="0">
              <a:solidFill>
                <a:schemeClr val="lt1"/>
              </a:solidFill>
            </a:endParaRPr>
          </a:p>
        </p:txBody>
      </p:sp>
      <p:sp>
        <p:nvSpPr>
          <p:cNvPr id="317" name="Google Shape;317;p63"/>
          <p:cNvSpPr/>
          <p:nvPr/>
        </p:nvSpPr>
        <p:spPr>
          <a:xfrm>
            <a:off x="965915" y="1468192"/>
            <a:ext cx="10148553" cy="449349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GB" sz="2400" b="1" i="0" u="none" strike="noStrike" cap="none" dirty="0">
                <a:solidFill>
                  <a:srgbClr val="000000"/>
                </a:solidFill>
                <a:latin typeface="Arial"/>
                <a:ea typeface="Arial"/>
                <a:cs typeface="Arial"/>
                <a:sym typeface="Arial"/>
              </a:rPr>
              <a:t>2. Single-Choice-Frage: </a:t>
            </a:r>
            <a:r>
              <a:rPr lang="en-GB" sz="2400" b="0" i="0" u="none" strike="noStrike" cap="none" dirty="0">
                <a:solidFill>
                  <a:srgbClr val="000000"/>
                </a:solidFill>
                <a:latin typeface="Arial"/>
                <a:ea typeface="Arial"/>
                <a:cs typeface="Arial"/>
                <a:sym typeface="Arial"/>
              </a:rPr>
              <a:t>Welches Problem, das </a:t>
            </a:r>
            <a:r>
              <a:rPr lang="en-GB" sz="2400" b="0" i="0" u="none" strike="noStrike" cap="none" dirty="0" err="1">
                <a:solidFill>
                  <a:srgbClr val="000000"/>
                </a:solidFill>
                <a:latin typeface="Arial"/>
                <a:ea typeface="Arial"/>
                <a:cs typeface="Arial"/>
                <a:sym typeface="Arial"/>
              </a:rPr>
              <a:t>Schüler</a:t>
            </a:r>
            <a:r>
              <a:rPr lang="en-GB" sz="2400" b="0" i="0" u="none" strike="noStrike" cap="none" dirty="0">
                <a:solidFill>
                  <a:srgbClr val="000000"/>
                </a:solidFill>
                <a:latin typeface="Arial"/>
                <a:ea typeface="Arial"/>
                <a:cs typeface="Arial"/>
                <a:sym typeface="Arial"/>
              </a:rPr>
              <a:t>*</a:t>
            </a:r>
            <a:r>
              <a:rPr lang="en-GB" sz="2400" b="0" i="0" u="none" strike="noStrike" cap="none" dirty="0" err="1">
                <a:solidFill>
                  <a:srgbClr val="000000"/>
                </a:solidFill>
                <a:latin typeface="Arial"/>
                <a:ea typeface="Arial"/>
                <a:cs typeface="Arial"/>
                <a:sym typeface="Arial"/>
              </a:rPr>
              <a:t>innen</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mit</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Dyskalkulie</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zeigen</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ist</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ein</a:t>
            </a:r>
            <a:r>
              <a:rPr lang="en-GB" sz="2400" b="0" i="0" u="none" strike="noStrike" cap="none" dirty="0">
                <a:solidFill>
                  <a:srgbClr val="000000"/>
                </a:solidFill>
                <a:latin typeface="Arial"/>
                <a:ea typeface="Arial"/>
                <a:cs typeface="Arial"/>
                <a:sym typeface="Arial"/>
              </a:rPr>
              <a:t> Problem, das </a:t>
            </a:r>
            <a:r>
              <a:rPr lang="en-GB" sz="2400" b="0" i="0" u="none" strike="noStrike" cap="none" dirty="0" err="1">
                <a:solidFill>
                  <a:srgbClr val="000000"/>
                </a:solidFill>
                <a:latin typeface="Arial"/>
                <a:ea typeface="Arial"/>
                <a:cs typeface="Arial"/>
                <a:sym typeface="Arial"/>
              </a:rPr>
              <a:t>mit</a:t>
            </a:r>
            <a:r>
              <a:rPr lang="en-GB" sz="2400" b="0" i="0" u="none" strike="noStrike" cap="none" dirty="0">
                <a:solidFill>
                  <a:srgbClr val="000000"/>
                </a:solidFill>
                <a:latin typeface="Arial"/>
                <a:ea typeface="Arial"/>
                <a:cs typeface="Arial"/>
                <a:sym typeface="Arial"/>
              </a:rPr>
              <a:t> der </a:t>
            </a:r>
            <a:r>
              <a:rPr lang="en-GB" sz="2400" b="0" i="0" u="none" strike="noStrike" cap="none" dirty="0" err="1">
                <a:solidFill>
                  <a:srgbClr val="000000"/>
                </a:solidFill>
                <a:latin typeface="Arial"/>
                <a:ea typeface="Arial"/>
                <a:cs typeface="Arial"/>
                <a:sym typeface="Arial"/>
              </a:rPr>
              <a:t>visuellen</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Wahrnehmung</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zusammenhängt</a:t>
            </a:r>
            <a:r>
              <a:rPr lang="en-GB" sz="2400" b="0" i="0" u="none" strike="noStrike" cap="none" dirty="0">
                <a:solidFill>
                  <a:srgbClr val="000000"/>
                </a:solidFill>
                <a:latin typeface="Arial"/>
                <a:ea typeface="Arial"/>
                <a:cs typeface="Arial"/>
                <a:sym typeface="Arial"/>
              </a:rPr>
              <a:t>?</a:t>
            </a:r>
            <a:endParaRPr dirty="0"/>
          </a:p>
          <a:p>
            <a:pPr marL="0" marR="0" lvl="0" indent="0" algn="l" rtl="0">
              <a:lnSpc>
                <a:spcPct val="150000"/>
              </a:lnSpc>
              <a:spcBef>
                <a:spcPts val="0"/>
              </a:spcBef>
              <a:spcAft>
                <a:spcPts val="0"/>
              </a:spcAft>
              <a:buNone/>
            </a:pPr>
            <a:endParaRPr sz="2400" b="0" i="0" u="none" strike="noStrike" cap="none" dirty="0">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000000"/>
              </a:buClr>
              <a:buSzPts val="2400"/>
              <a:buFont typeface="Arial"/>
              <a:buAutoNum type="arabicPeriod"/>
            </a:pPr>
            <a:r>
              <a:rPr lang="en-GB" sz="2400" b="0" i="0" u="none" strike="noStrike" cap="none" dirty="0" err="1">
                <a:solidFill>
                  <a:srgbClr val="000000"/>
                </a:solidFill>
                <a:latin typeface="Arial"/>
                <a:ea typeface="Arial"/>
                <a:cs typeface="Arial"/>
                <a:sym typeface="Arial"/>
              </a:rPr>
              <a:t>Unfähigkeit</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sich</a:t>
            </a:r>
            <a:r>
              <a:rPr lang="en-GB" sz="2400" b="0" i="0" u="none" strike="noStrike" cap="none" dirty="0">
                <a:solidFill>
                  <a:srgbClr val="000000"/>
                </a:solidFill>
                <a:latin typeface="Arial"/>
                <a:ea typeface="Arial"/>
                <a:cs typeface="Arial"/>
                <a:sym typeface="Arial"/>
              </a:rPr>
              <a:t> auf die Frage </a:t>
            </a:r>
            <a:r>
              <a:rPr lang="en-GB" sz="2400" b="0" i="0" u="none" strike="noStrike" cap="none" dirty="0" err="1">
                <a:solidFill>
                  <a:srgbClr val="000000"/>
                </a:solidFill>
                <a:latin typeface="Arial"/>
                <a:ea typeface="Arial"/>
                <a:cs typeface="Arial"/>
                <a:sym typeface="Arial"/>
              </a:rPr>
              <a:t>zu</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konzentrieren</a:t>
            </a:r>
            <a:endParaRPr dirty="0"/>
          </a:p>
          <a:p>
            <a:pPr marL="457200" marR="0" lvl="0" indent="-457200" algn="l" rtl="0">
              <a:lnSpc>
                <a:spcPct val="100000"/>
              </a:lnSpc>
              <a:spcBef>
                <a:spcPts val="0"/>
              </a:spcBef>
              <a:spcAft>
                <a:spcPts val="0"/>
              </a:spcAft>
              <a:buClr>
                <a:srgbClr val="000000"/>
              </a:buClr>
              <a:buSzPts val="2400"/>
              <a:buFont typeface="Arial"/>
              <a:buAutoNum type="arabicPeriod"/>
            </a:pPr>
            <a:r>
              <a:rPr lang="en-GB" sz="2400" b="0" i="0" u="none" strike="noStrike" cap="none" dirty="0" err="1">
                <a:solidFill>
                  <a:srgbClr val="000000"/>
                </a:solidFill>
                <a:latin typeface="Arial"/>
                <a:ea typeface="Arial"/>
                <a:cs typeface="Arial"/>
                <a:sym typeface="Arial"/>
              </a:rPr>
              <a:t>Unfähigkeit</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mathematische</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Konzepte</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zu</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konkretisieren</a:t>
            </a:r>
            <a:endParaRPr dirty="0"/>
          </a:p>
          <a:p>
            <a:pPr marL="457200" marR="0" lvl="0" indent="-457200" algn="l" rtl="0">
              <a:lnSpc>
                <a:spcPct val="100000"/>
              </a:lnSpc>
              <a:spcBef>
                <a:spcPts val="0"/>
              </a:spcBef>
              <a:spcAft>
                <a:spcPts val="0"/>
              </a:spcAft>
              <a:buClr>
                <a:srgbClr val="000000"/>
              </a:buClr>
              <a:buSzPts val="2400"/>
              <a:buFont typeface="Arial"/>
              <a:buAutoNum type="arabicPeriod"/>
            </a:pPr>
            <a:r>
              <a:rPr lang="en-GB" sz="2400" b="0" i="0" u="none" strike="noStrike" cap="none" dirty="0" err="1">
                <a:solidFill>
                  <a:srgbClr val="FF0000"/>
                </a:solidFill>
                <a:latin typeface="Arial"/>
                <a:ea typeface="Arial"/>
                <a:cs typeface="Arial"/>
                <a:sym typeface="Arial"/>
              </a:rPr>
              <a:t>Verwechslung</a:t>
            </a:r>
            <a:r>
              <a:rPr lang="en-GB" sz="2400" b="0" i="0" u="none" strike="noStrike" cap="none" dirty="0">
                <a:solidFill>
                  <a:srgbClr val="FF0000"/>
                </a:solidFill>
                <a:latin typeface="Arial"/>
                <a:ea typeface="Arial"/>
                <a:cs typeface="Arial"/>
                <a:sym typeface="Arial"/>
              </a:rPr>
              <a:t> von </a:t>
            </a:r>
            <a:r>
              <a:rPr lang="en-GB" sz="2400" b="0" i="0" u="none" strike="noStrike" cap="none" dirty="0" err="1">
                <a:solidFill>
                  <a:srgbClr val="FF0000"/>
                </a:solidFill>
                <a:latin typeface="Arial"/>
                <a:ea typeface="Arial"/>
                <a:cs typeface="Arial"/>
                <a:sym typeface="Arial"/>
              </a:rPr>
              <a:t>Zahlen</a:t>
            </a:r>
            <a:endParaRPr dirty="0"/>
          </a:p>
          <a:p>
            <a:pPr marL="457200" marR="0" lvl="0" indent="-457200" algn="l" rtl="0">
              <a:lnSpc>
                <a:spcPct val="100000"/>
              </a:lnSpc>
              <a:spcBef>
                <a:spcPts val="0"/>
              </a:spcBef>
              <a:spcAft>
                <a:spcPts val="0"/>
              </a:spcAft>
              <a:buClr>
                <a:srgbClr val="000000"/>
              </a:buClr>
              <a:buSzPts val="2400"/>
              <a:buFont typeface="Arial"/>
              <a:buAutoNum type="arabicPeriod"/>
            </a:pPr>
            <a:r>
              <a:rPr lang="en-GB" sz="2400" b="0" i="0" u="none" strike="noStrike" cap="none" dirty="0" err="1">
                <a:solidFill>
                  <a:srgbClr val="000000"/>
                </a:solidFill>
                <a:latin typeface="Arial"/>
                <a:ea typeface="Arial"/>
                <a:cs typeface="Arial"/>
                <a:sym typeface="Arial"/>
              </a:rPr>
              <a:t>Unfähigkeit</a:t>
            </a:r>
            <a:r>
              <a:rPr lang="en-GB" sz="2400" b="0" i="0" u="none" strike="noStrike" cap="none" dirty="0">
                <a:solidFill>
                  <a:srgbClr val="000000"/>
                </a:solidFill>
                <a:latin typeface="Arial"/>
                <a:ea typeface="Arial"/>
                <a:cs typeface="Arial"/>
                <a:sym typeface="Arial"/>
              </a:rPr>
              <a:t>, die </a:t>
            </a:r>
            <a:r>
              <a:rPr lang="en-GB" sz="2400" b="0" i="0" u="none" strike="noStrike" cap="none" dirty="0" err="1">
                <a:solidFill>
                  <a:srgbClr val="000000"/>
                </a:solidFill>
                <a:latin typeface="Arial"/>
                <a:ea typeface="Arial"/>
                <a:cs typeface="Arial"/>
                <a:sym typeface="Arial"/>
              </a:rPr>
              <a:t>Beziehung</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zwischen</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Zahlen</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zu</a:t>
            </a:r>
            <a:r>
              <a:rPr lang="en-GB" sz="2400" b="0" i="0" u="none" strike="noStrike" cap="none" dirty="0">
                <a:solidFill>
                  <a:srgbClr val="000000"/>
                </a:solidFill>
                <a:latin typeface="Arial"/>
                <a:ea typeface="Arial"/>
                <a:cs typeface="Arial"/>
                <a:sym typeface="Arial"/>
              </a:rPr>
              <a:t> </a:t>
            </a:r>
            <a:r>
              <a:rPr lang="en-GB" sz="2400" b="0" i="0" u="none" strike="noStrike" cap="none" dirty="0" err="1">
                <a:solidFill>
                  <a:srgbClr val="000000"/>
                </a:solidFill>
                <a:latin typeface="Arial"/>
                <a:ea typeface="Arial"/>
                <a:cs typeface="Arial"/>
                <a:sym typeface="Arial"/>
              </a:rPr>
              <a:t>begreifen</a:t>
            </a:r>
            <a:endParaRPr dirty="0"/>
          </a:p>
          <a:p>
            <a:pPr marL="457200" marR="0" lvl="0" indent="-457200" algn="l" rtl="0">
              <a:lnSpc>
                <a:spcPct val="100000"/>
              </a:lnSpc>
              <a:spcBef>
                <a:spcPts val="0"/>
              </a:spcBef>
              <a:spcAft>
                <a:spcPts val="0"/>
              </a:spcAft>
              <a:buClr>
                <a:srgbClr val="000000"/>
              </a:buClr>
              <a:buSzPts val="2400"/>
              <a:buFont typeface="Arial"/>
              <a:buAutoNum type="arabicPeriod"/>
            </a:pPr>
            <a:r>
              <a:rPr lang="en-GB" sz="2400" b="0" i="0" u="none" strike="noStrike" cap="none" dirty="0" err="1">
                <a:solidFill>
                  <a:srgbClr val="000000"/>
                </a:solidFill>
                <a:latin typeface="Arial"/>
                <a:ea typeface="Arial"/>
                <a:cs typeface="Arial"/>
                <a:sym typeface="Arial"/>
              </a:rPr>
              <a:t>Verwechslung</a:t>
            </a:r>
            <a:r>
              <a:rPr lang="en-GB" sz="2400" b="0" i="0" u="none" strike="noStrike" cap="none" dirty="0">
                <a:solidFill>
                  <a:srgbClr val="000000"/>
                </a:solidFill>
                <a:latin typeface="Arial"/>
                <a:ea typeface="Arial"/>
                <a:cs typeface="Arial"/>
                <a:sym typeface="Arial"/>
              </a:rPr>
              <a:t> des </a:t>
            </a:r>
            <a:r>
              <a:rPr lang="en-GB" sz="2400" b="0" i="0" u="none" strike="noStrike" cap="none" dirty="0" err="1">
                <a:solidFill>
                  <a:srgbClr val="000000"/>
                </a:solidFill>
                <a:latin typeface="Arial"/>
                <a:ea typeface="Arial"/>
                <a:cs typeface="Arial"/>
                <a:sym typeface="Arial"/>
              </a:rPr>
              <a:t>Konzepts</a:t>
            </a:r>
            <a:r>
              <a:rPr lang="en-GB" sz="2400" b="0" i="0" u="none" strike="noStrike" cap="none" dirty="0">
                <a:solidFill>
                  <a:srgbClr val="000000"/>
                </a:solidFill>
                <a:latin typeface="Arial"/>
                <a:ea typeface="Arial"/>
                <a:cs typeface="Arial"/>
                <a:sym typeface="Arial"/>
              </a:rPr>
              <a:t> von </a:t>
            </a:r>
            <a:r>
              <a:rPr lang="en-GB" sz="2400" b="0" i="0" u="none" strike="noStrike" cap="none" dirty="0" err="1">
                <a:solidFill>
                  <a:srgbClr val="000000"/>
                </a:solidFill>
                <a:latin typeface="Arial"/>
                <a:ea typeface="Arial"/>
                <a:cs typeface="Arial"/>
                <a:sym typeface="Arial"/>
              </a:rPr>
              <a:t>mehr</a:t>
            </a:r>
            <a:r>
              <a:rPr lang="en-GB" sz="2400" b="0" i="0" u="none" strike="noStrike" cap="none" dirty="0">
                <a:solidFill>
                  <a:srgbClr val="000000"/>
                </a:solidFill>
                <a:latin typeface="Arial"/>
                <a:ea typeface="Arial"/>
                <a:cs typeface="Arial"/>
                <a:sym typeface="Arial"/>
              </a:rPr>
              <a:t> und </a:t>
            </a:r>
            <a:r>
              <a:rPr lang="en-GB" sz="2400" b="0" i="0" u="none" strike="noStrike" cap="none" dirty="0" err="1">
                <a:solidFill>
                  <a:srgbClr val="000000"/>
                </a:solidFill>
                <a:latin typeface="Arial"/>
                <a:ea typeface="Arial"/>
                <a:cs typeface="Arial"/>
                <a:sym typeface="Arial"/>
              </a:rPr>
              <a:t>weniger</a:t>
            </a:r>
            <a:endParaRPr dirty="0"/>
          </a:p>
          <a:p>
            <a:pPr marL="457200" marR="0" lvl="0" indent="-317500" algn="l" rtl="0">
              <a:lnSpc>
                <a:spcPct val="100000"/>
              </a:lnSpc>
              <a:spcBef>
                <a:spcPts val="0"/>
              </a:spcBef>
              <a:spcAft>
                <a:spcPts val="0"/>
              </a:spcAft>
              <a:buClr>
                <a:srgbClr val="000000"/>
              </a:buClr>
              <a:buSzPts val="2200"/>
              <a:buFont typeface="Arial"/>
              <a:buNone/>
            </a:pPr>
            <a:endParaRPr sz="2200" b="0" i="0" u="none" strike="noStrike" cap="none" dirty="0">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64"/>
          <p:cNvSpPr txBox="1">
            <a:spLocks noGrp="1"/>
          </p:cNvSpPr>
          <p:nvPr>
            <p:ph type="title"/>
          </p:nvPr>
        </p:nvSpPr>
        <p:spPr>
          <a:xfrm>
            <a:off x="838200" y="142504"/>
            <a:ext cx="10515600" cy="7834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00000"/>
              <a:buNone/>
            </a:pPr>
            <a:r>
              <a:rPr lang="en-GB" sz="2400" b="1" dirty="0">
                <a:solidFill>
                  <a:schemeClr val="lt1"/>
                </a:solidFill>
              </a:rPr>
              <a:t>Modul 4: </a:t>
            </a:r>
            <a:r>
              <a:rPr lang="en-GB" sz="2400" b="1" dirty="0" err="1">
                <a:solidFill>
                  <a:schemeClr val="lt1"/>
                </a:solidFill>
              </a:rPr>
              <a:t>Inklusion</a:t>
            </a:r>
            <a:r>
              <a:rPr lang="en-GB" sz="2400" b="1" dirty="0">
                <a:solidFill>
                  <a:schemeClr val="lt1"/>
                </a:solidFill>
              </a:rPr>
              <a:t> in </a:t>
            </a:r>
            <a:r>
              <a:rPr lang="en-GB" sz="2400" b="1" dirty="0" err="1">
                <a:solidFill>
                  <a:schemeClr val="lt1"/>
                </a:solidFill>
              </a:rPr>
              <a:t>allen</a:t>
            </a:r>
            <a:r>
              <a:rPr lang="en-GB" sz="2400" b="1" dirty="0">
                <a:solidFill>
                  <a:schemeClr val="lt1"/>
                </a:solidFill>
              </a:rPr>
              <a:t> </a:t>
            </a:r>
            <a:r>
              <a:rPr lang="en-GB" sz="2400" b="1" dirty="0" err="1">
                <a:solidFill>
                  <a:schemeClr val="lt1"/>
                </a:solidFill>
              </a:rPr>
              <a:t>Bereichen</a:t>
            </a:r>
            <a:r>
              <a:rPr lang="en-GB" sz="2400" b="1" dirty="0">
                <a:solidFill>
                  <a:schemeClr val="lt1"/>
                </a:solidFill>
              </a:rPr>
              <a:t> der </a:t>
            </a:r>
            <a:r>
              <a:rPr lang="en-GB" sz="2400" b="1" dirty="0" err="1">
                <a:solidFill>
                  <a:schemeClr val="lt1"/>
                </a:solidFill>
              </a:rPr>
              <a:t>allgemeinen</a:t>
            </a:r>
            <a:r>
              <a:rPr lang="en-GB" sz="2400" b="1" dirty="0">
                <a:solidFill>
                  <a:schemeClr val="lt1"/>
                </a:solidFill>
              </a:rPr>
              <a:t> und </a:t>
            </a:r>
            <a:r>
              <a:rPr lang="en-GB" sz="2400" b="1" dirty="0" err="1">
                <a:solidFill>
                  <a:schemeClr val="lt1"/>
                </a:solidFill>
              </a:rPr>
              <a:t>beruflichen</a:t>
            </a:r>
            <a:r>
              <a:rPr lang="en-GB" sz="2400" b="1" dirty="0">
                <a:solidFill>
                  <a:schemeClr val="lt1"/>
                </a:solidFill>
              </a:rPr>
              <a:t> </a:t>
            </a:r>
            <a:r>
              <a:rPr lang="en-GB" sz="2400" b="1" dirty="0" err="1">
                <a:solidFill>
                  <a:schemeClr val="lt1"/>
                </a:solidFill>
              </a:rPr>
              <a:t>Bildung</a:t>
            </a:r>
            <a:br>
              <a:rPr lang="en-GB" sz="2400" b="1" dirty="0">
                <a:solidFill>
                  <a:schemeClr val="lt1"/>
                </a:solidFill>
              </a:rPr>
            </a:br>
            <a:r>
              <a:rPr lang="en-GB" sz="2400" b="1" dirty="0">
                <a:solidFill>
                  <a:schemeClr val="lt1"/>
                </a:solidFill>
              </a:rPr>
              <a:t>11</a:t>
            </a:r>
            <a:r>
              <a:rPr lang="en-GB" sz="2400" dirty="0">
                <a:solidFill>
                  <a:schemeClr val="lt1"/>
                </a:solidFill>
              </a:rPr>
              <a:t>. </a:t>
            </a:r>
            <a:r>
              <a:rPr lang="en-GB" sz="2400" b="1" dirty="0">
                <a:solidFill>
                  <a:schemeClr val="lt1"/>
                </a:solidFill>
              </a:rPr>
              <a:t>QUIZ</a:t>
            </a:r>
            <a:endParaRPr sz="2400" b="1" dirty="0">
              <a:solidFill>
                <a:schemeClr val="lt1"/>
              </a:solidFill>
            </a:endParaRPr>
          </a:p>
        </p:txBody>
      </p:sp>
      <p:sp>
        <p:nvSpPr>
          <p:cNvPr id="323" name="Google Shape;323;p64"/>
          <p:cNvSpPr/>
          <p:nvPr/>
        </p:nvSpPr>
        <p:spPr>
          <a:xfrm>
            <a:off x="965915" y="1468192"/>
            <a:ext cx="10148553" cy="466277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GB" sz="2200" b="1" i="0" u="none" strike="noStrike" cap="none" dirty="0">
                <a:solidFill>
                  <a:srgbClr val="000000"/>
                </a:solidFill>
                <a:latin typeface="Arial"/>
                <a:ea typeface="Arial"/>
                <a:cs typeface="Arial"/>
                <a:sym typeface="Arial"/>
              </a:rPr>
              <a:t>2. . Multiple-Choice-Frage : </a:t>
            </a:r>
            <a:r>
              <a:rPr lang="en-GB" sz="2200" b="0" i="0" u="none" strike="noStrike" cap="none" dirty="0" err="1">
                <a:solidFill>
                  <a:srgbClr val="000000"/>
                </a:solidFill>
                <a:latin typeface="Arial"/>
                <a:ea typeface="Arial"/>
                <a:cs typeface="Arial"/>
                <a:sym typeface="Arial"/>
              </a:rPr>
              <a:t>Welche</a:t>
            </a:r>
            <a:r>
              <a:rPr lang="en-GB" sz="2200" b="0" i="0" u="none" strike="noStrike" cap="none" dirty="0">
                <a:solidFill>
                  <a:srgbClr val="000000"/>
                </a:solidFill>
                <a:latin typeface="Arial"/>
                <a:ea typeface="Arial"/>
                <a:cs typeface="Arial"/>
                <a:sym typeface="Arial"/>
              </a:rPr>
              <a:t> der </a:t>
            </a:r>
            <a:r>
              <a:rPr lang="en-GB" sz="2200" b="0" i="0" u="none" strike="noStrike" cap="none" dirty="0" err="1">
                <a:solidFill>
                  <a:srgbClr val="000000"/>
                </a:solidFill>
                <a:latin typeface="Arial"/>
                <a:ea typeface="Arial"/>
                <a:cs typeface="Arial"/>
                <a:sym typeface="Arial"/>
              </a:rPr>
              <a:t>folgenden</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Punkte</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sollten</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bei</a:t>
            </a:r>
            <a:r>
              <a:rPr lang="en-GB" sz="2200" b="0" i="0" u="none" strike="noStrike" cap="none" dirty="0">
                <a:solidFill>
                  <a:srgbClr val="000000"/>
                </a:solidFill>
                <a:latin typeface="Arial"/>
                <a:ea typeface="Arial"/>
                <a:cs typeface="Arial"/>
                <a:sym typeface="Arial"/>
              </a:rPr>
              <a:t> der </a:t>
            </a:r>
            <a:r>
              <a:rPr lang="en-GB" sz="2200" b="0" i="0" u="none" strike="noStrike" cap="none" dirty="0" err="1">
                <a:solidFill>
                  <a:srgbClr val="000000"/>
                </a:solidFill>
                <a:latin typeface="Arial"/>
                <a:ea typeface="Arial"/>
                <a:cs typeface="Arial"/>
                <a:sym typeface="Arial"/>
              </a:rPr>
              <a:t>Durchführung</a:t>
            </a:r>
            <a:r>
              <a:rPr lang="en-GB" sz="2200" b="0" i="0" u="none" strike="noStrike" cap="none" dirty="0">
                <a:solidFill>
                  <a:srgbClr val="000000"/>
                </a:solidFill>
                <a:latin typeface="Arial"/>
                <a:ea typeface="Arial"/>
                <a:cs typeface="Arial"/>
                <a:sym typeface="Arial"/>
              </a:rPr>
              <a:t> von </a:t>
            </a:r>
            <a:r>
              <a:rPr lang="en-GB" sz="2200" b="0" i="0" u="none" strike="noStrike" cap="none" dirty="0" err="1">
                <a:solidFill>
                  <a:srgbClr val="000000"/>
                </a:solidFill>
                <a:latin typeface="Arial"/>
                <a:ea typeface="Arial"/>
                <a:cs typeface="Arial"/>
                <a:sym typeface="Arial"/>
              </a:rPr>
              <a:t>integrativen</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Aktivitäten</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berücksichtigt</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werden</a:t>
            </a:r>
            <a:r>
              <a:rPr lang="en-GB" sz="2200" b="0" i="0" u="none" strike="noStrike" cap="none" dirty="0">
                <a:solidFill>
                  <a:srgbClr val="000000"/>
                </a:solidFill>
                <a:latin typeface="Arial"/>
                <a:ea typeface="Arial"/>
                <a:cs typeface="Arial"/>
                <a:sym typeface="Arial"/>
              </a:rPr>
              <a:t>?</a:t>
            </a:r>
            <a:endParaRPr dirty="0"/>
          </a:p>
          <a:p>
            <a:pPr marL="0" marR="0" lvl="0" indent="0" algn="l" rtl="0">
              <a:lnSpc>
                <a:spcPct val="150000"/>
              </a:lnSpc>
              <a:spcBef>
                <a:spcPts val="0"/>
              </a:spcBef>
              <a:spcAft>
                <a:spcPts val="0"/>
              </a:spcAft>
              <a:buNone/>
            </a:pPr>
            <a:endParaRPr sz="2200" b="0" i="0" u="none" strike="noStrike" cap="none" dirty="0">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000000"/>
              </a:buClr>
              <a:buSzPts val="2200"/>
              <a:buFont typeface="Arial"/>
              <a:buAutoNum type="arabicPeriod"/>
            </a:pPr>
            <a:r>
              <a:rPr lang="en-GB" sz="2200" b="0" i="0" u="none" strike="noStrike" cap="none" dirty="0" err="1">
                <a:solidFill>
                  <a:srgbClr val="FF0000"/>
                </a:solidFill>
                <a:latin typeface="Arial"/>
                <a:ea typeface="Arial"/>
                <a:cs typeface="Arial"/>
                <a:sym typeface="Arial"/>
              </a:rPr>
              <a:t>Anpassung</a:t>
            </a:r>
            <a:r>
              <a:rPr lang="en-GB" sz="2200" b="0" i="0" u="none" strike="noStrike" cap="none" dirty="0">
                <a:solidFill>
                  <a:srgbClr val="FF0000"/>
                </a:solidFill>
                <a:latin typeface="Arial"/>
                <a:ea typeface="Arial"/>
                <a:cs typeface="Arial"/>
                <a:sym typeface="Arial"/>
              </a:rPr>
              <a:t> der </a:t>
            </a:r>
            <a:r>
              <a:rPr lang="en-GB" sz="2200" b="0" i="0" u="none" strike="noStrike" cap="none" dirty="0" err="1">
                <a:solidFill>
                  <a:srgbClr val="FF0000"/>
                </a:solidFill>
                <a:latin typeface="Arial"/>
                <a:ea typeface="Arial"/>
                <a:cs typeface="Arial"/>
                <a:sym typeface="Arial"/>
              </a:rPr>
              <a:t>Raumaufteilung</a:t>
            </a:r>
            <a:r>
              <a:rPr lang="en-GB" sz="2200" b="0" i="0" u="none" strike="noStrike" cap="none" dirty="0">
                <a:solidFill>
                  <a:srgbClr val="FF0000"/>
                </a:solidFill>
                <a:latin typeface="Arial"/>
                <a:ea typeface="Arial"/>
                <a:cs typeface="Arial"/>
                <a:sym typeface="Arial"/>
              </a:rPr>
              <a:t> </a:t>
            </a:r>
            <a:r>
              <a:rPr lang="en-GB" sz="2200" b="0" i="0" u="none" strike="noStrike" cap="none" dirty="0" err="1">
                <a:solidFill>
                  <a:srgbClr val="FF0000"/>
                </a:solidFill>
                <a:latin typeface="Arial"/>
                <a:ea typeface="Arial"/>
                <a:cs typeface="Arial"/>
                <a:sym typeface="Arial"/>
              </a:rPr>
              <a:t>im</a:t>
            </a:r>
            <a:r>
              <a:rPr lang="en-GB" sz="2200" b="0" i="0" u="none" strike="noStrike" cap="none" dirty="0">
                <a:solidFill>
                  <a:srgbClr val="FF0000"/>
                </a:solidFill>
                <a:latin typeface="Arial"/>
                <a:ea typeface="Arial"/>
                <a:cs typeface="Arial"/>
                <a:sym typeface="Arial"/>
              </a:rPr>
              <a:t> </a:t>
            </a:r>
            <a:r>
              <a:rPr lang="en-GB" sz="2200" b="0" i="0" u="none" strike="noStrike" cap="none" dirty="0" err="1">
                <a:solidFill>
                  <a:srgbClr val="FF0000"/>
                </a:solidFill>
                <a:latin typeface="Arial"/>
                <a:ea typeface="Arial"/>
                <a:cs typeface="Arial"/>
                <a:sym typeface="Arial"/>
              </a:rPr>
              <a:t>Klassenzimmer</a:t>
            </a:r>
            <a:r>
              <a:rPr lang="en-GB" sz="2200" b="0" i="0" u="none" strike="noStrike" cap="none" dirty="0">
                <a:solidFill>
                  <a:srgbClr val="FF0000"/>
                </a:solidFill>
                <a:latin typeface="Arial"/>
                <a:ea typeface="Arial"/>
                <a:cs typeface="Arial"/>
                <a:sym typeface="Arial"/>
              </a:rPr>
              <a:t>, um </a:t>
            </a:r>
            <a:r>
              <a:rPr lang="en-GB" sz="2200" b="0" i="0" u="none" strike="noStrike" cap="none" dirty="0" err="1">
                <a:solidFill>
                  <a:srgbClr val="FF0000"/>
                </a:solidFill>
                <a:latin typeface="Arial"/>
                <a:ea typeface="Arial"/>
                <a:cs typeface="Arial"/>
                <a:sym typeface="Arial"/>
              </a:rPr>
              <a:t>Ablenkungen</a:t>
            </a:r>
            <a:r>
              <a:rPr lang="en-GB" sz="2200" b="0" i="0" u="none" strike="noStrike" cap="none" dirty="0">
                <a:solidFill>
                  <a:srgbClr val="FF0000"/>
                </a:solidFill>
                <a:latin typeface="Arial"/>
                <a:ea typeface="Arial"/>
                <a:cs typeface="Arial"/>
                <a:sym typeface="Arial"/>
              </a:rPr>
              <a:t> </a:t>
            </a:r>
            <a:r>
              <a:rPr lang="en-GB" sz="2200" b="0" i="0" u="none" strike="noStrike" cap="none" dirty="0" err="1">
                <a:solidFill>
                  <a:srgbClr val="FF0000"/>
                </a:solidFill>
                <a:latin typeface="Arial"/>
                <a:ea typeface="Arial"/>
                <a:cs typeface="Arial"/>
                <a:sym typeface="Arial"/>
              </a:rPr>
              <a:t>zu</a:t>
            </a:r>
            <a:r>
              <a:rPr lang="en-GB" sz="2200" b="0" i="0" u="none" strike="noStrike" cap="none" dirty="0">
                <a:solidFill>
                  <a:srgbClr val="FF0000"/>
                </a:solidFill>
                <a:latin typeface="Arial"/>
                <a:ea typeface="Arial"/>
                <a:cs typeface="Arial"/>
                <a:sym typeface="Arial"/>
              </a:rPr>
              <a:t> </a:t>
            </a:r>
            <a:r>
              <a:rPr lang="en-GB" sz="2200" b="0" i="0" u="none" strike="noStrike" cap="none" dirty="0" err="1">
                <a:solidFill>
                  <a:srgbClr val="FF0000"/>
                </a:solidFill>
                <a:latin typeface="Arial"/>
                <a:ea typeface="Arial"/>
                <a:cs typeface="Arial"/>
                <a:sym typeface="Arial"/>
              </a:rPr>
              <a:t>minimieren</a:t>
            </a:r>
            <a:r>
              <a:rPr lang="en-GB" sz="2200" b="0" i="0" u="none" strike="noStrike" cap="none" dirty="0">
                <a:solidFill>
                  <a:srgbClr val="FF0000"/>
                </a:solidFill>
                <a:latin typeface="Arial"/>
                <a:ea typeface="Arial"/>
                <a:cs typeface="Arial"/>
                <a:sym typeface="Arial"/>
              </a:rPr>
              <a:t>, </a:t>
            </a:r>
            <a:endParaRPr dirty="0"/>
          </a:p>
          <a:p>
            <a:pPr marL="457200" marR="0" lvl="0" indent="-457200" algn="l" rtl="0">
              <a:lnSpc>
                <a:spcPct val="100000"/>
              </a:lnSpc>
              <a:spcBef>
                <a:spcPts val="0"/>
              </a:spcBef>
              <a:spcAft>
                <a:spcPts val="0"/>
              </a:spcAft>
              <a:buClr>
                <a:srgbClr val="000000"/>
              </a:buClr>
              <a:buSzPts val="2200"/>
              <a:buFont typeface="Arial"/>
              <a:buAutoNum type="arabicPeriod"/>
            </a:pPr>
            <a:r>
              <a:rPr lang="en-GB" sz="2200" b="0" i="0" u="none" strike="noStrike" cap="none" dirty="0">
                <a:solidFill>
                  <a:srgbClr val="FF0000"/>
                </a:solidFill>
                <a:latin typeface="Arial"/>
                <a:ea typeface="Arial"/>
                <a:cs typeface="Arial"/>
                <a:sym typeface="Arial"/>
              </a:rPr>
              <a:t>Eine </a:t>
            </a:r>
            <a:r>
              <a:rPr lang="en-GB" sz="2200" b="0" i="0" u="none" strike="noStrike" cap="none" dirty="0" err="1">
                <a:solidFill>
                  <a:srgbClr val="FF0000"/>
                </a:solidFill>
                <a:latin typeface="Arial"/>
                <a:ea typeface="Arial"/>
                <a:cs typeface="Arial"/>
                <a:sym typeface="Arial"/>
              </a:rPr>
              <a:t>Sitzordnung</a:t>
            </a:r>
            <a:r>
              <a:rPr lang="en-GB" sz="2200" b="0" i="0" u="none" strike="noStrike" cap="none" dirty="0">
                <a:solidFill>
                  <a:srgbClr val="FF0000"/>
                </a:solidFill>
                <a:latin typeface="Arial"/>
                <a:ea typeface="Arial"/>
                <a:cs typeface="Arial"/>
                <a:sym typeface="Arial"/>
              </a:rPr>
              <a:t>, </a:t>
            </a:r>
            <a:r>
              <a:rPr lang="en-GB" sz="2200" b="0" i="0" u="none" strike="noStrike" cap="none" dirty="0" err="1">
                <a:solidFill>
                  <a:srgbClr val="FF0000"/>
                </a:solidFill>
                <a:latin typeface="Arial"/>
                <a:ea typeface="Arial"/>
                <a:cs typeface="Arial"/>
                <a:sym typeface="Arial"/>
              </a:rPr>
              <a:t>bei</a:t>
            </a:r>
            <a:r>
              <a:rPr lang="en-GB" sz="2200" b="0" i="0" u="none" strike="noStrike" cap="none" dirty="0">
                <a:solidFill>
                  <a:srgbClr val="FF0000"/>
                </a:solidFill>
                <a:latin typeface="Arial"/>
                <a:ea typeface="Arial"/>
                <a:cs typeface="Arial"/>
                <a:sym typeface="Arial"/>
              </a:rPr>
              <a:t> der die </a:t>
            </a:r>
            <a:r>
              <a:rPr lang="en-GB" sz="2200" b="0" i="0" u="none" strike="noStrike" cap="none" dirty="0" err="1">
                <a:solidFill>
                  <a:srgbClr val="FF0000"/>
                </a:solidFill>
                <a:latin typeface="Arial"/>
                <a:ea typeface="Arial"/>
                <a:cs typeface="Arial"/>
                <a:sym typeface="Arial"/>
              </a:rPr>
              <a:t>Schüler</a:t>
            </a:r>
            <a:r>
              <a:rPr lang="en-GB" sz="2200" b="0" i="0" u="none" strike="noStrike" cap="none" dirty="0">
                <a:solidFill>
                  <a:srgbClr val="FF0000"/>
                </a:solidFill>
                <a:latin typeface="Arial"/>
                <a:ea typeface="Arial"/>
                <a:cs typeface="Arial"/>
                <a:sym typeface="Arial"/>
              </a:rPr>
              <a:t>*</a:t>
            </a:r>
            <a:r>
              <a:rPr lang="en-GB" sz="2200" b="0" i="0" u="none" strike="noStrike" cap="none" dirty="0" err="1">
                <a:solidFill>
                  <a:srgbClr val="FF0000"/>
                </a:solidFill>
                <a:latin typeface="Arial"/>
                <a:ea typeface="Arial"/>
                <a:cs typeface="Arial"/>
                <a:sym typeface="Arial"/>
              </a:rPr>
              <a:t>innen</a:t>
            </a:r>
            <a:r>
              <a:rPr lang="en-GB" sz="2200" b="0" i="0" u="none" strike="noStrike" cap="none" dirty="0">
                <a:solidFill>
                  <a:srgbClr val="FF0000"/>
                </a:solidFill>
                <a:latin typeface="Arial"/>
                <a:ea typeface="Arial"/>
                <a:cs typeface="Arial"/>
                <a:sym typeface="Arial"/>
              </a:rPr>
              <a:t> den </a:t>
            </a:r>
            <a:r>
              <a:rPr lang="en-GB" sz="2200" b="0" i="0" u="none" strike="noStrike" cap="none" dirty="0" err="1">
                <a:solidFill>
                  <a:srgbClr val="FF0000"/>
                </a:solidFill>
                <a:latin typeface="Arial"/>
                <a:ea typeface="Arial"/>
                <a:cs typeface="Arial"/>
                <a:sym typeface="Arial"/>
              </a:rPr>
              <a:t>Lehrenden</a:t>
            </a:r>
            <a:r>
              <a:rPr lang="en-GB" sz="2200" b="0" i="0" u="none" strike="noStrike" cap="none" dirty="0">
                <a:solidFill>
                  <a:srgbClr val="FF0000"/>
                </a:solidFill>
                <a:latin typeface="Arial"/>
                <a:ea typeface="Arial"/>
                <a:cs typeface="Arial"/>
                <a:sym typeface="Arial"/>
              </a:rPr>
              <a:t> und die Tafel gut </a:t>
            </a:r>
            <a:r>
              <a:rPr lang="en-GB" sz="2200" b="0" i="0" u="none" strike="noStrike" cap="none" dirty="0" err="1">
                <a:solidFill>
                  <a:srgbClr val="FF0000"/>
                </a:solidFill>
                <a:latin typeface="Arial"/>
                <a:ea typeface="Arial"/>
                <a:cs typeface="Arial"/>
                <a:sym typeface="Arial"/>
              </a:rPr>
              <a:t>sehen</a:t>
            </a:r>
            <a:r>
              <a:rPr lang="en-GB" sz="2200" b="0" i="0" u="none" strike="noStrike" cap="none" dirty="0">
                <a:solidFill>
                  <a:srgbClr val="FF0000"/>
                </a:solidFill>
                <a:latin typeface="Arial"/>
                <a:ea typeface="Arial"/>
                <a:cs typeface="Arial"/>
                <a:sym typeface="Arial"/>
              </a:rPr>
              <a:t> </a:t>
            </a:r>
            <a:r>
              <a:rPr lang="en-GB" sz="2200" b="0" i="0" u="none" strike="noStrike" cap="none" dirty="0" err="1">
                <a:solidFill>
                  <a:srgbClr val="FF0000"/>
                </a:solidFill>
                <a:latin typeface="Arial"/>
                <a:ea typeface="Arial"/>
                <a:cs typeface="Arial"/>
                <a:sym typeface="Arial"/>
              </a:rPr>
              <a:t>können</a:t>
            </a:r>
            <a:endParaRPr dirty="0"/>
          </a:p>
          <a:p>
            <a:pPr marL="457200" marR="0" lvl="0" indent="-457200" algn="l" rtl="0">
              <a:lnSpc>
                <a:spcPct val="100000"/>
              </a:lnSpc>
              <a:spcBef>
                <a:spcPts val="0"/>
              </a:spcBef>
              <a:spcAft>
                <a:spcPts val="0"/>
              </a:spcAft>
              <a:buClr>
                <a:srgbClr val="000000"/>
              </a:buClr>
              <a:buSzPts val="2200"/>
              <a:buFont typeface="Arial"/>
              <a:buAutoNum type="arabicPeriod"/>
            </a:pPr>
            <a:r>
              <a:rPr lang="en-GB" sz="2200" b="0" i="0" u="none" strike="noStrike" cap="none" dirty="0" err="1">
                <a:solidFill>
                  <a:srgbClr val="FF0000"/>
                </a:solidFill>
                <a:latin typeface="Arial"/>
                <a:ea typeface="Arial"/>
                <a:cs typeface="Arial"/>
                <a:sym typeface="Arial"/>
              </a:rPr>
              <a:t>Einsatz</a:t>
            </a:r>
            <a:r>
              <a:rPr lang="en-GB" sz="2200" b="0" i="0" u="none" strike="noStrike" cap="none" dirty="0">
                <a:solidFill>
                  <a:srgbClr val="FF0000"/>
                </a:solidFill>
                <a:latin typeface="Arial"/>
                <a:ea typeface="Arial"/>
                <a:cs typeface="Arial"/>
                <a:sym typeface="Arial"/>
              </a:rPr>
              <a:t> von </a:t>
            </a:r>
            <a:r>
              <a:rPr lang="en-GB" sz="2200" b="0" i="0" u="none" strike="noStrike" cap="none" dirty="0" err="1">
                <a:solidFill>
                  <a:srgbClr val="FF0000"/>
                </a:solidFill>
                <a:latin typeface="Arial"/>
                <a:ea typeface="Arial"/>
                <a:cs typeface="Arial"/>
                <a:sym typeface="Arial"/>
              </a:rPr>
              <a:t>multisensorischen</a:t>
            </a:r>
            <a:r>
              <a:rPr lang="en-GB" sz="2200" b="0" i="0" u="none" strike="noStrike" cap="none" dirty="0">
                <a:solidFill>
                  <a:srgbClr val="FF0000"/>
                </a:solidFill>
                <a:latin typeface="Arial"/>
                <a:ea typeface="Arial"/>
                <a:cs typeface="Arial"/>
                <a:sym typeface="Arial"/>
              </a:rPr>
              <a:t> </a:t>
            </a:r>
            <a:r>
              <a:rPr lang="en-GB" sz="2200" b="0" i="0" u="none" strike="noStrike" cap="none" dirty="0" err="1">
                <a:solidFill>
                  <a:srgbClr val="FF0000"/>
                </a:solidFill>
                <a:latin typeface="Arial"/>
                <a:ea typeface="Arial"/>
                <a:cs typeface="Arial"/>
                <a:sym typeface="Arial"/>
              </a:rPr>
              <a:t>Lernmitteln</a:t>
            </a:r>
            <a:r>
              <a:rPr lang="en-GB" sz="2200" b="0" i="0" u="none" strike="noStrike" cap="none" dirty="0">
                <a:solidFill>
                  <a:srgbClr val="FF0000"/>
                </a:solidFill>
                <a:latin typeface="Arial"/>
                <a:ea typeface="Arial"/>
                <a:cs typeface="Arial"/>
                <a:sym typeface="Arial"/>
              </a:rPr>
              <a:t> (</a:t>
            </a:r>
            <a:r>
              <a:rPr lang="en-GB" sz="2200" b="0" i="0" u="none" strike="noStrike" cap="none" dirty="0" err="1">
                <a:solidFill>
                  <a:srgbClr val="FF0000"/>
                </a:solidFill>
                <a:latin typeface="Arial"/>
                <a:ea typeface="Arial"/>
                <a:cs typeface="Arial"/>
                <a:sym typeface="Arial"/>
              </a:rPr>
              <a:t>visuelle</a:t>
            </a:r>
            <a:r>
              <a:rPr lang="en-GB" sz="2200" b="0" i="0" u="none" strike="noStrike" cap="none" dirty="0">
                <a:solidFill>
                  <a:srgbClr val="FF0000"/>
                </a:solidFill>
                <a:latin typeface="Arial"/>
                <a:ea typeface="Arial"/>
                <a:cs typeface="Arial"/>
                <a:sym typeface="Arial"/>
              </a:rPr>
              <a:t>, auditive und </a:t>
            </a:r>
            <a:r>
              <a:rPr lang="en-GB" sz="2200" b="0" i="0" u="none" strike="noStrike" cap="none" dirty="0" err="1">
                <a:solidFill>
                  <a:srgbClr val="FF0000"/>
                </a:solidFill>
                <a:latin typeface="Arial"/>
                <a:ea typeface="Arial"/>
                <a:cs typeface="Arial"/>
                <a:sym typeface="Arial"/>
              </a:rPr>
              <a:t>taktile</a:t>
            </a:r>
            <a:r>
              <a:rPr lang="en-GB" sz="2200" b="0" i="0" u="none" strike="noStrike" cap="none" dirty="0">
                <a:solidFill>
                  <a:srgbClr val="FF0000"/>
                </a:solidFill>
                <a:latin typeface="Arial"/>
                <a:ea typeface="Arial"/>
                <a:cs typeface="Arial"/>
                <a:sym typeface="Arial"/>
              </a:rPr>
              <a:t> </a:t>
            </a:r>
            <a:r>
              <a:rPr lang="en-GB" sz="2200" b="0" i="0" u="none" strike="noStrike" cap="none" dirty="0" err="1">
                <a:solidFill>
                  <a:srgbClr val="FF0000"/>
                </a:solidFill>
                <a:latin typeface="Arial"/>
                <a:ea typeface="Arial"/>
                <a:cs typeface="Arial"/>
                <a:sym typeface="Arial"/>
              </a:rPr>
              <a:t>Materialien</a:t>
            </a:r>
            <a:r>
              <a:rPr lang="en-GB" sz="2200" b="0" i="0" u="none" strike="noStrike" cap="none" dirty="0">
                <a:solidFill>
                  <a:srgbClr val="FF0000"/>
                </a:solidFill>
                <a:latin typeface="Arial"/>
                <a:ea typeface="Arial"/>
                <a:cs typeface="Arial"/>
                <a:sym typeface="Arial"/>
              </a:rPr>
              <a:t>)</a:t>
            </a:r>
            <a:endParaRPr dirty="0"/>
          </a:p>
          <a:p>
            <a:pPr marL="457200" marR="0" lvl="0" indent="-457200" algn="l" rtl="0">
              <a:lnSpc>
                <a:spcPct val="100000"/>
              </a:lnSpc>
              <a:spcBef>
                <a:spcPts val="0"/>
              </a:spcBef>
              <a:spcAft>
                <a:spcPts val="0"/>
              </a:spcAft>
              <a:buClr>
                <a:srgbClr val="000000"/>
              </a:buClr>
              <a:buSzPts val="2200"/>
              <a:buFont typeface="Arial"/>
              <a:buAutoNum type="arabicPeriod"/>
            </a:pPr>
            <a:r>
              <a:rPr lang="en-GB" sz="2200" b="0" i="0" u="none" strike="noStrike" cap="none" dirty="0" err="1">
                <a:solidFill>
                  <a:srgbClr val="FF0000"/>
                </a:solidFill>
                <a:latin typeface="Arial"/>
                <a:ea typeface="Arial"/>
                <a:cs typeface="Arial"/>
                <a:sym typeface="Arial"/>
              </a:rPr>
              <a:t>Konkretisierung</a:t>
            </a:r>
            <a:r>
              <a:rPr lang="en-GB" sz="2200" b="0" i="0" u="none" strike="noStrike" cap="none" dirty="0">
                <a:solidFill>
                  <a:srgbClr val="FF0000"/>
                </a:solidFill>
                <a:latin typeface="Arial"/>
                <a:ea typeface="Arial"/>
                <a:cs typeface="Arial"/>
                <a:sym typeface="Arial"/>
              </a:rPr>
              <a:t> von </a:t>
            </a:r>
            <a:r>
              <a:rPr lang="en-GB" sz="2200" b="0" i="0" u="none" strike="noStrike" cap="none" dirty="0" err="1">
                <a:solidFill>
                  <a:srgbClr val="FF0000"/>
                </a:solidFill>
                <a:latin typeface="Arial"/>
                <a:ea typeface="Arial"/>
                <a:cs typeface="Arial"/>
                <a:sym typeface="Arial"/>
              </a:rPr>
              <a:t>mathematischen</a:t>
            </a:r>
            <a:r>
              <a:rPr lang="en-GB" sz="2200" b="0" i="0" u="none" strike="noStrike" cap="none" dirty="0">
                <a:solidFill>
                  <a:srgbClr val="FF0000"/>
                </a:solidFill>
                <a:latin typeface="Arial"/>
                <a:ea typeface="Arial"/>
                <a:cs typeface="Arial"/>
                <a:sym typeface="Arial"/>
              </a:rPr>
              <a:t> </a:t>
            </a:r>
            <a:r>
              <a:rPr lang="en-GB" sz="2200" b="0" i="0" u="none" strike="noStrike" cap="none" dirty="0" err="1">
                <a:solidFill>
                  <a:srgbClr val="FF0000"/>
                </a:solidFill>
                <a:latin typeface="Arial"/>
                <a:ea typeface="Arial"/>
                <a:cs typeface="Arial"/>
                <a:sym typeface="Arial"/>
              </a:rPr>
              <a:t>Konzepten</a:t>
            </a:r>
            <a:r>
              <a:rPr lang="en-GB" sz="2200" b="0" i="0" u="none" strike="noStrike" cap="none" dirty="0">
                <a:solidFill>
                  <a:srgbClr val="FF0000"/>
                </a:solidFill>
                <a:latin typeface="Arial"/>
                <a:ea typeface="Arial"/>
                <a:cs typeface="Arial"/>
                <a:sym typeface="Arial"/>
              </a:rPr>
              <a:t> </a:t>
            </a:r>
            <a:r>
              <a:rPr lang="en-GB" sz="2200" b="0" i="0" u="none" strike="noStrike" cap="none" dirty="0" err="1">
                <a:solidFill>
                  <a:srgbClr val="FF0000"/>
                </a:solidFill>
                <a:latin typeface="Arial"/>
                <a:ea typeface="Arial"/>
                <a:cs typeface="Arial"/>
                <a:sym typeface="Arial"/>
              </a:rPr>
              <a:t>mit</a:t>
            </a:r>
            <a:r>
              <a:rPr lang="en-GB" sz="2200" b="0" i="0" u="none" strike="noStrike" cap="none" dirty="0">
                <a:solidFill>
                  <a:srgbClr val="FF0000"/>
                </a:solidFill>
                <a:latin typeface="Arial"/>
                <a:ea typeface="Arial"/>
                <a:cs typeface="Arial"/>
                <a:sym typeface="Arial"/>
              </a:rPr>
              <a:t> </a:t>
            </a:r>
            <a:r>
              <a:rPr lang="en-GB" sz="2200" b="0" i="0" u="none" strike="noStrike" cap="none" dirty="0" err="1">
                <a:solidFill>
                  <a:srgbClr val="FF0000"/>
                </a:solidFill>
                <a:latin typeface="Arial"/>
                <a:ea typeface="Arial"/>
                <a:cs typeface="Arial"/>
                <a:sym typeface="Arial"/>
              </a:rPr>
              <a:t>konkreten</a:t>
            </a:r>
            <a:r>
              <a:rPr lang="en-GB" sz="2200" b="0" i="0" u="none" strike="noStrike" cap="none" dirty="0">
                <a:solidFill>
                  <a:srgbClr val="FF0000"/>
                </a:solidFill>
                <a:latin typeface="Arial"/>
                <a:ea typeface="Arial"/>
                <a:cs typeface="Arial"/>
                <a:sym typeface="Arial"/>
              </a:rPr>
              <a:t> </a:t>
            </a:r>
            <a:r>
              <a:rPr lang="en-GB" sz="2200" b="0" i="0" u="none" strike="noStrike" cap="none" dirty="0" err="1">
                <a:solidFill>
                  <a:srgbClr val="FF0000"/>
                </a:solidFill>
                <a:latin typeface="Arial"/>
                <a:ea typeface="Arial"/>
                <a:cs typeface="Arial"/>
                <a:sym typeface="Arial"/>
              </a:rPr>
              <a:t>Materialien</a:t>
            </a:r>
            <a:endParaRPr dirty="0"/>
          </a:p>
          <a:p>
            <a:pPr marL="457200" marR="0" lvl="0" indent="-457200" algn="l" rtl="0">
              <a:lnSpc>
                <a:spcPct val="100000"/>
              </a:lnSpc>
              <a:spcBef>
                <a:spcPts val="0"/>
              </a:spcBef>
              <a:spcAft>
                <a:spcPts val="0"/>
              </a:spcAft>
              <a:buClr>
                <a:srgbClr val="000000"/>
              </a:buClr>
              <a:buSzPts val="2200"/>
              <a:buFont typeface="Arial"/>
              <a:buAutoNum type="arabicPeriod"/>
            </a:pPr>
            <a:r>
              <a:rPr lang="en-GB" sz="2200" b="0" i="0" u="none" strike="noStrike" cap="none" dirty="0">
                <a:solidFill>
                  <a:srgbClr val="000000"/>
                </a:solidFill>
                <a:latin typeface="Arial"/>
                <a:ea typeface="Arial"/>
                <a:cs typeface="Arial"/>
                <a:sym typeface="Arial"/>
              </a:rPr>
              <a:t>Den </a:t>
            </a:r>
            <a:r>
              <a:rPr lang="en-GB" sz="2200" b="0" i="0" u="none" strike="noStrike" cap="none" dirty="0" err="1">
                <a:solidFill>
                  <a:srgbClr val="000000"/>
                </a:solidFill>
                <a:latin typeface="Arial"/>
                <a:ea typeface="Arial"/>
                <a:cs typeface="Arial"/>
                <a:sym typeface="Arial"/>
              </a:rPr>
              <a:t>Schüler</a:t>
            </a:r>
            <a:r>
              <a:rPr lang="en-GB" sz="2200" b="0" i="0" u="none" strike="noStrike" cap="none" dirty="0">
                <a:solidFill>
                  <a:srgbClr val="000000"/>
                </a:solidFill>
                <a:latin typeface="Arial"/>
                <a:ea typeface="Arial"/>
                <a:cs typeface="Arial"/>
                <a:sym typeface="Arial"/>
              </a:rPr>
              <a:t>*</a:t>
            </a:r>
            <a:r>
              <a:rPr lang="en-GB" sz="2200" b="0" i="0" u="none" strike="noStrike" cap="none" dirty="0" err="1">
                <a:solidFill>
                  <a:srgbClr val="000000"/>
                </a:solidFill>
                <a:latin typeface="Arial"/>
                <a:ea typeface="Arial"/>
                <a:cs typeface="Arial"/>
                <a:sym typeface="Arial"/>
              </a:rPr>
              <a:t>innen</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sollte</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zusätzliche</a:t>
            </a:r>
            <a:r>
              <a:rPr lang="en-GB" sz="2200" b="0" i="0" u="none" strike="noStrike" cap="none" dirty="0">
                <a:solidFill>
                  <a:srgbClr val="000000"/>
                </a:solidFill>
                <a:latin typeface="Arial"/>
                <a:ea typeface="Arial"/>
                <a:cs typeface="Arial"/>
                <a:sym typeface="Arial"/>
              </a:rPr>
              <a:t> Zeit </a:t>
            </a:r>
            <a:r>
              <a:rPr lang="en-GB" sz="2200" b="0" i="0" u="none" strike="noStrike" cap="none" dirty="0" err="1">
                <a:solidFill>
                  <a:srgbClr val="000000"/>
                </a:solidFill>
                <a:latin typeface="Arial"/>
                <a:ea typeface="Arial"/>
                <a:cs typeface="Arial"/>
                <a:sym typeface="Arial"/>
              </a:rPr>
              <a:t>eingeräumt</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werden</a:t>
            </a:r>
            <a:r>
              <a:rPr lang="en-GB" sz="2200" b="0" i="0" u="none" strike="noStrike" cap="none" dirty="0">
                <a:solidFill>
                  <a:srgbClr val="000000"/>
                </a:solidFill>
                <a:latin typeface="Arial"/>
                <a:ea typeface="Arial"/>
                <a:cs typeface="Arial"/>
                <a:sym typeface="Arial"/>
              </a:rPr>
              <a:t>.</a:t>
            </a:r>
            <a:endParaRPr dirty="0"/>
          </a:p>
          <a:p>
            <a:pPr marL="0" marR="0" lvl="0" indent="0" algn="l" rtl="0">
              <a:lnSpc>
                <a:spcPct val="100000"/>
              </a:lnSpc>
              <a:spcBef>
                <a:spcPts val="0"/>
              </a:spcBef>
              <a:spcAft>
                <a:spcPts val="0"/>
              </a:spcAft>
              <a:buNone/>
            </a:pPr>
            <a:endParaRPr sz="2200" b="0" i="0" u="none" strike="noStrike" cap="none" dirty="0">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19"/>
          <p:cNvSpPr txBox="1">
            <a:spLocks noGrp="1"/>
          </p:cNvSpPr>
          <p:nvPr>
            <p:ph type="title"/>
          </p:nvPr>
        </p:nvSpPr>
        <p:spPr>
          <a:xfrm>
            <a:off x="838200" y="365126"/>
            <a:ext cx="10515600" cy="54173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GB">
                <a:solidFill>
                  <a:schemeClr val="lt1"/>
                </a:solidFill>
              </a:rPr>
              <a:t>Kontakt</a:t>
            </a:r>
            <a:endParaRPr>
              <a:solidFill>
                <a:schemeClr val="lt1"/>
              </a:solidFill>
            </a:endParaRPr>
          </a:p>
        </p:txBody>
      </p:sp>
      <p:sp>
        <p:nvSpPr>
          <p:cNvPr id="329" name="Google Shape;329;p19"/>
          <p:cNvSpPr/>
          <p:nvPr/>
        </p:nvSpPr>
        <p:spPr>
          <a:xfrm>
            <a:off x="2268773" y="2808817"/>
            <a:ext cx="5336359" cy="492402"/>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en-GB" sz="2600" b="1" i="0" u="none" strike="noStrike" cap="none">
                <a:solidFill>
                  <a:schemeClr val="dk1"/>
                </a:solidFill>
                <a:latin typeface="Quattrocento Sans"/>
                <a:ea typeface="Quattrocento Sans"/>
                <a:cs typeface="Quattrocento Sans"/>
                <a:sym typeface="Quattrocento Sans"/>
              </a:rPr>
              <a:t>Web</a:t>
            </a:r>
            <a:r>
              <a:rPr lang="en-GB" sz="2600" b="0" i="0" u="none" strike="noStrike" cap="none">
                <a:solidFill>
                  <a:schemeClr val="dk1"/>
                </a:solidFill>
                <a:latin typeface="Quattrocento Sans"/>
                <a:ea typeface="Quattrocento Sans"/>
                <a:cs typeface="Quattrocento Sans"/>
                <a:sym typeface="Quattrocento Sans"/>
              </a:rPr>
              <a:t>: www.cu.edu.tr/eng/</a:t>
            </a:r>
            <a:endParaRPr sz="2600" b="0" i="0" u="none" strike="noStrike" cap="none">
              <a:solidFill>
                <a:schemeClr val="dk1"/>
              </a:solidFill>
              <a:latin typeface="Arial"/>
              <a:ea typeface="Arial"/>
              <a:cs typeface="Arial"/>
              <a:sym typeface="Arial"/>
            </a:endParaRPr>
          </a:p>
        </p:txBody>
      </p:sp>
      <p:sp>
        <p:nvSpPr>
          <p:cNvPr id="330" name="Google Shape;330;p19"/>
          <p:cNvSpPr/>
          <p:nvPr/>
        </p:nvSpPr>
        <p:spPr>
          <a:xfrm>
            <a:off x="2268773" y="3937435"/>
            <a:ext cx="5833459" cy="169273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Quattrocento Sans"/>
              <a:buNone/>
            </a:pPr>
            <a:r>
              <a:rPr lang="en-GB" sz="2400" b="1" i="0" u="none" strike="noStrike" cap="none">
                <a:solidFill>
                  <a:schemeClr val="dk1"/>
                </a:solidFill>
                <a:latin typeface="Arial"/>
                <a:ea typeface="Arial"/>
                <a:cs typeface="Arial"/>
                <a:sym typeface="Arial"/>
              </a:rPr>
              <a:t>Assoc. Prof. Dr. Oguzhan KIRDÖK</a:t>
            </a: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Arial"/>
                <a:ea typeface="Arial"/>
                <a:cs typeface="Arial"/>
                <a:sym typeface="Arial"/>
              </a:rPr>
              <a:t>Leiter der Abteilung Sonderpädagogik</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GB" sz="1800" b="0" i="0" u="none" strike="noStrike" cap="none">
                <a:solidFill>
                  <a:schemeClr val="dk1"/>
                </a:solidFill>
                <a:latin typeface="Arial"/>
                <a:ea typeface="Arial"/>
                <a:cs typeface="Arial"/>
                <a:sym typeface="Arial"/>
              </a:rPr>
              <a:t>Fakultät für Erziehungswissenschaften</a:t>
            </a:r>
            <a:endParaRPr sz="2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6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Quattrocento Sans"/>
              <a:buNone/>
            </a:pPr>
            <a:r>
              <a:rPr lang="en-GB" sz="1600" b="1" i="0" u="none" strike="noStrike" cap="none">
                <a:solidFill>
                  <a:schemeClr val="dk1"/>
                </a:solidFill>
                <a:latin typeface="Arial"/>
                <a:ea typeface="Arial"/>
                <a:cs typeface="Arial"/>
                <a:sym typeface="Arial"/>
              </a:rPr>
              <a:t>E-Mail: </a:t>
            </a:r>
            <a:r>
              <a:rPr lang="en-GB" sz="1600" b="0" i="0" u="sng" strike="noStrike" cap="none">
                <a:solidFill>
                  <a:srgbClr val="0563C1"/>
                </a:solidFill>
                <a:latin typeface="Arial"/>
                <a:ea typeface="Arial"/>
                <a:cs typeface="Arial"/>
                <a:sym typeface="Arial"/>
              </a:rPr>
              <a:t>okirdok@cu.edu.tr</a:t>
            </a:r>
            <a:endParaRPr sz="16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050"/>
              <a:buFont typeface="Calibri"/>
              <a:buNone/>
            </a:pPr>
            <a:endParaRPr sz="1200" b="0" i="0" u="none" strike="noStrike" cap="none">
              <a:solidFill>
                <a:schemeClr val="dk1"/>
              </a:solidFill>
              <a:latin typeface="Calibri"/>
              <a:ea typeface="Calibri"/>
              <a:cs typeface="Calibri"/>
              <a:sym typeface="Calibri"/>
            </a:endParaRPr>
          </a:p>
        </p:txBody>
      </p:sp>
      <p:pic>
        <p:nvPicPr>
          <p:cNvPr id="331" name="Google Shape;331;p19" descr="Çukurova Üniversitesi Destek Sistemi"/>
          <p:cNvPicPr preferRelativeResize="0"/>
          <p:nvPr/>
        </p:nvPicPr>
        <p:blipFill rotWithShape="1">
          <a:blip r:embed="rId3">
            <a:alphaModFix/>
          </a:blip>
          <a:srcRect/>
          <a:stretch/>
        </p:blipFill>
        <p:spPr>
          <a:xfrm>
            <a:off x="2268773" y="1784353"/>
            <a:ext cx="3302442" cy="880651"/>
          </a:xfrm>
          <a:prstGeom prst="rect">
            <a:avLst/>
          </a:prstGeom>
          <a:noFill/>
          <a:ln>
            <a:noFill/>
          </a:ln>
        </p:spPr>
      </p:pic>
    </p:spTree>
  </p:cSld>
  <p:clrMapOvr>
    <a:masterClrMapping/>
  </p:clrMapOvr>
</p:sld>
</file>

<file path=ppt/theme/theme1.xml><?xml version="1.0" encoding="utf-8"?>
<a:theme xmlns:a="http://schemas.openxmlformats.org/drawingml/2006/main" name="Office">
  <a:themeElements>
    <a:clrScheme name="Rot">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2780</Words>
  <Application>Microsoft Office PowerPoint</Application>
  <PresentationFormat>Breitbild</PresentationFormat>
  <Paragraphs>204</Paragraphs>
  <Slides>37</Slides>
  <Notes>37</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37</vt:i4>
      </vt:variant>
    </vt:vector>
  </HeadingPairs>
  <TitlesOfParts>
    <vt:vector size="43" baseType="lpstr">
      <vt:lpstr>Calibri</vt:lpstr>
      <vt:lpstr>Noto Sans Symbols</vt:lpstr>
      <vt:lpstr>Arial</vt:lpstr>
      <vt:lpstr>Arial</vt:lpstr>
      <vt:lpstr>Quattrocento Sans</vt:lpstr>
      <vt:lpstr>Office</vt:lpstr>
      <vt:lpstr>Dyscalculia  WP2: Dyskalkulie-Lehrplan und  -Kursmaterial  Assoc. Prof. Dr. Oguzhan KIRDÖK  Cukurova Universität</vt:lpstr>
      <vt:lpstr>Modul 4: Inklusion in allen Bereichen der allgemeinen und beruflichen Bildung </vt:lpstr>
      <vt:lpstr>Modul 4: Inklusion in allen Bereichen der allgemeinen und beruflichen Bildung 1. Modulzielsetzung</vt:lpstr>
      <vt:lpstr>Modul 4: Inklusion in allen Bereichen der allgemeinen und beruflichen Bildung 2. Modul Einführung</vt:lpstr>
      <vt:lpstr>Modul 4: Inklusion in allen Bereichen der allgemeinen und beruflichen Bildung 2. Modul Einführung</vt:lpstr>
      <vt:lpstr>Modul 4: Inklusion in allen Bereichen der allgemeinen und beruflichen Bildung 2. Modul Einführung</vt:lpstr>
      <vt:lpstr>Modul 4: Inklusion in allen Bereichen der allgemeinen und beruflichen Bildung 2. Modul Einführung</vt:lpstr>
      <vt:lpstr>Modul 4: Inklusion in allen Bereichen der allgemeinen und beruflichen Bildung 3. Lernergebnisse</vt:lpstr>
      <vt:lpstr>Modul 4: Inklusion in allen Bereichen der allgemeinen und beruflichen Bildung 3. Lernergebnisse</vt:lpstr>
      <vt:lpstr>Modul 4: Inklusion in allen Bereichen der allgemeinen und beruflichen Bildung 3. Lernergebnisse</vt:lpstr>
      <vt:lpstr>Modul 4: Inklusion in allen Bereichen der allgemeinen und beruflichen Bildung 4. Aktivität: Bewusstsein für weniger-mehr, groß-klein</vt:lpstr>
      <vt:lpstr>Modul 4: Inklusion in allen Bereichen der allgemeinen und beruflichen Bildung 4. Aktivität: Bewusstsein für weniger-mehr, groß-klein</vt:lpstr>
      <vt:lpstr>Modul 4: Inklusion in allen Bereichen der allgemeinen und beruflichen Bildung 4. Aktivität: Bewusstsein für weniger-mehr, groß-klein</vt:lpstr>
      <vt:lpstr>Modul 4: Inklusion in allen Bereichen der allgemeinen und beruflichen Bildung 4. Aktivität: Bewusstsein für weniger-mehr, groß-klein</vt:lpstr>
      <vt:lpstr>Modul 4: Inklusion in allen Bereichen der allgemeinen und beruflichen Bildung 5. Abschluss der Aktivität</vt:lpstr>
      <vt:lpstr>Modul 4: Inklusion in allen Bereichen der allgemeinen und beruflichen Bildung 5. Abschluss der Aktivität</vt:lpstr>
      <vt:lpstr>Modul 4: Inklusion in allen Bereichen der allgemeinen und beruflichen Bildung 5. Abschluss der Aktivität</vt:lpstr>
      <vt:lpstr>Modul 4: Inklusion in allen Bereichen der allgemeinen und beruflichen Bildung 6. Aktivität Entwicklung der Aufmerksamkeit </vt:lpstr>
      <vt:lpstr>Modul 4: Inklusion in allen Bereichen der allgemeinen und beruflichen Bildung 6. Aktivität Entwicklung der Aufmerksamkeit </vt:lpstr>
      <vt:lpstr>Modul 4: Inklusion in allen Bereichen der allgemeinen und beruflichen Bildung 6. Aktivität Entwicklung der Aufmerksamkeit </vt:lpstr>
      <vt:lpstr>Modul 4: Inklusion in allen Bereichen der allgemeinen und beruflichen Bildung 7. Aktivität Einfache Addition </vt:lpstr>
      <vt:lpstr>Modul 4: Inklusion in allen Bereichen der allgemeinen und beruflichen Bildung 7. Aktivität Einfache Addition </vt:lpstr>
      <vt:lpstr>Modul 4: Inklusion in allen Bereichen der allgemeinen und beruflichen Bildung 7. Aktivität Einfache Addition </vt:lpstr>
      <vt:lpstr>Modul 4: Inklusion in allen Bereichen der allgemeinen und beruflichen Bildung 8. Aktivität: Zahlenrätsel </vt:lpstr>
      <vt:lpstr>Modul 4: Inklusion in allen Bereichen der allgemeinen und beruflichen Bildung 8. Aktivität: Zahlenrätsel </vt:lpstr>
      <vt:lpstr>Modul 4: Inklusion in allen Bereichen der allgemeinen und beruflichen Bildung 8. Aktivität: Zahlenrätsel </vt:lpstr>
      <vt:lpstr>Modul 4: Inklusion in allen Bereichen der allgemeinen und beruflichen Bildung 9. Aktivität Quadratisches Kritzeln </vt:lpstr>
      <vt:lpstr>Modul 4: Inklusion in allen Bereichen der allgemeinen und beruflichen Bildung 9. Aktivität Quadratisches Kritzeln </vt:lpstr>
      <vt:lpstr>Modul 4: Inklusion in allen Bereichen der allgemeinen und beruflichen Bildung 9. Aktivität Quadratisches Kritzeln </vt:lpstr>
      <vt:lpstr>Modul 4: Inklusion in allen Bereichen der allgemeinen und beruflichen Bildung 10. Aktivität Die richtige Richtung finden</vt:lpstr>
      <vt:lpstr>Modul 4: Inklusion in allen Bereichen der allgemeinen und beruflichen Bildung 10. Aktivität Die richtige Richtung finden</vt:lpstr>
      <vt:lpstr>Modul 4: Inklusion in allen Bereichen der allgemeinen und beruflichen Bildung 10. Aktivität Die richtige Richtung finden</vt:lpstr>
      <vt:lpstr>Modul 4: Inklusion in allen Bereichen der allgemeinen und beruflichen Bildung 11. QUIZ</vt:lpstr>
      <vt:lpstr>Modul 4: Inklusion in allen Bereichen der allgemeinen und beruflichen Bildung 11. QUIZ</vt:lpstr>
      <vt:lpstr>Modul 4: Inklusion in allen Bereichen der allgemeinen und beruflichen Bildung 11. QUIZ</vt:lpstr>
      <vt:lpstr>Modul 4: Inklusion in allen Bereichen der allgemeinen und beruflichen Bildung 11. QUIZ</vt:lpstr>
      <vt:lpstr>Kontakt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Helene Lindenthal</dc:creator>
  <cp:keywords>, docId:C12BBB4D3BB4F4D5549AE10780879FCC</cp:keywords>
  <cp:lastModifiedBy>Helene Maja Lindenthal</cp:lastModifiedBy>
  <cp:revision>2</cp:revision>
  <dcterms:created xsi:type="dcterms:W3CDTF">2023-09-04T09:53:46Z</dcterms:created>
  <dcterms:modified xsi:type="dcterms:W3CDTF">2024-07-02T07:20:28Z</dcterms:modified>
</cp:coreProperties>
</file>