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embeddedFontLst>
    <p:embeddedFont>
      <p:font typeface="Noto Sans Symbols" pitchFamily="2" charset="0"/>
      <p:regular r:id="rId22"/>
      <p:bold r:id="rId23"/>
    </p:embeddedFont>
    <p:embeddedFont>
      <p:font typeface="Quattrocento Sans" panose="020B0502050000020003" pitchFamily="34"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9" roundtripDataSignature="AMtx7mgXRKSrZ5yjZW9jiWGXpQvp7dirI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4A26438-6860-4645-8ABB-5A9AB97868B2}">
  <a:tblStyle styleId="{B4A26438-6860-4645-8ABB-5A9AB97868B2}"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0E7E6"/>
          </a:solidFill>
        </a:fill>
      </a:tcStyle>
    </a:wholeTbl>
    <a:band1H>
      <a:tcTxStyle/>
      <a:tcStyle>
        <a:tcBdr/>
        <a:fill>
          <a:solidFill>
            <a:srgbClr val="E0CCCA"/>
          </a:solidFill>
        </a:fill>
      </a:tcStyle>
    </a:band1H>
    <a:band2H>
      <a:tcTxStyle/>
      <a:tcStyle>
        <a:tcBdr/>
      </a:tcStyle>
    </a:band2H>
    <a:band1V>
      <a:tcTxStyle/>
      <a:tcStyle>
        <a:tcBdr/>
        <a:fill>
          <a:solidFill>
            <a:srgbClr val="E0CCCA"/>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95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8" name="Google Shape;118;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5" name="Google Shape;155;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6" name="Google Shape;18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0" name="Google Shape;20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4" name="Google Shape;214;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9" name="Google Shape;239;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6" name="Google Shape;266;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0" name="Google Shape;280;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0" name="Google Shape;300;p1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7" name="Google Shape;307;p1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8" name="Google Shape;318;p1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7" name="Google Shape;327;p1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3" name="Google Shape;333;p1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folie" type="title">
  <p:cSld name="TITLE">
    <p:spTree>
      <p:nvGrpSpPr>
        <p:cNvPr id="1" name="Shape 17"/>
        <p:cNvGrpSpPr/>
        <p:nvPr/>
      </p:nvGrpSpPr>
      <p:grpSpPr>
        <a:xfrm>
          <a:off x="0" y="0"/>
          <a:ext cx="0" cy="0"/>
          <a:chOff x="0" y="0"/>
          <a:chExt cx="0" cy="0"/>
        </a:xfrm>
      </p:grpSpPr>
      <p:sp>
        <p:nvSpPr>
          <p:cNvPr id="18" name="Google Shape;18;p2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2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23"/>
        <p:cNvGrpSpPr/>
        <p:nvPr/>
      </p:nvGrpSpPr>
      <p:grpSpPr>
        <a:xfrm>
          <a:off x="0" y="0"/>
          <a:ext cx="0" cy="0"/>
          <a:chOff x="0" y="0"/>
          <a:chExt cx="0" cy="0"/>
        </a:xfrm>
      </p:grpSpPr>
      <p:sp>
        <p:nvSpPr>
          <p:cNvPr id="24" name="Google Shape;24;p22"/>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22"/>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29"/>
        <p:cNvGrpSpPr/>
        <p:nvPr/>
      </p:nvGrpSpPr>
      <p:grpSpPr>
        <a:xfrm>
          <a:off x="0" y="0"/>
          <a:ext cx="0" cy="0"/>
          <a:chOff x="0" y="0"/>
          <a:chExt cx="0" cy="0"/>
        </a:xfrm>
      </p:grpSpPr>
      <p:sp>
        <p:nvSpPr>
          <p:cNvPr id="30" name="Google Shape;30;p23"/>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23"/>
          <p:cNvSpPr txBox="1">
            <a:spLocks noGrp="1"/>
          </p:cNvSpPr>
          <p:nvPr>
            <p:ph type="body" idx="1"/>
          </p:nvPr>
        </p:nvSpPr>
        <p:spPr>
          <a:xfrm>
            <a:off x="838200" y="1825625"/>
            <a:ext cx="5181600" cy="410322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23"/>
          <p:cNvSpPr txBox="1">
            <a:spLocks noGrp="1"/>
          </p:cNvSpPr>
          <p:nvPr>
            <p:ph type="body" idx="2"/>
          </p:nvPr>
        </p:nvSpPr>
        <p:spPr>
          <a:xfrm>
            <a:off x="6172200" y="1825625"/>
            <a:ext cx="5181600" cy="410322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36"/>
        <p:cNvGrpSpPr/>
        <p:nvPr/>
      </p:nvGrpSpPr>
      <p:grpSpPr>
        <a:xfrm>
          <a:off x="0" y="0"/>
          <a:ext cx="0" cy="0"/>
          <a:chOff x="0" y="0"/>
          <a:chExt cx="0" cy="0"/>
        </a:xfrm>
      </p:grpSpPr>
      <p:sp>
        <p:nvSpPr>
          <p:cNvPr id="37" name="Google Shape;37;p2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2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9" name="Google Shape;39;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Vergleich" type="twoTxTwoObj">
  <p:cSld name="TWO_OBJECTS_WITH_TEXT">
    <p:spTree>
      <p:nvGrpSpPr>
        <p:cNvPr id="1" name="Shape 42"/>
        <p:cNvGrpSpPr/>
        <p:nvPr/>
      </p:nvGrpSpPr>
      <p:grpSpPr>
        <a:xfrm>
          <a:off x="0" y="0"/>
          <a:ext cx="0" cy="0"/>
          <a:chOff x="0" y="0"/>
          <a:chExt cx="0" cy="0"/>
        </a:xfrm>
      </p:grpSpPr>
      <p:sp>
        <p:nvSpPr>
          <p:cNvPr id="43" name="Google Shape;43;p2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2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2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51"/>
        <p:cNvGrpSpPr/>
        <p:nvPr/>
      </p:nvGrpSpPr>
      <p:grpSpPr>
        <a:xfrm>
          <a:off x="0" y="0"/>
          <a:ext cx="0" cy="0"/>
          <a:chOff x="0" y="0"/>
          <a:chExt cx="0" cy="0"/>
        </a:xfrm>
      </p:grpSpPr>
      <p:sp>
        <p:nvSpPr>
          <p:cNvPr id="52" name="Google Shape;52;p26"/>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56"/>
        <p:cNvGrpSpPr/>
        <p:nvPr/>
      </p:nvGrpSpPr>
      <p:grpSpPr>
        <a:xfrm>
          <a:off x="0" y="0"/>
          <a:ext cx="0" cy="0"/>
          <a:chOff x="0" y="0"/>
          <a:chExt cx="0" cy="0"/>
        </a:xfrm>
      </p:grpSpPr>
      <p:sp>
        <p:nvSpPr>
          <p:cNvPr id="57" name="Google Shape;5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60"/>
        <p:cNvGrpSpPr/>
        <p:nvPr/>
      </p:nvGrpSpPr>
      <p:grpSpPr>
        <a:xfrm>
          <a:off x="0" y="0"/>
          <a:ext cx="0" cy="0"/>
          <a:chOff x="0" y="0"/>
          <a:chExt cx="0" cy="0"/>
        </a:xfrm>
      </p:grpSpPr>
      <p:sp>
        <p:nvSpPr>
          <p:cNvPr id="61" name="Google Shape;61;p2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2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3" name="Google Shape;63;p2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4" name="Google Shape;64;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67"/>
        <p:cNvGrpSpPr/>
        <p:nvPr/>
      </p:nvGrpSpPr>
      <p:grpSpPr>
        <a:xfrm>
          <a:off x="0" y="0"/>
          <a:ext cx="0" cy="0"/>
          <a:chOff x="0" y="0"/>
          <a:chExt cx="0" cy="0"/>
        </a:xfrm>
      </p:grpSpPr>
      <p:sp>
        <p:nvSpPr>
          <p:cNvPr id="68" name="Google Shape;68;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29"/>
          <p:cNvSpPr>
            <a:spLocks noGrp="1"/>
          </p:cNvSpPr>
          <p:nvPr>
            <p:ph type="pic" idx="2"/>
          </p:nvPr>
        </p:nvSpPr>
        <p:spPr>
          <a:xfrm>
            <a:off x="5183188" y="987425"/>
            <a:ext cx="6172200" cy="4873625"/>
          </a:xfrm>
          <a:prstGeom prst="rect">
            <a:avLst/>
          </a:prstGeom>
          <a:noFill/>
          <a:ln>
            <a:noFill/>
          </a:ln>
        </p:spPr>
      </p:sp>
      <p:sp>
        <p:nvSpPr>
          <p:cNvPr id="70" name="Google Shape;70;p2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1" name="Google Shape;7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74"/>
        <p:cNvGrpSpPr/>
        <p:nvPr/>
      </p:nvGrpSpPr>
      <p:grpSpPr>
        <a:xfrm>
          <a:off x="0" y="0"/>
          <a:ext cx="0" cy="0"/>
          <a:chOff x="0" y="0"/>
          <a:chExt cx="0" cy="0"/>
        </a:xfrm>
      </p:grpSpPr>
      <p:sp>
        <p:nvSpPr>
          <p:cNvPr id="75" name="Google Shape;75;p30"/>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0"/>
          <p:cNvSpPr txBox="1">
            <a:spLocks noGrp="1"/>
          </p:cNvSpPr>
          <p:nvPr>
            <p:ph type="body" idx="1"/>
          </p:nvPr>
        </p:nvSpPr>
        <p:spPr>
          <a:xfrm rot="5400000">
            <a:off x="3751681" y="-1650980"/>
            <a:ext cx="46886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80"/>
        <p:cNvGrpSpPr/>
        <p:nvPr/>
      </p:nvGrpSpPr>
      <p:grpSpPr>
        <a:xfrm>
          <a:off x="0" y="0"/>
          <a:ext cx="0" cy="0"/>
          <a:chOff x="0" y="0"/>
          <a:chExt cx="0" cy="0"/>
        </a:xfrm>
      </p:grpSpPr>
      <p:sp>
        <p:nvSpPr>
          <p:cNvPr id="81" name="Google Shape;81;p3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3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0"/>
          <p:cNvSpPr/>
          <p:nvPr/>
        </p:nvSpPr>
        <p:spPr>
          <a:xfrm>
            <a:off x="-17320" y="-68825"/>
            <a:ext cx="12192000" cy="992154"/>
          </a:xfrm>
          <a:prstGeom prst="rect">
            <a:avLst/>
          </a:prstGeom>
          <a:solidFill>
            <a:srgbClr val="C00000"/>
          </a:solidFill>
          <a:ln w="12700" cap="flat" cmpd="sng">
            <a:solidFill>
              <a:srgbClr val="4514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7" name="Google Shape;7;p20"/>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p20"/>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 name="Google Shape;9;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12" name="Google Shape;12;p20"/>
          <p:cNvSpPr/>
          <p:nvPr/>
        </p:nvSpPr>
        <p:spPr>
          <a:xfrm>
            <a:off x="-17320" y="6204155"/>
            <a:ext cx="12209320" cy="670314"/>
          </a:xfrm>
          <a:prstGeom prst="rect">
            <a:avLst/>
          </a:prstGeom>
          <a:solidFill>
            <a:srgbClr val="C00000"/>
          </a:solidFill>
          <a:ln w="12700" cap="flat" cmpd="sng">
            <a:solidFill>
              <a:srgbClr val="4514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3" name="Google Shape;13;p20"/>
          <p:cNvPicPr preferRelativeResize="0"/>
          <p:nvPr/>
        </p:nvPicPr>
        <p:blipFill rotWithShape="1">
          <a:blip r:embed="rId13">
            <a:alphaModFix/>
          </a:blip>
          <a:srcRect/>
          <a:stretch/>
        </p:blipFill>
        <p:spPr>
          <a:xfrm>
            <a:off x="104945" y="6356350"/>
            <a:ext cx="1061484" cy="400384"/>
          </a:xfrm>
          <a:prstGeom prst="rect">
            <a:avLst/>
          </a:prstGeom>
          <a:noFill/>
          <a:ln>
            <a:noFill/>
          </a:ln>
        </p:spPr>
      </p:pic>
      <p:sp>
        <p:nvSpPr>
          <p:cNvPr id="14" name="Google Shape;14;p20"/>
          <p:cNvSpPr txBox="1"/>
          <p:nvPr/>
        </p:nvSpPr>
        <p:spPr>
          <a:xfrm>
            <a:off x="3588239" y="6306779"/>
            <a:ext cx="5015522" cy="567690"/>
          </a:xfrm>
          <a:prstGeom prst="rect">
            <a:avLst/>
          </a:prstGeom>
          <a:noFill/>
          <a:ln>
            <a:noFill/>
          </a:ln>
        </p:spPr>
        <p:txBody>
          <a:bodyPr spcFirstLastPara="1" wrap="square" lIns="91425" tIns="45700" rIns="91425" bIns="45700" anchor="t" anchorCtr="0">
            <a:normAutofit/>
          </a:bodyPr>
          <a:lstStyle/>
          <a:p>
            <a:pPr marL="0" marR="0" lvl="0" indent="0" algn="ctr" rtl="0">
              <a:spcBef>
                <a:spcPts val="0"/>
              </a:spcBef>
              <a:spcAft>
                <a:spcPts val="0"/>
              </a:spcAft>
              <a:buClr>
                <a:schemeClr val="accent1"/>
              </a:buClr>
              <a:buSzPts val="900"/>
              <a:buFont typeface="Noto Sans Symbols"/>
              <a:buNone/>
            </a:pPr>
            <a:r>
              <a:rPr lang="en-GB" sz="900" b="0" i="0" u="none" strike="noStrike" cap="none">
                <a:solidFill>
                  <a:schemeClr val="lt1"/>
                </a:solidFill>
                <a:latin typeface="Calibri"/>
                <a:ea typeface="Calibri"/>
                <a:cs typeface="Calibri"/>
                <a:sym typeface="Calibri"/>
              </a:rPr>
              <a:t>Avrupa Komisyonu'nun bu yayının hazırlanmasına verdiği destek, sadece yazarların görüşlerini yansıtan içeriğin onaylandığı anlamına gelmez ve Komisyon burada yer alan bilgilerin herhangi bir şekilde kullanılmasından sorumlu tutulamaz.</a:t>
            </a:r>
            <a:endParaRPr sz="900" b="0" i="0" u="none" strike="noStrike" cap="none">
              <a:solidFill>
                <a:schemeClr val="lt1"/>
              </a:solidFill>
              <a:latin typeface="Calibri"/>
              <a:ea typeface="Calibri"/>
              <a:cs typeface="Calibri"/>
              <a:sym typeface="Calibri"/>
            </a:endParaRPr>
          </a:p>
          <a:p>
            <a:pPr marL="0" marR="0" lvl="0" indent="0" algn="ctr" rtl="0">
              <a:spcBef>
                <a:spcPts val="1000"/>
              </a:spcBef>
              <a:spcAft>
                <a:spcPts val="0"/>
              </a:spcAft>
              <a:buClr>
                <a:schemeClr val="accent1"/>
              </a:buClr>
              <a:buSzPts val="2000"/>
              <a:buFont typeface="Noto Sans Symbols"/>
              <a:buNone/>
            </a:pPr>
            <a:endParaRPr sz="2000" b="0" i="0" u="none" strike="noStrike" cap="none">
              <a:solidFill>
                <a:srgbClr val="1F497D"/>
              </a:solidFill>
              <a:latin typeface="Calibri"/>
              <a:ea typeface="Calibri"/>
              <a:cs typeface="Calibri"/>
              <a:sym typeface="Calibri"/>
            </a:endParaRPr>
          </a:p>
        </p:txBody>
      </p:sp>
      <p:pic>
        <p:nvPicPr>
          <p:cNvPr id="15" name="Google Shape;15;p20"/>
          <p:cNvPicPr preferRelativeResize="0"/>
          <p:nvPr/>
        </p:nvPicPr>
        <p:blipFill rotWithShape="1">
          <a:blip r:embed="rId14">
            <a:alphaModFix/>
          </a:blip>
          <a:srcRect/>
          <a:stretch/>
        </p:blipFill>
        <p:spPr>
          <a:xfrm>
            <a:off x="10690874" y="6356350"/>
            <a:ext cx="1396181" cy="365126"/>
          </a:xfrm>
          <a:prstGeom prst="rect">
            <a:avLst/>
          </a:prstGeom>
          <a:noFill/>
          <a:ln>
            <a:noFill/>
          </a:ln>
        </p:spPr>
      </p:pic>
      <p:pic>
        <p:nvPicPr>
          <p:cNvPr id="16" name="Google Shape;16;p20"/>
          <p:cNvPicPr preferRelativeResize="0"/>
          <p:nvPr/>
        </p:nvPicPr>
        <p:blipFill rotWithShape="1">
          <a:blip r:embed="rId15">
            <a:alphaModFix/>
          </a:blip>
          <a:srcRect/>
          <a:stretch/>
        </p:blipFill>
        <p:spPr>
          <a:xfrm>
            <a:off x="11169445" y="-55640"/>
            <a:ext cx="1022555" cy="97897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files.eric.ed.gov/fulltext/EJ1166703.pdf"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BWaam8s9wSs"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hyperlink" Target="https://www.youtube.com/watch?v=N_ur5UD2iv4" TargetMode="Externa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mailto:helene.lindenthal@uni-paderborn.de"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hyperlink" Target="http://www.uni-paderborn.de/e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
          <p:cNvSpPr txBox="1">
            <a:spLocks noGrp="1"/>
          </p:cNvSpPr>
          <p:nvPr>
            <p:ph type="ctrTitle"/>
          </p:nvPr>
        </p:nvSpPr>
        <p:spPr>
          <a:xfrm>
            <a:off x="-17320" y="1473375"/>
            <a:ext cx="12192000" cy="4175009"/>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rgbClr val="C00000"/>
              </a:buClr>
              <a:buSzPct val="272727"/>
              <a:buFont typeface="Calibri"/>
              <a:buNone/>
            </a:pPr>
            <a:r>
              <a:rPr lang="en-GB" b="1" dirty="0" err="1">
                <a:solidFill>
                  <a:srgbClr val="C00000"/>
                </a:solidFill>
              </a:rPr>
              <a:t>Diskalkuli</a:t>
            </a:r>
            <a:br>
              <a:rPr lang="en-GB" dirty="0"/>
            </a:br>
            <a:br>
              <a:rPr lang="en-GB" dirty="0"/>
            </a:br>
            <a:r>
              <a:rPr lang="en-GB" b="1" dirty="0"/>
              <a:t>WP2: </a:t>
            </a:r>
            <a:r>
              <a:rPr lang="en-GB" b="1" dirty="0" err="1"/>
              <a:t>Diskalkuli</a:t>
            </a:r>
            <a:r>
              <a:rPr lang="en-GB" b="1" dirty="0"/>
              <a:t> </a:t>
            </a:r>
            <a:r>
              <a:rPr lang="en-GB" b="1" dirty="0" err="1"/>
              <a:t>Müfredatı</a:t>
            </a:r>
            <a:r>
              <a:rPr lang="en-GB" b="1" dirty="0"/>
              <a:t> </a:t>
            </a:r>
            <a:r>
              <a:rPr lang="en-GB" b="1" dirty="0" err="1"/>
              <a:t>ve</a:t>
            </a:r>
            <a:r>
              <a:rPr lang="en-GB" b="1" dirty="0"/>
              <a:t> Ders </a:t>
            </a:r>
            <a:r>
              <a:rPr lang="en-GB" b="1" dirty="0" err="1"/>
              <a:t>Materyali</a:t>
            </a:r>
            <a:br>
              <a:rPr lang="en-GB" b="1" dirty="0"/>
            </a:br>
            <a:br>
              <a:rPr lang="en-GB" dirty="0"/>
            </a:br>
            <a:r>
              <a:rPr lang="en-GB" sz="2200" dirty="0" err="1"/>
              <a:t>Dr.</a:t>
            </a:r>
            <a:r>
              <a:rPr lang="en-GB" sz="2200" dirty="0"/>
              <a:t> Marc </a:t>
            </a:r>
            <a:r>
              <a:rPr lang="en-GB" sz="2200" dirty="0" err="1"/>
              <a:t>Beutner</a:t>
            </a:r>
            <a:br>
              <a:rPr lang="en-GB" sz="2200" dirty="0"/>
            </a:br>
            <a:r>
              <a:rPr lang="en-GB" sz="2200" dirty="0"/>
              <a:t>Helene Lindenthal</a:t>
            </a:r>
            <a:endParaRPr sz="2200" dirty="0"/>
          </a:p>
        </p:txBody>
      </p:sp>
      <p:sp>
        <p:nvSpPr>
          <p:cNvPr id="91" name="Google Shape;91;p1"/>
          <p:cNvSpPr txBox="1"/>
          <p:nvPr/>
        </p:nvSpPr>
        <p:spPr>
          <a:xfrm>
            <a:off x="-1" y="-1"/>
            <a:ext cx="5465619" cy="12002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b="0" i="0" u="none" strike="noStrike" cap="none" dirty="0" err="1">
                <a:solidFill>
                  <a:schemeClr val="lt1"/>
                </a:solidFill>
                <a:latin typeface="Calibri"/>
                <a:ea typeface="Calibri"/>
                <a:cs typeface="Calibri"/>
                <a:sym typeface="Calibri"/>
              </a:rPr>
              <a:t>Bakış</a:t>
            </a:r>
            <a:r>
              <a:rPr lang="en-GB" sz="1800" b="0" i="0" u="none" strike="noStrike" cap="none" dirty="0">
                <a:solidFill>
                  <a:schemeClr val="lt1"/>
                </a:solidFill>
                <a:latin typeface="Calibri"/>
                <a:ea typeface="Calibri"/>
                <a:cs typeface="Calibri"/>
                <a:sym typeface="Calibri"/>
              </a:rPr>
              <a:t> </a:t>
            </a:r>
            <a:r>
              <a:rPr lang="en-GB" sz="1800" b="0" i="0" u="none" strike="noStrike" cap="none" dirty="0" err="1">
                <a:solidFill>
                  <a:schemeClr val="lt1"/>
                </a:solidFill>
                <a:latin typeface="Calibri"/>
                <a:ea typeface="Calibri"/>
                <a:cs typeface="Calibri"/>
                <a:sym typeface="Calibri"/>
              </a:rPr>
              <a:t>Açını</a:t>
            </a:r>
            <a:r>
              <a:rPr lang="en-GB" sz="1800" b="0" i="0" u="none" strike="noStrike" cap="none" dirty="0">
                <a:solidFill>
                  <a:schemeClr val="lt1"/>
                </a:solidFill>
                <a:latin typeface="Calibri"/>
                <a:ea typeface="Calibri"/>
                <a:cs typeface="Calibri"/>
                <a:sym typeface="Calibri"/>
              </a:rPr>
              <a:t> </a:t>
            </a:r>
            <a:r>
              <a:rPr lang="en-GB" sz="1800" b="0" i="0" u="none" strike="noStrike" cap="none" dirty="0" err="1">
                <a:solidFill>
                  <a:schemeClr val="lt1"/>
                </a:solidFill>
                <a:latin typeface="Calibri"/>
                <a:ea typeface="Calibri"/>
                <a:cs typeface="Calibri"/>
                <a:sym typeface="Calibri"/>
              </a:rPr>
              <a:t>Değiştir</a:t>
            </a:r>
            <a:r>
              <a:rPr lang="en-GB" sz="1800" b="0" i="0" u="none" strike="noStrike" cap="none" dirty="0">
                <a:solidFill>
                  <a:schemeClr val="lt1"/>
                </a:solidFill>
                <a:latin typeface="Calibri"/>
                <a:ea typeface="Calibri"/>
                <a:cs typeface="Calibri"/>
                <a:sym typeface="Calibri"/>
              </a:rPr>
              <a:t>: Bu </a:t>
            </a:r>
            <a:r>
              <a:rPr lang="en-GB" sz="1800" b="0" i="0" u="none" strike="noStrike" cap="none" dirty="0" err="1">
                <a:solidFill>
                  <a:schemeClr val="lt1"/>
                </a:solidFill>
                <a:latin typeface="Calibri"/>
                <a:ea typeface="Calibri"/>
                <a:cs typeface="Calibri"/>
                <a:sym typeface="Calibri"/>
              </a:rPr>
              <a:t>Sadece</a:t>
            </a:r>
            <a:r>
              <a:rPr lang="en-GB" sz="1800" b="0" i="0" u="none" strike="noStrike" cap="none" dirty="0">
                <a:solidFill>
                  <a:schemeClr val="lt1"/>
                </a:solidFill>
                <a:latin typeface="Calibri"/>
                <a:ea typeface="Calibri"/>
                <a:cs typeface="Calibri"/>
                <a:sym typeface="Calibri"/>
              </a:rPr>
              <a:t> </a:t>
            </a:r>
            <a:r>
              <a:rPr lang="en-GB" sz="1800" b="0" i="0" u="none" strike="noStrike" cap="none" dirty="0" err="1">
                <a:solidFill>
                  <a:schemeClr val="lt1"/>
                </a:solidFill>
                <a:latin typeface="Calibri"/>
                <a:ea typeface="Calibri"/>
                <a:cs typeface="Calibri"/>
                <a:sym typeface="Calibri"/>
              </a:rPr>
              <a:t>Diskalkuli</a:t>
            </a:r>
            <a:endParaRPr dirty="0"/>
          </a:p>
          <a:p>
            <a:pPr marL="0" marR="0" lvl="0" indent="0" algn="l" rtl="0">
              <a:spcBef>
                <a:spcPts val="0"/>
              </a:spcBef>
              <a:spcAft>
                <a:spcPts val="0"/>
              </a:spcAft>
              <a:buNone/>
            </a:pPr>
            <a:r>
              <a:rPr lang="en-GB" sz="1800" dirty="0" err="1">
                <a:solidFill>
                  <a:schemeClr val="lt1"/>
                </a:solidFill>
                <a:latin typeface="Calibri"/>
                <a:ea typeface="Calibri"/>
                <a:cs typeface="Calibri"/>
                <a:sym typeface="Calibri"/>
              </a:rPr>
              <a:t>Referans</a:t>
            </a:r>
            <a:r>
              <a:rPr lang="en-GB" sz="1800" dirty="0">
                <a:solidFill>
                  <a:schemeClr val="lt1"/>
                </a:solidFill>
                <a:latin typeface="Calibri"/>
                <a:ea typeface="Calibri"/>
                <a:cs typeface="Calibri"/>
                <a:sym typeface="Calibri"/>
              </a:rPr>
              <a:t> </a:t>
            </a:r>
            <a:r>
              <a:rPr lang="en-GB" sz="1800" dirty="0" err="1">
                <a:solidFill>
                  <a:schemeClr val="lt1"/>
                </a:solidFill>
                <a:latin typeface="Calibri"/>
                <a:ea typeface="Calibri"/>
                <a:cs typeface="Calibri"/>
                <a:sym typeface="Calibri"/>
              </a:rPr>
              <a:t>Numarası</a:t>
            </a:r>
            <a:r>
              <a:rPr lang="en-GB" sz="1800" dirty="0">
                <a:solidFill>
                  <a:schemeClr val="lt1"/>
                </a:solidFill>
                <a:latin typeface="Calibri"/>
                <a:ea typeface="Calibri"/>
                <a:cs typeface="Calibri"/>
                <a:sym typeface="Calibri"/>
              </a:rPr>
              <a:t>: 2022-1-TR01-KA220-SCH-000088738</a:t>
            </a:r>
            <a:endParaRPr dirty="0"/>
          </a:p>
          <a:p>
            <a:pPr marL="0" marR="0" lvl="0" indent="0" algn="l" rtl="0">
              <a:spcBef>
                <a:spcPts val="0"/>
              </a:spcBef>
              <a:spcAft>
                <a:spcPts val="0"/>
              </a:spcAft>
              <a:buNone/>
            </a:pPr>
            <a:r>
              <a:rPr lang="en-GB" sz="1800" dirty="0" err="1">
                <a:solidFill>
                  <a:schemeClr val="lt1"/>
                </a:solidFill>
                <a:latin typeface="Calibri"/>
                <a:ea typeface="Calibri"/>
                <a:cs typeface="Calibri"/>
                <a:sym typeface="Calibri"/>
              </a:rPr>
              <a:t>Süre</a:t>
            </a:r>
            <a:r>
              <a:rPr lang="en-GB" sz="1800" dirty="0">
                <a:solidFill>
                  <a:schemeClr val="lt1"/>
                </a:solidFill>
                <a:latin typeface="Calibri"/>
                <a:ea typeface="Calibri"/>
                <a:cs typeface="Calibri"/>
                <a:sym typeface="Calibri"/>
              </a:rPr>
              <a:t> 31.12.2022-30.12.2024 (24 ay)</a:t>
            </a:r>
            <a:endParaRPr sz="1800" dirty="0">
              <a:solidFill>
                <a:schemeClr val="lt1"/>
              </a:solidFill>
              <a:latin typeface="Calibri"/>
              <a:ea typeface="Calibri"/>
              <a:cs typeface="Calibri"/>
              <a:sym typeface="Calibri"/>
            </a:endParaRPr>
          </a:p>
        </p:txBody>
      </p:sp>
      <p:sp>
        <p:nvSpPr>
          <p:cNvPr id="92" name="Google Shape;92;p1"/>
          <p:cNvSpPr txBox="1"/>
          <p:nvPr/>
        </p:nvSpPr>
        <p:spPr>
          <a:xfrm>
            <a:off x="6096000" y="0"/>
            <a:ext cx="5465619" cy="6462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dirty="0" err="1">
                <a:solidFill>
                  <a:schemeClr val="lt1"/>
                </a:solidFill>
                <a:latin typeface="Calibri"/>
                <a:ea typeface="Calibri"/>
                <a:cs typeface="Calibri"/>
                <a:sym typeface="Calibri"/>
              </a:rPr>
              <a:t>Okul</a:t>
            </a:r>
            <a:r>
              <a:rPr lang="en-GB" sz="1800" dirty="0">
                <a:solidFill>
                  <a:schemeClr val="lt1"/>
                </a:solidFill>
                <a:latin typeface="Calibri"/>
                <a:ea typeface="Calibri"/>
                <a:cs typeface="Calibri"/>
                <a:sym typeface="Calibri"/>
              </a:rPr>
              <a:t> </a:t>
            </a:r>
            <a:r>
              <a:rPr lang="en-GB" sz="1800" dirty="0" err="1">
                <a:solidFill>
                  <a:schemeClr val="lt1"/>
                </a:solidFill>
                <a:latin typeface="Calibri"/>
                <a:ea typeface="Calibri"/>
                <a:cs typeface="Calibri"/>
                <a:sym typeface="Calibri"/>
              </a:rPr>
              <a:t>Eğitimi</a:t>
            </a:r>
            <a:r>
              <a:rPr lang="en-GB" sz="1800" dirty="0">
                <a:solidFill>
                  <a:schemeClr val="lt1"/>
                </a:solidFill>
                <a:latin typeface="Calibri"/>
                <a:ea typeface="Calibri"/>
                <a:cs typeface="Calibri"/>
                <a:sym typeface="Calibri"/>
              </a:rPr>
              <a:t> ERASMUS+</a:t>
            </a:r>
            <a:endParaRPr dirty="0"/>
          </a:p>
          <a:p>
            <a:pPr marL="0" marR="0" lvl="0" indent="0" algn="l" rtl="0">
              <a:spcBef>
                <a:spcPts val="0"/>
              </a:spcBef>
              <a:spcAft>
                <a:spcPts val="0"/>
              </a:spcAft>
              <a:buNone/>
            </a:pPr>
            <a:r>
              <a:rPr lang="en-GB" sz="1800" dirty="0">
                <a:solidFill>
                  <a:schemeClr val="lt1"/>
                </a:solidFill>
                <a:latin typeface="Calibri"/>
                <a:ea typeface="Calibri"/>
                <a:cs typeface="Calibri"/>
                <a:sym typeface="Calibri"/>
              </a:rPr>
              <a:t>KA220-SCH-</a:t>
            </a:r>
            <a:r>
              <a:rPr lang="tr-TR" sz="1800" dirty="0">
                <a:solidFill>
                  <a:schemeClr val="lt1"/>
                </a:solidFill>
                <a:latin typeface="Calibri"/>
                <a:ea typeface="Calibri"/>
                <a:cs typeface="Calibri"/>
                <a:sym typeface="Calibri"/>
              </a:rPr>
              <a:t>Okul Eğitiminde İşbirliği Ortaklıkları</a:t>
            </a:r>
            <a:endParaRPr sz="1800" dirty="0">
              <a:solidFill>
                <a:schemeClr val="lt1"/>
              </a:solidFill>
              <a:latin typeface="Calibri"/>
              <a:ea typeface="Calibri"/>
              <a:cs typeface="Calibri"/>
              <a:sym typeface="Calibri"/>
            </a:endParaRPr>
          </a:p>
        </p:txBody>
      </p:sp>
      <p:pic>
        <p:nvPicPr>
          <p:cNvPr id="93" name="Google Shape;93;p1"/>
          <p:cNvPicPr preferRelativeResize="0"/>
          <p:nvPr/>
        </p:nvPicPr>
        <p:blipFill rotWithShape="1">
          <a:blip r:embed="rId3">
            <a:alphaModFix/>
          </a:blip>
          <a:srcRect/>
          <a:stretch/>
        </p:blipFill>
        <p:spPr>
          <a:xfrm>
            <a:off x="5394562" y="5648384"/>
            <a:ext cx="1368235" cy="43855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2"/>
          <p:cNvSpPr txBox="1">
            <a:spLocks noGrp="1"/>
          </p:cNvSpPr>
          <p:nvPr>
            <p:ph type="ctrTitle"/>
          </p:nvPr>
        </p:nvSpPr>
        <p:spPr>
          <a:xfrm>
            <a:off x="-17320" y="1473375"/>
            <a:ext cx="12192000" cy="4175009"/>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rgbClr val="C00000"/>
              </a:buClr>
              <a:buSzPct val="272727"/>
              <a:buFont typeface="Calibri"/>
              <a:buNone/>
            </a:pPr>
            <a:r>
              <a:rPr lang="en-GB" b="1" dirty="0" err="1">
                <a:solidFill>
                  <a:srgbClr val="C00000"/>
                </a:solidFill>
              </a:rPr>
              <a:t>Diskalkuli</a:t>
            </a:r>
            <a:br>
              <a:rPr lang="en-GB" dirty="0"/>
            </a:br>
            <a:br>
              <a:rPr lang="en-GB" dirty="0"/>
            </a:br>
            <a:r>
              <a:rPr lang="en-GB" b="1" dirty="0" err="1"/>
              <a:t>Modül</a:t>
            </a:r>
            <a:r>
              <a:rPr lang="en-GB" b="1" dirty="0"/>
              <a:t> 1: </a:t>
            </a:r>
            <a:r>
              <a:rPr lang="en-GB" b="1" dirty="0" err="1"/>
              <a:t>Temel</a:t>
            </a:r>
            <a:r>
              <a:rPr lang="en-GB" b="1" dirty="0"/>
              <a:t> </a:t>
            </a:r>
            <a:r>
              <a:rPr lang="en-GB" b="1" dirty="0" err="1"/>
              <a:t>yetkinliklerin</a:t>
            </a:r>
            <a:r>
              <a:rPr lang="en-GB" b="1" dirty="0"/>
              <a:t> </a:t>
            </a:r>
            <a:r>
              <a:rPr lang="en-GB" b="1" dirty="0" err="1"/>
              <a:t>geliştirilmesi</a:t>
            </a:r>
            <a:br>
              <a:rPr lang="en-GB" b="1" dirty="0"/>
            </a:br>
            <a:br>
              <a:rPr lang="en-GB" dirty="0"/>
            </a:br>
            <a:r>
              <a:rPr lang="en-GB" sz="2200" dirty="0" err="1"/>
              <a:t>Dr.</a:t>
            </a:r>
            <a:r>
              <a:rPr lang="en-GB" sz="2200" dirty="0"/>
              <a:t> Marc </a:t>
            </a:r>
            <a:r>
              <a:rPr lang="en-GB" sz="2200" dirty="0" err="1"/>
              <a:t>Beutner</a:t>
            </a:r>
            <a:br>
              <a:rPr lang="en-GB" sz="2200" dirty="0"/>
            </a:br>
            <a:r>
              <a:rPr lang="en-GB" sz="2200" dirty="0"/>
              <a:t>Helene Lindenthal</a:t>
            </a:r>
            <a:endParaRPr sz="2200" dirty="0"/>
          </a:p>
        </p:txBody>
      </p:sp>
      <p:sp>
        <p:nvSpPr>
          <p:cNvPr id="99" name="Google Shape;99;p2"/>
          <p:cNvSpPr txBox="1"/>
          <p:nvPr/>
        </p:nvSpPr>
        <p:spPr>
          <a:xfrm>
            <a:off x="-1" y="-1"/>
            <a:ext cx="5465619" cy="12002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dirty="0" err="1">
                <a:solidFill>
                  <a:schemeClr val="lt1"/>
                </a:solidFill>
                <a:latin typeface="Calibri"/>
                <a:ea typeface="Calibri"/>
                <a:cs typeface="Calibri"/>
                <a:sym typeface="Calibri"/>
              </a:rPr>
              <a:t>Bakış</a:t>
            </a:r>
            <a:r>
              <a:rPr lang="en-GB" sz="1800" dirty="0">
                <a:solidFill>
                  <a:schemeClr val="lt1"/>
                </a:solidFill>
                <a:latin typeface="Calibri"/>
                <a:ea typeface="Calibri"/>
                <a:cs typeface="Calibri"/>
                <a:sym typeface="Calibri"/>
              </a:rPr>
              <a:t> </a:t>
            </a:r>
            <a:r>
              <a:rPr lang="en-GB" sz="1800" dirty="0" err="1">
                <a:solidFill>
                  <a:schemeClr val="lt1"/>
                </a:solidFill>
                <a:latin typeface="Calibri"/>
                <a:ea typeface="Calibri"/>
                <a:cs typeface="Calibri"/>
                <a:sym typeface="Calibri"/>
              </a:rPr>
              <a:t>Açını</a:t>
            </a:r>
            <a:r>
              <a:rPr lang="en-GB" sz="1800" dirty="0">
                <a:solidFill>
                  <a:schemeClr val="lt1"/>
                </a:solidFill>
                <a:latin typeface="Calibri"/>
                <a:ea typeface="Calibri"/>
                <a:cs typeface="Calibri"/>
                <a:sym typeface="Calibri"/>
              </a:rPr>
              <a:t> </a:t>
            </a:r>
            <a:r>
              <a:rPr lang="en-GB" sz="1800" dirty="0" err="1">
                <a:solidFill>
                  <a:schemeClr val="lt1"/>
                </a:solidFill>
                <a:latin typeface="Calibri"/>
                <a:ea typeface="Calibri"/>
                <a:cs typeface="Calibri"/>
                <a:sym typeface="Calibri"/>
              </a:rPr>
              <a:t>Değiştir</a:t>
            </a:r>
            <a:r>
              <a:rPr lang="en-GB" sz="1800" dirty="0">
                <a:solidFill>
                  <a:schemeClr val="lt1"/>
                </a:solidFill>
                <a:latin typeface="Calibri"/>
                <a:ea typeface="Calibri"/>
                <a:cs typeface="Calibri"/>
                <a:sym typeface="Calibri"/>
              </a:rPr>
              <a:t>: Bu </a:t>
            </a:r>
            <a:r>
              <a:rPr lang="en-GB" sz="1800" dirty="0" err="1">
                <a:solidFill>
                  <a:schemeClr val="lt1"/>
                </a:solidFill>
                <a:latin typeface="Calibri"/>
                <a:ea typeface="Calibri"/>
                <a:cs typeface="Calibri"/>
                <a:sym typeface="Calibri"/>
              </a:rPr>
              <a:t>Sadece</a:t>
            </a:r>
            <a:r>
              <a:rPr lang="en-GB" sz="1800" dirty="0">
                <a:solidFill>
                  <a:schemeClr val="lt1"/>
                </a:solidFill>
                <a:latin typeface="Calibri"/>
                <a:ea typeface="Calibri"/>
                <a:cs typeface="Calibri"/>
                <a:sym typeface="Calibri"/>
              </a:rPr>
              <a:t> </a:t>
            </a:r>
            <a:r>
              <a:rPr lang="en-GB" sz="1800" dirty="0" err="1">
                <a:solidFill>
                  <a:schemeClr val="lt1"/>
                </a:solidFill>
                <a:latin typeface="Calibri"/>
                <a:ea typeface="Calibri"/>
                <a:cs typeface="Calibri"/>
                <a:sym typeface="Calibri"/>
              </a:rPr>
              <a:t>Diskalkuli</a:t>
            </a:r>
            <a:endParaRPr dirty="0"/>
          </a:p>
          <a:p>
            <a:pPr marL="0" marR="0" lvl="0" indent="0" algn="l" rtl="0">
              <a:spcBef>
                <a:spcPts val="0"/>
              </a:spcBef>
              <a:spcAft>
                <a:spcPts val="0"/>
              </a:spcAft>
              <a:buNone/>
            </a:pPr>
            <a:r>
              <a:rPr lang="en-GB" sz="1800" dirty="0" err="1">
                <a:solidFill>
                  <a:schemeClr val="lt1"/>
                </a:solidFill>
                <a:latin typeface="Calibri"/>
                <a:ea typeface="Calibri"/>
                <a:cs typeface="Calibri"/>
                <a:sym typeface="Calibri"/>
              </a:rPr>
              <a:t>Referans</a:t>
            </a:r>
            <a:r>
              <a:rPr lang="en-GB" sz="1800" dirty="0">
                <a:solidFill>
                  <a:schemeClr val="lt1"/>
                </a:solidFill>
                <a:latin typeface="Calibri"/>
                <a:ea typeface="Calibri"/>
                <a:cs typeface="Calibri"/>
                <a:sym typeface="Calibri"/>
              </a:rPr>
              <a:t> </a:t>
            </a:r>
            <a:r>
              <a:rPr lang="en-GB" sz="1800" dirty="0" err="1">
                <a:solidFill>
                  <a:schemeClr val="lt1"/>
                </a:solidFill>
                <a:latin typeface="Calibri"/>
                <a:ea typeface="Calibri"/>
                <a:cs typeface="Calibri"/>
                <a:sym typeface="Calibri"/>
              </a:rPr>
              <a:t>Numarası</a:t>
            </a:r>
            <a:r>
              <a:rPr lang="en-GB" sz="1800" dirty="0">
                <a:solidFill>
                  <a:schemeClr val="lt1"/>
                </a:solidFill>
                <a:latin typeface="Calibri"/>
                <a:ea typeface="Calibri"/>
                <a:cs typeface="Calibri"/>
                <a:sym typeface="Calibri"/>
              </a:rPr>
              <a:t>: 2022-1-TR01-KA220-SCH-000088738</a:t>
            </a:r>
            <a:endParaRPr dirty="0"/>
          </a:p>
          <a:p>
            <a:pPr marL="0" marR="0" lvl="0" indent="0" algn="l" rtl="0">
              <a:spcBef>
                <a:spcPts val="0"/>
              </a:spcBef>
              <a:spcAft>
                <a:spcPts val="0"/>
              </a:spcAft>
              <a:buNone/>
            </a:pPr>
            <a:r>
              <a:rPr lang="en-GB" sz="1800" dirty="0" err="1">
                <a:solidFill>
                  <a:schemeClr val="lt1"/>
                </a:solidFill>
                <a:latin typeface="Calibri"/>
                <a:ea typeface="Calibri"/>
                <a:cs typeface="Calibri"/>
                <a:sym typeface="Calibri"/>
              </a:rPr>
              <a:t>Süre</a:t>
            </a:r>
            <a:r>
              <a:rPr lang="en-GB" sz="1800" dirty="0">
                <a:solidFill>
                  <a:schemeClr val="lt1"/>
                </a:solidFill>
                <a:latin typeface="Calibri"/>
                <a:ea typeface="Calibri"/>
                <a:cs typeface="Calibri"/>
                <a:sym typeface="Calibri"/>
              </a:rPr>
              <a:t> 31.12.2022-30.12.2024 (24 ay)</a:t>
            </a:r>
            <a:endParaRPr sz="1800" dirty="0">
              <a:solidFill>
                <a:schemeClr val="lt1"/>
              </a:solidFill>
              <a:latin typeface="Calibri"/>
              <a:ea typeface="Calibri"/>
              <a:cs typeface="Calibri"/>
              <a:sym typeface="Calibri"/>
            </a:endParaRPr>
          </a:p>
        </p:txBody>
      </p:sp>
      <p:sp>
        <p:nvSpPr>
          <p:cNvPr id="100" name="Google Shape;100;p2"/>
          <p:cNvSpPr txBox="1"/>
          <p:nvPr/>
        </p:nvSpPr>
        <p:spPr>
          <a:xfrm>
            <a:off x="6096000" y="0"/>
            <a:ext cx="5465619" cy="6462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dirty="0" err="1">
                <a:solidFill>
                  <a:schemeClr val="lt1"/>
                </a:solidFill>
                <a:latin typeface="Calibri"/>
                <a:ea typeface="Calibri"/>
                <a:cs typeface="Calibri"/>
                <a:sym typeface="Calibri"/>
              </a:rPr>
              <a:t>Okul</a:t>
            </a:r>
            <a:r>
              <a:rPr lang="en-GB" sz="1800" dirty="0">
                <a:solidFill>
                  <a:schemeClr val="lt1"/>
                </a:solidFill>
                <a:latin typeface="Calibri"/>
                <a:ea typeface="Calibri"/>
                <a:cs typeface="Calibri"/>
                <a:sym typeface="Calibri"/>
              </a:rPr>
              <a:t> </a:t>
            </a:r>
            <a:r>
              <a:rPr lang="en-GB" sz="1800" dirty="0" err="1">
                <a:solidFill>
                  <a:schemeClr val="lt1"/>
                </a:solidFill>
                <a:latin typeface="Calibri"/>
                <a:ea typeface="Calibri"/>
                <a:cs typeface="Calibri"/>
                <a:sym typeface="Calibri"/>
              </a:rPr>
              <a:t>Eğitimi</a:t>
            </a:r>
            <a:r>
              <a:rPr lang="en-GB" sz="1800" dirty="0">
                <a:solidFill>
                  <a:schemeClr val="lt1"/>
                </a:solidFill>
                <a:latin typeface="Calibri"/>
                <a:ea typeface="Calibri"/>
                <a:cs typeface="Calibri"/>
                <a:sym typeface="Calibri"/>
              </a:rPr>
              <a:t> ERASMUS+</a:t>
            </a:r>
            <a:endParaRPr dirty="0"/>
          </a:p>
          <a:p>
            <a:pPr marL="0" marR="0" lvl="0" indent="0" algn="l" rtl="0">
              <a:spcBef>
                <a:spcPts val="0"/>
              </a:spcBef>
              <a:spcAft>
                <a:spcPts val="0"/>
              </a:spcAft>
              <a:buNone/>
            </a:pPr>
            <a:r>
              <a:rPr lang="en-GB" sz="1800" dirty="0">
                <a:solidFill>
                  <a:schemeClr val="lt1"/>
                </a:solidFill>
                <a:latin typeface="Calibri"/>
                <a:ea typeface="Calibri"/>
                <a:cs typeface="Calibri"/>
                <a:sym typeface="Calibri"/>
              </a:rPr>
              <a:t>KA220-SCH-</a:t>
            </a:r>
            <a:r>
              <a:rPr lang="tr-TR" sz="1800" dirty="0">
                <a:solidFill>
                  <a:schemeClr val="lt1"/>
                </a:solidFill>
                <a:latin typeface="Calibri"/>
                <a:ea typeface="Calibri"/>
                <a:cs typeface="Calibri"/>
                <a:sym typeface="Calibri"/>
              </a:rPr>
              <a:t>Okul Eğitiminde İşbirliği Ortaklıkları</a:t>
            </a:r>
            <a:endParaRPr sz="1800" dirty="0">
              <a:solidFill>
                <a:schemeClr val="lt1"/>
              </a:solidFill>
              <a:latin typeface="Calibri"/>
              <a:ea typeface="Calibri"/>
              <a:cs typeface="Calibri"/>
              <a:sym typeface="Calibri"/>
            </a:endParaRPr>
          </a:p>
        </p:txBody>
      </p:sp>
      <p:pic>
        <p:nvPicPr>
          <p:cNvPr id="101" name="Google Shape;101;p2"/>
          <p:cNvPicPr preferRelativeResize="0"/>
          <p:nvPr/>
        </p:nvPicPr>
        <p:blipFill rotWithShape="1">
          <a:blip r:embed="rId3">
            <a:alphaModFix/>
          </a:blip>
          <a:srcRect/>
          <a:stretch/>
        </p:blipFill>
        <p:spPr>
          <a:xfrm>
            <a:off x="5394562" y="5648384"/>
            <a:ext cx="1368235" cy="43855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3"/>
          <p:cNvSpPr txBox="1">
            <a:spLocks noGrp="1"/>
          </p:cNvSpPr>
          <p:nvPr>
            <p:ph type="title"/>
          </p:nvPr>
        </p:nvSpPr>
        <p:spPr>
          <a:xfrm>
            <a:off x="838200" y="365126"/>
            <a:ext cx="10515600" cy="55820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GB" sz="3200" b="1">
                <a:solidFill>
                  <a:schemeClr val="lt1"/>
                </a:solidFill>
              </a:rPr>
              <a:t>Modül 1: Temel yetkinliklerin geliştirilmesi</a:t>
            </a:r>
            <a:endParaRPr sz="3200" b="1">
              <a:solidFill>
                <a:schemeClr val="lt1"/>
              </a:solidFill>
            </a:endParaRPr>
          </a:p>
        </p:txBody>
      </p:sp>
      <p:sp>
        <p:nvSpPr>
          <p:cNvPr id="107" name="Google Shape;107;p3"/>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514350" lvl="0" indent="-514350" algn="l" rtl="0">
              <a:lnSpc>
                <a:spcPct val="150000"/>
              </a:lnSpc>
              <a:spcBef>
                <a:spcPts val="0"/>
              </a:spcBef>
              <a:spcAft>
                <a:spcPts val="0"/>
              </a:spcAft>
              <a:buClr>
                <a:schemeClr val="dk1"/>
              </a:buClr>
              <a:buSzPts val="2800"/>
              <a:buFont typeface="Calibri"/>
              <a:buAutoNum type="arabicPeriod"/>
            </a:pPr>
            <a:r>
              <a:rPr lang="en-GB" sz="2800"/>
              <a:t>Modülün Tanıtımı</a:t>
            </a:r>
            <a:endParaRPr/>
          </a:p>
          <a:p>
            <a:pPr marL="514350" lvl="0" indent="-514350" algn="l" rtl="0">
              <a:lnSpc>
                <a:spcPct val="150000"/>
              </a:lnSpc>
              <a:spcBef>
                <a:spcPts val="10"/>
              </a:spcBef>
              <a:spcAft>
                <a:spcPts val="0"/>
              </a:spcAft>
              <a:buClr>
                <a:schemeClr val="dk1"/>
              </a:buClr>
              <a:buSzPts val="2800"/>
              <a:buFont typeface="Calibri"/>
              <a:buAutoNum type="arabicPeriod"/>
            </a:pPr>
            <a:r>
              <a:rPr lang="en-GB"/>
              <a:t>Modülün İçeriği</a:t>
            </a:r>
            <a:endParaRPr/>
          </a:p>
          <a:p>
            <a:pPr marL="514350" lvl="0" indent="-514350" algn="l" rtl="0">
              <a:lnSpc>
                <a:spcPct val="150000"/>
              </a:lnSpc>
              <a:spcBef>
                <a:spcPts val="10"/>
              </a:spcBef>
              <a:spcAft>
                <a:spcPts val="0"/>
              </a:spcAft>
              <a:buClr>
                <a:schemeClr val="dk1"/>
              </a:buClr>
              <a:buSzPts val="2800"/>
              <a:buFont typeface="Calibri"/>
              <a:buAutoNum type="arabicPeriod"/>
            </a:pPr>
            <a:r>
              <a:rPr lang="en-GB" sz="2800"/>
              <a:t>Ek metne bağlantı</a:t>
            </a:r>
            <a:endParaRPr/>
          </a:p>
          <a:p>
            <a:pPr marL="514350" lvl="0" indent="-514350" algn="l" rtl="0">
              <a:lnSpc>
                <a:spcPct val="150000"/>
              </a:lnSpc>
              <a:spcBef>
                <a:spcPts val="10"/>
              </a:spcBef>
              <a:spcAft>
                <a:spcPts val="0"/>
              </a:spcAft>
              <a:buClr>
                <a:schemeClr val="dk1"/>
              </a:buClr>
              <a:buSzPts val="2800"/>
              <a:buFont typeface="Calibri"/>
              <a:buAutoNum type="arabicPeriod"/>
            </a:pPr>
            <a:r>
              <a:rPr lang="en-GB"/>
              <a:t>Ek videolara bağlantı</a:t>
            </a:r>
            <a:endParaRPr/>
          </a:p>
          <a:p>
            <a:pPr marL="514350" lvl="0" indent="-514350" algn="l" rtl="0">
              <a:lnSpc>
                <a:spcPct val="150000"/>
              </a:lnSpc>
              <a:spcBef>
                <a:spcPts val="10"/>
              </a:spcBef>
              <a:spcAft>
                <a:spcPts val="0"/>
              </a:spcAft>
              <a:buClr>
                <a:schemeClr val="dk1"/>
              </a:buClr>
              <a:buSzPts val="2800"/>
              <a:buFont typeface="Calibri"/>
              <a:buAutoNum type="arabicPeriod"/>
            </a:pPr>
            <a:r>
              <a:rPr lang="en-GB" sz="2800"/>
              <a:t>Quiz</a:t>
            </a:r>
            <a:endParaRPr/>
          </a:p>
          <a:p>
            <a:pPr marL="514350" lvl="0" indent="-514350" algn="l" rtl="0">
              <a:lnSpc>
                <a:spcPct val="150000"/>
              </a:lnSpc>
              <a:spcBef>
                <a:spcPts val="10"/>
              </a:spcBef>
              <a:spcAft>
                <a:spcPts val="0"/>
              </a:spcAft>
              <a:buClr>
                <a:schemeClr val="dk1"/>
              </a:buClr>
              <a:buSzPts val="2800"/>
              <a:buFont typeface="Calibri"/>
              <a:buAutoNum type="arabicPeriod"/>
            </a:pPr>
            <a:r>
              <a:rPr lang="en-GB"/>
              <a:t>Modülün Özeti</a:t>
            </a:r>
            <a:endParaRPr/>
          </a:p>
          <a:p>
            <a:pPr marL="514350" lvl="0" indent="-514350" algn="l" rtl="0">
              <a:lnSpc>
                <a:spcPct val="150000"/>
              </a:lnSpc>
              <a:spcBef>
                <a:spcPts val="10"/>
              </a:spcBef>
              <a:spcAft>
                <a:spcPts val="0"/>
              </a:spcAft>
              <a:buClr>
                <a:schemeClr val="dk1"/>
              </a:buClr>
              <a:buSzPts val="2800"/>
              <a:buFont typeface="Calibri"/>
              <a:buAutoNum type="arabicPeriod"/>
            </a:pPr>
            <a:r>
              <a:rPr lang="en-GB" sz="2800"/>
              <a:t>Kaynaklar</a:t>
            </a:r>
            <a:endParaRPr/>
          </a:p>
          <a:p>
            <a:pPr marL="0" lvl="0" indent="0" algn="l" rtl="0">
              <a:lnSpc>
                <a:spcPct val="150000"/>
              </a:lnSpc>
              <a:spcBef>
                <a:spcPts val="10"/>
              </a:spcBef>
              <a:spcAft>
                <a:spcPts val="0"/>
              </a:spcAft>
              <a:buClr>
                <a:schemeClr val="dk1"/>
              </a:buClr>
              <a:buSzPts val="2800"/>
              <a:buNone/>
            </a:pPr>
            <a:endParaRPr sz="28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GB" sz="3200" b="1">
                <a:solidFill>
                  <a:schemeClr val="lt1"/>
                </a:solidFill>
              </a:rPr>
              <a:t>Modül 1: Temel yetkinliklerin geliştirilmesi</a:t>
            </a:r>
            <a:br>
              <a:rPr lang="en-GB" sz="3200" b="1">
                <a:solidFill>
                  <a:schemeClr val="lt1"/>
                </a:solidFill>
              </a:rPr>
            </a:br>
            <a:r>
              <a:rPr lang="en-GB" sz="3200">
                <a:solidFill>
                  <a:schemeClr val="lt1"/>
                </a:solidFill>
              </a:rPr>
              <a:t>1. Modülün Tanıtımı</a:t>
            </a:r>
            <a:endParaRPr sz="3200" b="1">
              <a:solidFill>
                <a:schemeClr val="lt1"/>
              </a:solidFill>
            </a:endParaRPr>
          </a:p>
        </p:txBody>
      </p:sp>
      <p:sp>
        <p:nvSpPr>
          <p:cNvPr id="113" name="Google Shape;113;p4"/>
          <p:cNvSpPr txBox="1">
            <a:spLocks noGrp="1"/>
          </p:cNvSpPr>
          <p:nvPr>
            <p:ph type="body" idx="1"/>
          </p:nvPr>
        </p:nvSpPr>
        <p:spPr>
          <a:xfrm>
            <a:off x="838201" y="1558559"/>
            <a:ext cx="5181600" cy="3740880"/>
          </a:xfrm>
          <a:prstGeom prst="rect">
            <a:avLst/>
          </a:prstGeom>
          <a:noFill/>
          <a:ln>
            <a:noFill/>
          </a:ln>
        </p:spPr>
        <p:txBody>
          <a:bodyPr spcFirstLastPara="1" wrap="square" lIns="91425" tIns="45700" rIns="91425" bIns="45700" anchor="t" anchorCtr="0">
            <a:normAutofit/>
          </a:bodyPr>
          <a:lstStyle/>
          <a:p>
            <a:pPr marL="0" lvl="0" indent="0" algn="just" rtl="0">
              <a:lnSpc>
                <a:spcPct val="150000"/>
              </a:lnSpc>
              <a:spcBef>
                <a:spcPts val="0"/>
              </a:spcBef>
              <a:spcAft>
                <a:spcPts val="0"/>
              </a:spcAft>
              <a:buClr>
                <a:schemeClr val="dk1"/>
              </a:buClr>
              <a:buSzPts val="1600"/>
              <a:buNone/>
            </a:pPr>
            <a:r>
              <a:rPr lang="en-GB" sz="1600"/>
              <a:t>"Modül 1: Temel yeterliliklerin geliştirilmesi", diskalkulik öğrencilerin öğretmeni olarak ihtiyaç duyulan temel yeterlilikler hakkındadır. İhtiyaç duyulan öğretim ve mesleki becerilere ve bunların nasıl artırılacağına genel bir bakış olacaktır. Farklı öğrenme seviyelerine sahip öğrencilerin eğitiminde farklı yaklaşım ve uygulamaları, etkinlik örneklerini, öğretim yöntem ve tekniklerini kullanmak için metodolojik yeterlilikler sunulacaktır. Son olarak, eğitimcilerin uzun vadede kapasitelerini nasıl geliştirebileceklerine dair bir taslak sunulacaktır.</a:t>
            </a:r>
            <a:endParaRPr/>
          </a:p>
        </p:txBody>
      </p:sp>
      <p:pic>
        <p:nvPicPr>
          <p:cNvPr id="114" name="Google Shape;114;p4"/>
          <p:cNvPicPr preferRelativeResize="0">
            <a:picLocks noGrp="1"/>
          </p:cNvPicPr>
          <p:nvPr>
            <p:ph type="body" idx="2"/>
          </p:nvPr>
        </p:nvPicPr>
        <p:blipFill rotWithShape="1">
          <a:blip r:embed="rId3">
            <a:alphaModFix/>
          </a:blip>
          <a:srcRect/>
          <a:stretch/>
        </p:blipFill>
        <p:spPr>
          <a:xfrm>
            <a:off x="6172200" y="2277308"/>
            <a:ext cx="5181600" cy="2303383"/>
          </a:xfrm>
          <a:prstGeom prst="rect">
            <a:avLst/>
          </a:prstGeom>
          <a:noFill/>
          <a:ln>
            <a:noFill/>
          </a:ln>
          <a:effectLst>
            <a:outerShdw blurRad="190500" algn="tl" rotWithShape="0">
              <a:srgbClr val="000000">
                <a:alpha val="69803"/>
              </a:srgbClr>
            </a:outerShdw>
          </a:effectLst>
        </p:spPr>
      </p:pic>
      <p:sp>
        <p:nvSpPr>
          <p:cNvPr id="115" name="Google Shape;115;p4"/>
          <p:cNvSpPr txBox="1"/>
          <p:nvPr/>
        </p:nvSpPr>
        <p:spPr>
          <a:xfrm>
            <a:off x="6172200" y="4619625"/>
            <a:ext cx="4017446"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800">
                <a:solidFill>
                  <a:schemeClr val="dk1"/>
                </a:solidFill>
                <a:latin typeface="Calibri"/>
                <a:ea typeface="Calibri"/>
                <a:cs typeface="Calibri"/>
                <a:sym typeface="Calibri"/>
              </a:rPr>
              <a:t>Source: https://cdn.pixabay.com/photo/2021/06/05/04/52/competence-6311491_1280.jpg</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5"/>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GB" sz="3200" b="1">
                <a:solidFill>
                  <a:schemeClr val="lt1"/>
                </a:solidFill>
              </a:rPr>
              <a:t>Modül 1: Temel yetkinliklerin geliştirilmesi</a:t>
            </a:r>
            <a:br>
              <a:rPr lang="en-GB" sz="3200" b="1">
                <a:solidFill>
                  <a:schemeClr val="lt1"/>
                </a:solidFill>
              </a:rPr>
            </a:br>
            <a:r>
              <a:rPr lang="en-GB" sz="3200" b="1">
                <a:solidFill>
                  <a:schemeClr val="lt1"/>
                </a:solidFill>
              </a:rPr>
              <a:t>2</a:t>
            </a:r>
            <a:r>
              <a:rPr lang="en-GB" sz="3200">
                <a:solidFill>
                  <a:schemeClr val="lt1"/>
                </a:solidFill>
              </a:rPr>
              <a:t>. Modülün İçeriği</a:t>
            </a:r>
            <a:endParaRPr sz="3200" b="1">
              <a:solidFill>
                <a:schemeClr val="lt1"/>
              </a:solidFill>
            </a:endParaRPr>
          </a:p>
        </p:txBody>
      </p:sp>
      <p:sp>
        <p:nvSpPr>
          <p:cNvPr id="121" name="Google Shape;121;p5"/>
          <p:cNvSpPr txBox="1"/>
          <p:nvPr/>
        </p:nvSpPr>
        <p:spPr>
          <a:xfrm>
            <a:off x="2209800" y="1702111"/>
            <a:ext cx="7099092" cy="646331"/>
          </a:xfrm>
          <a:prstGeom prst="rect">
            <a:avLst/>
          </a:prstGeom>
          <a:solidFill>
            <a:srgbClr val="F06C46"/>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Calibri"/>
                <a:ea typeface="Calibri"/>
                <a:cs typeface="Calibri"/>
                <a:sym typeface="Calibri"/>
              </a:rPr>
              <a:t>Öğretmenler derslerini sadece öğrenme içeriğine değil, her şeyden önce öğrencilerin bireysel ihtiyaçlarına göre uyarlamalıdır. </a:t>
            </a:r>
            <a:endParaRPr/>
          </a:p>
        </p:txBody>
      </p:sp>
      <p:sp>
        <p:nvSpPr>
          <p:cNvPr id="122" name="Google Shape;122;p5"/>
          <p:cNvSpPr txBox="1"/>
          <p:nvPr/>
        </p:nvSpPr>
        <p:spPr>
          <a:xfrm>
            <a:off x="2857500" y="2544381"/>
            <a:ext cx="8277225" cy="646331"/>
          </a:xfrm>
          <a:prstGeom prst="rect">
            <a:avLst/>
          </a:prstGeom>
          <a:solidFill>
            <a:srgbClr val="FBCDBF"/>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Calibri"/>
                <a:ea typeface="Calibri"/>
                <a:cs typeface="Calibri"/>
                <a:sym typeface="Calibri"/>
              </a:rPr>
              <a:t>Her öğrenci sınıfa farklı ön bilgi, öğrenme gereksinimleri, motivasyon, günlük form vb. getirdiğinden, öğrencilerin ihtiyaçları çok bireysel ve farklıdır. </a:t>
            </a:r>
            <a:endParaRPr/>
          </a:p>
        </p:txBody>
      </p:sp>
      <p:sp>
        <p:nvSpPr>
          <p:cNvPr id="123" name="Google Shape;123;p5"/>
          <p:cNvSpPr txBox="1"/>
          <p:nvPr/>
        </p:nvSpPr>
        <p:spPr>
          <a:xfrm>
            <a:off x="2033587" y="3360111"/>
            <a:ext cx="7451517" cy="646290"/>
          </a:xfrm>
          <a:prstGeom prst="rect">
            <a:avLst/>
          </a:prstGeom>
          <a:solidFill>
            <a:srgbClr val="F59D83"/>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dirty="0" err="1">
                <a:solidFill>
                  <a:schemeClr val="dk1"/>
                </a:solidFill>
                <a:latin typeface="Calibri"/>
                <a:ea typeface="Calibri"/>
                <a:cs typeface="Calibri"/>
                <a:sym typeface="Calibri"/>
              </a:rPr>
              <a:t>Öğrenciler</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aynı</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zamanda</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diskalkuli</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gibi</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öğrenme</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bozukluklarını</a:t>
            </a:r>
            <a:r>
              <a:rPr lang="en-GB" sz="1800" dirty="0">
                <a:solidFill>
                  <a:schemeClr val="dk1"/>
                </a:solidFill>
                <a:latin typeface="Calibri"/>
                <a:ea typeface="Calibri"/>
                <a:cs typeface="Calibri"/>
                <a:sym typeface="Calibri"/>
              </a:rPr>
              <a:t> da </a:t>
            </a:r>
            <a:r>
              <a:rPr lang="en-GB" sz="1800" dirty="0" err="1">
                <a:solidFill>
                  <a:schemeClr val="dk1"/>
                </a:solidFill>
                <a:latin typeface="Calibri"/>
                <a:ea typeface="Calibri"/>
                <a:cs typeface="Calibri"/>
                <a:sym typeface="Calibri"/>
              </a:rPr>
              <a:t>beraberlerinde</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getirirler</a:t>
            </a:r>
            <a:r>
              <a:rPr lang="en-GB" sz="1800" dirty="0">
                <a:solidFill>
                  <a:schemeClr val="dk1"/>
                </a:solidFill>
                <a:latin typeface="Calibri"/>
                <a:ea typeface="Calibri"/>
                <a:cs typeface="Calibri"/>
                <a:sym typeface="Calibri"/>
              </a:rPr>
              <a:t>. </a:t>
            </a:r>
            <a:endParaRPr dirty="0"/>
          </a:p>
        </p:txBody>
      </p:sp>
      <p:sp>
        <p:nvSpPr>
          <p:cNvPr id="124" name="Google Shape;124;p5"/>
          <p:cNvSpPr txBox="1"/>
          <p:nvPr/>
        </p:nvSpPr>
        <p:spPr>
          <a:xfrm>
            <a:off x="2660675" y="4170944"/>
            <a:ext cx="8670873" cy="923289"/>
          </a:xfrm>
          <a:prstGeom prst="rect">
            <a:avLst/>
          </a:prstGeom>
          <a:solidFill>
            <a:srgbClr val="EF966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dirty="0" err="1">
                <a:solidFill>
                  <a:schemeClr val="dk1"/>
                </a:solidFill>
                <a:latin typeface="Calibri"/>
                <a:ea typeface="Calibri"/>
                <a:cs typeface="Calibri"/>
                <a:sym typeface="Calibri"/>
              </a:rPr>
              <a:t>Öğretmenler</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okulda</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diskalkulisi</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olan</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çocuklara</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etkili</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bir</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şekilde</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davranmak</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ve</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onlara</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yüksek</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kalitede</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öğretim</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sağlamak</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için</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bilgiye</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uygun</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farkındalığa</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ve</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temel</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becerilere</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ihtiyaç</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duymaktadır</a:t>
            </a:r>
            <a:r>
              <a:rPr lang="en-GB" sz="1800" dirty="0">
                <a:solidFill>
                  <a:schemeClr val="dk1"/>
                </a:solidFill>
                <a:latin typeface="Calibri"/>
                <a:ea typeface="Calibri"/>
                <a:cs typeface="Calibri"/>
                <a:sym typeface="Calibri"/>
              </a:rPr>
              <a:t>. </a:t>
            </a:r>
            <a:endParaRPr dirty="0"/>
          </a:p>
        </p:txBody>
      </p:sp>
      <p:sp>
        <p:nvSpPr>
          <p:cNvPr id="125" name="Google Shape;125;p5"/>
          <p:cNvSpPr txBox="1"/>
          <p:nvPr/>
        </p:nvSpPr>
        <p:spPr>
          <a:xfrm>
            <a:off x="3024890" y="5313255"/>
            <a:ext cx="7318323" cy="646331"/>
          </a:xfrm>
          <a:prstGeom prst="rect">
            <a:avLst/>
          </a:prstGeom>
          <a:solidFill>
            <a:srgbClr val="F5B999"/>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dirty="0" err="1">
                <a:solidFill>
                  <a:schemeClr val="dk1"/>
                </a:solidFill>
                <a:latin typeface="Calibri"/>
                <a:ea typeface="Calibri"/>
                <a:cs typeface="Calibri"/>
                <a:sym typeface="Calibri"/>
              </a:rPr>
              <a:t>Diskalkulik</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öğrenciler</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için</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bir</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öğretmenin</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sahip</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olması</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gereken</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temel</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yeterlilikler</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matematik</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derslerinde</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öğrenme</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başarısı</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için</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çok</a:t>
            </a:r>
            <a:r>
              <a:rPr lang="en-GB" sz="1800" dirty="0">
                <a:solidFill>
                  <a:schemeClr val="dk1"/>
                </a:solidFill>
                <a:latin typeface="Calibri"/>
                <a:ea typeface="Calibri"/>
                <a:cs typeface="Calibri"/>
                <a:sym typeface="Calibri"/>
              </a:rPr>
              <a:t> </a:t>
            </a:r>
            <a:r>
              <a:rPr lang="en-GB" sz="1800" dirty="0" err="1">
                <a:solidFill>
                  <a:schemeClr val="dk1"/>
                </a:solidFill>
                <a:latin typeface="Calibri"/>
                <a:ea typeface="Calibri"/>
                <a:cs typeface="Calibri"/>
                <a:sym typeface="Calibri"/>
              </a:rPr>
              <a:t>önemlidir</a:t>
            </a:r>
            <a:r>
              <a:rPr lang="en-GB" sz="1800" dirty="0">
                <a:solidFill>
                  <a:schemeClr val="dk1"/>
                </a:solidFill>
                <a:latin typeface="Calibri"/>
                <a:ea typeface="Calibri"/>
                <a:cs typeface="Calibri"/>
                <a:sym typeface="Calibri"/>
              </a:rPr>
              <a:t>.</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6"/>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GB" sz="3200" b="1">
                <a:solidFill>
                  <a:schemeClr val="lt1"/>
                </a:solidFill>
              </a:rPr>
              <a:t>Modül 1: Temel yetkinliklerin geliştirilmesi</a:t>
            </a:r>
            <a:br>
              <a:rPr lang="en-GB" sz="3200" b="1">
                <a:solidFill>
                  <a:schemeClr val="lt1"/>
                </a:solidFill>
              </a:rPr>
            </a:br>
            <a:r>
              <a:rPr lang="en-GB" sz="3200" b="1">
                <a:solidFill>
                  <a:schemeClr val="lt1"/>
                </a:solidFill>
              </a:rPr>
              <a:t>2</a:t>
            </a:r>
            <a:r>
              <a:rPr lang="en-GB" sz="3200">
                <a:solidFill>
                  <a:schemeClr val="lt1"/>
                </a:solidFill>
              </a:rPr>
              <a:t>. Modülün İçeriği</a:t>
            </a:r>
            <a:endParaRPr sz="3200" b="1">
              <a:solidFill>
                <a:schemeClr val="lt1"/>
              </a:solidFill>
            </a:endParaRPr>
          </a:p>
        </p:txBody>
      </p:sp>
      <p:sp>
        <p:nvSpPr>
          <p:cNvPr id="131" name="Google Shape;131;p6"/>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chemeClr val="dk1"/>
              </a:buClr>
              <a:buSzPts val="1600"/>
              <a:buNone/>
            </a:pPr>
            <a:r>
              <a:rPr lang="en-GB" sz="1600"/>
              <a:t>Diskalkulik öğrenciler için bir öğretmenin </a:t>
            </a:r>
            <a:r>
              <a:rPr lang="en-GB" sz="1600" b="1"/>
              <a:t>temel yeterlilikleri </a:t>
            </a:r>
            <a:r>
              <a:rPr lang="en-GB" sz="1600"/>
              <a:t>şunlardır:</a:t>
            </a:r>
            <a:endParaRPr/>
          </a:p>
          <a:p>
            <a:pPr marL="0" lvl="0" indent="0" algn="l" rtl="0">
              <a:lnSpc>
                <a:spcPct val="150000"/>
              </a:lnSpc>
              <a:spcBef>
                <a:spcPts val="10"/>
              </a:spcBef>
              <a:spcAft>
                <a:spcPts val="0"/>
              </a:spcAft>
              <a:buClr>
                <a:schemeClr val="dk1"/>
              </a:buClr>
              <a:buSzPts val="1600"/>
              <a:buNone/>
            </a:pPr>
            <a:endParaRPr sz="1600"/>
          </a:p>
        </p:txBody>
      </p:sp>
      <p:grpSp>
        <p:nvGrpSpPr>
          <p:cNvPr id="132" name="Google Shape;132;p6"/>
          <p:cNvGrpSpPr/>
          <p:nvPr/>
        </p:nvGrpSpPr>
        <p:grpSpPr>
          <a:xfrm>
            <a:off x="843016" y="1868271"/>
            <a:ext cx="10267470" cy="3711505"/>
            <a:chOff x="4817" y="15720"/>
            <a:chExt cx="10267470" cy="3711505"/>
          </a:xfrm>
        </p:grpSpPr>
        <p:sp>
          <p:nvSpPr>
            <p:cNvPr id="133" name="Google Shape;133;p6"/>
            <p:cNvSpPr/>
            <p:nvPr/>
          </p:nvSpPr>
          <p:spPr>
            <a:xfrm>
              <a:off x="4817" y="15720"/>
              <a:ext cx="1846667" cy="374400"/>
            </a:xfrm>
            <a:prstGeom prst="rect">
              <a:avLst/>
            </a:prstGeom>
            <a:solidFill>
              <a:srgbClr val="F59D83"/>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6"/>
            <p:cNvSpPr txBox="1"/>
            <p:nvPr/>
          </p:nvSpPr>
          <p:spPr>
            <a:xfrm>
              <a:off x="4817" y="15720"/>
              <a:ext cx="1846667" cy="374400"/>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a:solidFill>
                    <a:schemeClr val="lt1"/>
                  </a:solidFill>
                  <a:latin typeface="Calibri"/>
                  <a:ea typeface="Calibri"/>
                  <a:cs typeface="Calibri"/>
                  <a:sym typeface="Calibri"/>
                </a:rPr>
                <a:t>KOLAYLAŞTIRMA</a:t>
              </a:r>
              <a:endParaRPr/>
            </a:p>
          </p:txBody>
        </p:sp>
        <p:sp>
          <p:nvSpPr>
            <p:cNvPr id="135" name="Google Shape;135;p6"/>
            <p:cNvSpPr/>
            <p:nvPr/>
          </p:nvSpPr>
          <p:spPr>
            <a:xfrm>
              <a:off x="4817" y="390120"/>
              <a:ext cx="1846667" cy="3337105"/>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6"/>
            <p:cNvSpPr txBox="1"/>
            <p:nvPr/>
          </p:nvSpPr>
          <p:spPr>
            <a:xfrm>
              <a:off x="4817" y="390120"/>
              <a:ext cx="1846667" cy="3337105"/>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en-GB" sz="1300" b="0" i="0" u="none" strike="noStrike" cap="none">
                  <a:solidFill>
                    <a:schemeClr val="dk1"/>
                  </a:solidFill>
                  <a:latin typeface="Calibri"/>
                  <a:ea typeface="Calibri"/>
                  <a:cs typeface="Calibri"/>
                  <a:sym typeface="Calibri"/>
                </a:rPr>
                <a:t>Öğretmenin öğrenme sürecinde kolaylaştırıcı olması gerekir</a:t>
              </a:r>
              <a:endParaRPr/>
            </a:p>
            <a:p>
              <a:pPr marL="114300" marR="0" lvl="1" indent="-114300" algn="l" rtl="0">
                <a:lnSpc>
                  <a:spcPct val="90000"/>
                </a:lnSpc>
                <a:spcBef>
                  <a:spcPts val="195"/>
                </a:spcBef>
                <a:spcAft>
                  <a:spcPts val="0"/>
                </a:spcAft>
                <a:buClr>
                  <a:schemeClr val="dk1"/>
                </a:buClr>
                <a:buSzPts val="1300"/>
                <a:buFont typeface="Calibri"/>
                <a:buChar char="•"/>
              </a:pPr>
              <a:r>
                <a:rPr lang="en-GB" sz="1300" b="0" i="0" u="none" strike="noStrike" cap="none">
                  <a:solidFill>
                    <a:schemeClr val="dk1"/>
                  </a:solidFill>
                  <a:latin typeface="Calibri"/>
                  <a:ea typeface="Calibri"/>
                  <a:cs typeface="Calibri"/>
                  <a:sym typeface="Calibri"/>
                </a:rPr>
                <a:t>Özellikle diskalkulik öğrencilerin öğrenme süreçlerinde desteğe ihtiyaçları vardır</a:t>
              </a:r>
              <a:endParaRPr/>
            </a:p>
          </p:txBody>
        </p:sp>
        <p:sp>
          <p:nvSpPr>
            <p:cNvPr id="137" name="Google Shape;137;p6"/>
            <p:cNvSpPr/>
            <p:nvPr/>
          </p:nvSpPr>
          <p:spPr>
            <a:xfrm>
              <a:off x="2110018" y="15720"/>
              <a:ext cx="1846667" cy="374400"/>
            </a:xfrm>
            <a:prstGeom prst="rect">
              <a:avLst/>
            </a:prstGeom>
            <a:solidFill>
              <a:srgbClr val="F59D83"/>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6"/>
            <p:cNvSpPr txBox="1"/>
            <p:nvPr/>
          </p:nvSpPr>
          <p:spPr>
            <a:xfrm>
              <a:off x="2110018" y="15720"/>
              <a:ext cx="1846667" cy="374400"/>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a:solidFill>
                    <a:schemeClr val="lt1"/>
                  </a:solidFill>
                  <a:latin typeface="Calibri"/>
                  <a:ea typeface="Calibri"/>
                  <a:cs typeface="Calibri"/>
                  <a:sym typeface="Calibri"/>
                </a:rPr>
                <a:t>sorumluluk</a:t>
              </a:r>
              <a:endParaRPr/>
            </a:p>
          </p:txBody>
        </p:sp>
        <p:sp>
          <p:nvSpPr>
            <p:cNvPr id="139" name="Google Shape;139;p6"/>
            <p:cNvSpPr/>
            <p:nvPr/>
          </p:nvSpPr>
          <p:spPr>
            <a:xfrm>
              <a:off x="2110018" y="390120"/>
              <a:ext cx="1846667" cy="3337105"/>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6"/>
            <p:cNvSpPr txBox="1"/>
            <p:nvPr/>
          </p:nvSpPr>
          <p:spPr>
            <a:xfrm>
              <a:off x="2110018" y="390120"/>
              <a:ext cx="1846667" cy="3337105"/>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en-GB" sz="1300" b="0" i="0" u="none" strike="noStrike" cap="none">
                  <a:solidFill>
                    <a:schemeClr val="dk1"/>
                  </a:solidFill>
                  <a:latin typeface="Calibri"/>
                  <a:ea typeface="Calibri"/>
                  <a:cs typeface="Calibri"/>
                  <a:sym typeface="Calibri"/>
                </a:rPr>
                <a:t>Öğretmen, öğrenme sürecinin sorumluluğunu ne zaman öğrencilere devredeceğini bilmelidir</a:t>
              </a:r>
              <a:endParaRPr/>
            </a:p>
            <a:p>
              <a:pPr marL="114300" marR="0" lvl="1" indent="-114300" algn="l" rtl="0">
                <a:lnSpc>
                  <a:spcPct val="90000"/>
                </a:lnSpc>
                <a:spcBef>
                  <a:spcPts val="195"/>
                </a:spcBef>
                <a:spcAft>
                  <a:spcPts val="0"/>
                </a:spcAft>
                <a:buClr>
                  <a:schemeClr val="dk1"/>
                </a:buClr>
                <a:buSzPts val="1300"/>
                <a:buFont typeface="Calibri"/>
                <a:buChar char="•"/>
              </a:pPr>
              <a:r>
                <a:rPr lang="en-GB" sz="1300" b="0" i="0" u="none" strike="noStrike" cap="none">
                  <a:solidFill>
                    <a:schemeClr val="dk1"/>
                  </a:solidFill>
                  <a:latin typeface="Calibri"/>
                  <a:ea typeface="Calibri"/>
                  <a:cs typeface="Calibri"/>
                  <a:sym typeface="Calibri"/>
                </a:rPr>
                <a:t>Öğretmen, öğrencilerin sorumluluk alması için alan yaratmalıdır</a:t>
              </a:r>
              <a:endParaRPr/>
            </a:p>
            <a:p>
              <a:pPr marL="114300" marR="0" lvl="1" indent="-114300" algn="l" rtl="0">
                <a:lnSpc>
                  <a:spcPct val="90000"/>
                </a:lnSpc>
                <a:spcBef>
                  <a:spcPts val="195"/>
                </a:spcBef>
                <a:spcAft>
                  <a:spcPts val="0"/>
                </a:spcAft>
                <a:buClr>
                  <a:schemeClr val="dk1"/>
                </a:buClr>
                <a:buSzPts val="1300"/>
                <a:buFont typeface="Calibri"/>
                <a:buChar char="•"/>
              </a:pPr>
              <a:r>
                <a:rPr lang="en-GB" sz="1300" b="0" i="0" u="none" strike="noStrike" cap="none">
                  <a:solidFill>
                    <a:schemeClr val="dk1"/>
                  </a:solidFill>
                  <a:latin typeface="Calibri"/>
                  <a:ea typeface="Calibri"/>
                  <a:cs typeface="Calibri"/>
                  <a:sym typeface="Calibri"/>
                </a:rPr>
                <a:t>Diskalkulik öğrenciler, kendi sorumluluklarını almalarına izin verilirse güçlendirilebilirler</a:t>
              </a:r>
              <a:endParaRPr/>
            </a:p>
          </p:txBody>
        </p:sp>
        <p:sp>
          <p:nvSpPr>
            <p:cNvPr id="141" name="Google Shape;141;p6"/>
            <p:cNvSpPr/>
            <p:nvPr/>
          </p:nvSpPr>
          <p:spPr>
            <a:xfrm>
              <a:off x="4215218" y="15720"/>
              <a:ext cx="1846667" cy="374400"/>
            </a:xfrm>
            <a:prstGeom prst="rect">
              <a:avLst/>
            </a:prstGeom>
            <a:solidFill>
              <a:srgbClr val="F59D83"/>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6"/>
            <p:cNvSpPr txBox="1"/>
            <p:nvPr/>
          </p:nvSpPr>
          <p:spPr>
            <a:xfrm>
              <a:off x="4215218" y="15720"/>
              <a:ext cx="1846667" cy="374400"/>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a:solidFill>
                    <a:schemeClr val="lt1"/>
                  </a:solidFill>
                  <a:latin typeface="Calibri"/>
                  <a:ea typeface="Calibri"/>
                  <a:cs typeface="Calibri"/>
                  <a:sym typeface="Calibri"/>
                </a:rPr>
                <a:t>yansıma</a:t>
              </a:r>
              <a:endParaRPr/>
            </a:p>
          </p:txBody>
        </p:sp>
        <p:sp>
          <p:nvSpPr>
            <p:cNvPr id="143" name="Google Shape;143;p6"/>
            <p:cNvSpPr/>
            <p:nvPr/>
          </p:nvSpPr>
          <p:spPr>
            <a:xfrm>
              <a:off x="4215218" y="390120"/>
              <a:ext cx="1846667" cy="3337105"/>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6"/>
            <p:cNvSpPr txBox="1"/>
            <p:nvPr/>
          </p:nvSpPr>
          <p:spPr>
            <a:xfrm>
              <a:off x="4215218" y="390120"/>
              <a:ext cx="1846667" cy="3337105"/>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en-GB" sz="1300" b="0" i="0" u="none" strike="noStrike" cap="none">
                  <a:solidFill>
                    <a:schemeClr val="dk1"/>
                  </a:solidFill>
                  <a:latin typeface="Calibri"/>
                  <a:ea typeface="Calibri"/>
                  <a:cs typeface="Calibri"/>
                  <a:sym typeface="Calibri"/>
                </a:rPr>
                <a:t>Öğretmen ve öğrencinin öğretme ve öğrenme süreçlerini düzenli olarak yansıtması gerekir</a:t>
              </a:r>
              <a:endParaRPr/>
            </a:p>
            <a:p>
              <a:pPr marL="114300" marR="0" lvl="1" indent="-114300" algn="l" rtl="0">
                <a:lnSpc>
                  <a:spcPct val="90000"/>
                </a:lnSpc>
                <a:spcBef>
                  <a:spcPts val="195"/>
                </a:spcBef>
                <a:spcAft>
                  <a:spcPts val="0"/>
                </a:spcAft>
                <a:buClr>
                  <a:schemeClr val="dk1"/>
                </a:buClr>
                <a:buSzPts val="1300"/>
                <a:buFont typeface="Calibri"/>
                <a:buChar char="•"/>
              </a:pPr>
              <a:r>
                <a:rPr lang="en-GB" sz="1300" b="0" i="0" u="none" strike="noStrike" cap="none">
                  <a:solidFill>
                    <a:schemeClr val="dk1"/>
                  </a:solidFill>
                  <a:latin typeface="Calibri"/>
                  <a:ea typeface="Calibri"/>
                  <a:cs typeface="Calibri"/>
                  <a:sym typeface="Calibri"/>
                </a:rPr>
                <a:t>Yansıtma, diskalkulik öğrenciler için ilerlemelerinin farkında olmaları açısından önemlidir</a:t>
              </a:r>
              <a:endParaRPr/>
            </a:p>
          </p:txBody>
        </p:sp>
        <p:sp>
          <p:nvSpPr>
            <p:cNvPr id="145" name="Google Shape;145;p6"/>
            <p:cNvSpPr/>
            <p:nvPr/>
          </p:nvSpPr>
          <p:spPr>
            <a:xfrm>
              <a:off x="6320419" y="15720"/>
              <a:ext cx="1846667" cy="374400"/>
            </a:xfrm>
            <a:prstGeom prst="rect">
              <a:avLst/>
            </a:prstGeom>
            <a:solidFill>
              <a:srgbClr val="F59D83"/>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6"/>
            <p:cNvSpPr txBox="1"/>
            <p:nvPr/>
          </p:nvSpPr>
          <p:spPr>
            <a:xfrm>
              <a:off x="6320419" y="15720"/>
              <a:ext cx="1846667" cy="374400"/>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a:solidFill>
                    <a:schemeClr val="lt1"/>
                  </a:solidFill>
                  <a:latin typeface="Calibri"/>
                  <a:ea typeface="Calibri"/>
                  <a:cs typeface="Calibri"/>
                  <a:sym typeface="Calibri"/>
                </a:rPr>
                <a:t>destek</a:t>
              </a:r>
              <a:endParaRPr/>
            </a:p>
          </p:txBody>
        </p:sp>
        <p:sp>
          <p:nvSpPr>
            <p:cNvPr id="147" name="Google Shape;147;p6"/>
            <p:cNvSpPr/>
            <p:nvPr/>
          </p:nvSpPr>
          <p:spPr>
            <a:xfrm>
              <a:off x="6320419" y="390120"/>
              <a:ext cx="1846667" cy="3337105"/>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6"/>
            <p:cNvSpPr txBox="1"/>
            <p:nvPr/>
          </p:nvSpPr>
          <p:spPr>
            <a:xfrm>
              <a:off x="6320419" y="390120"/>
              <a:ext cx="1846667" cy="3337105"/>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en-GB" sz="1300" b="0" i="0" u="none" strike="noStrike" cap="none">
                  <a:solidFill>
                    <a:schemeClr val="dk1"/>
                  </a:solidFill>
                  <a:latin typeface="Calibri"/>
                  <a:ea typeface="Calibri"/>
                  <a:cs typeface="Calibri"/>
                  <a:sym typeface="Calibri"/>
                </a:rPr>
                <a:t>Öğretmen, bilgi, beceri, tutum ve değerlerin geliştirilmesi için bir destek sistemi kurmalıdır</a:t>
              </a:r>
              <a:endParaRPr/>
            </a:p>
            <a:p>
              <a:pPr marL="114300" marR="0" lvl="1" indent="-114300" algn="l" rtl="0">
                <a:lnSpc>
                  <a:spcPct val="90000"/>
                </a:lnSpc>
                <a:spcBef>
                  <a:spcPts val="195"/>
                </a:spcBef>
                <a:spcAft>
                  <a:spcPts val="0"/>
                </a:spcAft>
                <a:buClr>
                  <a:schemeClr val="dk1"/>
                </a:buClr>
                <a:buSzPts val="1300"/>
                <a:buFont typeface="Calibri"/>
                <a:buChar char="•"/>
              </a:pPr>
              <a:r>
                <a:rPr lang="en-GB" sz="1300" b="0" i="0" u="none" strike="noStrike" cap="none">
                  <a:solidFill>
                    <a:schemeClr val="dk1"/>
                  </a:solidFill>
                  <a:latin typeface="Calibri"/>
                  <a:ea typeface="Calibri"/>
                  <a:cs typeface="Calibri"/>
                  <a:sym typeface="Calibri"/>
                </a:rPr>
                <a:t>Diskalkulik öğrenciler öğretmenin destekleyici olduğunu hissetmelidir</a:t>
              </a:r>
              <a:endParaRPr/>
            </a:p>
          </p:txBody>
        </p:sp>
        <p:sp>
          <p:nvSpPr>
            <p:cNvPr id="149" name="Google Shape;149;p6"/>
            <p:cNvSpPr/>
            <p:nvPr/>
          </p:nvSpPr>
          <p:spPr>
            <a:xfrm>
              <a:off x="8425620" y="15720"/>
              <a:ext cx="1846667" cy="374400"/>
            </a:xfrm>
            <a:prstGeom prst="rect">
              <a:avLst/>
            </a:prstGeom>
            <a:solidFill>
              <a:srgbClr val="F59D83"/>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6"/>
            <p:cNvSpPr txBox="1"/>
            <p:nvPr/>
          </p:nvSpPr>
          <p:spPr>
            <a:xfrm>
              <a:off x="8425620" y="15720"/>
              <a:ext cx="1846667" cy="374400"/>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a:solidFill>
                    <a:schemeClr val="lt1"/>
                  </a:solidFill>
                  <a:latin typeface="Calibri"/>
                  <a:ea typeface="Calibri"/>
                  <a:cs typeface="Calibri"/>
                  <a:sym typeface="Calibri"/>
                </a:rPr>
                <a:t>geri bildirim</a:t>
              </a:r>
              <a:endParaRPr/>
            </a:p>
          </p:txBody>
        </p:sp>
        <p:sp>
          <p:nvSpPr>
            <p:cNvPr id="151" name="Google Shape;151;p6"/>
            <p:cNvSpPr/>
            <p:nvPr/>
          </p:nvSpPr>
          <p:spPr>
            <a:xfrm>
              <a:off x="8425620" y="390120"/>
              <a:ext cx="1846667" cy="3337105"/>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6"/>
            <p:cNvSpPr txBox="1"/>
            <p:nvPr/>
          </p:nvSpPr>
          <p:spPr>
            <a:xfrm>
              <a:off x="8425620" y="390120"/>
              <a:ext cx="1846667" cy="3337105"/>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en-GB" sz="1300" b="0" i="0" u="none" strike="noStrike" cap="none">
                  <a:solidFill>
                    <a:schemeClr val="dk1"/>
                  </a:solidFill>
                  <a:latin typeface="Calibri"/>
                  <a:ea typeface="Calibri"/>
                  <a:cs typeface="Calibri"/>
                  <a:sym typeface="Calibri"/>
                </a:rPr>
                <a:t>Öğretmenin, hem öğretmenin hem de öğrencinin saygılı ve düzenli bir şekilde geri bildirim alabileceği bir geri bildirim sistemi kurması gerekir</a:t>
              </a:r>
              <a:endParaRPr/>
            </a:p>
            <a:p>
              <a:pPr marL="114300" marR="0" lvl="1" indent="-114300" algn="l" rtl="0">
                <a:lnSpc>
                  <a:spcPct val="90000"/>
                </a:lnSpc>
                <a:spcBef>
                  <a:spcPts val="195"/>
                </a:spcBef>
                <a:spcAft>
                  <a:spcPts val="0"/>
                </a:spcAft>
                <a:buClr>
                  <a:schemeClr val="dk1"/>
                </a:buClr>
                <a:buSzPts val="1300"/>
                <a:buFont typeface="Calibri"/>
                <a:buChar char="•"/>
              </a:pPr>
              <a:r>
                <a:rPr lang="en-GB" sz="1300" b="0" i="0" u="none" strike="noStrike" cap="none">
                  <a:solidFill>
                    <a:schemeClr val="dk1"/>
                  </a:solidFill>
                  <a:latin typeface="Calibri"/>
                  <a:ea typeface="Calibri"/>
                  <a:cs typeface="Calibri"/>
                  <a:sym typeface="Calibri"/>
                </a:rPr>
                <a:t>Geri bildirim uygun, spesifik ve zamanında olmalıdır</a:t>
              </a:r>
              <a:endParaRPr/>
            </a:p>
            <a:p>
              <a:pPr marL="114300" marR="0" lvl="1" indent="-114300" algn="l" rtl="0">
                <a:lnSpc>
                  <a:spcPct val="90000"/>
                </a:lnSpc>
                <a:spcBef>
                  <a:spcPts val="195"/>
                </a:spcBef>
                <a:spcAft>
                  <a:spcPts val="0"/>
                </a:spcAft>
                <a:buClr>
                  <a:schemeClr val="dk1"/>
                </a:buClr>
                <a:buSzPts val="1300"/>
                <a:buFont typeface="Calibri"/>
                <a:buChar char="•"/>
              </a:pPr>
              <a:r>
                <a:rPr lang="en-GB" sz="1300" b="0" i="0" u="none" strike="noStrike" cap="none">
                  <a:solidFill>
                    <a:schemeClr val="dk1"/>
                  </a:solidFill>
                  <a:latin typeface="Calibri"/>
                  <a:ea typeface="Calibri"/>
                  <a:cs typeface="Calibri"/>
                  <a:sym typeface="Calibri"/>
                </a:rPr>
                <a:t>Hem olumlu hem de olumsuz geribildirim, diskalkulik öğrencilerin öğrenme süreçlerinde öğrenme davranışlarını uyarlamalarına yardımcı olabilir</a:t>
              </a: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7"/>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GB" sz="3200" b="1">
                <a:solidFill>
                  <a:schemeClr val="lt1"/>
                </a:solidFill>
              </a:rPr>
              <a:t>Modül 1: Temel yetkinliklerin geliştirilmesi</a:t>
            </a:r>
            <a:br>
              <a:rPr lang="en-GB" sz="3200" b="1">
                <a:solidFill>
                  <a:schemeClr val="lt1"/>
                </a:solidFill>
              </a:rPr>
            </a:br>
            <a:r>
              <a:rPr lang="en-GB" sz="3200" b="1">
                <a:solidFill>
                  <a:schemeClr val="lt1"/>
                </a:solidFill>
              </a:rPr>
              <a:t>2</a:t>
            </a:r>
            <a:r>
              <a:rPr lang="en-GB" sz="3200">
                <a:solidFill>
                  <a:schemeClr val="lt1"/>
                </a:solidFill>
              </a:rPr>
              <a:t>. Modülün İçeriği</a:t>
            </a:r>
            <a:endParaRPr sz="3200" b="1">
              <a:solidFill>
                <a:schemeClr val="lt1"/>
              </a:solidFill>
            </a:endParaRPr>
          </a:p>
        </p:txBody>
      </p:sp>
      <p:sp>
        <p:nvSpPr>
          <p:cNvPr id="158" name="Google Shape;158;p7"/>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chemeClr val="dk1"/>
              </a:buClr>
              <a:buSzPts val="1600"/>
              <a:buNone/>
            </a:pPr>
            <a:r>
              <a:rPr lang="en-GB" sz="1600"/>
              <a:t>Diskalkulik öğrenciler için bir öğretmenin </a:t>
            </a:r>
            <a:r>
              <a:rPr lang="en-GB" sz="1600" b="1"/>
              <a:t>öğretim becerileri şunlardır</a:t>
            </a:r>
            <a:r>
              <a:rPr lang="en-GB" sz="1600"/>
              <a:t>:</a:t>
            </a:r>
            <a:endParaRPr/>
          </a:p>
          <a:p>
            <a:pPr marL="0" lvl="0" indent="0" algn="l" rtl="0">
              <a:lnSpc>
                <a:spcPct val="150000"/>
              </a:lnSpc>
              <a:spcBef>
                <a:spcPts val="10"/>
              </a:spcBef>
              <a:spcAft>
                <a:spcPts val="0"/>
              </a:spcAft>
              <a:buClr>
                <a:schemeClr val="dk1"/>
              </a:buClr>
              <a:buSzPts val="1600"/>
              <a:buNone/>
            </a:pPr>
            <a:endParaRPr sz="1600"/>
          </a:p>
        </p:txBody>
      </p:sp>
      <p:grpSp>
        <p:nvGrpSpPr>
          <p:cNvPr id="159" name="Google Shape;159;p7"/>
          <p:cNvGrpSpPr/>
          <p:nvPr/>
        </p:nvGrpSpPr>
        <p:grpSpPr>
          <a:xfrm>
            <a:off x="841084" y="1889655"/>
            <a:ext cx="10271333" cy="3773395"/>
            <a:chOff x="2885" y="37104"/>
            <a:chExt cx="10271333" cy="3773395"/>
          </a:xfrm>
        </p:grpSpPr>
        <p:sp>
          <p:nvSpPr>
            <p:cNvPr id="160" name="Google Shape;160;p7"/>
            <p:cNvSpPr/>
            <p:nvPr/>
          </p:nvSpPr>
          <p:spPr>
            <a:xfrm>
              <a:off x="2885" y="37104"/>
              <a:ext cx="1533034" cy="471418"/>
            </a:xfrm>
            <a:prstGeom prst="rect">
              <a:avLst/>
            </a:prstGeom>
            <a:solidFill>
              <a:srgbClr val="F3D5A6"/>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7"/>
            <p:cNvSpPr txBox="1"/>
            <p:nvPr/>
          </p:nvSpPr>
          <p:spPr>
            <a:xfrm>
              <a:off x="2885" y="37104"/>
              <a:ext cx="1533034" cy="471418"/>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a:solidFill>
                    <a:schemeClr val="lt1"/>
                  </a:solidFill>
                  <a:latin typeface="Calibri"/>
                  <a:ea typeface="Calibri"/>
                  <a:cs typeface="Calibri"/>
                  <a:sym typeface="Calibri"/>
                </a:rPr>
                <a:t>bireysellik</a:t>
              </a:r>
              <a:endParaRPr/>
            </a:p>
          </p:txBody>
        </p:sp>
        <p:sp>
          <p:nvSpPr>
            <p:cNvPr id="162" name="Google Shape;162;p7"/>
            <p:cNvSpPr/>
            <p:nvPr/>
          </p:nvSpPr>
          <p:spPr>
            <a:xfrm>
              <a:off x="2885" y="508522"/>
              <a:ext cx="1533034" cy="330197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7"/>
            <p:cNvSpPr txBox="1"/>
            <p:nvPr/>
          </p:nvSpPr>
          <p:spPr>
            <a:xfrm>
              <a:off x="2885" y="508522"/>
              <a:ext cx="1533034" cy="3301977"/>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en-GB" sz="1300" b="0" i="0" u="none" strike="noStrike" cap="none">
                  <a:solidFill>
                    <a:schemeClr val="dk1"/>
                  </a:solidFill>
                  <a:latin typeface="Calibri"/>
                  <a:ea typeface="Calibri"/>
                  <a:cs typeface="Calibri"/>
                  <a:sym typeface="Calibri"/>
                </a:rPr>
                <a:t>Öğretmenin bireysel öğrenme deneyimleri yoluyla öğrencileri destekleyebilmesi gerekir</a:t>
              </a:r>
              <a:endParaRPr/>
            </a:p>
            <a:p>
              <a:pPr marL="114300" marR="0" lvl="1" indent="-114300" algn="l" rtl="0">
                <a:lnSpc>
                  <a:spcPct val="90000"/>
                </a:lnSpc>
                <a:spcBef>
                  <a:spcPts val="195"/>
                </a:spcBef>
                <a:spcAft>
                  <a:spcPts val="0"/>
                </a:spcAft>
                <a:buClr>
                  <a:schemeClr val="dk1"/>
                </a:buClr>
                <a:buSzPts val="1300"/>
                <a:buFont typeface="Calibri"/>
                <a:buChar char="•"/>
              </a:pPr>
              <a:r>
                <a:rPr lang="en-GB" sz="1300" b="0" i="0" u="none" strike="noStrike" cap="none">
                  <a:solidFill>
                    <a:schemeClr val="dk1"/>
                  </a:solidFill>
                  <a:latin typeface="Calibri"/>
                  <a:ea typeface="Calibri"/>
                  <a:cs typeface="Calibri"/>
                  <a:sym typeface="Calibri"/>
                </a:rPr>
                <a:t>Diskalkulik öğrencilerin bireysel desteğe ihtiyacı vardır</a:t>
              </a:r>
              <a:endParaRPr/>
            </a:p>
          </p:txBody>
        </p:sp>
        <p:sp>
          <p:nvSpPr>
            <p:cNvPr id="164" name="Google Shape;164;p7"/>
            <p:cNvSpPr/>
            <p:nvPr/>
          </p:nvSpPr>
          <p:spPr>
            <a:xfrm>
              <a:off x="1750545" y="37104"/>
              <a:ext cx="1533034" cy="471418"/>
            </a:xfrm>
            <a:prstGeom prst="rect">
              <a:avLst/>
            </a:prstGeom>
            <a:solidFill>
              <a:srgbClr val="F3D5A6"/>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7"/>
            <p:cNvSpPr txBox="1"/>
            <p:nvPr/>
          </p:nvSpPr>
          <p:spPr>
            <a:xfrm>
              <a:off x="1750545" y="37104"/>
              <a:ext cx="1533034" cy="471418"/>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a:solidFill>
                    <a:schemeClr val="lt1"/>
                  </a:solidFill>
                  <a:latin typeface="Calibri"/>
                  <a:ea typeface="Calibri"/>
                  <a:cs typeface="Calibri"/>
                  <a:sym typeface="Calibri"/>
                </a:rPr>
                <a:t>ek kaynaklar</a:t>
              </a:r>
              <a:endParaRPr/>
            </a:p>
          </p:txBody>
        </p:sp>
        <p:sp>
          <p:nvSpPr>
            <p:cNvPr id="166" name="Google Shape;166;p7"/>
            <p:cNvSpPr/>
            <p:nvPr/>
          </p:nvSpPr>
          <p:spPr>
            <a:xfrm>
              <a:off x="1750545" y="508522"/>
              <a:ext cx="1533034" cy="330197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7"/>
            <p:cNvSpPr txBox="1"/>
            <p:nvPr/>
          </p:nvSpPr>
          <p:spPr>
            <a:xfrm>
              <a:off x="1750545" y="508522"/>
              <a:ext cx="1533034" cy="3301977"/>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en-GB" sz="1300" b="0" i="0" u="none" strike="noStrike" cap="none">
                  <a:solidFill>
                    <a:schemeClr val="dk1"/>
                  </a:solidFill>
                  <a:latin typeface="Calibri"/>
                  <a:ea typeface="Calibri"/>
                  <a:cs typeface="Calibri"/>
                  <a:sym typeface="Calibri"/>
                </a:rPr>
                <a:t>Öğretmenin, öğrencilerin kendi başlarına bireysel olarak öğrenmeleri için ek açık eğitim kaynakları (OER) sağlaması gerekir</a:t>
              </a:r>
              <a:endParaRPr/>
            </a:p>
            <a:p>
              <a:pPr marL="114300" marR="0" lvl="1" indent="-114300" algn="l" rtl="0">
                <a:lnSpc>
                  <a:spcPct val="90000"/>
                </a:lnSpc>
                <a:spcBef>
                  <a:spcPts val="195"/>
                </a:spcBef>
                <a:spcAft>
                  <a:spcPts val="0"/>
                </a:spcAft>
                <a:buClr>
                  <a:schemeClr val="dk1"/>
                </a:buClr>
                <a:buSzPts val="1300"/>
                <a:buFont typeface="Calibri"/>
                <a:buChar char="•"/>
              </a:pPr>
              <a:r>
                <a:rPr lang="en-GB" sz="1300" b="0" i="0" u="none" strike="noStrike" cap="none">
                  <a:solidFill>
                    <a:schemeClr val="dk1"/>
                  </a:solidFill>
                  <a:latin typeface="Calibri"/>
                  <a:ea typeface="Calibri"/>
                  <a:cs typeface="Calibri"/>
                  <a:sym typeface="Calibri"/>
                </a:rPr>
                <a:t>Ek OER, diskalkulik öğrenciler için faydalıdır çünkü sınıf dışında kendi başlarına öğrenebilirler ve bu da olası baskıyı azaltmaya yardımcı olabilir</a:t>
              </a:r>
              <a:endParaRPr/>
            </a:p>
          </p:txBody>
        </p:sp>
        <p:sp>
          <p:nvSpPr>
            <p:cNvPr id="168" name="Google Shape;168;p7"/>
            <p:cNvSpPr/>
            <p:nvPr/>
          </p:nvSpPr>
          <p:spPr>
            <a:xfrm>
              <a:off x="3498205" y="37104"/>
              <a:ext cx="1533034" cy="471418"/>
            </a:xfrm>
            <a:prstGeom prst="rect">
              <a:avLst/>
            </a:prstGeom>
            <a:solidFill>
              <a:srgbClr val="F3D5A6"/>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7"/>
            <p:cNvSpPr txBox="1"/>
            <p:nvPr/>
          </p:nvSpPr>
          <p:spPr>
            <a:xfrm>
              <a:off x="3498205" y="37104"/>
              <a:ext cx="1533034" cy="471418"/>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a:solidFill>
                    <a:schemeClr val="lt1"/>
                  </a:solidFill>
                  <a:latin typeface="Calibri"/>
                  <a:ea typeface="Calibri"/>
                  <a:cs typeface="Calibri"/>
                  <a:sym typeface="Calibri"/>
                </a:rPr>
                <a:t>akilda kalan deneyi̇mler</a:t>
              </a:r>
              <a:endParaRPr/>
            </a:p>
          </p:txBody>
        </p:sp>
        <p:sp>
          <p:nvSpPr>
            <p:cNvPr id="170" name="Google Shape;170;p7"/>
            <p:cNvSpPr/>
            <p:nvPr/>
          </p:nvSpPr>
          <p:spPr>
            <a:xfrm>
              <a:off x="3498205" y="508522"/>
              <a:ext cx="1533034" cy="330197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7"/>
            <p:cNvSpPr txBox="1"/>
            <p:nvPr/>
          </p:nvSpPr>
          <p:spPr>
            <a:xfrm>
              <a:off x="3498205" y="508522"/>
              <a:ext cx="1533034" cy="3301977"/>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en-GB" sz="1300" b="0" i="0" u="none" strike="noStrike" cap="none">
                  <a:solidFill>
                    <a:schemeClr val="dk1"/>
                  </a:solidFill>
                  <a:latin typeface="Calibri"/>
                  <a:ea typeface="Calibri"/>
                  <a:cs typeface="Calibri"/>
                  <a:sym typeface="Calibri"/>
                </a:rPr>
                <a:t>Öğretmenin zihin açıcı deneyimler sunması gerekir</a:t>
              </a:r>
              <a:endParaRPr/>
            </a:p>
            <a:p>
              <a:pPr marL="114300" marR="0" lvl="1" indent="-114300" algn="l" rtl="0">
                <a:lnSpc>
                  <a:spcPct val="90000"/>
                </a:lnSpc>
                <a:spcBef>
                  <a:spcPts val="195"/>
                </a:spcBef>
                <a:spcAft>
                  <a:spcPts val="0"/>
                </a:spcAft>
                <a:buClr>
                  <a:schemeClr val="dk1"/>
                </a:buClr>
                <a:buSzPts val="1300"/>
                <a:buFont typeface="Calibri"/>
                <a:buChar char="•"/>
              </a:pPr>
              <a:r>
                <a:rPr lang="en-GB" sz="1300" b="0" i="0" u="none" strike="noStrike" cap="none">
                  <a:solidFill>
                    <a:schemeClr val="dk1"/>
                  </a:solidFill>
                  <a:latin typeface="Calibri"/>
                  <a:ea typeface="Calibri"/>
                  <a:cs typeface="Calibri"/>
                  <a:sym typeface="Calibri"/>
                </a:rPr>
                <a:t>Diskalkulik öğrenciler, zihinlerini kullanmaları ve dolayısıyla genişletmeleri için zorlanmalıdır</a:t>
              </a:r>
              <a:endParaRPr/>
            </a:p>
          </p:txBody>
        </p:sp>
        <p:sp>
          <p:nvSpPr>
            <p:cNvPr id="172" name="Google Shape;172;p7"/>
            <p:cNvSpPr/>
            <p:nvPr/>
          </p:nvSpPr>
          <p:spPr>
            <a:xfrm>
              <a:off x="5245864" y="37104"/>
              <a:ext cx="1533034" cy="471418"/>
            </a:xfrm>
            <a:prstGeom prst="rect">
              <a:avLst/>
            </a:prstGeom>
            <a:solidFill>
              <a:srgbClr val="F3D5A6"/>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7"/>
            <p:cNvSpPr txBox="1"/>
            <p:nvPr/>
          </p:nvSpPr>
          <p:spPr>
            <a:xfrm>
              <a:off x="5245864" y="37104"/>
              <a:ext cx="1533034" cy="471418"/>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a:solidFill>
                    <a:schemeClr val="lt1"/>
                  </a:solidFill>
                  <a:latin typeface="Calibri"/>
                  <a:ea typeface="Calibri"/>
                  <a:cs typeface="Calibri"/>
                  <a:sym typeface="Calibri"/>
                </a:rPr>
                <a:t>uygulamalı deneyimler</a:t>
              </a:r>
              <a:endParaRPr/>
            </a:p>
          </p:txBody>
        </p:sp>
        <p:sp>
          <p:nvSpPr>
            <p:cNvPr id="174" name="Google Shape;174;p7"/>
            <p:cNvSpPr/>
            <p:nvPr/>
          </p:nvSpPr>
          <p:spPr>
            <a:xfrm>
              <a:off x="5245864" y="508522"/>
              <a:ext cx="1533034" cy="330197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7"/>
            <p:cNvSpPr txBox="1"/>
            <p:nvPr/>
          </p:nvSpPr>
          <p:spPr>
            <a:xfrm>
              <a:off x="5245864" y="508522"/>
              <a:ext cx="1533034" cy="3301977"/>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en-GB" sz="1300" b="0" i="0" u="none" strike="noStrike" cap="none">
                  <a:solidFill>
                    <a:schemeClr val="dk1"/>
                  </a:solidFill>
                  <a:latin typeface="Calibri"/>
                  <a:ea typeface="Calibri"/>
                  <a:cs typeface="Calibri"/>
                  <a:sym typeface="Calibri"/>
                </a:rPr>
                <a:t>Öğretmenin uygulamalı deneyimler sağlaması gerekir</a:t>
              </a:r>
              <a:endParaRPr/>
            </a:p>
            <a:p>
              <a:pPr marL="114300" marR="0" lvl="1" indent="-114300" algn="l" rtl="0">
                <a:lnSpc>
                  <a:spcPct val="90000"/>
                </a:lnSpc>
                <a:spcBef>
                  <a:spcPts val="195"/>
                </a:spcBef>
                <a:spcAft>
                  <a:spcPts val="0"/>
                </a:spcAft>
                <a:buClr>
                  <a:schemeClr val="dk1"/>
                </a:buClr>
                <a:buSzPts val="1300"/>
                <a:buFont typeface="Calibri"/>
                <a:buChar char="•"/>
              </a:pPr>
              <a:r>
                <a:rPr lang="en-GB" sz="1300" b="0" i="0" u="none" strike="noStrike" cap="none">
                  <a:solidFill>
                    <a:schemeClr val="dk1"/>
                  </a:solidFill>
                  <a:latin typeface="Calibri"/>
                  <a:ea typeface="Calibri"/>
                  <a:cs typeface="Calibri"/>
                  <a:sym typeface="Calibri"/>
                </a:rPr>
                <a:t>Diskalkulik öğrenciler için pratik vakalarla öğrenmek faydalıdır, böylece matematiksel içerik gerçek hayata aktarılabilir</a:t>
              </a:r>
              <a:endParaRPr/>
            </a:p>
          </p:txBody>
        </p:sp>
        <p:sp>
          <p:nvSpPr>
            <p:cNvPr id="176" name="Google Shape;176;p7"/>
            <p:cNvSpPr/>
            <p:nvPr/>
          </p:nvSpPr>
          <p:spPr>
            <a:xfrm>
              <a:off x="6993524" y="37104"/>
              <a:ext cx="1533034" cy="471418"/>
            </a:xfrm>
            <a:prstGeom prst="rect">
              <a:avLst/>
            </a:prstGeom>
            <a:solidFill>
              <a:srgbClr val="F3D5A6"/>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7"/>
            <p:cNvSpPr txBox="1"/>
            <p:nvPr/>
          </p:nvSpPr>
          <p:spPr>
            <a:xfrm>
              <a:off x="6993524" y="37104"/>
              <a:ext cx="1533034" cy="471418"/>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a:solidFill>
                    <a:schemeClr val="lt1"/>
                  </a:solidFill>
                  <a:latin typeface="Calibri"/>
                  <a:ea typeface="Calibri"/>
                  <a:cs typeface="Calibri"/>
                  <a:sym typeface="Calibri"/>
                </a:rPr>
                <a:t>projeler</a:t>
              </a:r>
              <a:endParaRPr/>
            </a:p>
          </p:txBody>
        </p:sp>
        <p:sp>
          <p:nvSpPr>
            <p:cNvPr id="178" name="Google Shape;178;p7"/>
            <p:cNvSpPr/>
            <p:nvPr/>
          </p:nvSpPr>
          <p:spPr>
            <a:xfrm>
              <a:off x="6993524" y="508522"/>
              <a:ext cx="1533034" cy="330197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7"/>
            <p:cNvSpPr txBox="1"/>
            <p:nvPr/>
          </p:nvSpPr>
          <p:spPr>
            <a:xfrm>
              <a:off x="6993524" y="508522"/>
              <a:ext cx="1533034" cy="3301977"/>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en-GB" sz="1300" b="0" i="0" u="none" strike="noStrike" cap="none">
                  <a:solidFill>
                    <a:schemeClr val="dk1"/>
                  </a:solidFill>
                  <a:latin typeface="Calibri"/>
                  <a:ea typeface="Calibri"/>
                  <a:cs typeface="Calibri"/>
                  <a:sym typeface="Calibri"/>
                </a:rPr>
                <a:t>Öğretmenlerin proje tabanlı öğrenme sunması gerekiyor</a:t>
              </a:r>
              <a:endParaRPr/>
            </a:p>
            <a:p>
              <a:pPr marL="114300" marR="0" lvl="1" indent="-114300" algn="l" rtl="0">
                <a:lnSpc>
                  <a:spcPct val="90000"/>
                </a:lnSpc>
                <a:spcBef>
                  <a:spcPts val="195"/>
                </a:spcBef>
                <a:spcAft>
                  <a:spcPts val="0"/>
                </a:spcAft>
                <a:buClr>
                  <a:schemeClr val="dk1"/>
                </a:buClr>
                <a:buSzPts val="1300"/>
                <a:buFont typeface="Calibri"/>
                <a:buChar char="•"/>
              </a:pPr>
              <a:r>
                <a:rPr lang="en-GB" sz="1300" b="0" i="0" u="none" strike="noStrike" cap="none">
                  <a:solidFill>
                    <a:schemeClr val="dk1"/>
                  </a:solidFill>
                  <a:latin typeface="Calibri"/>
                  <a:ea typeface="Calibri"/>
                  <a:cs typeface="Calibri"/>
                  <a:sym typeface="Calibri"/>
                </a:rPr>
                <a:t>Farklı öğrenme senaryoları aracılığıyla, diskalkulik öğrenciler bilgilerini aktarabilirler</a:t>
              </a:r>
              <a:endParaRPr/>
            </a:p>
            <a:p>
              <a:pPr marL="114300" marR="0" lvl="1" indent="-114300" algn="l" rtl="0">
                <a:lnSpc>
                  <a:spcPct val="90000"/>
                </a:lnSpc>
                <a:spcBef>
                  <a:spcPts val="195"/>
                </a:spcBef>
                <a:spcAft>
                  <a:spcPts val="0"/>
                </a:spcAft>
                <a:buClr>
                  <a:schemeClr val="dk1"/>
                </a:buClr>
                <a:buSzPts val="1300"/>
                <a:buFont typeface="Calibri"/>
                <a:buChar char="•"/>
              </a:pPr>
              <a:r>
                <a:rPr lang="en-GB" sz="1300" b="0" i="0" u="none" strike="noStrike" cap="none">
                  <a:solidFill>
                    <a:schemeClr val="dk1"/>
                  </a:solidFill>
                  <a:latin typeface="Calibri"/>
                  <a:ea typeface="Calibri"/>
                  <a:cs typeface="Calibri"/>
                  <a:sym typeface="Calibri"/>
                </a:rPr>
                <a:t>Projeler kapalı vakalardır ve bunlar teorik bilginin aktarılmasına yardımcı olabilir</a:t>
              </a:r>
              <a:endParaRPr/>
            </a:p>
          </p:txBody>
        </p:sp>
        <p:sp>
          <p:nvSpPr>
            <p:cNvPr id="180" name="Google Shape;180;p7"/>
            <p:cNvSpPr/>
            <p:nvPr/>
          </p:nvSpPr>
          <p:spPr>
            <a:xfrm>
              <a:off x="8741184" y="37104"/>
              <a:ext cx="1533034" cy="471418"/>
            </a:xfrm>
            <a:prstGeom prst="rect">
              <a:avLst/>
            </a:prstGeom>
            <a:solidFill>
              <a:srgbClr val="F3D5A6"/>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7"/>
            <p:cNvSpPr txBox="1"/>
            <p:nvPr/>
          </p:nvSpPr>
          <p:spPr>
            <a:xfrm>
              <a:off x="8741184" y="37104"/>
              <a:ext cx="1533034" cy="471418"/>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a:solidFill>
                    <a:schemeClr val="lt1"/>
                  </a:solidFill>
                  <a:latin typeface="Calibri"/>
                  <a:ea typeface="Calibri"/>
                  <a:cs typeface="Calibri"/>
                  <a:sym typeface="Calibri"/>
                </a:rPr>
                <a:t>sosyal form</a:t>
              </a:r>
              <a:endParaRPr/>
            </a:p>
          </p:txBody>
        </p:sp>
        <p:sp>
          <p:nvSpPr>
            <p:cNvPr id="182" name="Google Shape;182;p7"/>
            <p:cNvSpPr/>
            <p:nvPr/>
          </p:nvSpPr>
          <p:spPr>
            <a:xfrm>
              <a:off x="8741184" y="508522"/>
              <a:ext cx="1533034" cy="330197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7"/>
            <p:cNvSpPr txBox="1"/>
            <p:nvPr/>
          </p:nvSpPr>
          <p:spPr>
            <a:xfrm>
              <a:off x="8741184" y="508522"/>
              <a:ext cx="1533034" cy="3301977"/>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en-GB" sz="1300" b="0" i="0" u="none" strike="noStrike" cap="none">
                  <a:solidFill>
                    <a:schemeClr val="dk1"/>
                  </a:solidFill>
                  <a:latin typeface="Calibri"/>
                  <a:ea typeface="Calibri"/>
                  <a:cs typeface="Calibri"/>
                  <a:sym typeface="Calibri"/>
                </a:rPr>
                <a:t>Öğretmenin öğrenme süreçlerinde farklı türde sosyal formlar sunması gerekir</a:t>
              </a:r>
              <a:endParaRPr/>
            </a:p>
            <a:p>
              <a:pPr marL="114300" marR="0" lvl="1" indent="-114300" algn="l" rtl="0">
                <a:lnSpc>
                  <a:spcPct val="90000"/>
                </a:lnSpc>
                <a:spcBef>
                  <a:spcPts val="195"/>
                </a:spcBef>
                <a:spcAft>
                  <a:spcPts val="0"/>
                </a:spcAft>
                <a:buClr>
                  <a:schemeClr val="dk1"/>
                </a:buClr>
                <a:buSzPts val="1300"/>
                <a:buFont typeface="Calibri"/>
                <a:buChar char="•"/>
              </a:pPr>
              <a:r>
                <a:rPr lang="en-GB" sz="1300" b="0" i="0" u="none" strike="noStrike" cap="none">
                  <a:solidFill>
                    <a:schemeClr val="dk1"/>
                  </a:solidFill>
                  <a:latin typeface="Calibri"/>
                  <a:ea typeface="Calibri"/>
                  <a:cs typeface="Calibri"/>
                  <a:sym typeface="Calibri"/>
                </a:rPr>
                <a:t>İşbirlikli öğrenme, diskalkulik öğrencilerin başkalarıyla birlikte ve başkalarından öğrenmelerine yardımcı olabilir</a:t>
              </a: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8"/>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GB" sz="3200" b="1">
                <a:solidFill>
                  <a:schemeClr val="lt1"/>
                </a:solidFill>
              </a:rPr>
              <a:t>Modül 1: Temel yetkinliklerin geliştirilmesi</a:t>
            </a:r>
            <a:br>
              <a:rPr lang="en-GB" sz="3200" b="1">
                <a:solidFill>
                  <a:schemeClr val="lt1"/>
                </a:solidFill>
              </a:rPr>
            </a:br>
            <a:r>
              <a:rPr lang="en-GB" sz="3200" b="1">
                <a:solidFill>
                  <a:schemeClr val="lt1"/>
                </a:solidFill>
              </a:rPr>
              <a:t>2</a:t>
            </a:r>
            <a:r>
              <a:rPr lang="en-GB" sz="3200">
                <a:solidFill>
                  <a:schemeClr val="lt1"/>
                </a:solidFill>
              </a:rPr>
              <a:t>. Modülün İçeriği</a:t>
            </a:r>
            <a:endParaRPr sz="3200" b="1">
              <a:solidFill>
                <a:schemeClr val="lt1"/>
              </a:solidFill>
            </a:endParaRPr>
          </a:p>
        </p:txBody>
      </p:sp>
      <p:sp>
        <p:nvSpPr>
          <p:cNvPr id="189" name="Google Shape;189;p8"/>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chemeClr val="dk1"/>
              </a:buClr>
              <a:buSzPts val="1600"/>
              <a:buNone/>
            </a:pPr>
            <a:r>
              <a:rPr lang="en-GB" sz="1600" b="1"/>
              <a:t>Öğretim becerileri: farklı öğretim yaklaşımları (1)</a:t>
            </a:r>
            <a:endParaRPr/>
          </a:p>
          <a:p>
            <a:pPr marL="0" lvl="0" indent="0" algn="l" rtl="0">
              <a:lnSpc>
                <a:spcPct val="150000"/>
              </a:lnSpc>
              <a:spcBef>
                <a:spcPts val="10"/>
              </a:spcBef>
              <a:spcAft>
                <a:spcPts val="0"/>
              </a:spcAft>
              <a:buClr>
                <a:schemeClr val="dk1"/>
              </a:buClr>
              <a:buSzPts val="1600"/>
              <a:buNone/>
            </a:pPr>
            <a:r>
              <a:rPr lang="en-GB" sz="1600"/>
              <a:t>Çoğu durumda, bir okul sınıfındaki öğrenciler birçok açıdan heterojendir. Farklı ihtiyaçları karşılamak için farklı öğretim yaklaşımları gereklidir. İşte öğretim yaklaşımlarından küçük bir seçki:</a:t>
            </a:r>
            <a:endParaRPr/>
          </a:p>
          <a:p>
            <a:pPr marL="0" lvl="0" indent="0" algn="l" rtl="0">
              <a:lnSpc>
                <a:spcPct val="150000"/>
              </a:lnSpc>
              <a:spcBef>
                <a:spcPts val="10"/>
              </a:spcBef>
              <a:spcAft>
                <a:spcPts val="0"/>
              </a:spcAft>
              <a:buClr>
                <a:schemeClr val="dk1"/>
              </a:buClr>
              <a:buSzPts val="1600"/>
              <a:buNone/>
            </a:pPr>
            <a:endParaRPr sz="1600" b="1"/>
          </a:p>
          <a:p>
            <a:pPr marL="0" lvl="0" indent="0" algn="l" rtl="0">
              <a:lnSpc>
                <a:spcPct val="150000"/>
              </a:lnSpc>
              <a:spcBef>
                <a:spcPts val="10"/>
              </a:spcBef>
              <a:spcAft>
                <a:spcPts val="0"/>
              </a:spcAft>
              <a:buClr>
                <a:schemeClr val="dk1"/>
              </a:buClr>
              <a:buSzPts val="1600"/>
              <a:buNone/>
            </a:pPr>
            <a:endParaRPr sz="1600"/>
          </a:p>
        </p:txBody>
      </p:sp>
      <p:graphicFrame>
        <p:nvGraphicFramePr>
          <p:cNvPr id="190" name="Google Shape;190;p8"/>
          <p:cNvGraphicFramePr/>
          <p:nvPr>
            <p:extLst>
              <p:ext uri="{D42A27DB-BD31-4B8C-83A1-F6EECF244321}">
                <p14:modId xmlns:p14="http://schemas.microsoft.com/office/powerpoint/2010/main" val="1990705406"/>
              </p:ext>
            </p:extLst>
          </p:nvPr>
        </p:nvGraphicFramePr>
        <p:xfrm>
          <a:off x="838199" y="2496515"/>
          <a:ext cx="10515600" cy="3170300"/>
        </p:xfrm>
        <a:graphic>
          <a:graphicData uri="http://schemas.openxmlformats.org/drawingml/2006/table">
            <a:tbl>
              <a:tblPr firstRow="1" bandRow="1">
                <a:noFill/>
                <a:tableStyleId>{B4A26438-6860-4645-8ABB-5A9AB97868B2}</a:tableStyleId>
              </a:tblPr>
              <a:tblGrid>
                <a:gridCol w="1609375">
                  <a:extLst>
                    <a:ext uri="{9D8B030D-6E8A-4147-A177-3AD203B41FA5}">
                      <a16:colId xmlns:a16="http://schemas.microsoft.com/office/drawing/2014/main" val="20000"/>
                    </a:ext>
                  </a:extLst>
                </a:gridCol>
                <a:gridCol w="3116650">
                  <a:extLst>
                    <a:ext uri="{9D8B030D-6E8A-4147-A177-3AD203B41FA5}">
                      <a16:colId xmlns:a16="http://schemas.microsoft.com/office/drawing/2014/main" val="20001"/>
                    </a:ext>
                  </a:extLst>
                </a:gridCol>
                <a:gridCol w="3160675">
                  <a:extLst>
                    <a:ext uri="{9D8B030D-6E8A-4147-A177-3AD203B41FA5}">
                      <a16:colId xmlns:a16="http://schemas.microsoft.com/office/drawing/2014/main" val="20002"/>
                    </a:ext>
                  </a:extLst>
                </a:gridCol>
                <a:gridCol w="2628900">
                  <a:extLst>
                    <a:ext uri="{9D8B030D-6E8A-4147-A177-3AD203B41FA5}">
                      <a16:colId xmlns:a16="http://schemas.microsoft.com/office/drawing/2014/main" val="20003"/>
                    </a:ext>
                  </a:extLst>
                </a:gridCol>
              </a:tblGrid>
              <a:tr h="585250">
                <a:tc>
                  <a:txBody>
                    <a:bodyPr/>
                    <a:lstStyle/>
                    <a:p>
                      <a:pPr marL="0" marR="0" lvl="0" indent="0" algn="l" rtl="0">
                        <a:spcBef>
                          <a:spcPts val="0"/>
                        </a:spcBef>
                        <a:spcAft>
                          <a:spcPts val="0"/>
                        </a:spcAft>
                        <a:buNone/>
                      </a:pPr>
                      <a:r>
                        <a:rPr lang="tr-TR" sz="1600" u="none" strike="noStrike" cap="none" dirty="0"/>
                        <a:t>Ö</a:t>
                      </a:r>
                      <a:r>
                        <a:rPr lang="en-GB" sz="1600" u="none" strike="noStrike" cap="none" dirty="0" err="1"/>
                        <a:t>ğreti̇m</a:t>
                      </a:r>
                      <a:r>
                        <a:rPr lang="en-GB" sz="1600" u="none" strike="noStrike" cap="none" dirty="0"/>
                        <a:t> </a:t>
                      </a:r>
                      <a:r>
                        <a:rPr lang="en-GB" sz="1600" u="none" strike="noStrike" cap="none" dirty="0" err="1"/>
                        <a:t>yaklaş</a:t>
                      </a:r>
                      <a:r>
                        <a:rPr lang="tr-TR" sz="1600" u="none" strike="noStrike" cap="none" dirty="0" err="1"/>
                        <a:t>ımı</a:t>
                      </a:r>
                      <a:endParaRPr dirty="0"/>
                    </a:p>
                  </a:txBody>
                  <a:tcPr marL="91450" marR="91450" marT="45725" marB="45725"/>
                </a:tc>
                <a:tc>
                  <a:txBody>
                    <a:bodyPr/>
                    <a:lstStyle/>
                    <a:p>
                      <a:pPr marL="0" marR="0" lvl="0" indent="0" algn="l" rtl="0">
                        <a:spcBef>
                          <a:spcPts val="0"/>
                        </a:spcBef>
                        <a:spcAft>
                          <a:spcPts val="0"/>
                        </a:spcAft>
                        <a:buNone/>
                      </a:pPr>
                      <a:r>
                        <a:rPr lang="tr-TR" sz="1600" dirty="0"/>
                        <a:t>T</a:t>
                      </a:r>
                      <a:r>
                        <a:rPr lang="en-GB" sz="1600" dirty="0" err="1"/>
                        <a:t>anım</a:t>
                      </a:r>
                      <a:endParaRPr dirty="0"/>
                    </a:p>
                  </a:txBody>
                  <a:tcPr marL="91450" marR="91450" marT="45725" marB="45725"/>
                </a:tc>
                <a:tc>
                  <a:txBody>
                    <a:bodyPr/>
                    <a:lstStyle/>
                    <a:p>
                      <a:pPr marL="0" marR="0" lvl="0" indent="0" algn="l" rtl="0">
                        <a:spcBef>
                          <a:spcPts val="0"/>
                        </a:spcBef>
                        <a:spcAft>
                          <a:spcPts val="0"/>
                        </a:spcAft>
                        <a:buNone/>
                      </a:pPr>
                      <a:r>
                        <a:rPr lang="tr-TR" sz="1600" dirty="0"/>
                        <a:t>A</a:t>
                      </a:r>
                      <a:r>
                        <a:rPr lang="en-GB" sz="1600" dirty="0" err="1"/>
                        <a:t>vantaj</a:t>
                      </a:r>
                      <a:endParaRPr dirty="0"/>
                    </a:p>
                  </a:txBody>
                  <a:tcPr marL="91450" marR="91450" marT="45725" marB="45725"/>
                </a:tc>
                <a:tc>
                  <a:txBody>
                    <a:bodyPr/>
                    <a:lstStyle/>
                    <a:p>
                      <a:pPr marL="0" marR="0" lvl="0" indent="0" algn="l" rtl="0">
                        <a:spcBef>
                          <a:spcPts val="0"/>
                        </a:spcBef>
                        <a:spcAft>
                          <a:spcPts val="0"/>
                        </a:spcAft>
                        <a:buNone/>
                      </a:pPr>
                      <a:r>
                        <a:rPr lang="en-GB" sz="1600"/>
                        <a:t>Dezavantaj</a:t>
                      </a:r>
                      <a:endParaRPr/>
                    </a:p>
                  </a:txBody>
                  <a:tcPr marL="91450" marR="91450" marT="45725" marB="45725"/>
                </a:tc>
                <a:extLst>
                  <a:ext uri="{0D108BD9-81ED-4DB2-BD59-A6C34878D82A}">
                    <a16:rowId xmlns:a16="http://schemas.microsoft.com/office/drawing/2014/main" val="10000"/>
                  </a:ext>
                </a:extLst>
              </a:tr>
              <a:tr h="1168125">
                <a:tc>
                  <a:txBody>
                    <a:bodyPr/>
                    <a:lstStyle/>
                    <a:p>
                      <a:pPr marL="0" marR="0" lvl="0" indent="0" algn="l" rtl="0">
                        <a:spcBef>
                          <a:spcPts val="0"/>
                        </a:spcBef>
                        <a:spcAft>
                          <a:spcPts val="0"/>
                        </a:spcAft>
                        <a:buNone/>
                      </a:pPr>
                      <a:r>
                        <a:rPr lang="en-GB" sz="1600"/>
                        <a:t>Ders tabanlı öğretim</a:t>
                      </a:r>
                      <a:endParaRPr/>
                    </a:p>
                  </a:txBody>
                  <a:tcPr marL="91450" marR="91450" marT="45725" marB="45725"/>
                </a:tc>
                <a:tc>
                  <a:txBody>
                    <a:bodyPr/>
                    <a:lstStyle/>
                    <a:p>
                      <a:pPr marL="0" marR="0" lvl="0" indent="0" algn="l" rtl="0">
                        <a:spcBef>
                          <a:spcPts val="0"/>
                        </a:spcBef>
                        <a:spcAft>
                          <a:spcPts val="0"/>
                        </a:spcAft>
                        <a:buNone/>
                      </a:pPr>
                      <a:r>
                        <a:rPr lang="en-GB" sz="1600"/>
                        <a:t>Öğretmen teorik içeriği tüm sınıfa aktarır, öğrenciler derse sadece pasif olarak katılır</a:t>
                      </a:r>
                      <a:endParaRPr/>
                    </a:p>
                  </a:txBody>
                  <a:tcPr marL="91450" marR="91450" marT="45725" marB="45725"/>
                </a:tc>
                <a:tc>
                  <a:txBody>
                    <a:bodyPr/>
                    <a:lstStyle/>
                    <a:p>
                      <a:pPr marL="0" marR="0" lvl="0" indent="0" algn="l" rtl="0">
                        <a:spcBef>
                          <a:spcPts val="0"/>
                        </a:spcBef>
                        <a:spcAft>
                          <a:spcPts val="0"/>
                        </a:spcAft>
                        <a:buNone/>
                      </a:pPr>
                      <a:r>
                        <a:rPr lang="en-GB" sz="1600" dirty="0" err="1"/>
                        <a:t>Kısa</a:t>
                      </a:r>
                      <a:r>
                        <a:rPr lang="en-GB" sz="1600" dirty="0"/>
                        <a:t> </a:t>
                      </a:r>
                      <a:r>
                        <a:rPr lang="en-GB" sz="1600" dirty="0" err="1"/>
                        <a:t>sürede</a:t>
                      </a:r>
                      <a:r>
                        <a:rPr lang="en-GB" sz="1600" dirty="0"/>
                        <a:t> </a:t>
                      </a:r>
                      <a:r>
                        <a:rPr lang="en-GB" sz="1600" dirty="0" err="1"/>
                        <a:t>çok</a:t>
                      </a:r>
                      <a:r>
                        <a:rPr lang="en-GB" sz="1600" dirty="0"/>
                        <a:t> </a:t>
                      </a:r>
                      <a:r>
                        <a:rPr lang="en-GB" sz="1600" dirty="0" err="1"/>
                        <a:t>fazla</a:t>
                      </a:r>
                      <a:r>
                        <a:rPr lang="en-GB" sz="1600" dirty="0"/>
                        <a:t> </a:t>
                      </a:r>
                      <a:r>
                        <a:rPr lang="en-GB" sz="1600" dirty="0" err="1"/>
                        <a:t>içerik</a:t>
                      </a:r>
                      <a:r>
                        <a:rPr lang="en-GB" sz="1600" dirty="0"/>
                        <a:t> </a:t>
                      </a:r>
                      <a:r>
                        <a:rPr lang="en-GB" sz="1600" dirty="0" err="1"/>
                        <a:t>aktarılabilir</a:t>
                      </a:r>
                      <a:endParaRPr dirty="0"/>
                    </a:p>
                  </a:txBody>
                  <a:tcPr marL="91450" marR="91450" marT="45725" marB="45725"/>
                </a:tc>
                <a:tc>
                  <a:txBody>
                    <a:bodyPr/>
                    <a:lstStyle/>
                    <a:p>
                      <a:pPr marL="0" marR="0" lvl="0" indent="0" algn="l" rtl="0">
                        <a:spcBef>
                          <a:spcPts val="0"/>
                        </a:spcBef>
                        <a:spcAft>
                          <a:spcPts val="0"/>
                        </a:spcAft>
                        <a:buNone/>
                      </a:pPr>
                      <a:r>
                        <a:rPr lang="en-GB" sz="1600"/>
                        <a:t>Öğrenciler sadece pasiftir ve aktif olarak öğrenemezler</a:t>
                      </a:r>
                      <a:endParaRPr/>
                    </a:p>
                  </a:txBody>
                  <a:tcPr marL="91450" marR="91450" marT="45725" marB="45725"/>
                </a:tc>
                <a:extLst>
                  <a:ext uri="{0D108BD9-81ED-4DB2-BD59-A6C34878D82A}">
                    <a16:rowId xmlns:a16="http://schemas.microsoft.com/office/drawing/2014/main" val="10001"/>
                  </a:ext>
                </a:extLst>
              </a:tr>
              <a:tr h="585250">
                <a:tc>
                  <a:txBody>
                    <a:bodyPr/>
                    <a:lstStyle/>
                    <a:p>
                      <a:pPr marL="0" marR="0" lvl="0" indent="0" algn="l" rtl="0">
                        <a:spcBef>
                          <a:spcPts val="0"/>
                        </a:spcBef>
                        <a:spcAft>
                          <a:spcPts val="0"/>
                        </a:spcAft>
                        <a:buNone/>
                      </a:pPr>
                      <a:r>
                        <a:rPr lang="en-GB" sz="1600"/>
                        <a:t>İnteraktif öğretim</a:t>
                      </a:r>
                      <a:endParaRPr/>
                    </a:p>
                  </a:txBody>
                  <a:tcPr marL="91450" marR="91450" marT="45725" marB="45725"/>
                </a:tc>
                <a:tc>
                  <a:txBody>
                    <a:bodyPr/>
                    <a:lstStyle/>
                    <a:p>
                      <a:pPr marL="0" marR="0" lvl="0" indent="0" algn="l" rtl="0">
                        <a:spcBef>
                          <a:spcPts val="0"/>
                        </a:spcBef>
                        <a:spcAft>
                          <a:spcPts val="0"/>
                        </a:spcAft>
                        <a:buNone/>
                      </a:pPr>
                      <a:r>
                        <a:rPr lang="en-GB" sz="1600"/>
                        <a:t>Öğretmen ders boyunca öğrencilerin katılımını ister</a:t>
                      </a:r>
                      <a:endParaRPr/>
                    </a:p>
                  </a:txBody>
                  <a:tcPr marL="91450" marR="91450" marT="45725" marB="45725"/>
                </a:tc>
                <a:tc>
                  <a:txBody>
                    <a:bodyPr/>
                    <a:lstStyle/>
                    <a:p>
                      <a:pPr marL="0" marR="0" lvl="0" indent="0" algn="l" rtl="0">
                        <a:spcBef>
                          <a:spcPts val="0"/>
                        </a:spcBef>
                        <a:spcAft>
                          <a:spcPts val="0"/>
                        </a:spcAft>
                        <a:buNone/>
                      </a:pPr>
                      <a:r>
                        <a:rPr lang="en-GB" sz="1600"/>
                        <a:t>Öğrenciler aktif olarak düşünebilir ve derse katkıda bulunabilir</a:t>
                      </a:r>
                      <a:endParaRPr/>
                    </a:p>
                  </a:txBody>
                  <a:tcPr marL="91450" marR="91450" marT="45725" marB="45725"/>
                </a:tc>
                <a:tc>
                  <a:txBody>
                    <a:bodyPr/>
                    <a:lstStyle/>
                    <a:p>
                      <a:pPr marL="0" marR="0" lvl="0" indent="0" algn="l" rtl="0">
                        <a:spcBef>
                          <a:spcPts val="0"/>
                        </a:spcBef>
                        <a:spcAft>
                          <a:spcPts val="0"/>
                        </a:spcAft>
                        <a:buNone/>
                      </a:pPr>
                      <a:r>
                        <a:rPr lang="en-GB" sz="1600" dirty="0" err="1"/>
                        <a:t>Öğrenciler</a:t>
                      </a:r>
                      <a:r>
                        <a:rPr lang="en-GB" sz="1600" dirty="0"/>
                        <a:t> </a:t>
                      </a:r>
                      <a:r>
                        <a:rPr lang="en-GB" sz="1600" dirty="0" err="1"/>
                        <a:t>aktif</a:t>
                      </a:r>
                      <a:r>
                        <a:rPr lang="en-GB" sz="1600" dirty="0"/>
                        <a:t> </a:t>
                      </a:r>
                      <a:r>
                        <a:rPr lang="en-GB" sz="1600" dirty="0" err="1"/>
                        <a:t>olmak</a:t>
                      </a:r>
                      <a:r>
                        <a:rPr lang="en-GB" sz="1600" dirty="0"/>
                        <a:t> </a:t>
                      </a:r>
                      <a:r>
                        <a:rPr lang="en-GB" sz="1600" dirty="0" err="1"/>
                        <a:t>zorunda</a:t>
                      </a:r>
                      <a:r>
                        <a:rPr lang="en-GB" sz="1600" dirty="0"/>
                        <a:t> </a:t>
                      </a:r>
                      <a:r>
                        <a:rPr lang="en-GB" sz="1600" dirty="0" err="1"/>
                        <a:t>değil</a:t>
                      </a:r>
                      <a:endParaRPr dirty="0"/>
                    </a:p>
                  </a:txBody>
                  <a:tcPr marL="91450" marR="91450" marT="45725" marB="45725"/>
                </a:tc>
                <a:extLst>
                  <a:ext uri="{0D108BD9-81ED-4DB2-BD59-A6C34878D82A}">
                    <a16:rowId xmlns:a16="http://schemas.microsoft.com/office/drawing/2014/main" val="10002"/>
                  </a:ext>
                </a:extLst>
              </a:tr>
              <a:tr h="831675">
                <a:tc>
                  <a:txBody>
                    <a:bodyPr/>
                    <a:lstStyle/>
                    <a:p>
                      <a:pPr marL="0" marR="0" lvl="0" indent="0" algn="l" rtl="0">
                        <a:spcBef>
                          <a:spcPts val="0"/>
                        </a:spcBef>
                        <a:spcAft>
                          <a:spcPts val="0"/>
                        </a:spcAft>
                        <a:buNone/>
                      </a:pPr>
                      <a:r>
                        <a:rPr lang="en-GB" sz="1600"/>
                        <a:t>Probleme Dayalı Öğrenme (PDÖ)</a:t>
                      </a:r>
                      <a:endParaRPr/>
                    </a:p>
                  </a:txBody>
                  <a:tcPr marL="91450" marR="91450" marT="45725" marB="45725"/>
                </a:tc>
                <a:tc>
                  <a:txBody>
                    <a:bodyPr/>
                    <a:lstStyle/>
                    <a:p>
                      <a:pPr marL="0" marR="0" lvl="0" indent="0" algn="l" rtl="0">
                        <a:spcBef>
                          <a:spcPts val="0"/>
                        </a:spcBef>
                        <a:spcAft>
                          <a:spcPts val="0"/>
                        </a:spcAft>
                        <a:buNone/>
                      </a:pPr>
                      <a:r>
                        <a:rPr lang="en-GB" sz="1600"/>
                        <a:t>Gerçek hayat problemlerini çözmek için grup çalışması</a:t>
                      </a:r>
                      <a:endParaRPr/>
                    </a:p>
                  </a:txBody>
                  <a:tcPr marL="91450" marR="91450" marT="45725" marB="45725"/>
                </a:tc>
                <a:tc>
                  <a:txBody>
                    <a:bodyPr/>
                    <a:lstStyle/>
                    <a:p>
                      <a:pPr marL="0" marR="0" lvl="0" indent="0" algn="l" rtl="0">
                        <a:spcBef>
                          <a:spcPts val="0"/>
                        </a:spcBef>
                        <a:spcAft>
                          <a:spcPts val="0"/>
                        </a:spcAft>
                        <a:buNone/>
                      </a:pPr>
                      <a:r>
                        <a:rPr lang="en-GB" sz="1600"/>
                        <a:t>İşbirliğini, problem çözme becerilerini ve eleştirel düşünmeyi teşvik eder</a:t>
                      </a:r>
                      <a:endParaRPr/>
                    </a:p>
                  </a:txBody>
                  <a:tcPr marL="91450" marR="91450" marT="45725" marB="45725"/>
                </a:tc>
                <a:tc>
                  <a:txBody>
                    <a:bodyPr/>
                    <a:lstStyle/>
                    <a:p>
                      <a:pPr marL="0" marR="0" lvl="0" indent="0" algn="l" rtl="0">
                        <a:spcBef>
                          <a:spcPts val="0"/>
                        </a:spcBef>
                        <a:spcAft>
                          <a:spcPts val="0"/>
                        </a:spcAft>
                        <a:buNone/>
                      </a:pPr>
                      <a:r>
                        <a:rPr lang="en-GB" sz="1600" dirty="0" err="1"/>
                        <a:t>Öğrenciler</a:t>
                      </a:r>
                      <a:r>
                        <a:rPr lang="en-GB" sz="1600" dirty="0"/>
                        <a:t> </a:t>
                      </a:r>
                      <a:r>
                        <a:rPr lang="en-GB" sz="1600" dirty="0" err="1"/>
                        <a:t>problemi</a:t>
                      </a:r>
                      <a:r>
                        <a:rPr lang="en-GB" sz="1600" dirty="0"/>
                        <a:t> </a:t>
                      </a:r>
                      <a:r>
                        <a:rPr lang="en-GB" sz="1600" dirty="0" err="1"/>
                        <a:t>kendi</a:t>
                      </a:r>
                      <a:r>
                        <a:rPr lang="en-GB" sz="1600" dirty="0"/>
                        <a:t> </a:t>
                      </a:r>
                      <a:r>
                        <a:rPr lang="en-GB" sz="1600" dirty="0" err="1"/>
                        <a:t>başlarına</a:t>
                      </a:r>
                      <a:r>
                        <a:rPr lang="en-GB" sz="1600" dirty="0"/>
                        <a:t> </a:t>
                      </a:r>
                      <a:r>
                        <a:rPr lang="en-GB" sz="1600" dirty="0" err="1"/>
                        <a:t>çözmekten</a:t>
                      </a:r>
                      <a:r>
                        <a:rPr lang="en-GB" sz="1600" dirty="0"/>
                        <a:t> </a:t>
                      </a:r>
                      <a:r>
                        <a:rPr lang="en-GB" sz="1600" dirty="0" err="1"/>
                        <a:t>bunalabilirler</a:t>
                      </a:r>
                      <a:endParaRPr dirty="0"/>
                    </a:p>
                  </a:txBody>
                  <a:tcPr marL="91450" marR="91450" marT="45725" marB="45725"/>
                </a:tc>
                <a:extLst>
                  <a:ext uri="{0D108BD9-81ED-4DB2-BD59-A6C34878D82A}">
                    <a16:rowId xmlns:a16="http://schemas.microsoft.com/office/drawing/2014/main" val="10003"/>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GB" sz="3200" b="1">
                <a:solidFill>
                  <a:schemeClr val="lt1"/>
                </a:solidFill>
              </a:rPr>
              <a:t>Modül 1: Temel yetkinliklerin geliştirilmesi</a:t>
            </a:r>
            <a:br>
              <a:rPr lang="en-GB" sz="3200" b="1">
                <a:solidFill>
                  <a:schemeClr val="lt1"/>
                </a:solidFill>
              </a:rPr>
            </a:br>
            <a:r>
              <a:rPr lang="en-GB" sz="3200" b="1">
                <a:solidFill>
                  <a:schemeClr val="lt1"/>
                </a:solidFill>
              </a:rPr>
              <a:t>2</a:t>
            </a:r>
            <a:r>
              <a:rPr lang="en-GB" sz="3200">
                <a:solidFill>
                  <a:schemeClr val="lt1"/>
                </a:solidFill>
              </a:rPr>
              <a:t>. Modülün İçeriği</a:t>
            </a:r>
            <a:endParaRPr sz="3200" b="1">
              <a:solidFill>
                <a:schemeClr val="lt1"/>
              </a:solidFill>
            </a:endParaRPr>
          </a:p>
        </p:txBody>
      </p:sp>
      <p:sp>
        <p:nvSpPr>
          <p:cNvPr id="196" name="Google Shape;196;p9"/>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chemeClr val="dk1"/>
              </a:buClr>
              <a:buSzPts val="1600"/>
              <a:buNone/>
            </a:pPr>
            <a:r>
              <a:rPr lang="en-GB" sz="1600" b="1"/>
              <a:t>Öğretim becerileri: farklı öğretim yaklaşımları (2)</a:t>
            </a:r>
            <a:endParaRPr/>
          </a:p>
          <a:p>
            <a:pPr marL="0" lvl="0" indent="0" algn="l" rtl="0">
              <a:lnSpc>
                <a:spcPct val="150000"/>
              </a:lnSpc>
              <a:spcBef>
                <a:spcPts val="10"/>
              </a:spcBef>
              <a:spcAft>
                <a:spcPts val="0"/>
              </a:spcAft>
              <a:buClr>
                <a:schemeClr val="dk1"/>
              </a:buClr>
              <a:buSzPts val="1600"/>
              <a:buNone/>
            </a:pPr>
            <a:endParaRPr sz="1600" b="1"/>
          </a:p>
          <a:p>
            <a:pPr marL="0" lvl="0" indent="0" algn="l" rtl="0">
              <a:lnSpc>
                <a:spcPct val="150000"/>
              </a:lnSpc>
              <a:spcBef>
                <a:spcPts val="10"/>
              </a:spcBef>
              <a:spcAft>
                <a:spcPts val="0"/>
              </a:spcAft>
              <a:buClr>
                <a:schemeClr val="dk1"/>
              </a:buClr>
              <a:buSzPts val="1600"/>
              <a:buNone/>
            </a:pPr>
            <a:endParaRPr sz="1600"/>
          </a:p>
        </p:txBody>
      </p:sp>
      <p:graphicFrame>
        <p:nvGraphicFramePr>
          <p:cNvPr id="197" name="Google Shape;197;p9"/>
          <p:cNvGraphicFramePr/>
          <p:nvPr>
            <p:extLst>
              <p:ext uri="{D42A27DB-BD31-4B8C-83A1-F6EECF244321}">
                <p14:modId xmlns:p14="http://schemas.microsoft.com/office/powerpoint/2010/main" val="1852425433"/>
              </p:ext>
            </p:extLst>
          </p:nvPr>
        </p:nvGraphicFramePr>
        <p:xfrm>
          <a:off x="838200" y="1893839"/>
          <a:ext cx="10515600" cy="2653935"/>
        </p:xfrm>
        <a:graphic>
          <a:graphicData uri="http://schemas.openxmlformats.org/drawingml/2006/table">
            <a:tbl>
              <a:tblPr firstRow="1" bandRow="1">
                <a:noFill/>
                <a:tableStyleId>{B4A26438-6860-4645-8ABB-5A9AB97868B2}</a:tableStyleId>
              </a:tblPr>
              <a:tblGrid>
                <a:gridCol w="1609375">
                  <a:extLst>
                    <a:ext uri="{9D8B030D-6E8A-4147-A177-3AD203B41FA5}">
                      <a16:colId xmlns:a16="http://schemas.microsoft.com/office/drawing/2014/main" val="20000"/>
                    </a:ext>
                  </a:extLst>
                </a:gridCol>
                <a:gridCol w="3116650">
                  <a:extLst>
                    <a:ext uri="{9D8B030D-6E8A-4147-A177-3AD203B41FA5}">
                      <a16:colId xmlns:a16="http://schemas.microsoft.com/office/drawing/2014/main" val="20001"/>
                    </a:ext>
                  </a:extLst>
                </a:gridCol>
                <a:gridCol w="3160675">
                  <a:extLst>
                    <a:ext uri="{9D8B030D-6E8A-4147-A177-3AD203B41FA5}">
                      <a16:colId xmlns:a16="http://schemas.microsoft.com/office/drawing/2014/main" val="20002"/>
                    </a:ext>
                  </a:extLst>
                </a:gridCol>
                <a:gridCol w="2628900">
                  <a:extLst>
                    <a:ext uri="{9D8B030D-6E8A-4147-A177-3AD203B41FA5}">
                      <a16:colId xmlns:a16="http://schemas.microsoft.com/office/drawing/2014/main" val="20003"/>
                    </a:ext>
                  </a:extLst>
                </a:gridCol>
              </a:tblGrid>
              <a:tr h="642975">
                <a:tc>
                  <a:txBody>
                    <a:bodyPr/>
                    <a:lstStyle/>
                    <a:p>
                      <a:pPr marL="0" marR="0" lvl="0" indent="0" algn="l" rtl="0">
                        <a:spcBef>
                          <a:spcPts val="0"/>
                        </a:spcBef>
                        <a:spcAft>
                          <a:spcPts val="0"/>
                        </a:spcAft>
                        <a:buNone/>
                      </a:pPr>
                      <a:r>
                        <a:rPr lang="tr-TR" sz="1600" dirty="0"/>
                        <a:t>Ö</a:t>
                      </a:r>
                      <a:r>
                        <a:rPr lang="en-GB" sz="1600" dirty="0" err="1"/>
                        <a:t>ğreti̇m</a:t>
                      </a:r>
                      <a:r>
                        <a:rPr lang="en-GB" sz="1600" dirty="0"/>
                        <a:t> </a:t>
                      </a:r>
                      <a:r>
                        <a:rPr lang="en-GB" sz="1600" dirty="0" err="1"/>
                        <a:t>yaklaş</a:t>
                      </a:r>
                      <a:r>
                        <a:rPr lang="tr-TR" sz="1600" dirty="0" err="1"/>
                        <a:t>ımı</a:t>
                      </a:r>
                      <a:endParaRPr dirty="0"/>
                    </a:p>
                  </a:txBody>
                  <a:tcPr marL="91450" marR="91450" marT="45725" marB="45725"/>
                </a:tc>
                <a:tc>
                  <a:txBody>
                    <a:bodyPr/>
                    <a:lstStyle/>
                    <a:p>
                      <a:pPr marL="0" marR="0" lvl="0" indent="0" algn="l" rtl="0">
                        <a:spcBef>
                          <a:spcPts val="0"/>
                        </a:spcBef>
                        <a:spcAft>
                          <a:spcPts val="0"/>
                        </a:spcAft>
                        <a:buNone/>
                      </a:pPr>
                      <a:r>
                        <a:rPr lang="tr-TR" sz="1600" dirty="0"/>
                        <a:t>Ta</a:t>
                      </a:r>
                      <a:r>
                        <a:rPr lang="en-GB" sz="1600" dirty="0" err="1"/>
                        <a:t>nım</a:t>
                      </a:r>
                      <a:endParaRPr dirty="0"/>
                    </a:p>
                  </a:txBody>
                  <a:tcPr marL="91450" marR="91450" marT="45725" marB="45725"/>
                </a:tc>
                <a:tc>
                  <a:txBody>
                    <a:bodyPr/>
                    <a:lstStyle/>
                    <a:p>
                      <a:pPr marL="0" marR="0" lvl="0" indent="0" algn="l" rtl="0">
                        <a:spcBef>
                          <a:spcPts val="0"/>
                        </a:spcBef>
                        <a:spcAft>
                          <a:spcPts val="0"/>
                        </a:spcAft>
                        <a:buNone/>
                      </a:pPr>
                      <a:r>
                        <a:rPr lang="tr-TR" sz="1600" dirty="0"/>
                        <a:t>A</a:t>
                      </a:r>
                      <a:r>
                        <a:rPr lang="en-GB" sz="1600" dirty="0" err="1"/>
                        <a:t>vantaj</a:t>
                      </a:r>
                      <a:endParaRPr dirty="0"/>
                    </a:p>
                  </a:txBody>
                  <a:tcPr marL="91450" marR="91450" marT="45725" marB="45725"/>
                </a:tc>
                <a:tc>
                  <a:txBody>
                    <a:bodyPr/>
                    <a:lstStyle/>
                    <a:p>
                      <a:pPr marL="0" marR="0" lvl="0" indent="0" algn="l" rtl="0">
                        <a:spcBef>
                          <a:spcPts val="0"/>
                        </a:spcBef>
                        <a:spcAft>
                          <a:spcPts val="0"/>
                        </a:spcAft>
                        <a:buNone/>
                      </a:pPr>
                      <a:r>
                        <a:rPr lang="en-GB" sz="1600"/>
                        <a:t>Dezavantaj</a:t>
                      </a:r>
                      <a:endParaRPr/>
                    </a:p>
                  </a:txBody>
                  <a:tcPr marL="91450" marR="91450" marT="45725" marB="45725"/>
                </a:tc>
                <a:extLst>
                  <a:ext uri="{0D108BD9-81ED-4DB2-BD59-A6C34878D82A}">
                    <a16:rowId xmlns:a16="http://schemas.microsoft.com/office/drawing/2014/main" val="10000"/>
                  </a:ext>
                </a:extLst>
              </a:tr>
              <a:tr h="944150">
                <a:tc>
                  <a:txBody>
                    <a:bodyPr/>
                    <a:lstStyle/>
                    <a:p>
                      <a:pPr marL="0" marR="0" lvl="0" indent="0" algn="l" rtl="0">
                        <a:spcBef>
                          <a:spcPts val="0"/>
                        </a:spcBef>
                        <a:spcAft>
                          <a:spcPts val="0"/>
                        </a:spcAft>
                        <a:buNone/>
                      </a:pPr>
                      <a:r>
                        <a:rPr lang="en-GB" sz="1600"/>
                        <a:t>Proje Tabanlı Öğrenme</a:t>
                      </a:r>
                      <a:endParaRPr/>
                    </a:p>
                  </a:txBody>
                  <a:tcPr marL="91450" marR="91450" marT="45725" marB="45725"/>
                </a:tc>
                <a:tc>
                  <a:txBody>
                    <a:bodyPr/>
                    <a:lstStyle/>
                    <a:p>
                      <a:pPr marL="0" marR="0" lvl="0" indent="0" algn="l" rtl="0">
                        <a:spcBef>
                          <a:spcPts val="0"/>
                        </a:spcBef>
                        <a:spcAft>
                          <a:spcPts val="0"/>
                        </a:spcAft>
                        <a:buNone/>
                      </a:pPr>
                      <a:r>
                        <a:rPr lang="en-GB" sz="1600"/>
                        <a:t>Sınıfta öğrendikleri ile bir proje dahilindeki problemleri çözmek için grup veya tekli çalışma</a:t>
                      </a:r>
                      <a:endParaRPr/>
                    </a:p>
                  </a:txBody>
                  <a:tcPr marL="91450" marR="91450" marT="45725" marB="45725"/>
                </a:tc>
                <a:tc>
                  <a:txBody>
                    <a:bodyPr/>
                    <a:lstStyle/>
                    <a:p>
                      <a:pPr marL="0" marR="0" lvl="0" indent="0" algn="l" rtl="0">
                        <a:spcBef>
                          <a:spcPts val="0"/>
                        </a:spcBef>
                        <a:spcAft>
                          <a:spcPts val="0"/>
                        </a:spcAft>
                        <a:buNone/>
                      </a:pPr>
                      <a:r>
                        <a:rPr lang="en-GB" sz="1600"/>
                        <a:t>Eylem odaklılığı, işbirliğini ve yaratıcılığı teşvik eder</a:t>
                      </a:r>
                      <a:endParaRPr/>
                    </a:p>
                  </a:txBody>
                  <a:tcPr marL="91450" marR="91450" marT="45725" marB="45725"/>
                </a:tc>
                <a:tc>
                  <a:txBody>
                    <a:bodyPr/>
                    <a:lstStyle/>
                    <a:p>
                      <a:pPr marL="0" marR="0" lvl="0" indent="0" algn="l" rtl="0">
                        <a:spcBef>
                          <a:spcPts val="0"/>
                        </a:spcBef>
                        <a:spcAft>
                          <a:spcPts val="0"/>
                        </a:spcAft>
                        <a:buNone/>
                      </a:pPr>
                      <a:r>
                        <a:rPr lang="en-GB" sz="1600"/>
                        <a:t>Öğrenciler yaratıcı görevler karşısında bunalabilirler</a:t>
                      </a:r>
                      <a:endParaRPr/>
                    </a:p>
                  </a:txBody>
                  <a:tcPr marL="91450" marR="91450" marT="45725" marB="45725"/>
                </a:tc>
                <a:extLst>
                  <a:ext uri="{0D108BD9-81ED-4DB2-BD59-A6C34878D82A}">
                    <a16:rowId xmlns:a16="http://schemas.microsoft.com/office/drawing/2014/main" val="10001"/>
                  </a:ext>
                </a:extLst>
              </a:tr>
              <a:tr h="997525">
                <a:tc>
                  <a:txBody>
                    <a:bodyPr/>
                    <a:lstStyle/>
                    <a:p>
                      <a:pPr marL="0" marR="0" lvl="0" indent="0" algn="l" rtl="0">
                        <a:spcBef>
                          <a:spcPts val="0"/>
                        </a:spcBef>
                        <a:spcAft>
                          <a:spcPts val="0"/>
                        </a:spcAft>
                        <a:buNone/>
                      </a:pPr>
                      <a:r>
                        <a:rPr lang="en-GB" sz="1600"/>
                        <a:t>Ters Yüz Sınıf</a:t>
                      </a:r>
                      <a:endParaRPr/>
                    </a:p>
                  </a:txBody>
                  <a:tcPr marL="91450" marR="91450" marT="45725" marB="45725"/>
                </a:tc>
                <a:tc>
                  <a:txBody>
                    <a:bodyPr/>
                    <a:lstStyle/>
                    <a:p>
                      <a:pPr marL="0" marR="0" lvl="0" indent="0" algn="l" rtl="0">
                        <a:spcBef>
                          <a:spcPts val="0"/>
                        </a:spcBef>
                        <a:spcAft>
                          <a:spcPts val="0"/>
                        </a:spcAft>
                        <a:buNone/>
                      </a:pPr>
                      <a:r>
                        <a:rPr lang="en-GB" sz="1600"/>
                        <a:t>Bilgi kazanımı sınıf dışında gerçekleşiyor, bu nedenle uygulamalı etkinlikler sınıfta gerçekleşiyor</a:t>
                      </a:r>
                      <a:endParaRPr/>
                    </a:p>
                  </a:txBody>
                  <a:tcPr marL="91450" marR="91450" marT="45725" marB="45725"/>
                </a:tc>
                <a:tc>
                  <a:txBody>
                    <a:bodyPr/>
                    <a:lstStyle/>
                    <a:p>
                      <a:pPr marL="0" marR="0" lvl="0" indent="0" algn="l" rtl="0">
                        <a:spcBef>
                          <a:spcPts val="0"/>
                        </a:spcBef>
                        <a:spcAft>
                          <a:spcPts val="0"/>
                        </a:spcAft>
                        <a:buNone/>
                      </a:pPr>
                      <a:r>
                        <a:rPr lang="en-GB" sz="1600"/>
                        <a:t>Öğrenciler teorik kısmı kendi başlarına öğrenebilir ve ders sırasında aktif olarak katılabilirler</a:t>
                      </a:r>
                      <a:endParaRPr/>
                    </a:p>
                  </a:txBody>
                  <a:tcPr marL="91450" marR="91450" marT="45725" marB="45725"/>
                </a:tc>
                <a:tc>
                  <a:txBody>
                    <a:bodyPr/>
                    <a:lstStyle/>
                    <a:p>
                      <a:pPr marL="0" marR="0" lvl="0" indent="0" algn="l" rtl="0">
                        <a:spcBef>
                          <a:spcPts val="0"/>
                        </a:spcBef>
                        <a:spcAft>
                          <a:spcPts val="0"/>
                        </a:spcAft>
                        <a:buNone/>
                      </a:pPr>
                      <a:r>
                        <a:rPr lang="en-GB" sz="1600" dirty="0" err="1"/>
                        <a:t>Öğrenciler</a:t>
                      </a:r>
                      <a:r>
                        <a:rPr lang="en-GB" sz="1600" dirty="0"/>
                        <a:t> </a:t>
                      </a:r>
                      <a:r>
                        <a:rPr lang="en-GB" sz="1600" dirty="0" err="1"/>
                        <a:t>sınıf</a:t>
                      </a:r>
                      <a:r>
                        <a:rPr lang="en-GB" sz="1600" dirty="0"/>
                        <a:t> </a:t>
                      </a:r>
                      <a:r>
                        <a:rPr lang="en-GB" sz="1600" dirty="0" err="1"/>
                        <a:t>dışında</a:t>
                      </a:r>
                      <a:r>
                        <a:rPr lang="en-GB" sz="1600" dirty="0"/>
                        <a:t> </a:t>
                      </a:r>
                      <a:r>
                        <a:rPr lang="en-GB" sz="1600" dirty="0" err="1"/>
                        <a:t>öğrenme</a:t>
                      </a:r>
                      <a:r>
                        <a:rPr lang="en-GB" sz="1600" dirty="0"/>
                        <a:t> </a:t>
                      </a:r>
                      <a:r>
                        <a:rPr lang="en-GB" sz="1600" dirty="0" err="1"/>
                        <a:t>konusunda</a:t>
                      </a:r>
                      <a:r>
                        <a:rPr lang="en-GB" sz="1600" dirty="0"/>
                        <a:t> </a:t>
                      </a:r>
                      <a:r>
                        <a:rPr lang="en-GB" sz="1600" dirty="0" err="1"/>
                        <a:t>zorluklar</a:t>
                      </a:r>
                      <a:r>
                        <a:rPr lang="en-GB" sz="1600" dirty="0"/>
                        <a:t> </a:t>
                      </a:r>
                      <a:r>
                        <a:rPr lang="en-GB" sz="1600" dirty="0" err="1"/>
                        <a:t>yaşayabilir</a:t>
                      </a:r>
                      <a:endParaRPr dirty="0"/>
                    </a:p>
                  </a:txBody>
                  <a:tcPr marL="91450" marR="91450" marT="45725" marB="45725"/>
                </a:tc>
                <a:extLst>
                  <a:ext uri="{0D108BD9-81ED-4DB2-BD59-A6C34878D82A}">
                    <a16:rowId xmlns:a16="http://schemas.microsoft.com/office/drawing/2014/main" val="10002"/>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0"/>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600"/>
              <a:buNone/>
            </a:pPr>
            <a:r>
              <a:rPr lang="en-GB" sz="1600" b="1" dirty="0" err="1"/>
              <a:t>Öğretim</a:t>
            </a:r>
            <a:r>
              <a:rPr lang="en-GB" sz="1600" b="1" dirty="0"/>
              <a:t> </a:t>
            </a:r>
            <a:r>
              <a:rPr lang="en-GB" sz="1600" b="1" dirty="0" err="1"/>
              <a:t>becerileri</a:t>
            </a:r>
            <a:r>
              <a:rPr lang="en-GB" sz="1600" b="1" dirty="0"/>
              <a:t>: </a:t>
            </a:r>
            <a:r>
              <a:rPr lang="en-GB" sz="1600" b="1" dirty="0" err="1"/>
              <a:t>farklı</a:t>
            </a:r>
            <a:r>
              <a:rPr lang="en-GB" sz="1600" b="1" dirty="0"/>
              <a:t> </a:t>
            </a:r>
            <a:r>
              <a:rPr lang="en-GB" sz="1600" b="1" dirty="0" err="1"/>
              <a:t>öğrenme</a:t>
            </a:r>
            <a:r>
              <a:rPr lang="en-GB" sz="1600" b="1" dirty="0"/>
              <a:t> </a:t>
            </a:r>
            <a:r>
              <a:rPr lang="en-GB" sz="1600" b="1" dirty="0" err="1"/>
              <a:t>düzeylerine</a:t>
            </a:r>
            <a:r>
              <a:rPr lang="en-GB" sz="1600" b="1" dirty="0"/>
              <a:t> </a:t>
            </a:r>
            <a:r>
              <a:rPr lang="en-GB" sz="1600" b="1" dirty="0" err="1"/>
              <a:t>sahip</a:t>
            </a:r>
            <a:r>
              <a:rPr lang="en-GB" sz="1600" b="1" dirty="0"/>
              <a:t> </a:t>
            </a:r>
            <a:r>
              <a:rPr lang="en-GB" sz="1600" b="1" dirty="0" err="1"/>
              <a:t>öğrenciler</a:t>
            </a:r>
            <a:r>
              <a:rPr lang="en-GB" sz="1600" b="1" dirty="0"/>
              <a:t> </a:t>
            </a:r>
            <a:r>
              <a:rPr lang="en-GB" sz="1600" b="1" dirty="0" err="1"/>
              <a:t>için</a:t>
            </a:r>
            <a:r>
              <a:rPr lang="en-GB" sz="1600" b="1" dirty="0"/>
              <a:t> </a:t>
            </a:r>
            <a:r>
              <a:rPr lang="en-GB" sz="1600" b="1" dirty="0" err="1"/>
              <a:t>uygulamalar</a:t>
            </a:r>
            <a:endParaRPr dirty="0"/>
          </a:p>
          <a:p>
            <a:pPr marL="0" lvl="0" indent="0" algn="l" rtl="0">
              <a:lnSpc>
                <a:spcPct val="90000"/>
              </a:lnSpc>
              <a:spcBef>
                <a:spcPts val="1000"/>
              </a:spcBef>
              <a:spcAft>
                <a:spcPts val="0"/>
              </a:spcAft>
              <a:buClr>
                <a:schemeClr val="dk1"/>
              </a:buClr>
              <a:buSzPts val="1600"/>
              <a:buNone/>
            </a:pPr>
            <a:r>
              <a:rPr lang="en-GB" sz="1600" dirty="0"/>
              <a:t>Bir </a:t>
            </a:r>
            <a:r>
              <a:rPr lang="en-GB" sz="1600" dirty="0" err="1"/>
              <a:t>sınıftaki</a:t>
            </a:r>
            <a:r>
              <a:rPr lang="en-GB" sz="1600" dirty="0"/>
              <a:t> </a:t>
            </a:r>
            <a:r>
              <a:rPr lang="en-GB" sz="1600" dirty="0" err="1"/>
              <a:t>öğrencilerin</a:t>
            </a:r>
            <a:r>
              <a:rPr lang="en-GB" sz="1600" dirty="0"/>
              <a:t> </a:t>
            </a:r>
            <a:r>
              <a:rPr lang="en-GB" sz="1600" dirty="0" err="1"/>
              <a:t>heterojen</a:t>
            </a:r>
            <a:r>
              <a:rPr lang="en-GB" sz="1600" dirty="0"/>
              <a:t> </a:t>
            </a:r>
            <a:r>
              <a:rPr lang="en-GB" sz="1600" dirty="0" err="1"/>
              <a:t>öğrenme</a:t>
            </a:r>
            <a:r>
              <a:rPr lang="en-GB" sz="1600" dirty="0"/>
              <a:t> </a:t>
            </a:r>
            <a:r>
              <a:rPr lang="en-GB" sz="1600" dirty="0" err="1"/>
              <a:t>gereksinimleri</a:t>
            </a:r>
            <a:r>
              <a:rPr lang="en-GB" sz="1600" dirty="0"/>
              <a:t> de </a:t>
            </a:r>
            <a:r>
              <a:rPr lang="en-GB" sz="1600" dirty="0" err="1"/>
              <a:t>farklı</a:t>
            </a:r>
            <a:r>
              <a:rPr lang="en-GB" sz="1600" dirty="0"/>
              <a:t> </a:t>
            </a:r>
            <a:r>
              <a:rPr lang="en-GB" sz="1600" dirty="0" err="1"/>
              <a:t>uygulamalar</a:t>
            </a:r>
            <a:r>
              <a:rPr lang="en-GB" sz="1600" dirty="0"/>
              <a:t> </a:t>
            </a:r>
            <a:r>
              <a:rPr lang="en-GB" sz="1600" dirty="0" err="1"/>
              <a:t>gerektirir</a:t>
            </a:r>
            <a:r>
              <a:rPr lang="en-GB" sz="1600" dirty="0"/>
              <a:t>.</a:t>
            </a:r>
            <a:endParaRPr dirty="0"/>
          </a:p>
        </p:txBody>
      </p:sp>
      <p:sp>
        <p:nvSpPr>
          <p:cNvPr id="203" name="Google Shape;203;p10"/>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GB" sz="3200" b="1">
                <a:solidFill>
                  <a:schemeClr val="lt1"/>
                </a:solidFill>
              </a:rPr>
              <a:t>Modül 1: Temel yetkinliklerin geliştirilmesi</a:t>
            </a:r>
            <a:br>
              <a:rPr lang="en-GB" sz="3200" b="1">
                <a:solidFill>
                  <a:schemeClr val="lt1"/>
                </a:solidFill>
              </a:rPr>
            </a:br>
            <a:r>
              <a:rPr lang="en-GB" sz="3200" b="1">
                <a:solidFill>
                  <a:schemeClr val="lt1"/>
                </a:solidFill>
              </a:rPr>
              <a:t>2</a:t>
            </a:r>
            <a:r>
              <a:rPr lang="en-GB" sz="3200">
                <a:solidFill>
                  <a:schemeClr val="lt1"/>
                </a:solidFill>
              </a:rPr>
              <a:t>. Modülün İçeriği</a:t>
            </a:r>
            <a:endParaRPr sz="3200" b="1">
              <a:solidFill>
                <a:schemeClr val="lt1"/>
              </a:solidFill>
            </a:endParaRPr>
          </a:p>
        </p:txBody>
      </p:sp>
      <p:sp>
        <p:nvSpPr>
          <p:cNvPr id="204" name="Google Shape;204;p10"/>
          <p:cNvSpPr/>
          <p:nvPr/>
        </p:nvSpPr>
        <p:spPr>
          <a:xfrm>
            <a:off x="2057400" y="2190549"/>
            <a:ext cx="5400675" cy="408623"/>
          </a:xfrm>
          <a:prstGeom prst="roundRect">
            <a:avLst>
              <a:gd name="adj" fmla="val 16667"/>
            </a:avLst>
          </a:prstGeom>
          <a:gradFill>
            <a:gsLst>
              <a:gs pos="0">
                <a:srgbClr val="9A6615"/>
              </a:gs>
              <a:gs pos="48000">
                <a:srgbClr val="E29A29"/>
              </a:gs>
              <a:gs pos="100000">
                <a:srgbClr val="ECC07C"/>
              </a:gs>
            </a:gsLst>
            <a:lin ang="16200000" scaled="0"/>
          </a:gra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lt1"/>
                </a:solidFill>
                <a:latin typeface="Calibri"/>
                <a:ea typeface="Calibri"/>
                <a:cs typeface="Calibri"/>
                <a:sym typeface="Calibri"/>
              </a:rPr>
              <a:t>Farklı zorluk seviyelerinde farklı görevler sağlayın</a:t>
            </a:r>
            <a:endParaRPr/>
          </a:p>
        </p:txBody>
      </p:sp>
      <p:sp>
        <p:nvSpPr>
          <p:cNvPr id="205" name="Google Shape;205;p10"/>
          <p:cNvSpPr/>
          <p:nvPr/>
        </p:nvSpPr>
        <p:spPr>
          <a:xfrm>
            <a:off x="1095375" y="2794778"/>
            <a:ext cx="5314950" cy="715045"/>
          </a:xfrm>
          <a:prstGeom prst="roundRect">
            <a:avLst>
              <a:gd name="adj" fmla="val 16667"/>
            </a:avLst>
          </a:prstGeom>
          <a:gradFill>
            <a:gsLst>
              <a:gs pos="0">
                <a:srgbClr val="9A6615"/>
              </a:gs>
              <a:gs pos="48000">
                <a:srgbClr val="E29A29"/>
              </a:gs>
              <a:gs pos="100000">
                <a:srgbClr val="ECC07C"/>
              </a:gs>
            </a:gsLst>
            <a:lin ang="16200000" scaled="0"/>
          </a:gra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dirty="0" err="1">
                <a:solidFill>
                  <a:schemeClr val="lt1"/>
                </a:solidFill>
                <a:latin typeface="Calibri"/>
                <a:ea typeface="Calibri"/>
                <a:cs typeface="Calibri"/>
                <a:sym typeface="Calibri"/>
              </a:rPr>
              <a:t>Farklı</a:t>
            </a:r>
            <a:r>
              <a:rPr lang="en-GB" sz="1800" dirty="0">
                <a:solidFill>
                  <a:schemeClr val="lt1"/>
                </a:solidFill>
                <a:latin typeface="Calibri"/>
                <a:ea typeface="Calibri"/>
                <a:cs typeface="Calibri"/>
                <a:sym typeface="Calibri"/>
              </a:rPr>
              <a:t> </a:t>
            </a:r>
            <a:r>
              <a:rPr lang="en-GB" sz="1800" dirty="0" err="1">
                <a:solidFill>
                  <a:schemeClr val="lt1"/>
                </a:solidFill>
                <a:latin typeface="Calibri"/>
                <a:ea typeface="Calibri"/>
                <a:cs typeface="Calibri"/>
                <a:sym typeface="Calibri"/>
              </a:rPr>
              <a:t>öğrenme</a:t>
            </a:r>
            <a:r>
              <a:rPr lang="en-GB" sz="1800" dirty="0">
                <a:solidFill>
                  <a:schemeClr val="lt1"/>
                </a:solidFill>
                <a:latin typeface="Calibri"/>
                <a:ea typeface="Calibri"/>
                <a:cs typeface="Calibri"/>
                <a:sym typeface="Calibri"/>
              </a:rPr>
              <a:t> </a:t>
            </a:r>
            <a:r>
              <a:rPr lang="en-GB" sz="1800" dirty="0" err="1">
                <a:solidFill>
                  <a:schemeClr val="lt1"/>
                </a:solidFill>
                <a:latin typeface="Calibri"/>
                <a:ea typeface="Calibri"/>
                <a:cs typeface="Calibri"/>
                <a:sym typeface="Calibri"/>
              </a:rPr>
              <a:t>seviyelerindeki</a:t>
            </a:r>
            <a:r>
              <a:rPr lang="en-GB" sz="1800" dirty="0">
                <a:solidFill>
                  <a:schemeClr val="lt1"/>
                </a:solidFill>
                <a:latin typeface="Calibri"/>
                <a:ea typeface="Calibri"/>
                <a:cs typeface="Calibri"/>
                <a:sym typeface="Calibri"/>
              </a:rPr>
              <a:t> </a:t>
            </a:r>
            <a:r>
              <a:rPr lang="en-GB" sz="1800" dirty="0" err="1">
                <a:solidFill>
                  <a:schemeClr val="lt1"/>
                </a:solidFill>
                <a:latin typeface="Calibri"/>
                <a:ea typeface="Calibri"/>
                <a:cs typeface="Calibri"/>
                <a:sym typeface="Calibri"/>
              </a:rPr>
              <a:t>öğrencilerin</a:t>
            </a:r>
            <a:r>
              <a:rPr lang="en-GB" sz="1800" dirty="0">
                <a:solidFill>
                  <a:schemeClr val="lt1"/>
                </a:solidFill>
                <a:latin typeface="Calibri"/>
                <a:ea typeface="Calibri"/>
                <a:cs typeface="Calibri"/>
                <a:sym typeface="Calibri"/>
              </a:rPr>
              <a:t> </a:t>
            </a:r>
            <a:r>
              <a:rPr lang="en-GB" sz="1800" dirty="0" err="1">
                <a:solidFill>
                  <a:schemeClr val="lt1"/>
                </a:solidFill>
                <a:latin typeface="Calibri"/>
                <a:ea typeface="Calibri"/>
                <a:cs typeface="Calibri"/>
                <a:sym typeface="Calibri"/>
              </a:rPr>
              <a:t>birlikte</a:t>
            </a:r>
            <a:r>
              <a:rPr lang="tr-TR" sz="1800" dirty="0">
                <a:solidFill>
                  <a:schemeClr val="lt1"/>
                </a:solidFill>
                <a:latin typeface="Calibri"/>
                <a:ea typeface="Calibri"/>
                <a:cs typeface="Calibri"/>
                <a:sym typeface="Calibri"/>
              </a:rPr>
              <a:t>ç</a:t>
            </a:r>
            <a:r>
              <a:rPr lang="en-GB" sz="1800" dirty="0">
                <a:solidFill>
                  <a:schemeClr val="lt1"/>
                </a:solidFill>
                <a:latin typeface="Calibri"/>
                <a:ea typeface="Calibri"/>
                <a:cs typeface="Calibri"/>
                <a:sym typeface="Calibri"/>
              </a:rPr>
              <a:t> </a:t>
            </a:r>
            <a:r>
              <a:rPr lang="en-GB" sz="1800" dirty="0" err="1">
                <a:solidFill>
                  <a:schemeClr val="lt1"/>
                </a:solidFill>
                <a:latin typeface="Calibri"/>
                <a:ea typeface="Calibri"/>
                <a:cs typeface="Calibri"/>
                <a:sym typeface="Calibri"/>
              </a:rPr>
              <a:t>çalışmasına</a:t>
            </a:r>
            <a:r>
              <a:rPr lang="en-GB" sz="1800" dirty="0">
                <a:solidFill>
                  <a:schemeClr val="lt1"/>
                </a:solidFill>
                <a:latin typeface="Calibri"/>
                <a:ea typeface="Calibri"/>
                <a:cs typeface="Calibri"/>
                <a:sym typeface="Calibri"/>
              </a:rPr>
              <a:t> </a:t>
            </a:r>
            <a:r>
              <a:rPr lang="en-GB" sz="1800" dirty="0" err="1">
                <a:solidFill>
                  <a:schemeClr val="lt1"/>
                </a:solidFill>
                <a:latin typeface="Calibri"/>
                <a:ea typeface="Calibri"/>
                <a:cs typeface="Calibri"/>
                <a:sym typeface="Calibri"/>
              </a:rPr>
              <a:t>izin</a:t>
            </a:r>
            <a:r>
              <a:rPr lang="en-GB" sz="1800" dirty="0">
                <a:solidFill>
                  <a:schemeClr val="lt1"/>
                </a:solidFill>
                <a:latin typeface="Calibri"/>
                <a:ea typeface="Calibri"/>
                <a:cs typeface="Calibri"/>
                <a:sym typeface="Calibri"/>
              </a:rPr>
              <a:t> </a:t>
            </a:r>
            <a:r>
              <a:rPr lang="en-GB" sz="1800" dirty="0" err="1">
                <a:solidFill>
                  <a:schemeClr val="lt1"/>
                </a:solidFill>
                <a:latin typeface="Calibri"/>
                <a:ea typeface="Calibri"/>
                <a:cs typeface="Calibri"/>
                <a:sym typeface="Calibri"/>
              </a:rPr>
              <a:t>verin</a:t>
            </a:r>
            <a:endParaRPr dirty="0"/>
          </a:p>
        </p:txBody>
      </p:sp>
      <p:sp>
        <p:nvSpPr>
          <p:cNvPr id="206" name="Google Shape;206;p10"/>
          <p:cNvSpPr/>
          <p:nvPr/>
        </p:nvSpPr>
        <p:spPr>
          <a:xfrm>
            <a:off x="1619248" y="3606855"/>
            <a:ext cx="7210425" cy="408623"/>
          </a:xfrm>
          <a:prstGeom prst="roundRect">
            <a:avLst>
              <a:gd name="adj" fmla="val 16667"/>
            </a:avLst>
          </a:prstGeom>
          <a:gradFill>
            <a:gsLst>
              <a:gs pos="0">
                <a:srgbClr val="9A6615"/>
              </a:gs>
              <a:gs pos="48000">
                <a:srgbClr val="E29A29"/>
              </a:gs>
              <a:gs pos="100000">
                <a:srgbClr val="ECC07C"/>
              </a:gs>
            </a:gsLst>
            <a:lin ang="16200000" scaled="0"/>
          </a:gra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lt1"/>
                </a:solidFill>
                <a:latin typeface="Calibri"/>
                <a:ea typeface="Calibri"/>
                <a:cs typeface="Calibri"/>
                <a:sym typeface="Calibri"/>
              </a:rPr>
              <a:t>Değişen sosyal formlar, grup çalışması ile farklı öğrenme yöntemleri sağlayın</a:t>
            </a:r>
            <a:endParaRPr/>
          </a:p>
        </p:txBody>
      </p:sp>
      <p:sp>
        <p:nvSpPr>
          <p:cNvPr id="207" name="Google Shape;207;p10"/>
          <p:cNvSpPr/>
          <p:nvPr/>
        </p:nvSpPr>
        <p:spPr>
          <a:xfrm>
            <a:off x="7934325" y="2364075"/>
            <a:ext cx="3181350" cy="408623"/>
          </a:xfrm>
          <a:prstGeom prst="roundRect">
            <a:avLst>
              <a:gd name="adj" fmla="val 16667"/>
            </a:avLst>
          </a:prstGeom>
          <a:gradFill>
            <a:gsLst>
              <a:gs pos="0">
                <a:srgbClr val="9A6615"/>
              </a:gs>
              <a:gs pos="48000">
                <a:srgbClr val="E29A29"/>
              </a:gs>
              <a:gs pos="100000">
                <a:srgbClr val="ECC07C"/>
              </a:gs>
            </a:gsLst>
            <a:lin ang="16200000" scaled="0"/>
          </a:gra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lt1"/>
                </a:solidFill>
                <a:latin typeface="Calibri"/>
                <a:ea typeface="Calibri"/>
                <a:cs typeface="Calibri"/>
                <a:sym typeface="Calibri"/>
              </a:rPr>
              <a:t>Farklı öğrenme materyalleri kullanın</a:t>
            </a:r>
            <a:endParaRPr/>
          </a:p>
        </p:txBody>
      </p:sp>
      <p:sp>
        <p:nvSpPr>
          <p:cNvPr id="208" name="Google Shape;208;p10"/>
          <p:cNvSpPr/>
          <p:nvPr/>
        </p:nvSpPr>
        <p:spPr>
          <a:xfrm>
            <a:off x="2609850" y="4203341"/>
            <a:ext cx="7210425" cy="408623"/>
          </a:xfrm>
          <a:prstGeom prst="roundRect">
            <a:avLst>
              <a:gd name="adj" fmla="val 16667"/>
            </a:avLst>
          </a:prstGeom>
          <a:gradFill>
            <a:gsLst>
              <a:gs pos="0">
                <a:srgbClr val="9A6615"/>
              </a:gs>
              <a:gs pos="48000">
                <a:srgbClr val="E29A29"/>
              </a:gs>
              <a:gs pos="100000">
                <a:srgbClr val="ECC07C"/>
              </a:gs>
            </a:gsLst>
            <a:lin ang="16200000" scaled="0"/>
          </a:gra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lt1"/>
                </a:solidFill>
                <a:latin typeface="Calibri"/>
                <a:ea typeface="Calibri"/>
                <a:cs typeface="Calibri"/>
                <a:sym typeface="Calibri"/>
              </a:rPr>
              <a:t>Tüm duyusal algılara hitap edin (dinleme, okuma, yazma, izleme vb.)</a:t>
            </a:r>
            <a:endParaRPr/>
          </a:p>
        </p:txBody>
      </p:sp>
      <p:sp>
        <p:nvSpPr>
          <p:cNvPr id="209" name="Google Shape;209;p10"/>
          <p:cNvSpPr/>
          <p:nvPr/>
        </p:nvSpPr>
        <p:spPr>
          <a:xfrm>
            <a:off x="6815136" y="2987003"/>
            <a:ext cx="3609975" cy="408623"/>
          </a:xfrm>
          <a:prstGeom prst="roundRect">
            <a:avLst>
              <a:gd name="adj" fmla="val 16667"/>
            </a:avLst>
          </a:prstGeom>
          <a:gradFill>
            <a:gsLst>
              <a:gs pos="0">
                <a:srgbClr val="9A6615"/>
              </a:gs>
              <a:gs pos="48000">
                <a:srgbClr val="E29A29"/>
              </a:gs>
              <a:gs pos="100000">
                <a:srgbClr val="ECC07C"/>
              </a:gs>
            </a:gsLst>
            <a:lin ang="16200000" scaled="0"/>
          </a:gra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dirty="0" err="1">
                <a:solidFill>
                  <a:schemeClr val="lt1"/>
                </a:solidFill>
                <a:latin typeface="Calibri"/>
                <a:ea typeface="Calibri"/>
                <a:cs typeface="Calibri"/>
                <a:sym typeface="Calibri"/>
              </a:rPr>
              <a:t>Hızlı</a:t>
            </a:r>
            <a:r>
              <a:rPr lang="en-GB" sz="1800" dirty="0">
                <a:solidFill>
                  <a:schemeClr val="lt1"/>
                </a:solidFill>
                <a:latin typeface="Calibri"/>
                <a:ea typeface="Calibri"/>
                <a:cs typeface="Calibri"/>
                <a:sym typeface="Calibri"/>
              </a:rPr>
              <a:t> </a:t>
            </a:r>
            <a:r>
              <a:rPr lang="en-GB" sz="1800" dirty="0" err="1">
                <a:solidFill>
                  <a:schemeClr val="lt1"/>
                </a:solidFill>
                <a:latin typeface="Calibri"/>
                <a:ea typeface="Calibri"/>
                <a:cs typeface="Calibri"/>
                <a:sym typeface="Calibri"/>
              </a:rPr>
              <a:t>öğrenenler</a:t>
            </a:r>
            <a:r>
              <a:rPr lang="en-GB" sz="1800" dirty="0">
                <a:solidFill>
                  <a:schemeClr val="lt1"/>
                </a:solidFill>
                <a:latin typeface="Calibri"/>
                <a:ea typeface="Calibri"/>
                <a:cs typeface="Calibri"/>
                <a:sym typeface="Calibri"/>
              </a:rPr>
              <a:t> </a:t>
            </a:r>
            <a:r>
              <a:rPr lang="en-GB" sz="1800" dirty="0" err="1">
                <a:solidFill>
                  <a:schemeClr val="lt1"/>
                </a:solidFill>
                <a:latin typeface="Calibri"/>
                <a:ea typeface="Calibri"/>
                <a:cs typeface="Calibri"/>
                <a:sym typeface="Calibri"/>
              </a:rPr>
              <a:t>için</a:t>
            </a:r>
            <a:r>
              <a:rPr lang="en-GB" sz="1800" dirty="0">
                <a:solidFill>
                  <a:schemeClr val="lt1"/>
                </a:solidFill>
                <a:latin typeface="Calibri"/>
                <a:ea typeface="Calibri"/>
                <a:cs typeface="Calibri"/>
                <a:sym typeface="Calibri"/>
              </a:rPr>
              <a:t> </a:t>
            </a:r>
            <a:r>
              <a:rPr lang="en-GB" sz="1800" dirty="0" err="1">
                <a:solidFill>
                  <a:schemeClr val="lt1"/>
                </a:solidFill>
                <a:latin typeface="Calibri"/>
                <a:ea typeface="Calibri"/>
                <a:cs typeface="Calibri"/>
                <a:sym typeface="Calibri"/>
              </a:rPr>
              <a:t>ekstra</a:t>
            </a:r>
            <a:r>
              <a:rPr lang="en-GB" sz="1800" dirty="0">
                <a:solidFill>
                  <a:schemeClr val="lt1"/>
                </a:solidFill>
                <a:latin typeface="Calibri"/>
                <a:ea typeface="Calibri"/>
                <a:cs typeface="Calibri"/>
                <a:sym typeface="Calibri"/>
              </a:rPr>
              <a:t> </a:t>
            </a:r>
            <a:r>
              <a:rPr lang="en-GB" sz="1800" dirty="0" err="1">
                <a:solidFill>
                  <a:schemeClr val="lt1"/>
                </a:solidFill>
                <a:latin typeface="Calibri"/>
                <a:ea typeface="Calibri"/>
                <a:cs typeface="Calibri"/>
                <a:sym typeface="Calibri"/>
              </a:rPr>
              <a:t>görevler</a:t>
            </a:r>
            <a:r>
              <a:rPr lang="en-GB" sz="1800" dirty="0">
                <a:solidFill>
                  <a:schemeClr val="lt1"/>
                </a:solidFill>
                <a:latin typeface="Calibri"/>
                <a:ea typeface="Calibri"/>
                <a:cs typeface="Calibri"/>
                <a:sym typeface="Calibri"/>
              </a:rPr>
              <a:t> </a:t>
            </a:r>
            <a:r>
              <a:rPr lang="en-GB" sz="1800" dirty="0" err="1">
                <a:solidFill>
                  <a:schemeClr val="lt1"/>
                </a:solidFill>
                <a:latin typeface="Calibri"/>
                <a:ea typeface="Calibri"/>
                <a:cs typeface="Calibri"/>
                <a:sym typeface="Calibri"/>
              </a:rPr>
              <a:t>hazırlayın</a:t>
            </a:r>
            <a:endParaRPr dirty="0"/>
          </a:p>
        </p:txBody>
      </p:sp>
      <p:sp>
        <p:nvSpPr>
          <p:cNvPr id="210" name="Google Shape;210;p10"/>
          <p:cNvSpPr/>
          <p:nvPr/>
        </p:nvSpPr>
        <p:spPr>
          <a:xfrm>
            <a:off x="828675" y="4799827"/>
            <a:ext cx="8334375" cy="408623"/>
          </a:xfrm>
          <a:prstGeom prst="roundRect">
            <a:avLst>
              <a:gd name="adj" fmla="val 16667"/>
            </a:avLst>
          </a:prstGeom>
          <a:gradFill>
            <a:gsLst>
              <a:gs pos="0">
                <a:srgbClr val="9A6615"/>
              </a:gs>
              <a:gs pos="48000">
                <a:srgbClr val="E29A29"/>
              </a:gs>
              <a:gs pos="100000">
                <a:srgbClr val="ECC07C"/>
              </a:gs>
            </a:gsLst>
            <a:lin ang="16200000" scaled="0"/>
          </a:gra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lt1"/>
                </a:solidFill>
                <a:latin typeface="Calibri"/>
                <a:ea typeface="Calibri"/>
                <a:cs typeface="Calibri"/>
                <a:sym typeface="Calibri"/>
              </a:rPr>
              <a:t>Öğrenme sayaçları, istasyon öğrenimi (farklı malzemeler ve görevlerle çeşitli istasyonlar)</a:t>
            </a:r>
            <a:endParaRPr/>
          </a:p>
        </p:txBody>
      </p:sp>
      <p:sp>
        <p:nvSpPr>
          <p:cNvPr id="211" name="Google Shape;211;p10"/>
          <p:cNvSpPr/>
          <p:nvPr/>
        </p:nvSpPr>
        <p:spPr>
          <a:xfrm>
            <a:off x="4014787" y="5418681"/>
            <a:ext cx="6796088" cy="408623"/>
          </a:xfrm>
          <a:prstGeom prst="roundRect">
            <a:avLst>
              <a:gd name="adj" fmla="val 16667"/>
            </a:avLst>
          </a:prstGeom>
          <a:gradFill>
            <a:gsLst>
              <a:gs pos="0">
                <a:srgbClr val="9A6615"/>
              </a:gs>
              <a:gs pos="48000">
                <a:srgbClr val="E29A29"/>
              </a:gs>
              <a:gs pos="100000">
                <a:srgbClr val="ECC07C"/>
              </a:gs>
            </a:gsLst>
            <a:lin ang="16200000" scaled="0"/>
          </a:gra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lt1"/>
                </a:solidFill>
                <a:latin typeface="Calibri"/>
                <a:ea typeface="Calibri"/>
                <a:cs typeface="Calibri"/>
                <a:sym typeface="Calibri"/>
              </a:rPr>
              <a:t>Bireysel öğrenme değerlendirmeleri (kişisel gelişime bağlı olarak)</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11"/>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600"/>
              <a:buNone/>
            </a:pPr>
            <a:r>
              <a:rPr lang="en-GB" sz="1600" b="1"/>
              <a:t>Öğretme becerileri: Etkili ders planlama ve sunma konusunda yeterlilik.</a:t>
            </a:r>
            <a:endParaRPr/>
          </a:p>
          <a:p>
            <a:pPr marL="0" lvl="0" indent="0" algn="l" rtl="0">
              <a:lnSpc>
                <a:spcPct val="90000"/>
              </a:lnSpc>
              <a:spcBef>
                <a:spcPts val="1000"/>
              </a:spcBef>
              <a:spcAft>
                <a:spcPts val="0"/>
              </a:spcAft>
              <a:buClr>
                <a:schemeClr val="dk1"/>
              </a:buClr>
              <a:buSzPts val="1600"/>
              <a:buNone/>
            </a:pPr>
            <a:r>
              <a:rPr lang="en-GB" sz="1600"/>
              <a:t>Çeşitli öğrenci gruplarına yüksek kaliteli dersler sunabilmek için öğretmenlerin etkili dersler planlama ve sunma konusunda yeterliliğe sahip olması gerekir.</a:t>
            </a:r>
            <a:endParaRPr/>
          </a:p>
          <a:p>
            <a:pPr marL="0" lvl="0" indent="0" algn="l" rtl="0">
              <a:lnSpc>
                <a:spcPct val="90000"/>
              </a:lnSpc>
              <a:spcBef>
                <a:spcPts val="1000"/>
              </a:spcBef>
              <a:spcAft>
                <a:spcPts val="0"/>
              </a:spcAft>
              <a:buClr>
                <a:schemeClr val="dk1"/>
              </a:buClr>
              <a:buSzPts val="1600"/>
              <a:buNone/>
            </a:pPr>
            <a:endParaRPr sz="1600"/>
          </a:p>
          <a:p>
            <a:pPr marL="0" lvl="0" indent="0" algn="l" rtl="0">
              <a:lnSpc>
                <a:spcPct val="90000"/>
              </a:lnSpc>
              <a:spcBef>
                <a:spcPts val="1000"/>
              </a:spcBef>
              <a:spcAft>
                <a:spcPts val="0"/>
              </a:spcAft>
              <a:buClr>
                <a:schemeClr val="dk1"/>
              </a:buClr>
              <a:buSzPts val="1600"/>
              <a:buNone/>
            </a:pPr>
            <a:r>
              <a:rPr lang="en-GB" sz="1600"/>
              <a:t>beklenmedik</a:t>
            </a:r>
            <a:endParaRPr/>
          </a:p>
        </p:txBody>
      </p:sp>
      <p:pic>
        <p:nvPicPr>
          <p:cNvPr id="217" name="Google Shape;217;p11"/>
          <p:cNvPicPr preferRelativeResize="0"/>
          <p:nvPr/>
        </p:nvPicPr>
        <p:blipFill rotWithShape="1">
          <a:blip r:embed="rId3">
            <a:alphaModFix/>
          </a:blip>
          <a:srcRect/>
          <a:stretch/>
        </p:blipFill>
        <p:spPr>
          <a:xfrm>
            <a:off x="956607" y="2326549"/>
            <a:ext cx="4569012" cy="2806560"/>
          </a:xfrm>
          <a:prstGeom prst="rect">
            <a:avLst/>
          </a:prstGeom>
          <a:noFill/>
          <a:ln w="9525" cap="flat" cmpd="sng">
            <a:solidFill>
              <a:schemeClr val="dk1"/>
            </a:solidFill>
            <a:prstDash val="solid"/>
            <a:round/>
            <a:headEnd type="none" w="sm" len="sm"/>
            <a:tailEnd type="none" w="sm" len="sm"/>
          </a:ln>
        </p:spPr>
      </p:pic>
      <p:sp>
        <p:nvSpPr>
          <p:cNvPr id="218" name="Google Shape;218;p11"/>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GB" sz="3200" b="1">
                <a:solidFill>
                  <a:schemeClr val="lt1"/>
                </a:solidFill>
              </a:rPr>
              <a:t>Modül 1: Temel yetkinliklerin geliştirilmesi</a:t>
            </a:r>
            <a:br>
              <a:rPr lang="en-GB" sz="3200" b="1">
                <a:solidFill>
                  <a:schemeClr val="lt1"/>
                </a:solidFill>
              </a:rPr>
            </a:br>
            <a:r>
              <a:rPr lang="en-GB" sz="3200" b="1">
                <a:solidFill>
                  <a:schemeClr val="lt1"/>
                </a:solidFill>
              </a:rPr>
              <a:t>2</a:t>
            </a:r>
            <a:r>
              <a:rPr lang="en-GB" sz="3200">
                <a:solidFill>
                  <a:schemeClr val="lt1"/>
                </a:solidFill>
              </a:rPr>
              <a:t>. Modülün İçeriği</a:t>
            </a:r>
            <a:endParaRPr sz="3200" b="1">
              <a:solidFill>
                <a:schemeClr val="lt1"/>
              </a:solidFill>
            </a:endParaRPr>
          </a:p>
        </p:txBody>
      </p:sp>
      <p:sp>
        <p:nvSpPr>
          <p:cNvPr id="219" name="Google Shape;219;p11"/>
          <p:cNvSpPr txBox="1"/>
          <p:nvPr/>
        </p:nvSpPr>
        <p:spPr>
          <a:xfrm>
            <a:off x="956607" y="5143363"/>
            <a:ext cx="4168501"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200">
                <a:solidFill>
                  <a:schemeClr val="dk1"/>
                </a:solidFill>
                <a:latin typeface="Calibri"/>
                <a:ea typeface="Calibri"/>
                <a:cs typeface="Calibri"/>
                <a:sym typeface="Calibri"/>
              </a:rPr>
              <a:t>Şekil 1: Kapsayıcı dersler için ders planlama kavramı (Black, Lawson &amp; Norwich, 2019, s. 123)</a:t>
            </a:r>
            <a:endParaRPr/>
          </a:p>
        </p:txBody>
      </p:sp>
      <p:grpSp>
        <p:nvGrpSpPr>
          <p:cNvPr id="220" name="Google Shape;220;p11"/>
          <p:cNvGrpSpPr/>
          <p:nvPr/>
        </p:nvGrpSpPr>
        <p:grpSpPr>
          <a:xfrm>
            <a:off x="5706955" y="1923202"/>
            <a:ext cx="6131846" cy="4153493"/>
            <a:chOff x="171610" y="109"/>
            <a:chExt cx="6131846" cy="4153493"/>
          </a:xfrm>
        </p:grpSpPr>
        <p:sp>
          <p:nvSpPr>
            <p:cNvPr id="221" name="Google Shape;221;p11"/>
            <p:cNvSpPr/>
            <p:nvPr/>
          </p:nvSpPr>
          <p:spPr>
            <a:xfrm rot="5400000">
              <a:off x="1732512" y="-1560793"/>
              <a:ext cx="1074123" cy="4195927"/>
            </a:xfrm>
            <a:prstGeom prst="roundRect">
              <a:avLst>
                <a:gd name="adj" fmla="val 16667"/>
              </a:avLst>
            </a:prstGeom>
            <a:solidFill>
              <a:srgbClr val="E0CCCA">
                <a:alpha val="89803"/>
              </a:srgbClr>
            </a:solidFill>
            <a:ln w="12700" cap="flat" cmpd="sng">
              <a:solidFill>
                <a:srgbClr val="E0CCCA">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1"/>
            <p:cNvSpPr txBox="1"/>
            <p:nvPr/>
          </p:nvSpPr>
          <p:spPr>
            <a:xfrm>
              <a:off x="224044" y="52543"/>
              <a:ext cx="4091059" cy="969255"/>
            </a:xfrm>
            <a:prstGeom prst="rect">
              <a:avLst/>
            </a:prstGeom>
            <a:noFill/>
            <a:ln>
              <a:noFill/>
            </a:ln>
          </p:spPr>
          <p:txBody>
            <a:bodyPr spcFirstLastPara="1" wrap="square" lIns="247650" tIns="123825" rIns="247650" bIns="123825" anchor="ctr" anchorCtr="0">
              <a:noAutofit/>
            </a:bodyPr>
            <a:lstStyle/>
            <a:p>
              <a:pPr marL="114300" marR="0" lvl="1" indent="-114300" algn="l" rtl="0">
                <a:lnSpc>
                  <a:spcPct val="90000"/>
                </a:lnSpc>
                <a:spcBef>
                  <a:spcPts val="0"/>
                </a:spcBef>
                <a:spcAft>
                  <a:spcPts val="0"/>
                </a:spcAft>
                <a:buClr>
                  <a:schemeClr val="dk1"/>
                </a:buClr>
                <a:buSzPts val="1200"/>
                <a:buFont typeface="Calibri"/>
                <a:buChar char="•"/>
              </a:pPr>
              <a:r>
                <a:rPr lang="en-GB" sz="1200" b="0" i="0" u="none" strike="noStrike" cap="none" dirty="0" err="1">
                  <a:solidFill>
                    <a:schemeClr val="dk1"/>
                  </a:solidFill>
                  <a:latin typeface="Calibri"/>
                  <a:ea typeface="Calibri"/>
                  <a:cs typeface="Calibri"/>
                  <a:sym typeface="Calibri"/>
                </a:rPr>
                <a:t>performans</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yönetimi</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ve</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değerlendirme</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amaçları</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için</a:t>
              </a:r>
              <a:endParaRPr dirty="0"/>
            </a:p>
            <a:p>
              <a:pPr marL="114300" marR="0" lvl="1" indent="-114300" algn="l" rtl="0">
                <a:lnSpc>
                  <a:spcPct val="90000"/>
                </a:lnSpc>
                <a:spcBef>
                  <a:spcPts val="180"/>
                </a:spcBef>
                <a:spcAft>
                  <a:spcPts val="0"/>
                </a:spcAft>
                <a:buClr>
                  <a:schemeClr val="dk1"/>
                </a:buClr>
                <a:buSzPts val="1200"/>
                <a:buFont typeface="Calibri"/>
                <a:buChar char="•"/>
              </a:pPr>
              <a:r>
                <a:rPr lang="en-GB" sz="1200" b="0" i="0" u="none" strike="noStrike" cap="none" dirty="0" err="1">
                  <a:solidFill>
                    <a:schemeClr val="dk1"/>
                  </a:solidFill>
                  <a:latin typeface="Calibri"/>
                  <a:ea typeface="Calibri"/>
                  <a:cs typeface="Calibri"/>
                  <a:sym typeface="Calibri"/>
                </a:rPr>
                <a:t>tüm</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dersler</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için</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gerekli</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değildir</a:t>
              </a:r>
              <a:endParaRPr dirty="0"/>
            </a:p>
            <a:p>
              <a:pPr marL="114300" marR="0" lvl="1" indent="-114300" algn="l" rtl="0">
                <a:lnSpc>
                  <a:spcPct val="90000"/>
                </a:lnSpc>
                <a:spcBef>
                  <a:spcPts val="180"/>
                </a:spcBef>
                <a:spcAft>
                  <a:spcPts val="0"/>
                </a:spcAft>
                <a:buClr>
                  <a:schemeClr val="dk1"/>
                </a:buClr>
                <a:buSzPts val="1200"/>
                <a:buFont typeface="Calibri"/>
                <a:buChar char="•"/>
              </a:pPr>
              <a:r>
                <a:rPr lang="en-GB" sz="1200" b="0" i="0" u="none" strike="noStrike" cap="none" dirty="0" err="1">
                  <a:solidFill>
                    <a:schemeClr val="dk1"/>
                  </a:solidFill>
                  <a:latin typeface="Calibri"/>
                  <a:ea typeface="Calibri"/>
                  <a:cs typeface="Calibri"/>
                  <a:sym typeface="Calibri"/>
                </a:rPr>
                <a:t>resmi</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süreç</a:t>
              </a:r>
              <a:r>
                <a:rPr lang="tr-TR" sz="1200" b="0" i="0" u="none" strike="noStrike" cap="none" dirty="0">
                  <a:solidFill>
                    <a:schemeClr val="dk1"/>
                  </a:solidFill>
                  <a:latin typeface="Calibri"/>
                  <a:ea typeface="Calibri"/>
                  <a:cs typeface="Calibri"/>
                  <a:sym typeface="Calibri"/>
                </a:rPr>
                <a:t>tir</a:t>
              </a:r>
              <a:endParaRPr dirty="0"/>
            </a:p>
            <a:p>
              <a:pPr marL="114300" marR="0" lvl="1" indent="-114300" algn="l" rtl="0">
                <a:lnSpc>
                  <a:spcPct val="90000"/>
                </a:lnSpc>
                <a:spcBef>
                  <a:spcPts val="180"/>
                </a:spcBef>
                <a:spcAft>
                  <a:spcPts val="0"/>
                </a:spcAft>
                <a:buClr>
                  <a:schemeClr val="dk1"/>
                </a:buClr>
                <a:buSzPts val="1200"/>
                <a:buFont typeface="Calibri"/>
                <a:buChar char="•"/>
              </a:pPr>
              <a:r>
                <a:rPr lang="en-GB" sz="1200" b="0" i="0" u="none" strike="noStrike" cap="none" dirty="0" err="1">
                  <a:solidFill>
                    <a:schemeClr val="dk1"/>
                  </a:solidFill>
                  <a:latin typeface="Calibri"/>
                  <a:ea typeface="Calibri"/>
                  <a:cs typeface="Calibri"/>
                  <a:sym typeface="Calibri"/>
                </a:rPr>
                <a:t>amaçlarin</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değerlendi̇ri̇lmesi</a:t>
              </a:r>
              <a:r>
                <a:rPr lang="en-GB" sz="1200" b="0" i="0" u="none" strike="noStrike" cap="none" dirty="0">
                  <a:solidFill>
                    <a:schemeClr val="dk1"/>
                  </a:solidFill>
                  <a:latin typeface="Calibri"/>
                  <a:ea typeface="Calibri"/>
                  <a:cs typeface="Calibri"/>
                  <a:sym typeface="Calibri"/>
                </a:rPr>
                <a:t>̇</a:t>
              </a:r>
              <a:endParaRPr dirty="0"/>
            </a:p>
            <a:p>
              <a:pPr marL="114300" marR="0" lvl="1" indent="-114300" algn="l" rtl="0">
                <a:lnSpc>
                  <a:spcPct val="90000"/>
                </a:lnSpc>
                <a:spcBef>
                  <a:spcPts val="180"/>
                </a:spcBef>
                <a:spcAft>
                  <a:spcPts val="0"/>
                </a:spcAft>
                <a:buClr>
                  <a:schemeClr val="dk1"/>
                </a:buClr>
                <a:buSzPts val="1200"/>
                <a:buFont typeface="Calibri"/>
                <a:buChar char="•"/>
              </a:pPr>
              <a:r>
                <a:rPr lang="en-GB" sz="1200" b="0" i="0" u="none" strike="noStrike" cap="none" dirty="0" err="1">
                  <a:solidFill>
                    <a:schemeClr val="dk1"/>
                  </a:solidFill>
                  <a:latin typeface="Calibri"/>
                  <a:ea typeface="Calibri"/>
                  <a:cs typeface="Calibri"/>
                  <a:sym typeface="Calibri"/>
                </a:rPr>
                <a:t>planlama</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yazılı</a:t>
              </a:r>
              <a:r>
                <a:rPr lang="en-GB" sz="1200" b="0" i="0" u="none" strike="noStrike" cap="none" dirty="0">
                  <a:solidFill>
                    <a:schemeClr val="dk1"/>
                  </a:solidFill>
                  <a:latin typeface="Calibri"/>
                  <a:ea typeface="Calibri"/>
                  <a:cs typeface="Calibri"/>
                  <a:sym typeface="Calibri"/>
                </a:rPr>
                <a:t> hale </a:t>
              </a:r>
              <a:r>
                <a:rPr lang="en-GB" sz="1200" b="0" i="0" u="none" strike="noStrike" cap="none" dirty="0" err="1">
                  <a:solidFill>
                    <a:schemeClr val="dk1"/>
                  </a:solidFill>
                  <a:latin typeface="Calibri"/>
                  <a:ea typeface="Calibri"/>
                  <a:cs typeface="Calibri"/>
                  <a:sym typeface="Calibri"/>
                </a:rPr>
                <a:t>getirilir</a:t>
              </a:r>
              <a:endParaRPr dirty="0"/>
            </a:p>
          </p:txBody>
        </p:sp>
        <p:sp>
          <p:nvSpPr>
            <p:cNvPr id="223" name="Google Shape;223;p11"/>
            <p:cNvSpPr/>
            <p:nvPr/>
          </p:nvSpPr>
          <p:spPr>
            <a:xfrm>
              <a:off x="3943248" y="225412"/>
              <a:ext cx="2360208" cy="623515"/>
            </a:xfrm>
            <a:prstGeom prst="roundRect">
              <a:avLst>
                <a:gd name="adj" fmla="val 16667"/>
              </a:avLst>
            </a:prstGeom>
            <a:solidFill>
              <a:srgbClr val="A52F0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11"/>
            <p:cNvSpPr txBox="1"/>
            <p:nvPr/>
          </p:nvSpPr>
          <p:spPr>
            <a:xfrm>
              <a:off x="3973685" y="255849"/>
              <a:ext cx="2299334" cy="562641"/>
            </a:xfrm>
            <a:prstGeom prst="rect">
              <a:avLst/>
            </a:prstGeom>
            <a:noFill/>
            <a:ln>
              <a:noFill/>
            </a:ln>
          </p:spPr>
          <p:txBody>
            <a:bodyPr spcFirstLastPara="1" wrap="square" lIns="76200" tIns="38100" rIns="76200" bIns="381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en-GB" sz="2000">
                  <a:solidFill>
                    <a:schemeClr val="lt1"/>
                  </a:solidFill>
                  <a:latin typeface="Calibri"/>
                  <a:ea typeface="Calibri"/>
                  <a:cs typeface="Calibri"/>
                  <a:sym typeface="Calibri"/>
                </a:rPr>
                <a:t>Resmi planlama</a:t>
              </a:r>
              <a:endParaRPr sz="2800">
                <a:solidFill>
                  <a:schemeClr val="lt1"/>
                </a:solidFill>
                <a:latin typeface="Calibri"/>
                <a:ea typeface="Calibri"/>
                <a:cs typeface="Calibri"/>
                <a:sym typeface="Calibri"/>
              </a:endParaRPr>
            </a:p>
          </p:txBody>
        </p:sp>
        <p:sp>
          <p:nvSpPr>
            <p:cNvPr id="225" name="Google Shape;225;p11"/>
            <p:cNvSpPr/>
            <p:nvPr/>
          </p:nvSpPr>
          <p:spPr>
            <a:xfrm rot="5400000">
              <a:off x="1610819" y="-297843"/>
              <a:ext cx="1317509" cy="4195927"/>
            </a:xfrm>
            <a:prstGeom prst="roundRect">
              <a:avLst>
                <a:gd name="adj" fmla="val 16667"/>
              </a:avLst>
            </a:prstGeom>
            <a:solidFill>
              <a:srgbClr val="E0CCCA">
                <a:alpha val="89803"/>
              </a:srgbClr>
            </a:solidFill>
            <a:ln w="12700" cap="flat" cmpd="sng">
              <a:solidFill>
                <a:srgbClr val="E0CCCA">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1"/>
            <p:cNvSpPr txBox="1"/>
            <p:nvPr/>
          </p:nvSpPr>
          <p:spPr>
            <a:xfrm>
              <a:off x="235925" y="1205681"/>
              <a:ext cx="4067297" cy="1188879"/>
            </a:xfrm>
            <a:prstGeom prst="rect">
              <a:avLst/>
            </a:prstGeom>
            <a:noFill/>
            <a:ln>
              <a:noFill/>
            </a:ln>
          </p:spPr>
          <p:txBody>
            <a:bodyPr spcFirstLastPara="1" wrap="square" lIns="247650" tIns="123825" rIns="247650" bIns="123825" anchor="ctr" anchorCtr="0">
              <a:noAutofit/>
            </a:bodyPr>
            <a:lstStyle/>
            <a:p>
              <a:pPr marL="114300" marR="0" lvl="1" indent="-114300" algn="l" rtl="0">
                <a:lnSpc>
                  <a:spcPct val="90000"/>
                </a:lnSpc>
                <a:spcBef>
                  <a:spcPts val="0"/>
                </a:spcBef>
                <a:spcAft>
                  <a:spcPts val="0"/>
                </a:spcAft>
                <a:buClr>
                  <a:schemeClr val="dk1"/>
                </a:buClr>
                <a:buSzPts val="1200"/>
                <a:buFont typeface="Calibri"/>
                <a:buChar char="•"/>
              </a:pPr>
              <a:r>
                <a:rPr lang="en-GB" sz="1200" b="0" i="0" u="none" strike="noStrike" cap="none">
                  <a:solidFill>
                    <a:schemeClr val="dk1"/>
                  </a:solidFill>
                  <a:latin typeface="Calibri"/>
                  <a:ea typeface="Calibri"/>
                  <a:cs typeface="Calibri"/>
                  <a:sym typeface="Calibri"/>
                </a:rPr>
                <a:t>bireysel olarak</a:t>
              </a:r>
              <a:endParaRPr/>
            </a:p>
            <a:p>
              <a:pPr marL="114300" marR="0" lvl="1" indent="-114300" algn="l" rtl="0">
                <a:lnSpc>
                  <a:spcPct val="90000"/>
                </a:lnSpc>
                <a:spcBef>
                  <a:spcPts val="180"/>
                </a:spcBef>
                <a:spcAft>
                  <a:spcPts val="0"/>
                </a:spcAft>
                <a:buClr>
                  <a:schemeClr val="dk1"/>
                </a:buClr>
                <a:buSzPts val="1200"/>
                <a:buFont typeface="Calibri"/>
                <a:buChar char="•"/>
              </a:pPr>
              <a:r>
                <a:rPr lang="en-GB" sz="1200" b="0" i="0" u="none" strike="noStrike" cap="none">
                  <a:solidFill>
                    <a:schemeClr val="dk1"/>
                  </a:solidFill>
                  <a:latin typeface="Calibri"/>
                  <a:ea typeface="Calibri"/>
                  <a:cs typeface="Calibri"/>
                  <a:sym typeface="Calibri"/>
                </a:rPr>
                <a:t>derse özel</a:t>
              </a:r>
              <a:endParaRPr/>
            </a:p>
            <a:p>
              <a:pPr marL="114300" marR="0" lvl="1" indent="-114300" algn="l" rtl="0">
                <a:lnSpc>
                  <a:spcPct val="90000"/>
                </a:lnSpc>
                <a:spcBef>
                  <a:spcPts val="180"/>
                </a:spcBef>
                <a:spcAft>
                  <a:spcPts val="0"/>
                </a:spcAft>
                <a:buClr>
                  <a:schemeClr val="dk1"/>
                </a:buClr>
                <a:buSzPts val="1200"/>
                <a:buFont typeface="Calibri"/>
                <a:buChar char="•"/>
              </a:pPr>
              <a:r>
                <a:rPr lang="en-GB" sz="1200" b="0" i="0" u="none" strike="noStrike" cap="none">
                  <a:solidFill>
                    <a:schemeClr val="dk1"/>
                  </a:solidFill>
                  <a:latin typeface="Calibri"/>
                  <a:ea typeface="Calibri"/>
                  <a:cs typeface="Calibri"/>
                  <a:sym typeface="Calibri"/>
                </a:rPr>
                <a:t>resmi planlamanın bazı unsurları</a:t>
              </a:r>
              <a:endParaRPr/>
            </a:p>
            <a:p>
              <a:pPr marL="114300" marR="0" lvl="1" indent="-114300" algn="l" rtl="0">
                <a:lnSpc>
                  <a:spcPct val="90000"/>
                </a:lnSpc>
                <a:spcBef>
                  <a:spcPts val="180"/>
                </a:spcBef>
                <a:spcAft>
                  <a:spcPts val="0"/>
                </a:spcAft>
                <a:buClr>
                  <a:schemeClr val="dk1"/>
                </a:buClr>
                <a:buSzPts val="1200"/>
                <a:buFont typeface="Calibri"/>
                <a:buChar char="•"/>
              </a:pPr>
              <a:r>
                <a:rPr lang="en-GB" sz="1200" b="0" i="0" u="none" strike="noStrike" cap="none">
                  <a:solidFill>
                    <a:schemeClr val="dk1"/>
                  </a:solidFill>
                  <a:latin typeface="Calibri"/>
                  <a:ea typeface="Calibri"/>
                  <a:cs typeface="Calibri"/>
                  <a:sym typeface="Calibri"/>
                </a:rPr>
                <a:t>gayri resmi, etkileşimli, devam eden süreç </a:t>
              </a:r>
              <a:endParaRPr/>
            </a:p>
            <a:p>
              <a:pPr marL="114300" marR="0" lvl="1" indent="-114300" algn="l" rtl="0">
                <a:lnSpc>
                  <a:spcPct val="90000"/>
                </a:lnSpc>
                <a:spcBef>
                  <a:spcPts val="180"/>
                </a:spcBef>
                <a:spcAft>
                  <a:spcPts val="0"/>
                </a:spcAft>
                <a:buClr>
                  <a:schemeClr val="dk1"/>
                </a:buClr>
                <a:buSzPts val="1200"/>
                <a:buFont typeface="Calibri"/>
                <a:buChar char="•"/>
              </a:pPr>
              <a:r>
                <a:rPr lang="en-GB" sz="1200" b="0" i="0" u="none" strike="noStrike" cap="none">
                  <a:solidFill>
                    <a:schemeClr val="dk1"/>
                  </a:solidFill>
                  <a:latin typeface="Calibri"/>
                  <a:ea typeface="Calibri"/>
                  <a:cs typeface="Calibri"/>
                  <a:sym typeface="Calibri"/>
                </a:rPr>
                <a:t>biçimlendirici ve pratik amaçlar</a:t>
              </a:r>
              <a:endParaRPr/>
            </a:p>
            <a:p>
              <a:pPr marL="114300" marR="0" lvl="1" indent="-114300" algn="l" rtl="0">
                <a:lnSpc>
                  <a:spcPct val="90000"/>
                </a:lnSpc>
                <a:spcBef>
                  <a:spcPts val="180"/>
                </a:spcBef>
                <a:spcAft>
                  <a:spcPts val="0"/>
                </a:spcAft>
                <a:buClr>
                  <a:schemeClr val="dk1"/>
                </a:buClr>
                <a:buSzPts val="1200"/>
                <a:buFont typeface="Calibri"/>
                <a:buChar char="•"/>
              </a:pPr>
              <a:r>
                <a:rPr lang="en-GB" sz="1200" b="0" i="0" u="none" strike="noStrike" cap="none">
                  <a:solidFill>
                    <a:schemeClr val="dk1"/>
                  </a:solidFill>
                  <a:latin typeface="Calibri"/>
                  <a:ea typeface="Calibri"/>
                  <a:cs typeface="Calibri"/>
                  <a:sym typeface="Calibri"/>
                </a:rPr>
                <a:t>planlama yazılı olarak yapılır, ders için zihinde planlama yapılır</a:t>
              </a:r>
              <a:endParaRPr/>
            </a:p>
          </p:txBody>
        </p:sp>
        <p:sp>
          <p:nvSpPr>
            <p:cNvPr id="227" name="Google Shape;227;p11"/>
            <p:cNvSpPr/>
            <p:nvPr/>
          </p:nvSpPr>
          <p:spPr>
            <a:xfrm>
              <a:off x="3943248" y="1488361"/>
              <a:ext cx="2360208" cy="623515"/>
            </a:xfrm>
            <a:prstGeom prst="roundRect">
              <a:avLst>
                <a:gd name="adj" fmla="val 16667"/>
              </a:avLst>
            </a:prstGeom>
            <a:solidFill>
              <a:srgbClr val="A52F0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11"/>
            <p:cNvSpPr txBox="1"/>
            <p:nvPr/>
          </p:nvSpPr>
          <p:spPr>
            <a:xfrm>
              <a:off x="3973685" y="1518798"/>
              <a:ext cx="2299334" cy="562641"/>
            </a:xfrm>
            <a:prstGeom prst="rect">
              <a:avLst/>
            </a:prstGeom>
            <a:noFill/>
            <a:ln>
              <a:noFill/>
            </a:ln>
          </p:spPr>
          <p:txBody>
            <a:bodyPr spcFirstLastPara="1" wrap="square" lIns="76200" tIns="38100" rIns="76200" bIns="381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en-GB" sz="2000">
                  <a:solidFill>
                    <a:schemeClr val="lt1"/>
                  </a:solidFill>
                  <a:latin typeface="Calibri"/>
                  <a:ea typeface="Calibri"/>
                  <a:cs typeface="Calibri"/>
                  <a:sym typeface="Calibri"/>
                </a:rPr>
                <a:t>Kişisel planlama</a:t>
              </a:r>
              <a:endParaRPr/>
            </a:p>
          </p:txBody>
        </p:sp>
        <p:sp>
          <p:nvSpPr>
            <p:cNvPr id="229" name="Google Shape;229;p11"/>
            <p:cNvSpPr/>
            <p:nvPr/>
          </p:nvSpPr>
          <p:spPr>
            <a:xfrm rot="5400000">
              <a:off x="1813345" y="884272"/>
              <a:ext cx="912457" cy="4195927"/>
            </a:xfrm>
            <a:prstGeom prst="roundRect">
              <a:avLst>
                <a:gd name="adj" fmla="val 16667"/>
              </a:avLst>
            </a:prstGeom>
            <a:solidFill>
              <a:srgbClr val="E0CCCA">
                <a:alpha val="89803"/>
              </a:srgbClr>
            </a:solidFill>
            <a:ln w="12700" cap="flat" cmpd="sng">
              <a:solidFill>
                <a:srgbClr val="E0CCCA">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1"/>
            <p:cNvSpPr txBox="1"/>
            <p:nvPr/>
          </p:nvSpPr>
          <p:spPr>
            <a:xfrm>
              <a:off x="216152" y="2570549"/>
              <a:ext cx="4106843" cy="823373"/>
            </a:xfrm>
            <a:prstGeom prst="rect">
              <a:avLst/>
            </a:prstGeom>
            <a:noFill/>
            <a:ln>
              <a:noFill/>
            </a:ln>
          </p:spPr>
          <p:txBody>
            <a:bodyPr spcFirstLastPara="1" wrap="square" lIns="247650" tIns="123825" rIns="247650" bIns="123825" anchor="ctr" anchorCtr="0">
              <a:noAutofit/>
            </a:bodyPr>
            <a:lstStyle/>
            <a:p>
              <a:pPr marL="114300" marR="0" lvl="1" indent="-114300" algn="l" rtl="0">
                <a:lnSpc>
                  <a:spcPct val="90000"/>
                </a:lnSpc>
                <a:spcBef>
                  <a:spcPts val="0"/>
                </a:spcBef>
                <a:spcAft>
                  <a:spcPts val="0"/>
                </a:spcAft>
                <a:buClr>
                  <a:schemeClr val="dk1"/>
                </a:buClr>
                <a:buSzPts val="1200"/>
                <a:buFont typeface="Calibri"/>
                <a:buChar char="•"/>
              </a:pPr>
              <a:r>
                <a:rPr lang="en-GB" sz="1200" b="0" i="0" u="none" strike="noStrike" cap="none">
                  <a:solidFill>
                    <a:schemeClr val="dk1"/>
                  </a:solidFill>
                  <a:latin typeface="Calibri"/>
                  <a:ea typeface="Calibri"/>
                  <a:cs typeface="Calibri"/>
                  <a:sym typeface="Calibri"/>
                </a:rPr>
                <a:t>biçimlendirici ve pratik amaçlar</a:t>
              </a:r>
              <a:endParaRPr/>
            </a:p>
            <a:p>
              <a:pPr marL="114300" marR="0" lvl="1" indent="-114300" algn="l" rtl="0">
                <a:lnSpc>
                  <a:spcPct val="90000"/>
                </a:lnSpc>
                <a:spcBef>
                  <a:spcPts val="180"/>
                </a:spcBef>
                <a:spcAft>
                  <a:spcPts val="0"/>
                </a:spcAft>
                <a:buClr>
                  <a:schemeClr val="dk1"/>
                </a:buClr>
                <a:buSzPts val="1200"/>
                <a:buFont typeface="Calibri"/>
                <a:buChar char="•"/>
              </a:pPr>
              <a:r>
                <a:rPr lang="en-GB" sz="1200" b="0" i="0" u="none" strike="noStrike" cap="none">
                  <a:solidFill>
                    <a:schemeClr val="dk1"/>
                  </a:solidFill>
                  <a:latin typeface="Calibri"/>
                  <a:ea typeface="Calibri"/>
                  <a:cs typeface="Calibri"/>
                  <a:sym typeface="Calibri"/>
                </a:rPr>
                <a:t>planlama yazılıdır veya zihinde gerçekleşir</a:t>
              </a:r>
              <a:endParaRPr/>
            </a:p>
            <a:p>
              <a:pPr marL="114300" marR="0" lvl="1" indent="-114300" algn="l" rtl="0">
                <a:lnSpc>
                  <a:spcPct val="90000"/>
                </a:lnSpc>
                <a:spcBef>
                  <a:spcPts val="180"/>
                </a:spcBef>
                <a:spcAft>
                  <a:spcPts val="0"/>
                </a:spcAft>
                <a:buClr>
                  <a:schemeClr val="dk1"/>
                </a:buClr>
                <a:buSzPts val="1200"/>
                <a:buFont typeface="Calibri"/>
                <a:buChar char="•"/>
              </a:pPr>
              <a:r>
                <a:rPr lang="en-GB" sz="1200" b="0" i="0" u="none" strike="noStrike" cap="none">
                  <a:solidFill>
                    <a:schemeClr val="dk1"/>
                  </a:solidFill>
                  <a:latin typeface="Calibri"/>
                  <a:ea typeface="Calibri"/>
                  <a:cs typeface="Calibri"/>
                  <a:sym typeface="Calibri"/>
                </a:rPr>
                <a:t>beklenmedik durumlar için bir tür esneklik, uyum sağlama yeteneği verir.</a:t>
              </a:r>
              <a:endParaRPr/>
            </a:p>
          </p:txBody>
        </p:sp>
        <p:sp>
          <p:nvSpPr>
            <p:cNvPr id="231" name="Google Shape;231;p11"/>
            <p:cNvSpPr/>
            <p:nvPr/>
          </p:nvSpPr>
          <p:spPr>
            <a:xfrm>
              <a:off x="3943248" y="2670478"/>
              <a:ext cx="2360208" cy="623515"/>
            </a:xfrm>
            <a:prstGeom prst="roundRect">
              <a:avLst>
                <a:gd name="adj" fmla="val 16667"/>
              </a:avLst>
            </a:prstGeom>
            <a:solidFill>
              <a:srgbClr val="A52F0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1"/>
            <p:cNvSpPr txBox="1"/>
            <p:nvPr/>
          </p:nvSpPr>
          <p:spPr>
            <a:xfrm>
              <a:off x="3973685" y="2700915"/>
              <a:ext cx="2299334" cy="562641"/>
            </a:xfrm>
            <a:prstGeom prst="rect">
              <a:avLst/>
            </a:prstGeom>
            <a:noFill/>
            <a:ln>
              <a:noFill/>
            </a:ln>
          </p:spPr>
          <p:txBody>
            <a:bodyPr spcFirstLastPara="1" wrap="square" lIns="76200" tIns="38100" rIns="76200" bIns="381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en-GB" sz="2000">
                  <a:solidFill>
                    <a:schemeClr val="lt1"/>
                  </a:solidFill>
                  <a:latin typeface="Calibri"/>
                  <a:ea typeface="Calibri"/>
                  <a:cs typeface="Calibri"/>
                  <a:sym typeface="Calibri"/>
                </a:rPr>
                <a:t>Genişletilmiş planlama</a:t>
              </a:r>
              <a:endParaRPr/>
            </a:p>
          </p:txBody>
        </p:sp>
        <p:sp>
          <p:nvSpPr>
            <p:cNvPr id="233" name="Google Shape;233;p11"/>
            <p:cNvSpPr/>
            <p:nvPr/>
          </p:nvSpPr>
          <p:spPr>
            <a:xfrm rot="5400000">
              <a:off x="2026666" y="1731636"/>
              <a:ext cx="485815" cy="4195927"/>
            </a:xfrm>
            <a:prstGeom prst="roundRect">
              <a:avLst>
                <a:gd name="adj" fmla="val 16667"/>
              </a:avLst>
            </a:prstGeom>
            <a:solidFill>
              <a:srgbClr val="E0CCCA">
                <a:alpha val="89803"/>
              </a:srgbClr>
            </a:solidFill>
            <a:ln w="12700" cap="flat" cmpd="sng">
              <a:solidFill>
                <a:srgbClr val="E0CCCA">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11"/>
            <p:cNvSpPr txBox="1"/>
            <p:nvPr/>
          </p:nvSpPr>
          <p:spPr>
            <a:xfrm>
              <a:off x="195326" y="3610408"/>
              <a:ext cx="4148495" cy="438383"/>
            </a:xfrm>
            <a:prstGeom prst="rect">
              <a:avLst/>
            </a:prstGeom>
            <a:noFill/>
            <a:ln>
              <a:noFill/>
            </a:ln>
          </p:spPr>
          <p:txBody>
            <a:bodyPr spcFirstLastPara="1" wrap="square" lIns="247650" tIns="123825" rIns="247650" bIns="123825" anchor="ctr" anchorCtr="0">
              <a:noAutofit/>
            </a:bodyPr>
            <a:lstStyle/>
            <a:p>
              <a:pPr marL="114300" marR="0" lvl="1" indent="-114300" algn="l" rtl="0">
                <a:lnSpc>
                  <a:spcPct val="90000"/>
                </a:lnSpc>
                <a:spcBef>
                  <a:spcPts val="0"/>
                </a:spcBef>
                <a:spcAft>
                  <a:spcPts val="0"/>
                </a:spcAft>
                <a:buClr>
                  <a:schemeClr val="dk1"/>
                </a:buClr>
                <a:buSzPts val="1200"/>
                <a:buFont typeface="Calibri"/>
                <a:buChar char="•"/>
              </a:pPr>
              <a:r>
                <a:rPr lang="en-GB" sz="1200" b="0" i="0" u="none" strike="noStrike" cap="none">
                  <a:solidFill>
                    <a:schemeClr val="dk1"/>
                  </a:solidFill>
                  <a:latin typeface="Calibri"/>
                  <a:ea typeface="Calibri"/>
                  <a:cs typeface="Calibri"/>
                  <a:sym typeface="Calibri"/>
                </a:rPr>
                <a:t>planlama zihinde gerçekleşir</a:t>
              </a:r>
              <a:endParaRPr/>
            </a:p>
            <a:p>
              <a:pPr marL="114300" marR="0" lvl="1" indent="-114300" algn="l" rtl="0">
                <a:lnSpc>
                  <a:spcPct val="90000"/>
                </a:lnSpc>
                <a:spcBef>
                  <a:spcPts val="180"/>
                </a:spcBef>
                <a:spcAft>
                  <a:spcPts val="0"/>
                </a:spcAft>
                <a:buClr>
                  <a:schemeClr val="dk1"/>
                </a:buClr>
                <a:buSzPts val="1200"/>
                <a:buFont typeface="Calibri"/>
                <a:buChar char="•"/>
              </a:pPr>
              <a:r>
                <a:rPr lang="en-GB" sz="1200" b="0" i="0" u="none" strike="noStrike" cap="none">
                  <a:solidFill>
                    <a:schemeClr val="dk1"/>
                  </a:solidFill>
                  <a:latin typeface="Calibri"/>
                  <a:ea typeface="Calibri"/>
                  <a:cs typeface="Calibri"/>
                  <a:sym typeface="Calibri"/>
                </a:rPr>
                <a:t>ders sırasında beklenmedik bir durum karşısında</a:t>
              </a:r>
              <a:endParaRPr/>
            </a:p>
          </p:txBody>
        </p:sp>
        <p:sp>
          <p:nvSpPr>
            <p:cNvPr id="235" name="Google Shape;235;p11"/>
            <p:cNvSpPr/>
            <p:nvPr/>
          </p:nvSpPr>
          <p:spPr>
            <a:xfrm>
              <a:off x="3943248" y="3505597"/>
              <a:ext cx="2360208" cy="648005"/>
            </a:xfrm>
            <a:prstGeom prst="roundRect">
              <a:avLst>
                <a:gd name="adj" fmla="val 16667"/>
              </a:avLst>
            </a:prstGeom>
            <a:solidFill>
              <a:srgbClr val="A52F0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1"/>
            <p:cNvSpPr txBox="1"/>
            <p:nvPr/>
          </p:nvSpPr>
          <p:spPr>
            <a:xfrm>
              <a:off x="3974881" y="3537230"/>
              <a:ext cx="2296942" cy="584739"/>
            </a:xfrm>
            <a:prstGeom prst="rect">
              <a:avLst/>
            </a:prstGeom>
            <a:noFill/>
            <a:ln>
              <a:noFill/>
            </a:ln>
          </p:spPr>
          <p:txBody>
            <a:bodyPr spcFirstLastPara="1" wrap="square" lIns="76200" tIns="38100" rIns="76200" bIns="381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en-GB" sz="2000">
                  <a:solidFill>
                    <a:schemeClr val="lt1"/>
                  </a:solidFill>
                  <a:latin typeface="Calibri"/>
                  <a:ea typeface="Calibri"/>
                  <a:cs typeface="Calibri"/>
                  <a:sym typeface="Calibri"/>
                </a:rPr>
                <a:t>Anında planlama</a:t>
              </a:r>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12"/>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GB" sz="3200" b="1">
                <a:solidFill>
                  <a:schemeClr val="lt1"/>
                </a:solidFill>
              </a:rPr>
              <a:t>Modül 1: Temel yetkinliklerin geliştirilmesi</a:t>
            </a:r>
            <a:br>
              <a:rPr lang="en-GB" sz="3200" b="1">
                <a:solidFill>
                  <a:schemeClr val="lt1"/>
                </a:solidFill>
              </a:rPr>
            </a:br>
            <a:r>
              <a:rPr lang="en-GB" sz="3200" b="1">
                <a:solidFill>
                  <a:schemeClr val="lt1"/>
                </a:solidFill>
              </a:rPr>
              <a:t>2</a:t>
            </a:r>
            <a:r>
              <a:rPr lang="en-GB" sz="3200">
                <a:solidFill>
                  <a:schemeClr val="lt1"/>
                </a:solidFill>
              </a:rPr>
              <a:t>. Modülün İçeriği</a:t>
            </a:r>
            <a:endParaRPr sz="3200" b="1">
              <a:solidFill>
                <a:schemeClr val="lt1"/>
              </a:solidFill>
            </a:endParaRPr>
          </a:p>
        </p:txBody>
      </p:sp>
      <p:sp>
        <p:nvSpPr>
          <p:cNvPr id="242" name="Google Shape;242;p12"/>
          <p:cNvSpPr txBox="1">
            <a:spLocks noGrp="1"/>
          </p:cNvSpPr>
          <p:nvPr>
            <p:ph type="body" idx="1"/>
          </p:nvPr>
        </p:nvSpPr>
        <p:spPr>
          <a:xfrm>
            <a:off x="899591" y="1237064"/>
            <a:ext cx="10210895" cy="4654070"/>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chemeClr val="dk1"/>
              </a:buClr>
              <a:buSzPts val="1600"/>
              <a:buNone/>
            </a:pPr>
            <a:r>
              <a:rPr lang="en-GB" sz="1600" dirty="0" err="1"/>
              <a:t>Diskalkulik</a:t>
            </a:r>
            <a:r>
              <a:rPr lang="en-GB" sz="1600" dirty="0"/>
              <a:t> </a:t>
            </a:r>
            <a:r>
              <a:rPr lang="en-GB" sz="1600" dirty="0" err="1"/>
              <a:t>öğrenciler</a:t>
            </a:r>
            <a:r>
              <a:rPr lang="en-GB" sz="1600" dirty="0"/>
              <a:t> </a:t>
            </a:r>
            <a:r>
              <a:rPr lang="en-GB" sz="1600" dirty="0" err="1"/>
              <a:t>için</a:t>
            </a:r>
            <a:r>
              <a:rPr lang="en-GB" sz="1600" dirty="0"/>
              <a:t> </a:t>
            </a:r>
            <a:r>
              <a:rPr lang="en-GB" sz="1600" dirty="0" err="1"/>
              <a:t>bir</a:t>
            </a:r>
            <a:r>
              <a:rPr lang="en-GB" sz="1600" dirty="0"/>
              <a:t> </a:t>
            </a:r>
            <a:r>
              <a:rPr lang="en-GB" sz="1600" dirty="0" err="1"/>
              <a:t>öğretmenin</a:t>
            </a:r>
            <a:r>
              <a:rPr lang="en-GB" sz="1600" dirty="0"/>
              <a:t> </a:t>
            </a:r>
            <a:r>
              <a:rPr lang="en-GB" sz="1600" b="1" dirty="0" err="1"/>
              <a:t>mesleki</a:t>
            </a:r>
            <a:r>
              <a:rPr lang="en-GB" sz="1600" b="1" dirty="0"/>
              <a:t> </a:t>
            </a:r>
            <a:r>
              <a:rPr lang="en-GB" sz="1600" b="1" dirty="0" err="1"/>
              <a:t>becerileri</a:t>
            </a:r>
            <a:r>
              <a:rPr lang="en-GB" sz="1600" b="1" dirty="0"/>
              <a:t> </a:t>
            </a:r>
            <a:r>
              <a:rPr lang="en-GB" sz="1600" dirty="0" err="1"/>
              <a:t>şunlardır</a:t>
            </a:r>
            <a:r>
              <a:rPr lang="en-GB" sz="1600" dirty="0"/>
              <a:t>:</a:t>
            </a:r>
            <a:endParaRPr dirty="0"/>
          </a:p>
          <a:p>
            <a:pPr marL="0" lvl="0" indent="0" algn="l" rtl="0">
              <a:lnSpc>
                <a:spcPct val="150000"/>
              </a:lnSpc>
              <a:spcBef>
                <a:spcPts val="10"/>
              </a:spcBef>
              <a:spcAft>
                <a:spcPts val="0"/>
              </a:spcAft>
              <a:buClr>
                <a:schemeClr val="dk1"/>
              </a:buClr>
              <a:buSzPts val="1600"/>
              <a:buNone/>
            </a:pPr>
            <a:endParaRPr sz="1600" dirty="0"/>
          </a:p>
        </p:txBody>
      </p:sp>
      <p:grpSp>
        <p:nvGrpSpPr>
          <p:cNvPr id="243" name="Google Shape;243;p12"/>
          <p:cNvGrpSpPr/>
          <p:nvPr/>
        </p:nvGrpSpPr>
        <p:grpSpPr>
          <a:xfrm>
            <a:off x="843016" y="1931769"/>
            <a:ext cx="10267470" cy="3689167"/>
            <a:chOff x="4817" y="79218"/>
            <a:chExt cx="10267470" cy="3689167"/>
          </a:xfrm>
        </p:grpSpPr>
        <p:sp>
          <p:nvSpPr>
            <p:cNvPr id="244" name="Google Shape;244;p12"/>
            <p:cNvSpPr/>
            <p:nvPr/>
          </p:nvSpPr>
          <p:spPr>
            <a:xfrm>
              <a:off x="4817" y="79218"/>
              <a:ext cx="1846667" cy="547000"/>
            </a:xfrm>
            <a:prstGeom prst="rect">
              <a:avLst/>
            </a:prstGeom>
            <a:solidFill>
              <a:srgbClr val="EF9668"/>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2"/>
            <p:cNvSpPr txBox="1"/>
            <p:nvPr/>
          </p:nvSpPr>
          <p:spPr>
            <a:xfrm>
              <a:off x="4817" y="79218"/>
              <a:ext cx="1846667" cy="547000"/>
            </a:xfrm>
            <a:prstGeom prst="rect">
              <a:avLst/>
            </a:prstGeom>
            <a:noFill/>
            <a:ln>
              <a:noFill/>
            </a:ln>
          </p:spPr>
          <p:txBody>
            <a:bodyPr spcFirstLastPara="1" wrap="square" lIns="106675" tIns="60950" rIns="106675" bIns="60950"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tr-TR" sz="1500" dirty="0">
                  <a:solidFill>
                    <a:schemeClr val="lt1"/>
                  </a:solidFill>
                  <a:latin typeface="Calibri"/>
                  <a:ea typeface="Calibri"/>
                  <a:cs typeface="Calibri"/>
                  <a:sym typeface="Calibri"/>
                </a:rPr>
                <a:t>Bilgi</a:t>
              </a:r>
              <a:endParaRPr dirty="0"/>
            </a:p>
          </p:txBody>
        </p:sp>
        <p:sp>
          <p:nvSpPr>
            <p:cNvPr id="246" name="Google Shape;246;p12"/>
            <p:cNvSpPr/>
            <p:nvPr/>
          </p:nvSpPr>
          <p:spPr>
            <a:xfrm>
              <a:off x="4817" y="626218"/>
              <a:ext cx="1846667" cy="314216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2"/>
            <p:cNvSpPr txBox="1"/>
            <p:nvPr/>
          </p:nvSpPr>
          <p:spPr>
            <a:xfrm>
              <a:off x="4817" y="626218"/>
              <a:ext cx="1846667" cy="3142167"/>
            </a:xfrm>
            <a:prstGeom prst="rect">
              <a:avLst/>
            </a:prstGeom>
            <a:noFill/>
            <a:ln>
              <a:noFill/>
            </a:ln>
          </p:spPr>
          <p:txBody>
            <a:bodyPr spcFirstLastPara="1" wrap="square" lIns="80000" tIns="80000" rIns="106675" bIns="120000" anchor="t" anchorCtr="0">
              <a:noAutofit/>
            </a:bodyPr>
            <a:lstStyle/>
            <a:p>
              <a:pPr marL="114300" marR="0" lvl="1" indent="-114300" algn="l" rtl="0">
                <a:lnSpc>
                  <a:spcPct val="90000"/>
                </a:lnSpc>
                <a:spcBef>
                  <a:spcPts val="0"/>
                </a:spcBef>
                <a:spcAft>
                  <a:spcPts val="0"/>
                </a:spcAft>
                <a:buClr>
                  <a:schemeClr val="dk1"/>
                </a:buClr>
                <a:buSzPts val="1500"/>
                <a:buFont typeface="Calibri"/>
                <a:buChar char="•"/>
              </a:pPr>
              <a:r>
                <a:rPr lang="en-GB" sz="1500" b="0" i="0" u="none" strike="noStrike" cap="none">
                  <a:solidFill>
                    <a:schemeClr val="dk1"/>
                  </a:solidFill>
                  <a:latin typeface="Calibri"/>
                  <a:ea typeface="Calibri"/>
                  <a:cs typeface="Calibri"/>
                  <a:sym typeface="Calibri"/>
                </a:rPr>
                <a:t>Diskalkulik öğrencilere etkili bir şekilde öğretmek için, öğretmenlerin diskalkuli ve öğrenme süreçleri, öğrenciler, aile, arkadaşlar ve sınıftaki diğer öğrenciler üzerindeki etkileri hakkında bilgi sahibi olmaları gerekir</a:t>
              </a:r>
              <a:endParaRPr/>
            </a:p>
          </p:txBody>
        </p:sp>
        <p:sp>
          <p:nvSpPr>
            <p:cNvPr id="248" name="Google Shape;248;p12"/>
            <p:cNvSpPr/>
            <p:nvPr/>
          </p:nvSpPr>
          <p:spPr>
            <a:xfrm>
              <a:off x="2110018" y="79218"/>
              <a:ext cx="1846667" cy="547000"/>
            </a:xfrm>
            <a:prstGeom prst="rect">
              <a:avLst/>
            </a:prstGeom>
            <a:solidFill>
              <a:srgbClr val="EF9668"/>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12"/>
            <p:cNvSpPr txBox="1"/>
            <p:nvPr/>
          </p:nvSpPr>
          <p:spPr>
            <a:xfrm>
              <a:off x="2110018" y="79218"/>
              <a:ext cx="1846667" cy="547000"/>
            </a:xfrm>
            <a:prstGeom prst="rect">
              <a:avLst/>
            </a:prstGeom>
            <a:noFill/>
            <a:ln>
              <a:noFill/>
            </a:ln>
          </p:spPr>
          <p:txBody>
            <a:bodyPr spcFirstLastPara="1" wrap="square" lIns="106675" tIns="60950" rIns="106675" bIns="60950"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tr-TR" sz="1500" dirty="0">
                  <a:solidFill>
                    <a:schemeClr val="lt1"/>
                  </a:solidFill>
                  <a:latin typeface="Calibri"/>
                  <a:ea typeface="Calibri"/>
                  <a:cs typeface="Calibri"/>
                  <a:sym typeface="Calibri"/>
                </a:rPr>
                <a:t>Y</a:t>
              </a:r>
              <a:r>
                <a:rPr lang="en-GB" sz="1500" dirty="0" err="1">
                  <a:solidFill>
                    <a:schemeClr val="lt1"/>
                  </a:solidFill>
                  <a:latin typeface="Calibri"/>
                  <a:ea typeface="Calibri"/>
                  <a:cs typeface="Calibri"/>
                  <a:sym typeface="Calibri"/>
                </a:rPr>
                <a:t>akınlık</a:t>
              </a:r>
              <a:endParaRPr dirty="0"/>
            </a:p>
          </p:txBody>
        </p:sp>
        <p:sp>
          <p:nvSpPr>
            <p:cNvPr id="250" name="Google Shape;250;p12"/>
            <p:cNvSpPr/>
            <p:nvPr/>
          </p:nvSpPr>
          <p:spPr>
            <a:xfrm>
              <a:off x="2110018" y="626218"/>
              <a:ext cx="1846667" cy="314216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12"/>
            <p:cNvSpPr txBox="1"/>
            <p:nvPr/>
          </p:nvSpPr>
          <p:spPr>
            <a:xfrm>
              <a:off x="2110018" y="626218"/>
              <a:ext cx="1846667" cy="3142167"/>
            </a:xfrm>
            <a:prstGeom prst="rect">
              <a:avLst/>
            </a:prstGeom>
            <a:noFill/>
            <a:ln>
              <a:noFill/>
            </a:ln>
          </p:spPr>
          <p:txBody>
            <a:bodyPr spcFirstLastPara="1" wrap="square" lIns="80000" tIns="80000" rIns="106675" bIns="120000" anchor="t" anchorCtr="0">
              <a:noAutofit/>
            </a:bodyPr>
            <a:lstStyle/>
            <a:p>
              <a:pPr marL="114300" marR="0" lvl="1" indent="-114300" algn="l" rtl="0">
                <a:lnSpc>
                  <a:spcPct val="90000"/>
                </a:lnSpc>
                <a:spcBef>
                  <a:spcPts val="0"/>
                </a:spcBef>
                <a:spcAft>
                  <a:spcPts val="0"/>
                </a:spcAft>
                <a:buClr>
                  <a:schemeClr val="dk1"/>
                </a:buClr>
                <a:buSzPts val="1500"/>
                <a:buFont typeface="Calibri"/>
                <a:buChar char="•"/>
              </a:pPr>
              <a:r>
                <a:rPr lang="en-GB" sz="1500" b="0" i="0" u="none" strike="noStrike" cap="none" dirty="0" err="1">
                  <a:solidFill>
                    <a:schemeClr val="dk1"/>
                  </a:solidFill>
                  <a:latin typeface="Calibri"/>
                  <a:ea typeface="Calibri"/>
                  <a:cs typeface="Calibri"/>
                  <a:sym typeface="Calibri"/>
                </a:rPr>
                <a:t>Öğretmenin</a:t>
              </a:r>
              <a:r>
                <a:rPr lang="en-GB" sz="1500" b="0" i="0" u="none" strike="noStrike" cap="none" dirty="0">
                  <a:solidFill>
                    <a:schemeClr val="dk1"/>
                  </a:solidFill>
                  <a:latin typeface="Calibri"/>
                  <a:ea typeface="Calibri"/>
                  <a:cs typeface="Calibri"/>
                  <a:sym typeface="Calibri"/>
                </a:rPr>
                <a:t> </a:t>
              </a:r>
              <a:r>
                <a:rPr lang="en-GB" sz="1500" b="0" i="0" u="none" strike="noStrike" cap="none" dirty="0" err="1">
                  <a:solidFill>
                    <a:schemeClr val="dk1"/>
                  </a:solidFill>
                  <a:latin typeface="Calibri"/>
                  <a:ea typeface="Calibri"/>
                  <a:cs typeface="Calibri"/>
                  <a:sym typeface="Calibri"/>
                </a:rPr>
                <a:t>sınıftaki</a:t>
              </a:r>
              <a:r>
                <a:rPr lang="en-GB" sz="1500" b="0" i="0" u="none" strike="noStrike" cap="none" dirty="0">
                  <a:solidFill>
                    <a:schemeClr val="dk1"/>
                  </a:solidFill>
                  <a:latin typeface="Calibri"/>
                  <a:ea typeface="Calibri"/>
                  <a:cs typeface="Calibri"/>
                  <a:sym typeface="Calibri"/>
                </a:rPr>
                <a:t> her </a:t>
              </a:r>
              <a:r>
                <a:rPr lang="en-GB" sz="1500" b="0" i="0" u="none" strike="noStrike" cap="none" dirty="0" err="1">
                  <a:solidFill>
                    <a:schemeClr val="dk1"/>
                  </a:solidFill>
                  <a:latin typeface="Calibri"/>
                  <a:ea typeface="Calibri"/>
                  <a:cs typeface="Calibri"/>
                  <a:sym typeface="Calibri"/>
                </a:rPr>
                <a:t>öğrenciyi</a:t>
              </a:r>
              <a:r>
                <a:rPr lang="en-GB" sz="1500" b="0" i="0" u="none" strike="noStrike" cap="none" dirty="0">
                  <a:solidFill>
                    <a:schemeClr val="dk1"/>
                  </a:solidFill>
                  <a:latin typeface="Calibri"/>
                  <a:ea typeface="Calibri"/>
                  <a:cs typeface="Calibri"/>
                  <a:sym typeface="Calibri"/>
                </a:rPr>
                <a:t> </a:t>
              </a:r>
              <a:r>
                <a:rPr lang="en-GB" sz="1500" b="0" i="0" u="none" strike="noStrike" cap="none" dirty="0" err="1">
                  <a:solidFill>
                    <a:schemeClr val="dk1"/>
                  </a:solidFill>
                  <a:latin typeface="Calibri"/>
                  <a:ea typeface="Calibri"/>
                  <a:cs typeface="Calibri"/>
                  <a:sym typeface="Calibri"/>
                </a:rPr>
                <a:t>tanıması</a:t>
              </a:r>
              <a:r>
                <a:rPr lang="en-GB" sz="1500" b="0" i="0" u="none" strike="noStrike" cap="none" dirty="0">
                  <a:solidFill>
                    <a:schemeClr val="dk1"/>
                  </a:solidFill>
                  <a:latin typeface="Calibri"/>
                  <a:ea typeface="Calibri"/>
                  <a:cs typeface="Calibri"/>
                  <a:sym typeface="Calibri"/>
                </a:rPr>
                <a:t> </a:t>
              </a:r>
              <a:r>
                <a:rPr lang="en-GB" sz="1500" b="0" i="0" u="none" strike="noStrike" cap="none" dirty="0" err="1">
                  <a:solidFill>
                    <a:schemeClr val="dk1"/>
                  </a:solidFill>
                  <a:latin typeface="Calibri"/>
                  <a:ea typeface="Calibri"/>
                  <a:cs typeface="Calibri"/>
                  <a:sym typeface="Calibri"/>
                </a:rPr>
                <a:t>gerekir</a:t>
              </a:r>
              <a:r>
                <a:rPr lang="en-GB" sz="1500" b="0" i="0" u="none" strike="noStrike" cap="none" dirty="0">
                  <a:solidFill>
                    <a:schemeClr val="dk1"/>
                  </a:solidFill>
                  <a:latin typeface="Calibri"/>
                  <a:ea typeface="Calibri"/>
                  <a:cs typeface="Calibri"/>
                  <a:sym typeface="Calibri"/>
                </a:rPr>
                <a:t>, </a:t>
              </a:r>
              <a:r>
                <a:rPr lang="en-GB" sz="1500" b="0" i="0" u="none" strike="noStrike" cap="none" dirty="0" err="1">
                  <a:solidFill>
                    <a:schemeClr val="dk1"/>
                  </a:solidFill>
                  <a:latin typeface="Calibri"/>
                  <a:ea typeface="Calibri"/>
                  <a:cs typeface="Calibri"/>
                  <a:sym typeface="Calibri"/>
                </a:rPr>
                <a:t>böylece</a:t>
              </a:r>
              <a:r>
                <a:rPr lang="en-GB" sz="1500" b="0" i="0" u="none" strike="noStrike" cap="none" dirty="0">
                  <a:solidFill>
                    <a:schemeClr val="dk1"/>
                  </a:solidFill>
                  <a:latin typeface="Calibri"/>
                  <a:ea typeface="Calibri"/>
                  <a:cs typeface="Calibri"/>
                  <a:sym typeface="Calibri"/>
                </a:rPr>
                <a:t> </a:t>
              </a:r>
              <a:r>
                <a:rPr lang="en-GB" sz="1500" b="0" i="0" u="none" strike="noStrike" cap="none" dirty="0" err="1">
                  <a:solidFill>
                    <a:schemeClr val="dk1"/>
                  </a:solidFill>
                  <a:latin typeface="Calibri"/>
                  <a:ea typeface="Calibri"/>
                  <a:cs typeface="Calibri"/>
                  <a:sym typeface="Calibri"/>
                </a:rPr>
                <a:t>onlara</a:t>
              </a:r>
              <a:r>
                <a:rPr lang="en-GB" sz="1500" b="0" i="0" u="none" strike="noStrike" cap="none" dirty="0">
                  <a:solidFill>
                    <a:schemeClr val="dk1"/>
                  </a:solidFill>
                  <a:latin typeface="Calibri"/>
                  <a:ea typeface="Calibri"/>
                  <a:cs typeface="Calibri"/>
                  <a:sym typeface="Calibri"/>
                </a:rPr>
                <a:t> </a:t>
              </a:r>
              <a:r>
                <a:rPr lang="en-GB" sz="1500" b="0" i="0" u="none" strike="noStrike" cap="none" dirty="0" err="1">
                  <a:solidFill>
                    <a:schemeClr val="dk1"/>
                  </a:solidFill>
                  <a:latin typeface="Calibri"/>
                  <a:ea typeface="Calibri"/>
                  <a:cs typeface="Calibri"/>
                  <a:sym typeface="Calibri"/>
                </a:rPr>
                <a:t>bireysel</a:t>
              </a:r>
              <a:r>
                <a:rPr lang="en-GB" sz="1500" b="0" i="0" u="none" strike="noStrike" cap="none" dirty="0">
                  <a:solidFill>
                    <a:schemeClr val="dk1"/>
                  </a:solidFill>
                  <a:latin typeface="Calibri"/>
                  <a:ea typeface="Calibri"/>
                  <a:cs typeface="Calibri"/>
                  <a:sym typeface="Calibri"/>
                </a:rPr>
                <a:t> </a:t>
              </a:r>
              <a:r>
                <a:rPr lang="en-GB" sz="1500" b="0" i="0" u="none" strike="noStrike" cap="none" dirty="0" err="1">
                  <a:solidFill>
                    <a:schemeClr val="dk1"/>
                  </a:solidFill>
                  <a:latin typeface="Calibri"/>
                  <a:ea typeface="Calibri"/>
                  <a:cs typeface="Calibri"/>
                  <a:sym typeface="Calibri"/>
                </a:rPr>
                <a:t>olarak</a:t>
              </a:r>
              <a:r>
                <a:rPr lang="en-GB" sz="1500" b="0" i="0" u="none" strike="noStrike" cap="none" dirty="0">
                  <a:solidFill>
                    <a:schemeClr val="dk1"/>
                  </a:solidFill>
                  <a:latin typeface="Calibri"/>
                  <a:ea typeface="Calibri"/>
                  <a:cs typeface="Calibri"/>
                  <a:sym typeface="Calibri"/>
                </a:rPr>
                <a:t> </a:t>
              </a:r>
              <a:r>
                <a:rPr lang="en-GB" sz="1500" b="0" i="0" u="none" strike="noStrike" cap="none" dirty="0" err="1">
                  <a:solidFill>
                    <a:schemeClr val="dk1"/>
                  </a:solidFill>
                  <a:latin typeface="Calibri"/>
                  <a:ea typeface="Calibri"/>
                  <a:cs typeface="Calibri"/>
                  <a:sym typeface="Calibri"/>
                </a:rPr>
                <a:t>yardımcı</a:t>
              </a:r>
              <a:r>
                <a:rPr lang="en-GB" sz="1500" b="0" i="0" u="none" strike="noStrike" cap="none" dirty="0">
                  <a:solidFill>
                    <a:schemeClr val="dk1"/>
                  </a:solidFill>
                  <a:latin typeface="Calibri"/>
                  <a:ea typeface="Calibri"/>
                  <a:cs typeface="Calibri"/>
                  <a:sym typeface="Calibri"/>
                </a:rPr>
                <a:t> </a:t>
              </a:r>
              <a:r>
                <a:rPr lang="en-GB" sz="1500" b="0" i="0" u="none" strike="noStrike" cap="none" dirty="0" err="1">
                  <a:solidFill>
                    <a:schemeClr val="dk1"/>
                  </a:solidFill>
                  <a:latin typeface="Calibri"/>
                  <a:ea typeface="Calibri"/>
                  <a:cs typeface="Calibri"/>
                  <a:sym typeface="Calibri"/>
                </a:rPr>
                <a:t>olabilir</a:t>
              </a:r>
              <a:endParaRPr dirty="0"/>
            </a:p>
            <a:p>
              <a:pPr marL="114300" marR="0" lvl="1" indent="-114300" algn="l" rtl="0">
                <a:lnSpc>
                  <a:spcPct val="90000"/>
                </a:lnSpc>
                <a:spcBef>
                  <a:spcPts val="225"/>
                </a:spcBef>
                <a:spcAft>
                  <a:spcPts val="0"/>
                </a:spcAft>
                <a:buClr>
                  <a:schemeClr val="dk1"/>
                </a:buClr>
                <a:buSzPts val="1500"/>
                <a:buFont typeface="Calibri"/>
                <a:buChar char="•"/>
              </a:pPr>
              <a:r>
                <a:rPr lang="en-GB" sz="1500" b="0" i="0" u="none" strike="noStrike" cap="none" dirty="0" err="1">
                  <a:solidFill>
                    <a:schemeClr val="dk1"/>
                  </a:solidFill>
                  <a:latin typeface="Calibri"/>
                  <a:ea typeface="Calibri"/>
                  <a:cs typeface="Calibri"/>
                  <a:sym typeface="Calibri"/>
                </a:rPr>
                <a:t>Öğretmen</a:t>
              </a:r>
              <a:r>
                <a:rPr lang="en-GB" sz="1500" b="0" i="0" u="none" strike="noStrike" cap="none" dirty="0">
                  <a:solidFill>
                    <a:schemeClr val="dk1"/>
                  </a:solidFill>
                  <a:latin typeface="Calibri"/>
                  <a:ea typeface="Calibri"/>
                  <a:cs typeface="Calibri"/>
                  <a:sym typeface="Calibri"/>
                </a:rPr>
                <a:t> </a:t>
              </a:r>
              <a:r>
                <a:rPr lang="en-GB" sz="1500" b="0" i="0" u="none" strike="noStrike" cap="none" dirty="0" err="1">
                  <a:solidFill>
                    <a:schemeClr val="dk1"/>
                  </a:solidFill>
                  <a:latin typeface="Calibri"/>
                  <a:ea typeface="Calibri"/>
                  <a:cs typeface="Calibri"/>
                  <a:sym typeface="Calibri"/>
                </a:rPr>
                <a:t>ancak</a:t>
              </a:r>
              <a:r>
                <a:rPr lang="en-GB" sz="1500" b="0" i="0" u="none" strike="noStrike" cap="none" dirty="0">
                  <a:solidFill>
                    <a:schemeClr val="dk1"/>
                  </a:solidFill>
                  <a:latin typeface="Calibri"/>
                  <a:ea typeface="Calibri"/>
                  <a:cs typeface="Calibri"/>
                  <a:sym typeface="Calibri"/>
                </a:rPr>
                <a:t> her </a:t>
              </a:r>
              <a:r>
                <a:rPr lang="en-GB" sz="1500" b="0" i="0" u="none" strike="noStrike" cap="none" dirty="0" err="1">
                  <a:solidFill>
                    <a:schemeClr val="dk1"/>
                  </a:solidFill>
                  <a:latin typeface="Calibri"/>
                  <a:ea typeface="Calibri"/>
                  <a:cs typeface="Calibri"/>
                  <a:sym typeface="Calibri"/>
                </a:rPr>
                <a:t>bir</a:t>
              </a:r>
              <a:r>
                <a:rPr lang="en-GB" sz="1500" b="0" i="0" u="none" strike="noStrike" cap="none" dirty="0">
                  <a:solidFill>
                    <a:schemeClr val="dk1"/>
                  </a:solidFill>
                  <a:latin typeface="Calibri"/>
                  <a:ea typeface="Calibri"/>
                  <a:cs typeface="Calibri"/>
                  <a:sym typeface="Calibri"/>
                </a:rPr>
                <a:t> </a:t>
              </a:r>
              <a:r>
                <a:rPr lang="en-GB" sz="1500" b="0" i="0" u="none" strike="noStrike" cap="none" dirty="0" err="1">
                  <a:solidFill>
                    <a:schemeClr val="dk1"/>
                  </a:solidFill>
                  <a:latin typeface="Calibri"/>
                  <a:ea typeface="Calibri"/>
                  <a:cs typeface="Calibri"/>
                  <a:sym typeface="Calibri"/>
                </a:rPr>
                <a:t>öğrencinin</a:t>
              </a:r>
              <a:r>
                <a:rPr lang="en-GB" sz="1500" b="0" i="0" u="none" strike="noStrike" cap="none" dirty="0">
                  <a:solidFill>
                    <a:schemeClr val="dk1"/>
                  </a:solidFill>
                  <a:latin typeface="Calibri"/>
                  <a:ea typeface="Calibri"/>
                  <a:cs typeface="Calibri"/>
                  <a:sym typeface="Calibri"/>
                </a:rPr>
                <a:t> </a:t>
              </a:r>
              <a:r>
                <a:rPr lang="en-GB" sz="1500" b="0" i="0" u="none" strike="noStrike" cap="none" dirty="0" err="1">
                  <a:solidFill>
                    <a:schemeClr val="dk1"/>
                  </a:solidFill>
                  <a:latin typeface="Calibri"/>
                  <a:ea typeface="Calibri"/>
                  <a:cs typeface="Calibri"/>
                  <a:sym typeface="Calibri"/>
                </a:rPr>
                <a:t>neye</a:t>
              </a:r>
              <a:r>
                <a:rPr lang="en-GB" sz="1500" b="0" i="0" u="none" strike="noStrike" cap="none" dirty="0">
                  <a:solidFill>
                    <a:schemeClr val="dk1"/>
                  </a:solidFill>
                  <a:latin typeface="Calibri"/>
                  <a:ea typeface="Calibri"/>
                  <a:cs typeface="Calibri"/>
                  <a:sym typeface="Calibri"/>
                </a:rPr>
                <a:t> </a:t>
              </a:r>
              <a:r>
                <a:rPr lang="en-GB" sz="1500" b="0" i="0" u="none" strike="noStrike" cap="none" dirty="0" err="1">
                  <a:solidFill>
                    <a:schemeClr val="dk1"/>
                  </a:solidFill>
                  <a:latin typeface="Calibri"/>
                  <a:ea typeface="Calibri"/>
                  <a:cs typeface="Calibri"/>
                  <a:sym typeface="Calibri"/>
                </a:rPr>
                <a:t>ihtiyacı</a:t>
              </a:r>
              <a:r>
                <a:rPr lang="en-GB" sz="1500" b="0" i="0" u="none" strike="noStrike" cap="none" dirty="0">
                  <a:solidFill>
                    <a:schemeClr val="dk1"/>
                  </a:solidFill>
                  <a:latin typeface="Calibri"/>
                  <a:ea typeface="Calibri"/>
                  <a:cs typeface="Calibri"/>
                  <a:sym typeface="Calibri"/>
                </a:rPr>
                <a:t> </a:t>
              </a:r>
              <a:r>
                <a:rPr lang="en-GB" sz="1500" b="0" i="0" u="none" strike="noStrike" cap="none" dirty="0" err="1">
                  <a:solidFill>
                    <a:schemeClr val="dk1"/>
                  </a:solidFill>
                  <a:latin typeface="Calibri"/>
                  <a:ea typeface="Calibri"/>
                  <a:cs typeface="Calibri"/>
                  <a:sym typeface="Calibri"/>
                </a:rPr>
                <a:t>olduğunu</a:t>
              </a:r>
              <a:r>
                <a:rPr lang="en-GB" sz="1500" b="0" i="0" u="none" strike="noStrike" cap="none" dirty="0">
                  <a:solidFill>
                    <a:schemeClr val="dk1"/>
                  </a:solidFill>
                  <a:latin typeface="Calibri"/>
                  <a:ea typeface="Calibri"/>
                  <a:cs typeface="Calibri"/>
                  <a:sym typeface="Calibri"/>
                </a:rPr>
                <a:t> </a:t>
              </a:r>
              <a:r>
                <a:rPr lang="en-GB" sz="1500" b="0" i="0" u="none" strike="noStrike" cap="none" dirty="0" err="1">
                  <a:solidFill>
                    <a:schemeClr val="dk1"/>
                  </a:solidFill>
                  <a:latin typeface="Calibri"/>
                  <a:ea typeface="Calibri"/>
                  <a:cs typeface="Calibri"/>
                  <a:sym typeface="Calibri"/>
                </a:rPr>
                <a:t>bildiğinde</a:t>
              </a:r>
              <a:r>
                <a:rPr lang="en-GB" sz="1500" b="0" i="0" u="none" strike="noStrike" cap="none" dirty="0">
                  <a:solidFill>
                    <a:schemeClr val="dk1"/>
                  </a:solidFill>
                  <a:latin typeface="Calibri"/>
                  <a:ea typeface="Calibri"/>
                  <a:cs typeface="Calibri"/>
                  <a:sym typeface="Calibri"/>
                </a:rPr>
                <a:t> </a:t>
              </a:r>
              <a:r>
                <a:rPr lang="en-GB" sz="1500" b="0" i="0" u="none" strike="noStrike" cap="none" dirty="0" err="1">
                  <a:solidFill>
                    <a:schemeClr val="dk1"/>
                  </a:solidFill>
                  <a:latin typeface="Calibri"/>
                  <a:ea typeface="Calibri"/>
                  <a:cs typeface="Calibri"/>
                  <a:sym typeface="Calibri"/>
                </a:rPr>
                <a:t>onlara</a:t>
              </a:r>
              <a:r>
                <a:rPr lang="en-GB" sz="1500" b="0" i="0" u="none" strike="noStrike" cap="none" dirty="0">
                  <a:solidFill>
                    <a:schemeClr val="dk1"/>
                  </a:solidFill>
                  <a:latin typeface="Calibri"/>
                  <a:ea typeface="Calibri"/>
                  <a:cs typeface="Calibri"/>
                  <a:sym typeface="Calibri"/>
                </a:rPr>
                <a:t> </a:t>
              </a:r>
              <a:r>
                <a:rPr lang="en-GB" sz="1500" b="0" i="0" u="none" strike="noStrike" cap="none" dirty="0" err="1">
                  <a:solidFill>
                    <a:schemeClr val="dk1"/>
                  </a:solidFill>
                  <a:latin typeface="Calibri"/>
                  <a:ea typeface="Calibri"/>
                  <a:cs typeface="Calibri"/>
                  <a:sym typeface="Calibri"/>
                </a:rPr>
                <a:t>etkili</a:t>
              </a:r>
              <a:r>
                <a:rPr lang="en-GB" sz="1500" b="0" i="0" u="none" strike="noStrike" cap="none" dirty="0">
                  <a:solidFill>
                    <a:schemeClr val="dk1"/>
                  </a:solidFill>
                  <a:latin typeface="Calibri"/>
                  <a:ea typeface="Calibri"/>
                  <a:cs typeface="Calibri"/>
                  <a:sym typeface="Calibri"/>
                </a:rPr>
                <a:t> </a:t>
              </a:r>
              <a:r>
                <a:rPr lang="en-GB" sz="1500" b="0" i="0" u="none" strike="noStrike" cap="none" dirty="0" err="1">
                  <a:solidFill>
                    <a:schemeClr val="dk1"/>
                  </a:solidFill>
                  <a:latin typeface="Calibri"/>
                  <a:ea typeface="Calibri"/>
                  <a:cs typeface="Calibri"/>
                  <a:sym typeface="Calibri"/>
                </a:rPr>
                <a:t>bir</a:t>
              </a:r>
              <a:r>
                <a:rPr lang="en-GB" sz="1500" b="0" i="0" u="none" strike="noStrike" cap="none" dirty="0">
                  <a:solidFill>
                    <a:schemeClr val="dk1"/>
                  </a:solidFill>
                  <a:latin typeface="Calibri"/>
                  <a:ea typeface="Calibri"/>
                  <a:cs typeface="Calibri"/>
                  <a:sym typeface="Calibri"/>
                </a:rPr>
                <a:t> </a:t>
              </a:r>
              <a:r>
                <a:rPr lang="en-GB" sz="1500" b="0" i="0" u="none" strike="noStrike" cap="none" dirty="0" err="1">
                  <a:solidFill>
                    <a:schemeClr val="dk1"/>
                  </a:solidFill>
                  <a:latin typeface="Calibri"/>
                  <a:ea typeface="Calibri"/>
                  <a:cs typeface="Calibri"/>
                  <a:sym typeface="Calibri"/>
                </a:rPr>
                <a:t>şekilde</a:t>
              </a:r>
              <a:r>
                <a:rPr lang="en-GB" sz="1500" b="0" i="0" u="none" strike="noStrike" cap="none" dirty="0">
                  <a:solidFill>
                    <a:schemeClr val="dk1"/>
                  </a:solidFill>
                  <a:latin typeface="Calibri"/>
                  <a:ea typeface="Calibri"/>
                  <a:cs typeface="Calibri"/>
                  <a:sym typeface="Calibri"/>
                </a:rPr>
                <a:t> </a:t>
              </a:r>
              <a:r>
                <a:rPr lang="en-GB" sz="1500" b="0" i="0" u="none" strike="noStrike" cap="none" dirty="0" err="1">
                  <a:solidFill>
                    <a:schemeClr val="dk1"/>
                  </a:solidFill>
                  <a:latin typeface="Calibri"/>
                  <a:ea typeface="Calibri"/>
                  <a:cs typeface="Calibri"/>
                  <a:sym typeface="Calibri"/>
                </a:rPr>
                <a:t>yardımcı</a:t>
              </a:r>
              <a:r>
                <a:rPr lang="en-GB" sz="1500" b="0" i="0" u="none" strike="noStrike" cap="none" dirty="0">
                  <a:solidFill>
                    <a:schemeClr val="dk1"/>
                  </a:solidFill>
                  <a:latin typeface="Calibri"/>
                  <a:ea typeface="Calibri"/>
                  <a:cs typeface="Calibri"/>
                  <a:sym typeface="Calibri"/>
                </a:rPr>
                <a:t> </a:t>
              </a:r>
              <a:r>
                <a:rPr lang="en-GB" sz="1500" b="0" i="0" u="none" strike="noStrike" cap="none" dirty="0" err="1">
                  <a:solidFill>
                    <a:schemeClr val="dk1"/>
                  </a:solidFill>
                  <a:latin typeface="Calibri"/>
                  <a:ea typeface="Calibri"/>
                  <a:cs typeface="Calibri"/>
                  <a:sym typeface="Calibri"/>
                </a:rPr>
                <a:t>olabilir</a:t>
              </a:r>
              <a:endParaRPr dirty="0"/>
            </a:p>
          </p:txBody>
        </p:sp>
        <p:sp>
          <p:nvSpPr>
            <p:cNvPr id="252" name="Google Shape;252;p12"/>
            <p:cNvSpPr/>
            <p:nvPr/>
          </p:nvSpPr>
          <p:spPr>
            <a:xfrm>
              <a:off x="4215218" y="79218"/>
              <a:ext cx="1846667" cy="547000"/>
            </a:xfrm>
            <a:prstGeom prst="rect">
              <a:avLst/>
            </a:prstGeom>
            <a:solidFill>
              <a:srgbClr val="EF9668"/>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2"/>
            <p:cNvSpPr txBox="1"/>
            <p:nvPr/>
          </p:nvSpPr>
          <p:spPr>
            <a:xfrm>
              <a:off x="4215218" y="79218"/>
              <a:ext cx="1846667" cy="547000"/>
            </a:xfrm>
            <a:prstGeom prst="rect">
              <a:avLst/>
            </a:prstGeom>
            <a:noFill/>
            <a:ln>
              <a:noFill/>
            </a:ln>
          </p:spPr>
          <p:txBody>
            <a:bodyPr spcFirstLastPara="1" wrap="square" lIns="106675" tIns="60950" rIns="106675" bIns="60950"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tr-TR" sz="1500" dirty="0">
                  <a:solidFill>
                    <a:schemeClr val="lt1"/>
                  </a:solidFill>
                  <a:latin typeface="Calibri"/>
                  <a:ea typeface="Calibri"/>
                  <a:cs typeface="Calibri"/>
                  <a:sym typeface="Calibri"/>
                </a:rPr>
                <a:t>P</a:t>
              </a:r>
              <a:r>
                <a:rPr lang="en-GB" sz="1500" dirty="0" err="1">
                  <a:solidFill>
                    <a:schemeClr val="lt1"/>
                  </a:solidFill>
                  <a:latin typeface="Calibri"/>
                  <a:ea typeface="Calibri"/>
                  <a:cs typeface="Calibri"/>
                  <a:sym typeface="Calibri"/>
                </a:rPr>
                <a:t>edago</a:t>
              </a:r>
              <a:r>
                <a:rPr lang="tr-TR" sz="1500" dirty="0" err="1">
                  <a:solidFill>
                    <a:schemeClr val="lt1"/>
                  </a:solidFill>
                  <a:latin typeface="Calibri"/>
                  <a:ea typeface="Calibri"/>
                  <a:cs typeface="Calibri"/>
                  <a:sym typeface="Calibri"/>
                </a:rPr>
                <a:t>jik</a:t>
              </a:r>
              <a:endParaRPr dirty="0"/>
            </a:p>
          </p:txBody>
        </p:sp>
        <p:sp>
          <p:nvSpPr>
            <p:cNvPr id="254" name="Google Shape;254;p12"/>
            <p:cNvSpPr/>
            <p:nvPr/>
          </p:nvSpPr>
          <p:spPr>
            <a:xfrm>
              <a:off x="4215218" y="626218"/>
              <a:ext cx="1846667" cy="314216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12"/>
            <p:cNvSpPr txBox="1"/>
            <p:nvPr/>
          </p:nvSpPr>
          <p:spPr>
            <a:xfrm>
              <a:off x="4215218" y="626218"/>
              <a:ext cx="1846667" cy="3142167"/>
            </a:xfrm>
            <a:prstGeom prst="rect">
              <a:avLst/>
            </a:prstGeom>
            <a:noFill/>
            <a:ln>
              <a:noFill/>
            </a:ln>
          </p:spPr>
          <p:txBody>
            <a:bodyPr spcFirstLastPara="1" wrap="square" lIns="80000" tIns="80000" rIns="106675" bIns="120000" anchor="t" anchorCtr="0">
              <a:noAutofit/>
            </a:bodyPr>
            <a:lstStyle/>
            <a:p>
              <a:pPr marL="114300" marR="0" lvl="1" indent="-114300" algn="l" rtl="0">
                <a:lnSpc>
                  <a:spcPct val="90000"/>
                </a:lnSpc>
                <a:spcBef>
                  <a:spcPts val="0"/>
                </a:spcBef>
                <a:spcAft>
                  <a:spcPts val="0"/>
                </a:spcAft>
                <a:buClr>
                  <a:schemeClr val="dk1"/>
                </a:buClr>
                <a:buSzPts val="1500"/>
                <a:buFont typeface="Calibri"/>
                <a:buChar char="•"/>
              </a:pPr>
              <a:r>
                <a:rPr lang="en-GB" sz="1500" b="0" i="0" u="none" strike="noStrike" cap="none">
                  <a:solidFill>
                    <a:schemeClr val="dk1"/>
                  </a:solidFill>
                  <a:latin typeface="Calibri"/>
                  <a:ea typeface="Calibri"/>
                  <a:cs typeface="Calibri"/>
                  <a:sym typeface="Calibri"/>
                </a:rPr>
                <a:t>Öğretmenler diskalkulik öğrencilere hasta çocuklar olarak bakmamalıdır</a:t>
              </a:r>
              <a:endParaRPr/>
            </a:p>
            <a:p>
              <a:pPr marL="114300" marR="0" lvl="1" indent="-114300" algn="l" rtl="0">
                <a:lnSpc>
                  <a:spcPct val="90000"/>
                </a:lnSpc>
                <a:spcBef>
                  <a:spcPts val="225"/>
                </a:spcBef>
                <a:spcAft>
                  <a:spcPts val="0"/>
                </a:spcAft>
                <a:buClr>
                  <a:schemeClr val="dk1"/>
                </a:buClr>
                <a:buSzPts val="1500"/>
                <a:buFont typeface="Calibri"/>
                <a:buChar char="•"/>
              </a:pPr>
              <a:r>
                <a:rPr lang="en-GB" sz="1500" b="0" i="0" u="none" strike="noStrike" cap="none">
                  <a:solidFill>
                    <a:schemeClr val="dk1"/>
                  </a:solidFill>
                  <a:latin typeface="Calibri"/>
                  <a:ea typeface="Calibri"/>
                  <a:cs typeface="Calibri"/>
                  <a:sym typeface="Calibri"/>
                </a:rPr>
                <a:t>Öğretmen onlara uzmanlık alanı olan çocuklar gibi davranmalıdır</a:t>
              </a:r>
              <a:endParaRPr/>
            </a:p>
          </p:txBody>
        </p:sp>
        <p:sp>
          <p:nvSpPr>
            <p:cNvPr id="256" name="Google Shape;256;p12"/>
            <p:cNvSpPr/>
            <p:nvPr/>
          </p:nvSpPr>
          <p:spPr>
            <a:xfrm>
              <a:off x="6320419" y="79218"/>
              <a:ext cx="1846667" cy="547000"/>
            </a:xfrm>
            <a:prstGeom prst="rect">
              <a:avLst/>
            </a:prstGeom>
            <a:solidFill>
              <a:srgbClr val="EF9668"/>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12"/>
            <p:cNvSpPr txBox="1"/>
            <p:nvPr/>
          </p:nvSpPr>
          <p:spPr>
            <a:xfrm>
              <a:off x="6320419" y="79218"/>
              <a:ext cx="1846667" cy="547000"/>
            </a:xfrm>
            <a:prstGeom prst="rect">
              <a:avLst/>
            </a:prstGeom>
            <a:noFill/>
            <a:ln>
              <a:noFill/>
            </a:ln>
          </p:spPr>
          <p:txBody>
            <a:bodyPr spcFirstLastPara="1" wrap="square" lIns="106675" tIns="60950" rIns="106675" bIns="60950"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tr-TR" sz="1500" dirty="0">
                  <a:solidFill>
                    <a:schemeClr val="lt1"/>
                  </a:solidFill>
                  <a:latin typeface="Calibri"/>
                  <a:ea typeface="Calibri"/>
                  <a:cs typeface="Calibri"/>
                  <a:sym typeface="Calibri"/>
                </a:rPr>
                <a:t>İ</a:t>
              </a:r>
              <a:r>
                <a:rPr lang="en-GB" sz="1500" dirty="0" err="1">
                  <a:solidFill>
                    <a:schemeClr val="lt1"/>
                  </a:solidFill>
                  <a:latin typeface="Calibri"/>
                  <a:ea typeface="Calibri"/>
                  <a:cs typeface="Calibri"/>
                  <a:sym typeface="Calibri"/>
                </a:rPr>
                <a:t>leri</a:t>
              </a:r>
              <a:r>
                <a:rPr lang="en-GB" sz="1500" dirty="0">
                  <a:solidFill>
                    <a:schemeClr val="lt1"/>
                  </a:solidFill>
                  <a:latin typeface="Calibri"/>
                  <a:ea typeface="Calibri"/>
                  <a:cs typeface="Calibri"/>
                  <a:sym typeface="Calibri"/>
                </a:rPr>
                <a:t>̇ </a:t>
              </a:r>
              <a:r>
                <a:rPr lang="en-GB" sz="1500" dirty="0" err="1">
                  <a:solidFill>
                    <a:schemeClr val="lt1"/>
                  </a:solidFill>
                  <a:latin typeface="Calibri"/>
                  <a:ea typeface="Calibri"/>
                  <a:cs typeface="Calibri"/>
                  <a:sym typeface="Calibri"/>
                </a:rPr>
                <a:t>eği̇ti̇m</a:t>
              </a:r>
              <a:r>
                <a:rPr lang="en-GB" sz="1500" dirty="0">
                  <a:solidFill>
                    <a:schemeClr val="lt1"/>
                  </a:solidFill>
                  <a:latin typeface="Calibri"/>
                  <a:ea typeface="Calibri"/>
                  <a:cs typeface="Calibri"/>
                  <a:sym typeface="Calibri"/>
                </a:rPr>
                <a:t> </a:t>
              </a:r>
              <a:r>
                <a:rPr lang="en-GB" sz="1500" dirty="0" err="1">
                  <a:solidFill>
                    <a:schemeClr val="lt1"/>
                  </a:solidFill>
                  <a:latin typeface="Calibri"/>
                  <a:ea typeface="Calibri"/>
                  <a:cs typeface="Calibri"/>
                  <a:sym typeface="Calibri"/>
                </a:rPr>
                <a:t>ve</a:t>
              </a:r>
              <a:r>
                <a:rPr lang="en-GB" sz="1500" dirty="0">
                  <a:solidFill>
                    <a:schemeClr val="lt1"/>
                  </a:solidFill>
                  <a:latin typeface="Calibri"/>
                  <a:ea typeface="Calibri"/>
                  <a:cs typeface="Calibri"/>
                  <a:sym typeface="Calibri"/>
                </a:rPr>
                <a:t> </a:t>
              </a:r>
              <a:r>
                <a:rPr lang="en-GB" sz="1500" dirty="0" err="1">
                  <a:solidFill>
                    <a:schemeClr val="lt1"/>
                  </a:solidFill>
                  <a:latin typeface="Calibri"/>
                  <a:ea typeface="Calibri"/>
                  <a:cs typeface="Calibri"/>
                  <a:sym typeface="Calibri"/>
                </a:rPr>
                <a:t>öğreti̇m</a:t>
              </a:r>
              <a:endParaRPr dirty="0"/>
            </a:p>
          </p:txBody>
        </p:sp>
        <p:sp>
          <p:nvSpPr>
            <p:cNvPr id="258" name="Google Shape;258;p12"/>
            <p:cNvSpPr/>
            <p:nvPr/>
          </p:nvSpPr>
          <p:spPr>
            <a:xfrm>
              <a:off x="6320419" y="626218"/>
              <a:ext cx="1846667" cy="314216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12"/>
            <p:cNvSpPr txBox="1"/>
            <p:nvPr/>
          </p:nvSpPr>
          <p:spPr>
            <a:xfrm>
              <a:off x="6320419" y="626218"/>
              <a:ext cx="1846667" cy="3142167"/>
            </a:xfrm>
            <a:prstGeom prst="rect">
              <a:avLst/>
            </a:prstGeom>
            <a:noFill/>
            <a:ln>
              <a:noFill/>
            </a:ln>
          </p:spPr>
          <p:txBody>
            <a:bodyPr spcFirstLastPara="1" wrap="square" lIns="80000" tIns="80000" rIns="106675" bIns="120000" anchor="t" anchorCtr="0">
              <a:noAutofit/>
            </a:bodyPr>
            <a:lstStyle/>
            <a:p>
              <a:pPr marL="114300" marR="0" lvl="1" indent="-114300" algn="l" rtl="0">
                <a:lnSpc>
                  <a:spcPct val="90000"/>
                </a:lnSpc>
                <a:spcBef>
                  <a:spcPts val="0"/>
                </a:spcBef>
                <a:spcAft>
                  <a:spcPts val="0"/>
                </a:spcAft>
                <a:buClr>
                  <a:schemeClr val="dk1"/>
                </a:buClr>
                <a:buSzPts val="1500"/>
                <a:buFont typeface="Calibri"/>
                <a:buChar char="•"/>
              </a:pPr>
              <a:r>
                <a:rPr lang="en-GB" sz="1500" b="0" i="0" u="none" strike="noStrike" cap="none">
                  <a:solidFill>
                    <a:schemeClr val="dk1"/>
                  </a:solidFill>
                  <a:latin typeface="Calibri"/>
                  <a:ea typeface="Calibri"/>
                  <a:cs typeface="Calibri"/>
                  <a:sym typeface="Calibri"/>
                </a:rPr>
                <a:t>Öğretmenlerin öğretme, öğrenme ve diskalkuli ile ilgili daha fazla eğitim ve öğretime aktif olarak katılmaları gerekir, çünkü diskalkuli hakkındaki bilgiler nihai değildir, hala araştırılmakta ve yeni bilgiler edinilmektedir</a:t>
              </a:r>
              <a:endParaRPr/>
            </a:p>
          </p:txBody>
        </p:sp>
        <p:sp>
          <p:nvSpPr>
            <p:cNvPr id="260" name="Google Shape;260;p12"/>
            <p:cNvSpPr/>
            <p:nvPr/>
          </p:nvSpPr>
          <p:spPr>
            <a:xfrm>
              <a:off x="8425620" y="79218"/>
              <a:ext cx="1846667" cy="547000"/>
            </a:xfrm>
            <a:prstGeom prst="rect">
              <a:avLst/>
            </a:prstGeom>
            <a:solidFill>
              <a:srgbClr val="EF9668"/>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12"/>
            <p:cNvSpPr txBox="1"/>
            <p:nvPr/>
          </p:nvSpPr>
          <p:spPr>
            <a:xfrm>
              <a:off x="8425620" y="79218"/>
              <a:ext cx="1846667" cy="547000"/>
            </a:xfrm>
            <a:prstGeom prst="rect">
              <a:avLst/>
            </a:prstGeom>
            <a:noFill/>
            <a:ln>
              <a:noFill/>
            </a:ln>
          </p:spPr>
          <p:txBody>
            <a:bodyPr spcFirstLastPara="1" wrap="square" lIns="106675" tIns="60950" rIns="106675" bIns="60950"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tr-TR" sz="1500" dirty="0">
                  <a:solidFill>
                    <a:schemeClr val="lt1"/>
                  </a:solidFill>
                  <a:latin typeface="Calibri"/>
                  <a:ea typeface="Calibri"/>
                  <a:cs typeface="Calibri"/>
                  <a:sym typeface="Calibri"/>
                </a:rPr>
                <a:t>A</a:t>
              </a:r>
              <a:r>
                <a:rPr lang="en-GB" sz="1500" dirty="0">
                  <a:solidFill>
                    <a:schemeClr val="lt1"/>
                  </a:solidFill>
                  <a:latin typeface="Calibri"/>
                  <a:ea typeface="Calibri"/>
                  <a:cs typeface="Calibri"/>
                  <a:sym typeface="Calibri"/>
                </a:rPr>
                <a:t>ğ</a:t>
              </a:r>
              <a:endParaRPr dirty="0"/>
            </a:p>
          </p:txBody>
        </p:sp>
        <p:sp>
          <p:nvSpPr>
            <p:cNvPr id="262" name="Google Shape;262;p12"/>
            <p:cNvSpPr/>
            <p:nvPr/>
          </p:nvSpPr>
          <p:spPr>
            <a:xfrm>
              <a:off x="8425620" y="626218"/>
              <a:ext cx="1846667" cy="314216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12"/>
            <p:cNvSpPr txBox="1"/>
            <p:nvPr/>
          </p:nvSpPr>
          <p:spPr>
            <a:xfrm>
              <a:off x="8425620" y="626218"/>
              <a:ext cx="1846667" cy="3142167"/>
            </a:xfrm>
            <a:prstGeom prst="rect">
              <a:avLst/>
            </a:prstGeom>
            <a:noFill/>
            <a:ln>
              <a:noFill/>
            </a:ln>
          </p:spPr>
          <p:txBody>
            <a:bodyPr spcFirstLastPara="1" wrap="square" lIns="80000" tIns="80000" rIns="106675" bIns="120000" anchor="t" anchorCtr="0">
              <a:noAutofit/>
            </a:bodyPr>
            <a:lstStyle/>
            <a:p>
              <a:pPr marL="114300" marR="0" lvl="1" indent="-114300" algn="l" rtl="0">
                <a:lnSpc>
                  <a:spcPct val="90000"/>
                </a:lnSpc>
                <a:spcBef>
                  <a:spcPts val="0"/>
                </a:spcBef>
                <a:spcAft>
                  <a:spcPts val="0"/>
                </a:spcAft>
                <a:buClr>
                  <a:schemeClr val="dk1"/>
                </a:buClr>
                <a:buSzPts val="1500"/>
                <a:buFont typeface="Calibri"/>
                <a:buChar char="•"/>
              </a:pPr>
              <a:r>
                <a:rPr lang="en-GB" sz="1500" b="0" i="0" u="none" strike="noStrike" cap="none" dirty="0" err="1">
                  <a:solidFill>
                    <a:schemeClr val="dk1"/>
                  </a:solidFill>
                  <a:latin typeface="Calibri"/>
                  <a:ea typeface="Calibri"/>
                  <a:cs typeface="Calibri"/>
                  <a:sym typeface="Calibri"/>
                </a:rPr>
                <a:t>Öğretmenin</a:t>
              </a:r>
              <a:r>
                <a:rPr lang="en-GB" sz="1500" b="0" i="0" u="none" strike="noStrike" cap="none" dirty="0">
                  <a:solidFill>
                    <a:schemeClr val="dk1"/>
                  </a:solidFill>
                  <a:latin typeface="Calibri"/>
                  <a:ea typeface="Calibri"/>
                  <a:cs typeface="Calibri"/>
                  <a:sym typeface="Calibri"/>
                </a:rPr>
                <a:t> </a:t>
              </a:r>
              <a:r>
                <a:rPr lang="en-GB" sz="1500" b="0" i="0" u="none" strike="noStrike" cap="none" dirty="0" err="1">
                  <a:solidFill>
                    <a:schemeClr val="dk1"/>
                  </a:solidFill>
                  <a:latin typeface="Calibri"/>
                  <a:ea typeface="Calibri"/>
                  <a:cs typeface="Calibri"/>
                  <a:sym typeface="Calibri"/>
                </a:rPr>
                <a:t>diğer</a:t>
              </a:r>
              <a:r>
                <a:rPr lang="en-GB" sz="1500" b="0" i="0" u="none" strike="noStrike" cap="none" dirty="0">
                  <a:solidFill>
                    <a:schemeClr val="dk1"/>
                  </a:solidFill>
                  <a:latin typeface="Calibri"/>
                  <a:ea typeface="Calibri"/>
                  <a:cs typeface="Calibri"/>
                  <a:sym typeface="Calibri"/>
                </a:rPr>
                <a:t> </a:t>
              </a:r>
              <a:r>
                <a:rPr lang="en-GB" sz="1500" b="0" i="0" u="none" strike="noStrike" cap="none" dirty="0" err="1">
                  <a:solidFill>
                    <a:schemeClr val="dk1"/>
                  </a:solidFill>
                  <a:latin typeface="Calibri"/>
                  <a:ea typeface="Calibri"/>
                  <a:cs typeface="Calibri"/>
                  <a:sym typeface="Calibri"/>
                </a:rPr>
                <a:t>öğretmenlerle</a:t>
              </a:r>
              <a:r>
                <a:rPr lang="en-GB" sz="1500" b="0" i="0" u="none" strike="noStrike" cap="none" dirty="0">
                  <a:solidFill>
                    <a:schemeClr val="dk1"/>
                  </a:solidFill>
                  <a:latin typeface="Calibri"/>
                  <a:ea typeface="Calibri"/>
                  <a:cs typeface="Calibri"/>
                  <a:sym typeface="Calibri"/>
                </a:rPr>
                <a:t> </a:t>
              </a:r>
              <a:r>
                <a:rPr lang="en-GB" sz="1500" b="0" i="0" u="none" strike="noStrike" cap="none" dirty="0" err="1">
                  <a:solidFill>
                    <a:schemeClr val="dk1"/>
                  </a:solidFill>
                  <a:latin typeface="Calibri"/>
                  <a:ea typeface="Calibri"/>
                  <a:cs typeface="Calibri"/>
                  <a:sym typeface="Calibri"/>
                </a:rPr>
                <a:t>bir</a:t>
              </a:r>
              <a:r>
                <a:rPr lang="en-GB" sz="1500" b="0" i="0" u="none" strike="noStrike" cap="none" dirty="0">
                  <a:solidFill>
                    <a:schemeClr val="dk1"/>
                  </a:solidFill>
                  <a:latin typeface="Calibri"/>
                  <a:ea typeface="Calibri"/>
                  <a:cs typeface="Calibri"/>
                  <a:sym typeface="Calibri"/>
                </a:rPr>
                <a:t> </a:t>
              </a:r>
              <a:r>
                <a:rPr lang="en-GB" sz="1500" b="0" i="0" u="none" strike="noStrike" cap="none" dirty="0" err="1">
                  <a:solidFill>
                    <a:schemeClr val="dk1"/>
                  </a:solidFill>
                  <a:latin typeface="Calibri"/>
                  <a:ea typeface="Calibri"/>
                  <a:cs typeface="Calibri"/>
                  <a:sym typeface="Calibri"/>
                </a:rPr>
                <a:t>ağ</a:t>
              </a:r>
              <a:r>
                <a:rPr lang="en-GB" sz="1500" b="0" i="0" u="none" strike="noStrike" cap="none" dirty="0">
                  <a:solidFill>
                    <a:schemeClr val="dk1"/>
                  </a:solidFill>
                  <a:latin typeface="Calibri"/>
                  <a:ea typeface="Calibri"/>
                  <a:cs typeface="Calibri"/>
                  <a:sym typeface="Calibri"/>
                </a:rPr>
                <a:t> </a:t>
              </a:r>
              <a:r>
                <a:rPr lang="en-GB" sz="1500" b="0" i="0" u="none" strike="noStrike" cap="none" dirty="0" err="1">
                  <a:solidFill>
                    <a:schemeClr val="dk1"/>
                  </a:solidFill>
                  <a:latin typeface="Calibri"/>
                  <a:ea typeface="Calibri"/>
                  <a:cs typeface="Calibri"/>
                  <a:sym typeface="Calibri"/>
                </a:rPr>
                <a:t>kurması</a:t>
              </a:r>
              <a:r>
                <a:rPr lang="en-GB" sz="1500" b="0" i="0" u="none" strike="noStrike" cap="none" dirty="0">
                  <a:solidFill>
                    <a:schemeClr val="dk1"/>
                  </a:solidFill>
                  <a:latin typeface="Calibri"/>
                  <a:ea typeface="Calibri"/>
                  <a:cs typeface="Calibri"/>
                  <a:sym typeface="Calibri"/>
                </a:rPr>
                <a:t> </a:t>
              </a:r>
              <a:r>
                <a:rPr lang="en-GB" sz="1500" b="0" i="0" u="none" strike="noStrike" cap="none" dirty="0" err="1">
                  <a:solidFill>
                    <a:schemeClr val="dk1"/>
                  </a:solidFill>
                  <a:latin typeface="Calibri"/>
                  <a:ea typeface="Calibri"/>
                  <a:cs typeface="Calibri"/>
                  <a:sym typeface="Calibri"/>
                </a:rPr>
                <a:t>gerekir</a:t>
              </a:r>
              <a:r>
                <a:rPr lang="en-GB" sz="1500" b="0" i="0" u="none" strike="noStrike" cap="none" dirty="0">
                  <a:solidFill>
                    <a:schemeClr val="dk1"/>
                  </a:solidFill>
                  <a:latin typeface="Calibri"/>
                  <a:ea typeface="Calibri"/>
                  <a:cs typeface="Calibri"/>
                  <a:sym typeface="Calibri"/>
                </a:rPr>
                <a:t>, </a:t>
              </a:r>
              <a:r>
                <a:rPr lang="en-GB" sz="1500" b="0" i="0" u="none" strike="noStrike" cap="none" dirty="0" err="1">
                  <a:solidFill>
                    <a:schemeClr val="dk1"/>
                  </a:solidFill>
                  <a:latin typeface="Calibri"/>
                  <a:ea typeface="Calibri"/>
                  <a:cs typeface="Calibri"/>
                  <a:sym typeface="Calibri"/>
                </a:rPr>
                <a:t>böylece</a:t>
              </a:r>
              <a:r>
                <a:rPr lang="en-GB" sz="1500" b="0" i="0" u="none" strike="noStrike" cap="none" dirty="0">
                  <a:solidFill>
                    <a:schemeClr val="dk1"/>
                  </a:solidFill>
                  <a:latin typeface="Calibri"/>
                  <a:ea typeface="Calibri"/>
                  <a:cs typeface="Calibri"/>
                  <a:sym typeface="Calibri"/>
                </a:rPr>
                <a:t> </a:t>
              </a:r>
              <a:r>
                <a:rPr lang="en-GB" sz="1500" b="0" i="0" u="none" strike="noStrike" cap="none" dirty="0" err="1">
                  <a:solidFill>
                    <a:schemeClr val="dk1"/>
                  </a:solidFill>
                  <a:latin typeface="Calibri"/>
                  <a:ea typeface="Calibri"/>
                  <a:cs typeface="Calibri"/>
                  <a:sym typeface="Calibri"/>
                </a:rPr>
                <a:t>diskalkulik</a:t>
              </a:r>
              <a:r>
                <a:rPr lang="en-GB" sz="1500" b="0" i="0" u="none" strike="noStrike" cap="none" dirty="0">
                  <a:solidFill>
                    <a:schemeClr val="dk1"/>
                  </a:solidFill>
                  <a:latin typeface="Calibri"/>
                  <a:ea typeface="Calibri"/>
                  <a:cs typeface="Calibri"/>
                  <a:sym typeface="Calibri"/>
                </a:rPr>
                <a:t> </a:t>
              </a:r>
              <a:r>
                <a:rPr lang="en-GB" sz="1500" b="0" i="0" u="none" strike="noStrike" cap="none" dirty="0" err="1">
                  <a:solidFill>
                    <a:schemeClr val="dk1"/>
                  </a:solidFill>
                  <a:latin typeface="Calibri"/>
                  <a:ea typeface="Calibri"/>
                  <a:cs typeface="Calibri"/>
                  <a:sym typeface="Calibri"/>
                </a:rPr>
                <a:t>öğrencilerin</a:t>
              </a:r>
              <a:r>
                <a:rPr lang="en-GB" sz="1500" b="0" i="0" u="none" strike="noStrike" cap="none" dirty="0">
                  <a:solidFill>
                    <a:schemeClr val="dk1"/>
                  </a:solidFill>
                  <a:latin typeface="Calibri"/>
                  <a:ea typeface="Calibri"/>
                  <a:cs typeface="Calibri"/>
                  <a:sym typeface="Calibri"/>
                </a:rPr>
                <a:t> </a:t>
              </a:r>
              <a:r>
                <a:rPr lang="en-GB" sz="1500" b="0" i="0" u="none" strike="noStrike" cap="none" dirty="0" err="1">
                  <a:solidFill>
                    <a:schemeClr val="dk1"/>
                  </a:solidFill>
                  <a:latin typeface="Calibri"/>
                  <a:ea typeface="Calibri"/>
                  <a:cs typeface="Calibri"/>
                  <a:sym typeface="Calibri"/>
                </a:rPr>
                <a:t>öğrenme</a:t>
              </a:r>
              <a:r>
                <a:rPr lang="en-GB" sz="1500" b="0" i="0" u="none" strike="noStrike" cap="none" dirty="0">
                  <a:solidFill>
                    <a:schemeClr val="dk1"/>
                  </a:solidFill>
                  <a:latin typeface="Calibri"/>
                  <a:ea typeface="Calibri"/>
                  <a:cs typeface="Calibri"/>
                  <a:sym typeface="Calibri"/>
                </a:rPr>
                <a:t> </a:t>
              </a:r>
              <a:r>
                <a:rPr lang="en-GB" sz="1500" b="0" i="0" u="none" strike="noStrike" cap="none" dirty="0" err="1">
                  <a:solidFill>
                    <a:schemeClr val="dk1"/>
                  </a:solidFill>
                  <a:latin typeface="Calibri"/>
                  <a:ea typeface="Calibri"/>
                  <a:cs typeface="Calibri"/>
                  <a:sym typeface="Calibri"/>
                </a:rPr>
                <a:t>süreçleri</a:t>
              </a:r>
              <a:r>
                <a:rPr lang="en-GB" sz="1500" b="0" i="0" u="none" strike="noStrike" cap="none" dirty="0">
                  <a:solidFill>
                    <a:schemeClr val="dk1"/>
                  </a:solidFill>
                  <a:latin typeface="Calibri"/>
                  <a:ea typeface="Calibri"/>
                  <a:cs typeface="Calibri"/>
                  <a:sym typeface="Calibri"/>
                </a:rPr>
                <a:t> </a:t>
              </a:r>
              <a:r>
                <a:rPr lang="en-GB" sz="1500" b="0" i="0" u="none" strike="noStrike" cap="none" dirty="0" err="1">
                  <a:solidFill>
                    <a:schemeClr val="dk1"/>
                  </a:solidFill>
                  <a:latin typeface="Calibri"/>
                  <a:ea typeface="Calibri"/>
                  <a:cs typeface="Calibri"/>
                  <a:sym typeface="Calibri"/>
                </a:rPr>
                <a:t>hakkında</a:t>
              </a:r>
              <a:r>
                <a:rPr lang="en-GB" sz="1500" b="0" i="0" u="none" strike="noStrike" cap="none" dirty="0">
                  <a:solidFill>
                    <a:schemeClr val="dk1"/>
                  </a:solidFill>
                  <a:latin typeface="Calibri"/>
                  <a:ea typeface="Calibri"/>
                  <a:cs typeface="Calibri"/>
                  <a:sym typeface="Calibri"/>
                </a:rPr>
                <a:t> </a:t>
              </a:r>
              <a:r>
                <a:rPr lang="en-GB" sz="1500" b="0" i="0" u="none" strike="noStrike" cap="none" dirty="0" err="1">
                  <a:solidFill>
                    <a:schemeClr val="dk1"/>
                  </a:solidFill>
                  <a:latin typeface="Calibri"/>
                  <a:ea typeface="Calibri"/>
                  <a:cs typeface="Calibri"/>
                  <a:sym typeface="Calibri"/>
                </a:rPr>
                <a:t>birbirlerine</a:t>
              </a:r>
              <a:r>
                <a:rPr lang="en-GB" sz="1500" b="0" i="0" u="none" strike="noStrike" cap="none" dirty="0">
                  <a:solidFill>
                    <a:schemeClr val="dk1"/>
                  </a:solidFill>
                  <a:latin typeface="Calibri"/>
                  <a:ea typeface="Calibri"/>
                  <a:cs typeface="Calibri"/>
                  <a:sym typeface="Calibri"/>
                </a:rPr>
                <a:t> </a:t>
              </a:r>
              <a:r>
                <a:rPr lang="en-GB" sz="1500" b="0" i="0" u="none" strike="noStrike" cap="none" dirty="0" err="1">
                  <a:solidFill>
                    <a:schemeClr val="dk1"/>
                  </a:solidFill>
                  <a:latin typeface="Calibri"/>
                  <a:ea typeface="Calibri"/>
                  <a:cs typeface="Calibri"/>
                  <a:sym typeface="Calibri"/>
                </a:rPr>
                <a:t>tavsiyelerde</a:t>
              </a:r>
              <a:r>
                <a:rPr lang="en-GB" sz="1500" b="0" i="0" u="none" strike="noStrike" cap="none" dirty="0">
                  <a:solidFill>
                    <a:schemeClr val="dk1"/>
                  </a:solidFill>
                  <a:latin typeface="Calibri"/>
                  <a:ea typeface="Calibri"/>
                  <a:cs typeface="Calibri"/>
                  <a:sym typeface="Calibri"/>
                </a:rPr>
                <a:t> </a:t>
              </a:r>
              <a:r>
                <a:rPr lang="en-GB" sz="1500" b="0" i="0" u="none" strike="noStrike" cap="none" dirty="0" err="1">
                  <a:solidFill>
                    <a:schemeClr val="dk1"/>
                  </a:solidFill>
                  <a:latin typeface="Calibri"/>
                  <a:ea typeface="Calibri"/>
                  <a:cs typeface="Calibri"/>
                  <a:sym typeface="Calibri"/>
                </a:rPr>
                <a:t>bulunabilirler</a:t>
              </a:r>
              <a:endParaRPr dirty="0"/>
            </a:p>
            <a:p>
              <a:pPr marL="114300" marR="0" lvl="1" indent="-114300" algn="l" rtl="0">
                <a:lnSpc>
                  <a:spcPct val="90000"/>
                </a:lnSpc>
                <a:spcBef>
                  <a:spcPts val="225"/>
                </a:spcBef>
                <a:spcAft>
                  <a:spcPts val="0"/>
                </a:spcAft>
                <a:buClr>
                  <a:schemeClr val="dk1"/>
                </a:buClr>
                <a:buSzPts val="1500"/>
                <a:buFont typeface="Calibri"/>
                <a:buChar char="•"/>
              </a:pPr>
              <a:r>
                <a:rPr lang="en-GB" sz="1500" b="0" i="0" u="none" strike="noStrike" cap="none" dirty="0" err="1">
                  <a:solidFill>
                    <a:schemeClr val="dk1"/>
                  </a:solidFill>
                  <a:latin typeface="Calibri"/>
                  <a:ea typeface="Calibri"/>
                  <a:cs typeface="Calibri"/>
                  <a:sym typeface="Calibri"/>
                </a:rPr>
                <a:t>Öğretmen</a:t>
              </a:r>
              <a:r>
                <a:rPr lang="en-GB" sz="1500" b="0" i="0" u="none" strike="noStrike" cap="none" dirty="0">
                  <a:solidFill>
                    <a:schemeClr val="dk1"/>
                  </a:solidFill>
                  <a:latin typeface="Calibri"/>
                  <a:ea typeface="Calibri"/>
                  <a:cs typeface="Calibri"/>
                  <a:sym typeface="Calibri"/>
                </a:rPr>
                <a:t> </a:t>
              </a:r>
              <a:r>
                <a:rPr lang="en-GB" sz="1500" b="0" i="0" u="none" strike="noStrike" cap="none" dirty="0" err="1">
                  <a:solidFill>
                    <a:schemeClr val="dk1"/>
                  </a:solidFill>
                  <a:latin typeface="Calibri"/>
                  <a:ea typeface="Calibri"/>
                  <a:cs typeface="Calibri"/>
                  <a:sym typeface="Calibri"/>
                </a:rPr>
                <a:t>ayrıca</a:t>
              </a:r>
              <a:r>
                <a:rPr lang="en-GB" sz="1500" b="0" i="0" u="none" strike="noStrike" cap="none" dirty="0">
                  <a:solidFill>
                    <a:schemeClr val="dk1"/>
                  </a:solidFill>
                  <a:latin typeface="Calibri"/>
                  <a:ea typeface="Calibri"/>
                  <a:cs typeface="Calibri"/>
                  <a:sym typeface="Calibri"/>
                </a:rPr>
                <a:t> </a:t>
              </a:r>
              <a:r>
                <a:rPr lang="en-GB" sz="1500" b="0" i="0" u="none" strike="noStrike" cap="none" dirty="0" err="1">
                  <a:solidFill>
                    <a:schemeClr val="dk1"/>
                  </a:solidFill>
                  <a:latin typeface="Calibri"/>
                  <a:ea typeface="Calibri"/>
                  <a:cs typeface="Calibri"/>
                  <a:sym typeface="Calibri"/>
                </a:rPr>
                <a:t>diskalkulik</a:t>
              </a:r>
              <a:r>
                <a:rPr lang="en-GB" sz="1500" b="0" i="0" u="none" strike="noStrike" cap="none" dirty="0">
                  <a:solidFill>
                    <a:schemeClr val="dk1"/>
                  </a:solidFill>
                  <a:latin typeface="Calibri"/>
                  <a:ea typeface="Calibri"/>
                  <a:cs typeface="Calibri"/>
                  <a:sym typeface="Calibri"/>
                </a:rPr>
                <a:t> </a:t>
              </a:r>
              <a:r>
                <a:rPr lang="en-GB" sz="1500" b="0" i="0" u="none" strike="noStrike" cap="none" dirty="0" err="1">
                  <a:solidFill>
                    <a:schemeClr val="dk1"/>
                  </a:solidFill>
                  <a:latin typeface="Calibri"/>
                  <a:ea typeface="Calibri"/>
                  <a:cs typeface="Calibri"/>
                  <a:sym typeface="Calibri"/>
                </a:rPr>
                <a:t>öğrencilerin</a:t>
              </a:r>
              <a:r>
                <a:rPr lang="en-GB" sz="1500" b="0" i="0" u="none" strike="noStrike" cap="none" dirty="0">
                  <a:solidFill>
                    <a:schemeClr val="dk1"/>
                  </a:solidFill>
                  <a:latin typeface="Calibri"/>
                  <a:ea typeface="Calibri"/>
                  <a:cs typeface="Calibri"/>
                  <a:sym typeface="Calibri"/>
                </a:rPr>
                <a:t> </a:t>
              </a:r>
              <a:r>
                <a:rPr lang="en-GB" sz="1500" b="0" i="0" u="none" strike="noStrike" cap="none" dirty="0" err="1">
                  <a:solidFill>
                    <a:schemeClr val="dk1"/>
                  </a:solidFill>
                  <a:latin typeface="Calibri"/>
                  <a:ea typeface="Calibri"/>
                  <a:cs typeface="Calibri"/>
                  <a:sym typeface="Calibri"/>
                </a:rPr>
                <a:t>aileleriyle</a:t>
              </a:r>
              <a:r>
                <a:rPr lang="en-GB" sz="1500" b="0" i="0" u="none" strike="noStrike" cap="none" dirty="0">
                  <a:solidFill>
                    <a:schemeClr val="dk1"/>
                  </a:solidFill>
                  <a:latin typeface="Calibri"/>
                  <a:ea typeface="Calibri"/>
                  <a:cs typeface="Calibri"/>
                  <a:sym typeface="Calibri"/>
                </a:rPr>
                <a:t> de </a:t>
              </a:r>
              <a:r>
                <a:rPr lang="en-GB" sz="1500" b="0" i="0" u="none" strike="noStrike" cap="none" dirty="0" err="1">
                  <a:solidFill>
                    <a:schemeClr val="dk1"/>
                  </a:solidFill>
                  <a:latin typeface="Calibri"/>
                  <a:ea typeface="Calibri"/>
                  <a:cs typeface="Calibri"/>
                  <a:sym typeface="Calibri"/>
                </a:rPr>
                <a:t>iletişim</a:t>
              </a:r>
              <a:r>
                <a:rPr lang="en-GB" sz="1500" b="0" i="0" u="none" strike="noStrike" cap="none" dirty="0">
                  <a:solidFill>
                    <a:schemeClr val="dk1"/>
                  </a:solidFill>
                  <a:latin typeface="Calibri"/>
                  <a:ea typeface="Calibri"/>
                  <a:cs typeface="Calibri"/>
                  <a:sym typeface="Calibri"/>
                </a:rPr>
                <a:t> </a:t>
              </a:r>
              <a:r>
                <a:rPr lang="en-GB" sz="1500" b="0" i="0" u="none" strike="noStrike" cap="none" dirty="0" err="1">
                  <a:solidFill>
                    <a:schemeClr val="dk1"/>
                  </a:solidFill>
                  <a:latin typeface="Calibri"/>
                  <a:ea typeface="Calibri"/>
                  <a:cs typeface="Calibri"/>
                  <a:sym typeface="Calibri"/>
                </a:rPr>
                <a:t>halinde</a:t>
              </a:r>
              <a:r>
                <a:rPr lang="en-GB" sz="1500" b="0" i="0" u="none" strike="noStrike" cap="none" dirty="0">
                  <a:solidFill>
                    <a:schemeClr val="dk1"/>
                  </a:solidFill>
                  <a:latin typeface="Calibri"/>
                  <a:ea typeface="Calibri"/>
                  <a:cs typeface="Calibri"/>
                  <a:sym typeface="Calibri"/>
                </a:rPr>
                <a:t> </a:t>
              </a:r>
              <a:r>
                <a:rPr lang="en-GB" sz="1500" b="0" i="0" u="none" strike="noStrike" cap="none" dirty="0" err="1">
                  <a:solidFill>
                    <a:schemeClr val="dk1"/>
                  </a:solidFill>
                  <a:latin typeface="Calibri"/>
                  <a:ea typeface="Calibri"/>
                  <a:cs typeface="Calibri"/>
                  <a:sym typeface="Calibri"/>
                </a:rPr>
                <a:t>olmalıdır</a:t>
              </a:r>
              <a:endParaRPr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13"/>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GB" sz="3200" b="1">
                <a:solidFill>
                  <a:schemeClr val="lt1"/>
                </a:solidFill>
              </a:rPr>
              <a:t>Modül 1: Temel yetkinliklerin geliştirilmesi</a:t>
            </a:r>
            <a:br>
              <a:rPr lang="en-GB" sz="3200" b="1">
                <a:solidFill>
                  <a:schemeClr val="lt1"/>
                </a:solidFill>
              </a:rPr>
            </a:br>
            <a:r>
              <a:rPr lang="en-GB" sz="3200" b="1">
                <a:solidFill>
                  <a:schemeClr val="lt1"/>
                </a:solidFill>
              </a:rPr>
              <a:t>2</a:t>
            </a:r>
            <a:r>
              <a:rPr lang="en-GB" sz="3200">
                <a:solidFill>
                  <a:schemeClr val="lt1"/>
                </a:solidFill>
              </a:rPr>
              <a:t>. Modülün İçeriği</a:t>
            </a:r>
            <a:endParaRPr sz="3200" b="1">
              <a:solidFill>
                <a:schemeClr val="lt1"/>
              </a:solidFill>
            </a:endParaRPr>
          </a:p>
        </p:txBody>
      </p:sp>
      <p:sp>
        <p:nvSpPr>
          <p:cNvPr id="269" name="Google Shape;269;p13"/>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1600"/>
              <a:buNone/>
            </a:pPr>
            <a:r>
              <a:rPr lang="en-GB" sz="1600" dirty="0" err="1"/>
              <a:t>Eğitimciler</a:t>
            </a:r>
            <a:r>
              <a:rPr lang="en-GB" sz="1600" dirty="0"/>
              <a:t> </a:t>
            </a:r>
            <a:r>
              <a:rPr lang="en-GB" sz="1600" dirty="0" err="1"/>
              <a:t>için</a:t>
            </a:r>
            <a:r>
              <a:rPr lang="en-GB" sz="1600" dirty="0"/>
              <a:t> </a:t>
            </a:r>
            <a:r>
              <a:rPr lang="en-GB" sz="1600" b="1" dirty="0" err="1"/>
              <a:t>sürekli</a:t>
            </a:r>
            <a:r>
              <a:rPr lang="en-GB" sz="1600" b="1" dirty="0"/>
              <a:t> </a:t>
            </a:r>
            <a:r>
              <a:rPr lang="en-GB" sz="1600" b="1" dirty="0" err="1"/>
              <a:t>mesleki</a:t>
            </a:r>
            <a:r>
              <a:rPr lang="en-GB" sz="1600" b="1" dirty="0"/>
              <a:t> </a:t>
            </a:r>
            <a:r>
              <a:rPr lang="en-GB" sz="1600" b="1" dirty="0" err="1"/>
              <a:t>gelişimin</a:t>
            </a:r>
            <a:r>
              <a:rPr lang="en-GB" sz="1600" b="1" dirty="0"/>
              <a:t> </a:t>
            </a:r>
            <a:r>
              <a:rPr lang="en-GB" sz="1600" dirty="0" err="1"/>
              <a:t>önemi</a:t>
            </a:r>
            <a:r>
              <a:rPr lang="en-GB" sz="1600" dirty="0"/>
              <a:t> </a:t>
            </a:r>
            <a:r>
              <a:rPr lang="en-GB" sz="1600" dirty="0" err="1"/>
              <a:t>konusunda</a:t>
            </a:r>
            <a:r>
              <a:rPr lang="en-GB" sz="1600" dirty="0"/>
              <a:t> </a:t>
            </a:r>
            <a:r>
              <a:rPr lang="en-GB" sz="1600" dirty="0" err="1"/>
              <a:t>farkındalık</a:t>
            </a:r>
            <a:r>
              <a:rPr lang="en-GB" sz="1600" dirty="0"/>
              <a:t> </a:t>
            </a:r>
            <a:r>
              <a:rPr lang="en-GB" sz="1600" dirty="0" err="1"/>
              <a:t>çok</a:t>
            </a:r>
            <a:r>
              <a:rPr lang="en-GB" sz="1600" dirty="0"/>
              <a:t> </a:t>
            </a:r>
            <a:r>
              <a:rPr lang="en-GB" sz="1600" dirty="0" err="1"/>
              <a:t>önemlidir</a:t>
            </a:r>
            <a:r>
              <a:rPr lang="en-GB" sz="1600" dirty="0"/>
              <a:t>. </a:t>
            </a:r>
            <a:r>
              <a:rPr lang="en-GB" sz="1600" dirty="0" err="1"/>
              <a:t>Öğretmenlerin</a:t>
            </a:r>
            <a:r>
              <a:rPr lang="en-GB" sz="1600" dirty="0"/>
              <a:t> </a:t>
            </a:r>
            <a:r>
              <a:rPr lang="en-GB" sz="1600" dirty="0" err="1"/>
              <a:t>profesyonelleşmesi</a:t>
            </a:r>
            <a:r>
              <a:rPr lang="en-GB" sz="1600" dirty="0"/>
              <a:t>, </a:t>
            </a:r>
            <a:r>
              <a:rPr lang="en-GB" sz="1600" dirty="0" err="1"/>
              <a:t>diskalkulisi</a:t>
            </a:r>
            <a:r>
              <a:rPr lang="en-GB" sz="1600" dirty="0"/>
              <a:t> </a:t>
            </a:r>
            <a:r>
              <a:rPr lang="en-GB" sz="1600" dirty="0" err="1"/>
              <a:t>olan</a:t>
            </a:r>
            <a:r>
              <a:rPr lang="en-GB" sz="1600" dirty="0"/>
              <a:t> </a:t>
            </a:r>
            <a:r>
              <a:rPr lang="en-GB" sz="1600" dirty="0" err="1"/>
              <a:t>öğrencilerin</a:t>
            </a:r>
            <a:r>
              <a:rPr lang="en-GB" sz="1600" dirty="0"/>
              <a:t> </a:t>
            </a:r>
            <a:r>
              <a:rPr lang="en-GB" sz="1600" dirty="0" err="1"/>
              <a:t>desteklenmesinde</a:t>
            </a:r>
            <a:r>
              <a:rPr lang="en-GB" sz="1600" dirty="0"/>
              <a:t> </a:t>
            </a:r>
            <a:r>
              <a:rPr lang="en-GB" sz="1600" dirty="0" err="1"/>
              <a:t>merkezi</a:t>
            </a:r>
            <a:r>
              <a:rPr lang="en-GB" sz="1600" dirty="0"/>
              <a:t> </a:t>
            </a:r>
            <a:r>
              <a:rPr lang="en-GB" sz="1600" dirty="0" err="1"/>
              <a:t>bir</a:t>
            </a:r>
            <a:r>
              <a:rPr lang="en-GB" sz="1600" dirty="0"/>
              <a:t> </a:t>
            </a:r>
            <a:r>
              <a:rPr lang="en-GB" sz="1600" dirty="0" err="1"/>
              <a:t>rol</a:t>
            </a:r>
            <a:r>
              <a:rPr lang="en-GB" sz="1600" dirty="0"/>
              <a:t> </a:t>
            </a:r>
            <a:r>
              <a:rPr lang="en-GB" sz="1600" dirty="0" err="1"/>
              <a:t>oynamaktadır</a:t>
            </a:r>
            <a:r>
              <a:rPr lang="en-GB" sz="1600" dirty="0"/>
              <a:t>. </a:t>
            </a:r>
            <a:r>
              <a:rPr lang="en-GB" sz="1600" dirty="0" err="1"/>
              <a:t>İşte</a:t>
            </a:r>
            <a:r>
              <a:rPr lang="en-GB" sz="1600" dirty="0"/>
              <a:t> </a:t>
            </a:r>
            <a:r>
              <a:rPr lang="en-GB" sz="1600" dirty="0" err="1"/>
              <a:t>öğretmenlerin</a:t>
            </a:r>
            <a:r>
              <a:rPr lang="en-GB" sz="1600" dirty="0"/>
              <a:t> </a:t>
            </a:r>
            <a:r>
              <a:rPr lang="en-GB" sz="1600" dirty="0" err="1"/>
              <a:t>bu</a:t>
            </a:r>
            <a:r>
              <a:rPr lang="en-GB" sz="1600" dirty="0"/>
              <a:t> </a:t>
            </a:r>
            <a:r>
              <a:rPr lang="en-GB" sz="1600" dirty="0" err="1"/>
              <a:t>bağlamda</a:t>
            </a:r>
            <a:r>
              <a:rPr lang="en-GB" sz="1600" dirty="0"/>
              <a:t> </a:t>
            </a:r>
            <a:r>
              <a:rPr lang="en-GB" sz="1600" dirty="0" err="1"/>
              <a:t>geliştirmesi</a:t>
            </a:r>
            <a:r>
              <a:rPr lang="en-GB" sz="1600" dirty="0"/>
              <a:t> </a:t>
            </a:r>
            <a:r>
              <a:rPr lang="en-GB" sz="1600" dirty="0" err="1"/>
              <a:t>gereken</a:t>
            </a:r>
            <a:r>
              <a:rPr lang="en-GB" sz="1600" dirty="0"/>
              <a:t> </a:t>
            </a:r>
            <a:r>
              <a:rPr lang="en-GB" sz="1600" dirty="0" err="1"/>
              <a:t>bazı</a:t>
            </a:r>
            <a:r>
              <a:rPr lang="en-GB" sz="1600" dirty="0"/>
              <a:t> </a:t>
            </a:r>
            <a:r>
              <a:rPr lang="en-GB" sz="1600" dirty="0" err="1"/>
              <a:t>temel</a:t>
            </a:r>
            <a:r>
              <a:rPr lang="en-GB" sz="1600" dirty="0"/>
              <a:t> </a:t>
            </a:r>
            <a:r>
              <a:rPr lang="en-GB" sz="1600" dirty="0" err="1"/>
              <a:t>mesleki</a:t>
            </a:r>
            <a:r>
              <a:rPr lang="en-GB" sz="1600" dirty="0"/>
              <a:t> </a:t>
            </a:r>
            <a:r>
              <a:rPr lang="en-GB" sz="1600" dirty="0" err="1"/>
              <a:t>beceriler</a:t>
            </a:r>
            <a:r>
              <a:rPr lang="en-GB" sz="1600" dirty="0"/>
              <a:t>:</a:t>
            </a:r>
            <a:endParaRPr dirty="0"/>
          </a:p>
          <a:p>
            <a:pPr marL="0" lvl="0" indent="0" algn="l" rtl="0">
              <a:lnSpc>
                <a:spcPct val="150000"/>
              </a:lnSpc>
              <a:spcBef>
                <a:spcPts val="10"/>
              </a:spcBef>
              <a:spcAft>
                <a:spcPts val="0"/>
              </a:spcAft>
              <a:buClr>
                <a:schemeClr val="dk1"/>
              </a:buClr>
              <a:buSzPts val="1600"/>
              <a:buNone/>
            </a:pPr>
            <a:endParaRPr sz="1600" dirty="0"/>
          </a:p>
        </p:txBody>
      </p:sp>
      <p:sp>
        <p:nvSpPr>
          <p:cNvPr id="270" name="Google Shape;270;p13"/>
          <p:cNvSpPr txBox="1"/>
          <p:nvPr/>
        </p:nvSpPr>
        <p:spPr>
          <a:xfrm>
            <a:off x="210741" y="2297894"/>
            <a:ext cx="9771459" cy="738664"/>
          </a:xfrm>
          <a:prstGeom prst="rect">
            <a:avLst/>
          </a:prstGeom>
          <a:solidFill>
            <a:schemeClr val="accent2">
              <a:alpha val="49803"/>
            </a:schemeClr>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a:solidFill>
                  <a:schemeClr val="lt1"/>
                </a:solidFill>
                <a:latin typeface="Calibri"/>
                <a:ea typeface="Calibri"/>
                <a:cs typeface="Calibri"/>
                <a:sym typeface="Calibri"/>
              </a:rPr>
              <a:t>Öğretmenler sürekli öğrenme ve öğretme becerilerini geliştirme yeteneğine sahip olmalıdır. Sürekli değişen eğitim ortamının farkında olmak ve yeni yöntem ve yaklaşımları öğrenmeye istekli olmak çok önemlidir. Özellikle diskalkuli gibi öğrenme güçlüklerine ilişkin araştırmalar söz konusu olduğunda, öğretmenler bilgilerini sürekli olarak genişletmeli ve öğretimlerini buna göre uyarlamalıdır.</a:t>
            </a:r>
            <a:endParaRPr/>
          </a:p>
        </p:txBody>
      </p:sp>
      <p:sp>
        <p:nvSpPr>
          <p:cNvPr id="271" name="Google Shape;271;p13"/>
          <p:cNvSpPr txBox="1"/>
          <p:nvPr/>
        </p:nvSpPr>
        <p:spPr>
          <a:xfrm>
            <a:off x="9389269" y="2791975"/>
            <a:ext cx="2802731" cy="338554"/>
          </a:xfrm>
          <a:prstGeom prst="rect">
            <a:avLst/>
          </a:prstGeom>
          <a:gradFill>
            <a:gsLst>
              <a:gs pos="0">
                <a:srgbClr val="F2A99B"/>
              </a:gs>
              <a:gs pos="50000">
                <a:srgbClr val="EA9D8D"/>
              </a:gs>
              <a:gs pos="100000">
                <a:srgbClr val="ED8D78"/>
              </a:gs>
            </a:gsLst>
            <a:lin ang="5400000" scaled="0"/>
          </a:gradFill>
          <a:ln w="9525"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a:solidFill>
                  <a:schemeClr val="dk1"/>
                </a:solidFill>
                <a:latin typeface="Calibri"/>
                <a:ea typeface="Calibri"/>
                <a:cs typeface="Calibri"/>
                <a:sym typeface="Calibri"/>
              </a:rPr>
              <a:t>Mesleki gelişim becerileri </a:t>
            </a:r>
            <a:endParaRPr/>
          </a:p>
        </p:txBody>
      </p:sp>
      <p:sp>
        <p:nvSpPr>
          <p:cNvPr id="272" name="Google Shape;272;p13"/>
          <p:cNvSpPr txBox="1"/>
          <p:nvPr/>
        </p:nvSpPr>
        <p:spPr>
          <a:xfrm>
            <a:off x="2457450" y="3234872"/>
            <a:ext cx="8220074" cy="738664"/>
          </a:xfrm>
          <a:prstGeom prst="rect">
            <a:avLst/>
          </a:prstGeom>
          <a:solidFill>
            <a:schemeClr val="accent2">
              <a:alpha val="49803"/>
            </a:schemeClr>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a:solidFill>
                  <a:schemeClr val="lt1"/>
                </a:solidFill>
                <a:latin typeface="Calibri"/>
                <a:ea typeface="Calibri"/>
                <a:cs typeface="Calibri"/>
                <a:sym typeface="Calibri"/>
              </a:rPr>
              <a:t>Eğitim hedeflerini karşılayan ve farklı öğrencilerin ihtiyaçlarını karşılayan öğretim stratejileri geliştirme ve uygulama becerisi esastır. Diskalkulisi olan öğrencilerle ilgilenirken, bireysel öğrenme ihtiyaçlarını dikkate almak için alternatif öğretim yöntemlerini bilmek ve uygulamak özellikle önemlidir.</a:t>
            </a:r>
            <a:endParaRPr/>
          </a:p>
        </p:txBody>
      </p:sp>
      <p:sp>
        <p:nvSpPr>
          <p:cNvPr id="273" name="Google Shape;273;p13"/>
          <p:cNvSpPr txBox="1"/>
          <p:nvPr/>
        </p:nvSpPr>
        <p:spPr>
          <a:xfrm>
            <a:off x="210741" y="3422813"/>
            <a:ext cx="2303859" cy="338554"/>
          </a:xfrm>
          <a:prstGeom prst="rect">
            <a:avLst/>
          </a:prstGeom>
          <a:gradFill>
            <a:gsLst>
              <a:gs pos="0">
                <a:srgbClr val="F2A99B"/>
              </a:gs>
              <a:gs pos="50000">
                <a:srgbClr val="EA9D8D"/>
              </a:gs>
              <a:gs pos="100000">
                <a:srgbClr val="ED8D78"/>
              </a:gs>
            </a:gsLst>
            <a:lin ang="5400000" scaled="0"/>
          </a:gradFill>
          <a:ln w="9525"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a:solidFill>
                  <a:schemeClr val="dk1"/>
                </a:solidFill>
                <a:latin typeface="Calibri"/>
                <a:ea typeface="Calibri"/>
                <a:cs typeface="Calibri"/>
                <a:sym typeface="Calibri"/>
              </a:rPr>
              <a:t>Pedagojik yeterlilik</a:t>
            </a:r>
            <a:endParaRPr/>
          </a:p>
        </p:txBody>
      </p:sp>
      <p:sp>
        <p:nvSpPr>
          <p:cNvPr id="274" name="Google Shape;274;p13"/>
          <p:cNvSpPr txBox="1"/>
          <p:nvPr/>
        </p:nvSpPr>
        <p:spPr>
          <a:xfrm>
            <a:off x="1276350" y="4189965"/>
            <a:ext cx="7324725" cy="738664"/>
          </a:xfrm>
          <a:prstGeom prst="rect">
            <a:avLst/>
          </a:prstGeom>
          <a:solidFill>
            <a:schemeClr val="accent2">
              <a:alpha val="49803"/>
            </a:schemeClr>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dirty="0" err="1">
                <a:solidFill>
                  <a:schemeClr val="lt1"/>
                </a:solidFill>
                <a:latin typeface="Calibri"/>
                <a:ea typeface="Calibri"/>
                <a:cs typeface="Calibri"/>
                <a:sym typeface="Calibri"/>
              </a:rPr>
              <a:t>Öğretmenler</a:t>
            </a:r>
            <a:r>
              <a:rPr lang="en-GB" sz="1400" dirty="0">
                <a:solidFill>
                  <a:schemeClr val="lt1"/>
                </a:solidFill>
                <a:latin typeface="Calibri"/>
                <a:ea typeface="Calibri"/>
                <a:cs typeface="Calibri"/>
                <a:sym typeface="Calibri"/>
              </a:rPr>
              <a:t>, </a:t>
            </a:r>
            <a:r>
              <a:rPr lang="en-GB" sz="1400" dirty="0" err="1">
                <a:solidFill>
                  <a:schemeClr val="lt1"/>
                </a:solidFill>
                <a:latin typeface="Calibri"/>
                <a:ea typeface="Calibri"/>
                <a:cs typeface="Calibri"/>
                <a:sym typeface="Calibri"/>
              </a:rPr>
              <a:t>öğrencilerin</a:t>
            </a:r>
            <a:r>
              <a:rPr lang="en-GB" sz="1400" dirty="0">
                <a:solidFill>
                  <a:schemeClr val="lt1"/>
                </a:solidFill>
                <a:latin typeface="Calibri"/>
                <a:ea typeface="Calibri"/>
                <a:cs typeface="Calibri"/>
                <a:sym typeface="Calibri"/>
              </a:rPr>
              <a:t> </a:t>
            </a:r>
            <a:r>
              <a:rPr lang="en-GB" sz="1400" dirty="0" err="1">
                <a:solidFill>
                  <a:schemeClr val="lt1"/>
                </a:solidFill>
                <a:latin typeface="Calibri"/>
                <a:ea typeface="Calibri"/>
                <a:cs typeface="Calibri"/>
                <a:sym typeface="Calibri"/>
              </a:rPr>
              <a:t>eğitim</a:t>
            </a:r>
            <a:r>
              <a:rPr lang="en-GB" sz="1400" dirty="0">
                <a:solidFill>
                  <a:schemeClr val="lt1"/>
                </a:solidFill>
                <a:latin typeface="Calibri"/>
                <a:ea typeface="Calibri"/>
                <a:cs typeface="Calibri"/>
                <a:sym typeface="Calibri"/>
              </a:rPr>
              <a:t> </a:t>
            </a:r>
            <a:r>
              <a:rPr lang="en-GB" sz="1400" dirty="0" err="1">
                <a:solidFill>
                  <a:schemeClr val="lt1"/>
                </a:solidFill>
                <a:latin typeface="Calibri"/>
                <a:ea typeface="Calibri"/>
                <a:cs typeface="Calibri"/>
                <a:sym typeface="Calibri"/>
              </a:rPr>
              <a:t>deneyimini</a:t>
            </a:r>
            <a:r>
              <a:rPr lang="en-GB" sz="1400" dirty="0">
                <a:solidFill>
                  <a:schemeClr val="lt1"/>
                </a:solidFill>
                <a:latin typeface="Calibri"/>
                <a:ea typeface="Calibri"/>
                <a:cs typeface="Calibri"/>
                <a:sym typeface="Calibri"/>
              </a:rPr>
              <a:t> </a:t>
            </a:r>
            <a:r>
              <a:rPr lang="en-GB" sz="1400" dirty="0" err="1">
                <a:solidFill>
                  <a:schemeClr val="lt1"/>
                </a:solidFill>
                <a:latin typeface="Calibri"/>
                <a:ea typeface="Calibri"/>
                <a:cs typeface="Calibri"/>
                <a:sym typeface="Calibri"/>
              </a:rPr>
              <a:t>iyileştirmek</a:t>
            </a:r>
            <a:r>
              <a:rPr lang="en-GB" sz="1400" dirty="0">
                <a:solidFill>
                  <a:schemeClr val="lt1"/>
                </a:solidFill>
                <a:latin typeface="Calibri"/>
                <a:ea typeface="Calibri"/>
                <a:cs typeface="Calibri"/>
                <a:sym typeface="Calibri"/>
              </a:rPr>
              <a:t> </a:t>
            </a:r>
            <a:r>
              <a:rPr lang="en-GB" sz="1400" dirty="0" err="1">
                <a:solidFill>
                  <a:schemeClr val="lt1"/>
                </a:solidFill>
                <a:latin typeface="Calibri"/>
                <a:ea typeface="Calibri"/>
                <a:cs typeface="Calibri"/>
                <a:sym typeface="Calibri"/>
              </a:rPr>
              <a:t>için</a:t>
            </a:r>
            <a:r>
              <a:rPr lang="en-GB" sz="1400" dirty="0">
                <a:solidFill>
                  <a:schemeClr val="lt1"/>
                </a:solidFill>
                <a:latin typeface="Calibri"/>
                <a:ea typeface="Calibri"/>
                <a:cs typeface="Calibri"/>
                <a:sym typeface="Calibri"/>
              </a:rPr>
              <a:t> </a:t>
            </a:r>
            <a:r>
              <a:rPr lang="en-GB" sz="1400" dirty="0" err="1">
                <a:solidFill>
                  <a:schemeClr val="lt1"/>
                </a:solidFill>
                <a:latin typeface="Calibri"/>
                <a:ea typeface="Calibri"/>
                <a:cs typeface="Calibri"/>
                <a:sym typeface="Calibri"/>
              </a:rPr>
              <a:t>meslektaşları</a:t>
            </a:r>
            <a:r>
              <a:rPr lang="en-GB" sz="1400" dirty="0">
                <a:solidFill>
                  <a:schemeClr val="lt1"/>
                </a:solidFill>
                <a:latin typeface="Calibri"/>
                <a:ea typeface="Calibri"/>
                <a:cs typeface="Calibri"/>
                <a:sym typeface="Calibri"/>
              </a:rPr>
              <a:t>, </a:t>
            </a:r>
            <a:r>
              <a:rPr lang="en-GB" sz="1400" dirty="0" err="1">
                <a:solidFill>
                  <a:schemeClr val="lt1"/>
                </a:solidFill>
                <a:latin typeface="Calibri"/>
                <a:ea typeface="Calibri"/>
                <a:cs typeface="Calibri"/>
                <a:sym typeface="Calibri"/>
              </a:rPr>
              <a:t>ebeveynler</a:t>
            </a:r>
            <a:r>
              <a:rPr lang="en-GB" sz="1400" dirty="0">
                <a:solidFill>
                  <a:schemeClr val="lt1"/>
                </a:solidFill>
                <a:latin typeface="Calibri"/>
                <a:ea typeface="Calibri"/>
                <a:cs typeface="Calibri"/>
                <a:sym typeface="Calibri"/>
              </a:rPr>
              <a:t> </a:t>
            </a:r>
            <a:r>
              <a:rPr lang="en-GB" sz="1400" dirty="0" err="1">
                <a:solidFill>
                  <a:schemeClr val="lt1"/>
                </a:solidFill>
                <a:latin typeface="Calibri"/>
                <a:ea typeface="Calibri"/>
                <a:cs typeface="Calibri"/>
                <a:sym typeface="Calibri"/>
              </a:rPr>
              <a:t>ve</a:t>
            </a:r>
            <a:r>
              <a:rPr lang="en-GB" sz="1400" dirty="0">
                <a:solidFill>
                  <a:schemeClr val="lt1"/>
                </a:solidFill>
                <a:latin typeface="Calibri"/>
                <a:ea typeface="Calibri"/>
                <a:cs typeface="Calibri"/>
                <a:sym typeface="Calibri"/>
              </a:rPr>
              <a:t> </a:t>
            </a:r>
            <a:r>
              <a:rPr lang="en-GB" sz="1400" dirty="0" err="1">
                <a:solidFill>
                  <a:schemeClr val="lt1"/>
                </a:solidFill>
                <a:latin typeface="Calibri"/>
                <a:ea typeface="Calibri"/>
                <a:cs typeface="Calibri"/>
                <a:sym typeface="Calibri"/>
              </a:rPr>
              <a:t>diğer</a:t>
            </a:r>
            <a:r>
              <a:rPr lang="en-GB" sz="1400" dirty="0">
                <a:solidFill>
                  <a:schemeClr val="lt1"/>
                </a:solidFill>
                <a:latin typeface="Calibri"/>
                <a:ea typeface="Calibri"/>
                <a:cs typeface="Calibri"/>
                <a:sym typeface="Calibri"/>
              </a:rPr>
              <a:t> </a:t>
            </a:r>
            <a:r>
              <a:rPr lang="en-GB" sz="1400" dirty="0" err="1">
                <a:solidFill>
                  <a:schemeClr val="lt1"/>
                </a:solidFill>
                <a:latin typeface="Calibri"/>
                <a:ea typeface="Calibri"/>
                <a:cs typeface="Calibri"/>
                <a:sym typeface="Calibri"/>
              </a:rPr>
              <a:t>paydaşlarla</a:t>
            </a:r>
            <a:r>
              <a:rPr lang="en-GB" sz="1400" dirty="0">
                <a:solidFill>
                  <a:schemeClr val="lt1"/>
                </a:solidFill>
                <a:latin typeface="Calibri"/>
                <a:ea typeface="Calibri"/>
                <a:cs typeface="Calibri"/>
                <a:sym typeface="Calibri"/>
              </a:rPr>
              <a:t> </a:t>
            </a:r>
            <a:r>
              <a:rPr lang="en-GB" sz="1400" dirty="0" err="1">
                <a:solidFill>
                  <a:schemeClr val="lt1"/>
                </a:solidFill>
                <a:latin typeface="Calibri"/>
                <a:ea typeface="Calibri"/>
                <a:cs typeface="Calibri"/>
                <a:sym typeface="Calibri"/>
              </a:rPr>
              <a:t>etkili</a:t>
            </a:r>
            <a:r>
              <a:rPr lang="en-GB" sz="1400" dirty="0">
                <a:solidFill>
                  <a:schemeClr val="lt1"/>
                </a:solidFill>
                <a:latin typeface="Calibri"/>
                <a:ea typeface="Calibri"/>
                <a:cs typeface="Calibri"/>
                <a:sym typeface="Calibri"/>
              </a:rPr>
              <a:t> </a:t>
            </a:r>
            <a:r>
              <a:rPr lang="en-GB" sz="1400" dirty="0" err="1">
                <a:solidFill>
                  <a:schemeClr val="lt1"/>
                </a:solidFill>
                <a:latin typeface="Calibri"/>
                <a:ea typeface="Calibri"/>
                <a:cs typeface="Calibri"/>
                <a:sym typeface="Calibri"/>
              </a:rPr>
              <a:t>bir</a:t>
            </a:r>
            <a:r>
              <a:rPr lang="en-GB" sz="1400" dirty="0">
                <a:solidFill>
                  <a:schemeClr val="lt1"/>
                </a:solidFill>
                <a:latin typeface="Calibri"/>
                <a:ea typeface="Calibri"/>
                <a:cs typeface="Calibri"/>
                <a:sym typeface="Calibri"/>
              </a:rPr>
              <a:t> </a:t>
            </a:r>
            <a:r>
              <a:rPr lang="en-GB" sz="1400" dirty="0" err="1">
                <a:solidFill>
                  <a:schemeClr val="lt1"/>
                </a:solidFill>
                <a:latin typeface="Calibri"/>
                <a:ea typeface="Calibri"/>
                <a:cs typeface="Calibri"/>
                <a:sym typeface="Calibri"/>
              </a:rPr>
              <a:t>şekilde</a:t>
            </a:r>
            <a:r>
              <a:rPr lang="en-GB" sz="1400" dirty="0">
                <a:solidFill>
                  <a:schemeClr val="lt1"/>
                </a:solidFill>
                <a:latin typeface="Calibri"/>
                <a:ea typeface="Calibri"/>
                <a:cs typeface="Calibri"/>
                <a:sym typeface="Calibri"/>
              </a:rPr>
              <a:t> </a:t>
            </a:r>
            <a:r>
              <a:rPr lang="en-GB" sz="1400" dirty="0" err="1">
                <a:solidFill>
                  <a:schemeClr val="lt1"/>
                </a:solidFill>
                <a:latin typeface="Calibri"/>
                <a:ea typeface="Calibri"/>
                <a:cs typeface="Calibri"/>
                <a:sym typeface="Calibri"/>
              </a:rPr>
              <a:t>işbirliği</a:t>
            </a:r>
            <a:r>
              <a:rPr lang="en-GB" sz="1400" dirty="0">
                <a:solidFill>
                  <a:schemeClr val="lt1"/>
                </a:solidFill>
                <a:latin typeface="Calibri"/>
                <a:ea typeface="Calibri"/>
                <a:cs typeface="Calibri"/>
                <a:sym typeface="Calibri"/>
              </a:rPr>
              <a:t> </a:t>
            </a:r>
            <a:r>
              <a:rPr lang="en-GB" sz="1400" dirty="0" err="1">
                <a:solidFill>
                  <a:schemeClr val="lt1"/>
                </a:solidFill>
                <a:latin typeface="Calibri"/>
                <a:ea typeface="Calibri"/>
                <a:cs typeface="Calibri"/>
                <a:sym typeface="Calibri"/>
              </a:rPr>
              <a:t>yapabilmelidir</a:t>
            </a:r>
            <a:r>
              <a:rPr lang="en-GB" sz="1400" dirty="0">
                <a:solidFill>
                  <a:schemeClr val="lt1"/>
                </a:solidFill>
                <a:latin typeface="Calibri"/>
                <a:ea typeface="Calibri"/>
                <a:cs typeface="Calibri"/>
                <a:sym typeface="Calibri"/>
              </a:rPr>
              <a:t>. </a:t>
            </a:r>
            <a:r>
              <a:rPr lang="en-GB" sz="1400" dirty="0" err="1">
                <a:solidFill>
                  <a:schemeClr val="lt1"/>
                </a:solidFill>
                <a:latin typeface="Calibri"/>
                <a:ea typeface="Calibri"/>
                <a:cs typeface="Calibri"/>
                <a:sym typeface="Calibri"/>
              </a:rPr>
              <a:t>İşbirliği</a:t>
            </a:r>
            <a:r>
              <a:rPr lang="en-GB" sz="1400" dirty="0">
                <a:solidFill>
                  <a:schemeClr val="lt1"/>
                </a:solidFill>
                <a:latin typeface="Calibri"/>
                <a:ea typeface="Calibri"/>
                <a:cs typeface="Calibri"/>
                <a:sym typeface="Calibri"/>
              </a:rPr>
              <a:t>, </a:t>
            </a:r>
            <a:r>
              <a:rPr lang="en-GB" sz="1400" dirty="0" err="1">
                <a:solidFill>
                  <a:schemeClr val="lt1"/>
                </a:solidFill>
                <a:latin typeface="Calibri"/>
                <a:ea typeface="Calibri"/>
                <a:cs typeface="Calibri"/>
                <a:sym typeface="Calibri"/>
              </a:rPr>
              <a:t>farklı</a:t>
            </a:r>
            <a:r>
              <a:rPr lang="en-GB" sz="1400" dirty="0">
                <a:solidFill>
                  <a:schemeClr val="lt1"/>
                </a:solidFill>
                <a:latin typeface="Calibri"/>
                <a:ea typeface="Calibri"/>
                <a:cs typeface="Calibri"/>
                <a:sym typeface="Calibri"/>
              </a:rPr>
              <a:t> </a:t>
            </a:r>
            <a:r>
              <a:rPr lang="en-GB" sz="1400" dirty="0" err="1">
                <a:solidFill>
                  <a:schemeClr val="lt1"/>
                </a:solidFill>
                <a:latin typeface="Calibri"/>
                <a:ea typeface="Calibri"/>
                <a:cs typeface="Calibri"/>
                <a:sym typeface="Calibri"/>
              </a:rPr>
              <a:t>bakış</a:t>
            </a:r>
            <a:r>
              <a:rPr lang="en-GB" sz="1400" dirty="0">
                <a:solidFill>
                  <a:schemeClr val="lt1"/>
                </a:solidFill>
                <a:latin typeface="Calibri"/>
                <a:ea typeface="Calibri"/>
                <a:cs typeface="Calibri"/>
                <a:sym typeface="Calibri"/>
              </a:rPr>
              <a:t> </a:t>
            </a:r>
            <a:r>
              <a:rPr lang="en-GB" sz="1400" dirty="0" err="1">
                <a:solidFill>
                  <a:schemeClr val="lt1"/>
                </a:solidFill>
                <a:latin typeface="Calibri"/>
                <a:ea typeface="Calibri"/>
                <a:cs typeface="Calibri"/>
                <a:sym typeface="Calibri"/>
              </a:rPr>
              <a:t>açıları</a:t>
            </a:r>
            <a:r>
              <a:rPr lang="en-GB" sz="1400" dirty="0">
                <a:solidFill>
                  <a:schemeClr val="lt1"/>
                </a:solidFill>
                <a:latin typeface="Calibri"/>
                <a:ea typeface="Calibri"/>
                <a:cs typeface="Calibri"/>
                <a:sym typeface="Calibri"/>
              </a:rPr>
              <a:t> </a:t>
            </a:r>
            <a:r>
              <a:rPr lang="en-GB" sz="1400" dirty="0" err="1">
                <a:solidFill>
                  <a:schemeClr val="lt1"/>
                </a:solidFill>
                <a:latin typeface="Calibri"/>
                <a:ea typeface="Calibri"/>
                <a:cs typeface="Calibri"/>
                <a:sym typeface="Calibri"/>
              </a:rPr>
              <a:t>ve</a:t>
            </a:r>
            <a:r>
              <a:rPr lang="en-GB" sz="1400" dirty="0">
                <a:solidFill>
                  <a:schemeClr val="lt1"/>
                </a:solidFill>
                <a:latin typeface="Calibri"/>
                <a:ea typeface="Calibri"/>
                <a:cs typeface="Calibri"/>
                <a:sym typeface="Calibri"/>
              </a:rPr>
              <a:t> </a:t>
            </a:r>
            <a:r>
              <a:rPr lang="en-GB" sz="1400" dirty="0" err="1">
                <a:solidFill>
                  <a:schemeClr val="lt1"/>
                </a:solidFill>
                <a:latin typeface="Calibri"/>
                <a:ea typeface="Calibri"/>
                <a:cs typeface="Calibri"/>
                <a:sym typeface="Calibri"/>
              </a:rPr>
              <a:t>uzmanlıklar</a:t>
            </a:r>
            <a:r>
              <a:rPr lang="tr-TR" sz="1400" dirty="0">
                <a:solidFill>
                  <a:schemeClr val="lt1"/>
                </a:solidFill>
                <a:latin typeface="Calibri"/>
                <a:ea typeface="Calibri"/>
                <a:cs typeface="Calibri"/>
                <a:sym typeface="Calibri"/>
              </a:rPr>
              <a:t>ı</a:t>
            </a:r>
            <a:r>
              <a:rPr lang="en-GB" sz="1400" dirty="0">
                <a:solidFill>
                  <a:schemeClr val="lt1"/>
                </a:solidFill>
                <a:latin typeface="Calibri"/>
                <a:ea typeface="Calibri"/>
                <a:cs typeface="Calibri"/>
                <a:sym typeface="Calibri"/>
              </a:rPr>
              <a:t> </a:t>
            </a:r>
            <a:r>
              <a:rPr lang="en-GB" sz="1400" dirty="0" err="1">
                <a:solidFill>
                  <a:schemeClr val="lt1"/>
                </a:solidFill>
                <a:latin typeface="Calibri"/>
                <a:ea typeface="Calibri"/>
                <a:cs typeface="Calibri"/>
                <a:sym typeface="Calibri"/>
              </a:rPr>
              <a:t>bir</a:t>
            </a:r>
            <a:r>
              <a:rPr lang="en-GB" sz="1400" dirty="0">
                <a:solidFill>
                  <a:schemeClr val="lt1"/>
                </a:solidFill>
                <a:latin typeface="Calibri"/>
                <a:ea typeface="Calibri"/>
                <a:cs typeface="Calibri"/>
                <a:sym typeface="Calibri"/>
              </a:rPr>
              <a:t> </a:t>
            </a:r>
            <a:r>
              <a:rPr lang="en-GB" sz="1400" dirty="0" err="1">
                <a:solidFill>
                  <a:schemeClr val="lt1"/>
                </a:solidFill>
                <a:latin typeface="Calibri"/>
                <a:ea typeface="Calibri"/>
                <a:cs typeface="Calibri"/>
                <a:sym typeface="Calibri"/>
              </a:rPr>
              <a:t>araya</a:t>
            </a:r>
            <a:r>
              <a:rPr lang="en-GB" sz="1400" dirty="0">
                <a:solidFill>
                  <a:schemeClr val="lt1"/>
                </a:solidFill>
                <a:latin typeface="Calibri"/>
                <a:ea typeface="Calibri"/>
                <a:cs typeface="Calibri"/>
                <a:sym typeface="Calibri"/>
              </a:rPr>
              <a:t> </a:t>
            </a:r>
            <a:r>
              <a:rPr lang="en-GB" sz="1400" dirty="0" err="1">
                <a:solidFill>
                  <a:schemeClr val="lt1"/>
                </a:solidFill>
                <a:latin typeface="Calibri"/>
                <a:ea typeface="Calibri"/>
                <a:cs typeface="Calibri"/>
                <a:sym typeface="Calibri"/>
              </a:rPr>
              <a:t>getirilebildiğinden</a:t>
            </a:r>
            <a:r>
              <a:rPr lang="en-GB" sz="1400" dirty="0">
                <a:solidFill>
                  <a:schemeClr val="lt1"/>
                </a:solidFill>
                <a:latin typeface="Calibri"/>
                <a:ea typeface="Calibri"/>
                <a:cs typeface="Calibri"/>
                <a:sym typeface="Calibri"/>
              </a:rPr>
              <a:t>, </a:t>
            </a:r>
            <a:r>
              <a:rPr lang="en-GB" sz="1400" dirty="0" err="1">
                <a:solidFill>
                  <a:schemeClr val="lt1"/>
                </a:solidFill>
                <a:latin typeface="Calibri"/>
                <a:ea typeface="Calibri"/>
                <a:cs typeface="Calibri"/>
                <a:sym typeface="Calibri"/>
              </a:rPr>
              <a:t>diskalkulisi</a:t>
            </a:r>
            <a:r>
              <a:rPr lang="en-GB" sz="1400" dirty="0">
                <a:solidFill>
                  <a:schemeClr val="lt1"/>
                </a:solidFill>
                <a:latin typeface="Calibri"/>
                <a:ea typeface="Calibri"/>
                <a:cs typeface="Calibri"/>
                <a:sym typeface="Calibri"/>
              </a:rPr>
              <a:t> </a:t>
            </a:r>
            <a:r>
              <a:rPr lang="en-GB" sz="1400" dirty="0" err="1">
                <a:solidFill>
                  <a:schemeClr val="lt1"/>
                </a:solidFill>
                <a:latin typeface="Calibri"/>
                <a:ea typeface="Calibri"/>
                <a:cs typeface="Calibri"/>
                <a:sym typeface="Calibri"/>
              </a:rPr>
              <a:t>olan</a:t>
            </a:r>
            <a:r>
              <a:rPr lang="en-GB" sz="1400" dirty="0">
                <a:solidFill>
                  <a:schemeClr val="lt1"/>
                </a:solidFill>
                <a:latin typeface="Calibri"/>
                <a:ea typeface="Calibri"/>
                <a:cs typeface="Calibri"/>
                <a:sym typeface="Calibri"/>
              </a:rPr>
              <a:t> </a:t>
            </a:r>
            <a:r>
              <a:rPr lang="en-GB" sz="1400" dirty="0" err="1">
                <a:solidFill>
                  <a:schemeClr val="lt1"/>
                </a:solidFill>
                <a:latin typeface="Calibri"/>
                <a:ea typeface="Calibri"/>
                <a:cs typeface="Calibri"/>
                <a:sym typeface="Calibri"/>
              </a:rPr>
              <a:t>öğrencileri</a:t>
            </a:r>
            <a:r>
              <a:rPr lang="en-GB" sz="1400" dirty="0">
                <a:solidFill>
                  <a:schemeClr val="lt1"/>
                </a:solidFill>
                <a:latin typeface="Calibri"/>
                <a:ea typeface="Calibri"/>
                <a:cs typeface="Calibri"/>
                <a:sym typeface="Calibri"/>
              </a:rPr>
              <a:t> </a:t>
            </a:r>
            <a:r>
              <a:rPr lang="en-GB" sz="1400" dirty="0" err="1">
                <a:solidFill>
                  <a:schemeClr val="lt1"/>
                </a:solidFill>
                <a:latin typeface="Calibri"/>
                <a:ea typeface="Calibri"/>
                <a:cs typeface="Calibri"/>
                <a:sym typeface="Calibri"/>
              </a:rPr>
              <a:t>desteklemek</a:t>
            </a:r>
            <a:r>
              <a:rPr lang="en-GB" sz="1400" dirty="0">
                <a:solidFill>
                  <a:schemeClr val="lt1"/>
                </a:solidFill>
                <a:latin typeface="Calibri"/>
                <a:ea typeface="Calibri"/>
                <a:cs typeface="Calibri"/>
                <a:sym typeface="Calibri"/>
              </a:rPr>
              <a:t> </a:t>
            </a:r>
            <a:r>
              <a:rPr lang="en-GB" sz="1400" dirty="0" err="1">
                <a:solidFill>
                  <a:schemeClr val="lt1"/>
                </a:solidFill>
                <a:latin typeface="Calibri"/>
                <a:ea typeface="Calibri"/>
                <a:cs typeface="Calibri"/>
                <a:sym typeface="Calibri"/>
              </a:rPr>
              <a:t>için</a:t>
            </a:r>
            <a:r>
              <a:rPr lang="en-GB" sz="1400" dirty="0">
                <a:solidFill>
                  <a:schemeClr val="lt1"/>
                </a:solidFill>
                <a:latin typeface="Calibri"/>
                <a:ea typeface="Calibri"/>
                <a:cs typeface="Calibri"/>
                <a:sym typeface="Calibri"/>
              </a:rPr>
              <a:t> </a:t>
            </a:r>
            <a:r>
              <a:rPr lang="en-GB" sz="1400" dirty="0" err="1">
                <a:solidFill>
                  <a:schemeClr val="lt1"/>
                </a:solidFill>
                <a:latin typeface="Calibri"/>
                <a:ea typeface="Calibri"/>
                <a:cs typeface="Calibri"/>
                <a:sym typeface="Calibri"/>
              </a:rPr>
              <a:t>bütünsel</a:t>
            </a:r>
            <a:r>
              <a:rPr lang="en-GB" sz="1400" dirty="0">
                <a:solidFill>
                  <a:schemeClr val="lt1"/>
                </a:solidFill>
                <a:latin typeface="Calibri"/>
                <a:ea typeface="Calibri"/>
                <a:cs typeface="Calibri"/>
                <a:sym typeface="Calibri"/>
              </a:rPr>
              <a:t> </a:t>
            </a:r>
            <a:r>
              <a:rPr lang="en-GB" sz="1400" dirty="0" err="1">
                <a:solidFill>
                  <a:schemeClr val="lt1"/>
                </a:solidFill>
                <a:latin typeface="Calibri"/>
                <a:ea typeface="Calibri"/>
                <a:cs typeface="Calibri"/>
                <a:sym typeface="Calibri"/>
              </a:rPr>
              <a:t>bir</a:t>
            </a:r>
            <a:r>
              <a:rPr lang="en-GB" sz="1400" dirty="0">
                <a:solidFill>
                  <a:schemeClr val="lt1"/>
                </a:solidFill>
                <a:latin typeface="Calibri"/>
                <a:ea typeface="Calibri"/>
                <a:cs typeface="Calibri"/>
                <a:sym typeface="Calibri"/>
              </a:rPr>
              <a:t> </a:t>
            </a:r>
            <a:r>
              <a:rPr lang="en-GB" sz="1400" dirty="0" err="1">
                <a:solidFill>
                  <a:schemeClr val="lt1"/>
                </a:solidFill>
                <a:latin typeface="Calibri"/>
                <a:ea typeface="Calibri"/>
                <a:cs typeface="Calibri"/>
                <a:sym typeface="Calibri"/>
              </a:rPr>
              <a:t>yaklaşım</a:t>
            </a:r>
            <a:r>
              <a:rPr lang="en-GB" sz="1400" dirty="0">
                <a:solidFill>
                  <a:schemeClr val="lt1"/>
                </a:solidFill>
                <a:latin typeface="Calibri"/>
                <a:ea typeface="Calibri"/>
                <a:cs typeface="Calibri"/>
                <a:sym typeface="Calibri"/>
              </a:rPr>
              <a:t> </a:t>
            </a:r>
            <a:r>
              <a:rPr lang="en-GB" sz="1400" dirty="0" err="1">
                <a:solidFill>
                  <a:schemeClr val="lt1"/>
                </a:solidFill>
                <a:latin typeface="Calibri"/>
                <a:ea typeface="Calibri"/>
                <a:cs typeface="Calibri"/>
                <a:sym typeface="Calibri"/>
              </a:rPr>
              <a:t>sağlar</a:t>
            </a:r>
            <a:r>
              <a:rPr lang="en-GB" sz="1400" dirty="0">
                <a:solidFill>
                  <a:schemeClr val="lt1"/>
                </a:solidFill>
                <a:latin typeface="Calibri"/>
                <a:ea typeface="Calibri"/>
                <a:cs typeface="Calibri"/>
                <a:sym typeface="Calibri"/>
              </a:rPr>
              <a:t>.</a:t>
            </a:r>
            <a:endParaRPr dirty="0"/>
          </a:p>
        </p:txBody>
      </p:sp>
      <p:sp>
        <p:nvSpPr>
          <p:cNvPr id="275" name="Google Shape;275;p13"/>
          <p:cNvSpPr txBox="1"/>
          <p:nvPr/>
        </p:nvSpPr>
        <p:spPr>
          <a:xfrm>
            <a:off x="8474870" y="4402134"/>
            <a:ext cx="1745456" cy="338554"/>
          </a:xfrm>
          <a:prstGeom prst="rect">
            <a:avLst/>
          </a:prstGeom>
          <a:gradFill>
            <a:gsLst>
              <a:gs pos="0">
                <a:srgbClr val="F2A99B"/>
              </a:gs>
              <a:gs pos="50000">
                <a:srgbClr val="EA9D8D"/>
              </a:gs>
              <a:gs pos="100000">
                <a:srgbClr val="ED8D78"/>
              </a:gs>
            </a:gsLst>
            <a:lin ang="5400000" scaled="0"/>
          </a:gradFill>
          <a:ln w="9525"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a:solidFill>
                  <a:schemeClr val="dk1"/>
                </a:solidFill>
                <a:latin typeface="Calibri"/>
                <a:ea typeface="Calibri"/>
                <a:cs typeface="Calibri"/>
                <a:sym typeface="Calibri"/>
              </a:rPr>
              <a:t>İşbirliği becerileri</a:t>
            </a:r>
            <a:endParaRPr/>
          </a:p>
        </p:txBody>
      </p:sp>
      <p:sp>
        <p:nvSpPr>
          <p:cNvPr id="276" name="Google Shape;276;p13"/>
          <p:cNvSpPr txBox="1"/>
          <p:nvPr/>
        </p:nvSpPr>
        <p:spPr>
          <a:xfrm>
            <a:off x="3299221" y="5152026"/>
            <a:ext cx="6536531" cy="738664"/>
          </a:xfrm>
          <a:prstGeom prst="rect">
            <a:avLst/>
          </a:prstGeom>
          <a:solidFill>
            <a:schemeClr val="accent2">
              <a:alpha val="49803"/>
            </a:schemeClr>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a:solidFill>
                  <a:schemeClr val="lt1"/>
                </a:solidFill>
                <a:latin typeface="Calibri"/>
                <a:ea typeface="Calibri"/>
                <a:cs typeface="Calibri"/>
                <a:sym typeface="Calibri"/>
              </a:rPr>
              <a:t>Bilgiyi etkili bir şekilde aktarma ve öğrenciler, diğer öğretmenler ve ailelerle etkileşim kurma becerisi esastır. Açık ve anlaşılır bir şekilde iletişim kurmak, destekleyici bir öğrenme ortamını teşvik eder ve tüm paydaşlar arasında işbirliğini kolaylaştırır.</a:t>
            </a:r>
            <a:endParaRPr/>
          </a:p>
        </p:txBody>
      </p:sp>
      <p:sp>
        <p:nvSpPr>
          <p:cNvPr id="277" name="Google Shape;277;p13"/>
          <p:cNvSpPr txBox="1"/>
          <p:nvPr/>
        </p:nvSpPr>
        <p:spPr>
          <a:xfrm>
            <a:off x="1304925" y="5354220"/>
            <a:ext cx="2028825" cy="338554"/>
          </a:xfrm>
          <a:prstGeom prst="rect">
            <a:avLst/>
          </a:prstGeom>
          <a:gradFill>
            <a:gsLst>
              <a:gs pos="0">
                <a:srgbClr val="F2A99B"/>
              </a:gs>
              <a:gs pos="50000">
                <a:srgbClr val="EA9D8D"/>
              </a:gs>
              <a:gs pos="100000">
                <a:srgbClr val="ED8D78"/>
              </a:gs>
            </a:gsLst>
            <a:lin ang="5400000" scaled="0"/>
          </a:gradFill>
          <a:ln w="9525"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a:solidFill>
                  <a:schemeClr val="dk1"/>
                </a:solidFill>
                <a:latin typeface="Calibri"/>
                <a:ea typeface="Calibri"/>
                <a:cs typeface="Calibri"/>
                <a:sym typeface="Calibri"/>
              </a:rPr>
              <a:t>İletişim becerileri</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14"/>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GB" sz="3200" b="1">
                <a:solidFill>
                  <a:schemeClr val="lt1"/>
                </a:solidFill>
              </a:rPr>
              <a:t>Modül 1: Temel yetkinliklerin geliştirilmesi</a:t>
            </a:r>
            <a:br>
              <a:rPr lang="en-GB" sz="3200" b="1">
                <a:solidFill>
                  <a:schemeClr val="lt1"/>
                </a:solidFill>
              </a:rPr>
            </a:br>
            <a:r>
              <a:rPr lang="en-GB" sz="3200" b="1">
                <a:solidFill>
                  <a:schemeClr val="lt1"/>
                </a:solidFill>
              </a:rPr>
              <a:t>2</a:t>
            </a:r>
            <a:r>
              <a:rPr lang="en-GB" sz="3200">
                <a:solidFill>
                  <a:schemeClr val="lt1"/>
                </a:solidFill>
              </a:rPr>
              <a:t>. Modülün İçeriği</a:t>
            </a:r>
            <a:endParaRPr sz="3200" b="1">
              <a:solidFill>
                <a:schemeClr val="lt1"/>
              </a:solidFill>
            </a:endParaRPr>
          </a:p>
        </p:txBody>
      </p:sp>
      <p:sp>
        <p:nvSpPr>
          <p:cNvPr id="283" name="Google Shape;283;p14"/>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chemeClr val="dk1"/>
              </a:buClr>
              <a:buSzPts val="1600"/>
              <a:buNone/>
            </a:pPr>
            <a:r>
              <a:rPr lang="en-GB" sz="1600"/>
              <a:t>Diskalkulik öğrenciler için bir öğretmenin </a:t>
            </a:r>
            <a:r>
              <a:rPr lang="en-GB" sz="1600" b="1"/>
              <a:t>metodolojik yeterlilikleri şunlardır</a:t>
            </a:r>
            <a:r>
              <a:rPr lang="en-GB" sz="1600"/>
              <a:t>:</a:t>
            </a:r>
            <a:endParaRPr/>
          </a:p>
          <a:p>
            <a:pPr marL="0" lvl="0" indent="0" algn="l" rtl="0">
              <a:lnSpc>
                <a:spcPct val="150000"/>
              </a:lnSpc>
              <a:spcBef>
                <a:spcPts val="10"/>
              </a:spcBef>
              <a:spcAft>
                <a:spcPts val="0"/>
              </a:spcAft>
              <a:buClr>
                <a:schemeClr val="dk1"/>
              </a:buClr>
              <a:buSzPts val="1600"/>
              <a:buNone/>
            </a:pPr>
            <a:endParaRPr sz="1600"/>
          </a:p>
        </p:txBody>
      </p:sp>
      <p:grpSp>
        <p:nvGrpSpPr>
          <p:cNvPr id="284" name="Google Shape;284;p14"/>
          <p:cNvGrpSpPr/>
          <p:nvPr/>
        </p:nvGrpSpPr>
        <p:grpSpPr>
          <a:xfrm>
            <a:off x="3726584" y="2039324"/>
            <a:ext cx="7386410" cy="3446102"/>
            <a:chOff x="2309" y="229573"/>
            <a:chExt cx="7386410" cy="3446102"/>
          </a:xfrm>
        </p:grpSpPr>
        <p:sp>
          <p:nvSpPr>
            <p:cNvPr id="285" name="Google Shape;285;p14"/>
            <p:cNvSpPr/>
            <p:nvPr/>
          </p:nvSpPr>
          <p:spPr>
            <a:xfrm>
              <a:off x="2309" y="229573"/>
              <a:ext cx="2251954" cy="473096"/>
            </a:xfrm>
            <a:prstGeom prst="rect">
              <a:avLst/>
            </a:prstGeom>
            <a:solidFill>
              <a:srgbClr val="E7DED9"/>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14"/>
            <p:cNvSpPr txBox="1"/>
            <p:nvPr/>
          </p:nvSpPr>
          <p:spPr>
            <a:xfrm>
              <a:off x="2309" y="229573"/>
              <a:ext cx="2251954" cy="473096"/>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tr-TR" sz="1300" dirty="0">
                  <a:solidFill>
                    <a:schemeClr val="lt1"/>
                  </a:solidFill>
                  <a:latin typeface="Calibri"/>
                  <a:ea typeface="Calibri"/>
                  <a:cs typeface="Calibri"/>
                  <a:sym typeface="Calibri"/>
                </a:rPr>
                <a:t>M</a:t>
              </a:r>
              <a:r>
                <a:rPr lang="en-GB" sz="1300" dirty="0" err="1">
                  <a:solidFill>
                    <a:schemeClr val="lt1"/>
                  </a:solidFill>
                  <a:latin typeface="Calibri"/>
                  <a:ea typeface="Calibri"/>
                  <a:cs typeface="Calibri"/>
                  <a:sym typeface="Calibri"/>
                </a:rPr>
                <a:t>etodolojik</a:t>
              </a:r>
              <a:r>
                <a:rPr lang="en-GB" sz="1300" dirty="0">
                  <a:solidFill>
                    <a:schemeClr val="lt1"/>
                  </a:solidFill>
                  <a:latin typeface="Calibri"/>
                  <a:ea typeface="Calibri"/>
                  <a:cs typeface="Calibri"/>
                  <a:sym typeface="Calibri"/>
                </a:rPr>
                <a:t> </a:t>
              </a:r>
              <a:r>
                <a:rPr lang="en-GB" sz="1300" dirty="0" err="1">
                  <a:solidFill>
                    <a:schemeClr val="lt1"/>
                  </a:solidFill>
                  <a:latin typeface="Calibri"/>
                  <a:ea typeface="Calibri"/>
                  <a:cs typeface="Calibri"/>
                  <a:sym typeface="Calibri"/>
                </a:rPr>
                <a:t>yeterlilik</a:t>
              </a:r>
              <a:endParaRPr dirty="0"/>
            </a:p>
          </p:txBody>
        </p:sp>
        <p:sp>
          <p:nvSpPr>
            <p:cNvPr id="287" name="Google Shape;287;p14"/>
            <p:cNvSpPr/>
            <p:nvPr/>
          </p:nvSpPr>
          <p:spPr>
            <a:xfrm>
              <a:off x="2309" y="702669"/>
              <a:ext cx="2251954" cy="2973006"/>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14"/>
            <p:cNvSpPr txBox="1"/>
            <p:nvPr/>
          </p:nvSpPr>
          <p:spPr>
            <a:xfrm>
              <a:off x="2309" y="702669"/>
              <a:ext cx="2251954" cy="2973006"/>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en-GB" sz="1300" b="0" i="0" u="none" strike="noStrike" cap="none">
                  <a:solidFill>
                    <a:schemeClr val="dk1"/>
                  </a:solidFill>
                  <a:latin typeface="Calibri"/>
                  <a:ea typeface="Calibri"/>
                  <a:cs typeface="Calibri"/>
                  <a:sym typeface="Calibri"/>
                </a:rPr>
                <a:t>Öğretmenler, farklı öğrenme düzeyleri için uygun öğretim yöntem ve tekniklerini seçme ve uygulama becerisine sahip olmalıdır</a:t>
              </a:r>
              <a:endParaRPr/>
            </a:p>
            <a:p>
              <a:pPr marL="114300" marR="0" lvl="1" indent="-114300" algn="l" rtl="0">
                <a:lnSpc>
                  <a:spcPct val="90000"/>
                </a:lnSpc>
                <a:spcBef>
                  <a:spcPts val="195"/>
                </a:spcBef>
                <a:spcAft>
                  <a:spcPts val="0"/>
                </a:spcAft>
                <a:buClr>
                  <a:schemeClr val="dk1"/>
                </a:buClr>
                <a:buSzPts val="1300"/>
                <a:buFont typeface="Calibri"/>
                <a:buChar char="•"/>
              </a:pPr>
              <a:r>
                <a:rPr lang="en-GB" sz="1300" b="0" i="0" u="none" strike="noStrike" cap="none">
                  <a:solidFill>
                    <a:schemeClr val="dk1"/>
                  </a:solidFill>
                  <a:latin typeface="Calibri"/>
                  <a:ea typeface="Calibri"/>
                  <a:cs typeface="Calibri"/>
                  <a:sym typeface="Calibri"/>
                </a:rPr>
                <a:t>Diskalkulisi olan öğrenciler için, bireysel öğrenme ihtiyaçlarını karşılamak üzere çeşitli metodolojik yaklaşımlarda uzmanlaşmak özellikle önemlidir</a:t>
              </a:r>
              <a:endParaRPr/>
            </a:p>
          </p:txBody>
        </p:sp>
        <p:sp>
          <p:nvSpPr>
            <p:cNvPr id="289" name="Google Shape;289;p14"/>
            <p:cNvSpPr/>
            <p:nvPr/>
          </p:nvSpPr>
          <p:spPr>
            <a:xfrm>
              <a:off x="2569537" y="229573"/>
              <a:ext cx="2251954" cy="473096"/>
            </a:xfrm>
            <a:prstGeom prst="rect">
              <a:avLst/>
            </a:prstGeom>
            <a:solidFill>
              <a:srgbClr val="E7DED9"/>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14"/>
            <p:cNvSpPr txBox="1"/>
            <p:nvPr/>
          </p:nvSpPr>
          <p:spPr>
            <a:xfrm>
              <a:off x="2569537" y="229573"/>
              <a:ext cx="2251954" cy="473096"/>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tr-TR" sz="1300" dirty="0">
                  <a:solidFill>
                    <a:schemeClr val="lt1"/>
                  </a:solidFill>
                  <a:latin typeface="Calibri"/>
                  <a:ea typeface="Calibri"/>
                  <a:cs typeface="Calibri"/>
                  <a:sym typeface="Calibri"/>
                </a:rPr>
                <a:t>U</a:t>
              </a:r>
              <a:r>
                <a:rPr lang="en-GB" sz="1300" dirty="0" err="1">
                  <a:solidFill>
                    <a:schemeClr val="lt1"/>
                  </a:solidFill>
                  <a:latin typeface="Calibri"/>
                  <a:ea typeface="Calibri"/>
                  <a:cs typeface="Calibri"/>
                  <a:sym typeface="Calibri"/>
                </a:rPr>
                <a:t>yarlanabilirlik</a:t>
              </a:r>
              <a:endParaRPr dirty="0"/>
            </a:p>
          </p:txBody>
        </p:sp>
        <p:sp>
          <p:nvSpPr>
            <p:cNvPr id="291" name="Google Shape;291;p14"/>
            <p:cNvSpPr/>
            <p:nvPr/>
          </p:nvSpPr>
          <p:spPr>
            <a:xfrm>
              <a:off x="2569537" y="702669"/>
              <a:ext cx="2251954" cy="2973006"/>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14"/>
            <p:cNvSpPr txBox="1"/>
            <p:nvPr/>
          </p:nvSpPr>
          <p:spPr>
            <a:xfrm>
              <a:off x="2569537" y="702669"/>
              <a:ext cx="2251954" cy="2973006"/>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en-GB" sz="1300" b="0" i="0" u="none" strike="noStrike" cap="none">
                  <a:solidFill>
                    <a:schemeClr val="dk1"/>
                  </a:solidFill>
                  <a:latin typeface="Calibri"/>
                  <a:ea typeface="Calibri"/>
                  <a:cs typeface="Calibri"/>
                  <a:sym typeface="Calibri"/>
                </a:rPr>
                <a:t>Farklı öğrenme seviyelerine sahip öğrencilerin ihtiyaçlarını karşılamak için öğretim yöntemlerini uyarlama becerisi çok önemlidir</a:t>
              </a:r>
              <a:endParaRPr/>
            </a:p>
            <a:p>
              <a:pPr marL="114300" marR="0" lvl="1" indent="-114300" algn="l" rtl="0">
                <a:lnSpc>
                  <a:spcPct val="90000"/>
                </a:lnSpc>
                <a:spcBef>
                  <a:spcPts val="195"/>
                </a:spcBef>
                <a:spcAft>
                  <a:spcPts val="0"/>
                </a:spcAft>
                <a:buClr>
                  <a:schemeClr val="dk1"/>
                </a:buClr>
                <a:buSzPts val="1300"/>
                <a:buFont typeface="Calibri"/>
                <a:buChar char="•"/>
              </a:pPr>
              <a:r>
                <a:rPr lang="en-GB" sz="1300" b="0" i="0" u="none" strike="noStrike" cap="none">
                  <a:solidFill>
                    <a:schemeClr val="dk1"/>
                  </a:solidFill>
                  <a:latin typeface="Calibri"/>
                  <a:ea typeface="Calibri"/>
                  <a:cs typeface="Calibri"/>
                  <a:sym typeface="Calibri"/>
                </a:rPr>
                <a:t>Bu, esneklik ve diskalkulisi olan öğrencilerin farklı ihtiyaçlarını karşılamak için dersleri dinamik bir şekilde düzenlemeye istekli olmayı gerektirir</a:t>
              </a:r>
              <a:endParaRPr/>
            </a:p>
          </p:txBody>
        </p:sp>
        <p:sp>
          <p:nvSpPr>
            <p:cNvPr id="293" name="Google Shape;293;p14"/>
            <p:cNvSpPr/>
            <p:nvPr/>
          </p:nvSpPr>
          <p:spPr>
            <a:xfrm>
              <a:off x="5136765" y="229573"/>
              <a:ext cx="2251954" cy="473096"/>
            </a:xfrm>
            <a:prstGeom prst="rect">
              <a:avLst/>
            </a:prstGeom>
            <a:solidFill>
              <a:srgbClr val="E7DED9"/>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14"/>
            <p:cNvSpPr txBox="1"/>
            <p:nvPr/>
          </p:nvSpPr>
          <p:spPr>
            <a:xfrm>
              <a:off x="5136765" y="229573"/>
              <a:ext cx="2251954" cy="473096"/>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tr-TR" sz="1300" dirty="0">
                  <a:solidFill>
                    <a:schemeClr val="lt1"/>
                  </a:solidFill>
                  <a:latin typeface="Calibri"/>
                  <a:ea typeface="Calibri"/>
                  <a:cs typeface="Calibri"/>
                  <a:sym typeface="Calibri"/>
                </a:rPr>
                <a:t>M</a:t>
              </a:r>
              <a:r>
                <a:rPr lang="en-GB" sz="1300" dirty="0" err="1">
                  <a:solidFill>
                    <a:schemeClr val="lt1"/>
                  </a:solidFill>
                  <a:latin typeface="Calibri"/>
                  <a:ea typeface="Calibri"/>
                  <a:cs typeface="Calibri"/>
                  <a:sym typeface="Calibri"/>
                </a:rPr>
                <a:t>etodolojik</a:t>
              </a:r>
              <a:r>
                <a:rPr lang="en-GB" sz="1300" dirty="0">
                  <a:solidFill>
                    <a:schemeClr val="lt1"/>
                  </a:solidFill>
                  <a:latin typeface="Calibri"/>
                  <a:ea typeface="Calibri"/>
                  <a:cs typeface="Calibri"/>
                  <a:sym typeface="Calibri"/>
                </a:rPr>
                <a:t> </a:t>
              </a:r>
              <a:r>
                <a:rPr lang="en-GB" sz="1300" dirty="0" err="1">
                  <a:solidFill>
                    <a:schemeClr val="lt1"/>
                  </a:solidFill>
                  <a:latin typeface="Calibri"/>
                  <a:ea typeface="Calibri"/>
                  <a:cs typeface="Calibri"/>
                  <a:sym typeface="Calibri"/>
                </a:rPr>
                <a:t>yetkinliklerin</a:t>
              </a:r>
              <a:r>
                <a:rPr lang="en-GB" sz="1300" dirty="0">
                  <a:solidFill>
                    <a:schemeClr val="lt1"/>
                  </a:solidFill>
                  <a:latin typeface="Calibri"/>
                  <a:ea typeface="Calibri"/>
                  <a:cs typeface="Calibri"/>
                  <a:sym typeface="Calibri"/>
                </a:rPr>
                <a:t> </a:t>
              </a:r>
              <a:r>
                <a:rPr lang="en-GB" sz="1300" dirty="0" err="1">
                  <a:solidFill>
                    <a:schemeClr val="lt1"/>
                  </a:solidFill>
                  <a:latin typeface="Calibri"/>
                  <a:ea typeface="Calibri"/>
                  <a:cs typeface="Calibri"/>
                  <a:sym typeface="Calibri"/>
                </a:rPr>
                <a:t>sürekli</a:t>
              </a:r>
              <a:r>
                <a:rPr lang="en-GB" sz="1300" dirty="0">
                  <a:solidFill>
                    <a:schemeClr val="lt1"/>
                  </a:solidFill>
                  <a:latin typeface="Calibri"/>
                  <a:ea typeface="Calibri"/>
                  <a:cs typeface="Calibri"/>
                  <a:sym typeface="Calibri"/>
                </a:rPr>
                <a:t> </a:t>
              </a:r>
              <a:r>
                <a:rPr lang="en-GB" sz="1300" dirty="0" err="1">
                  <a:solidFill>
                    <a:schemeClr val="lt1"/>
                  </a:solidFill>
                  <a:latin typeface="Calibri"/>
                  <a:ea typeface="Calibri"/>
                  <a:cs typeface="Calibri"/>
                  <a:sym typeface="Calibri"/>
                </a:rPr>
                <a:t>geliştirilmesi</a:t>
              </a:r>
              <a:r>
                <a:rPr lang="en-GB" sz="1300" dirty="0">
                  <a:solidFill>
                    <a:schemeClr val="lt1"/>
                  </a:solidFill>
                  <a:latin typeface="Calibri"/>
                  <a:ea typeface="Calibri"/>
                  <a:cs typeface="Calibri"/>
                  <a:sym typeface="Calibri"/>
                </a:rPr>
                <a:t> </a:t>
              </a:r>
              <a:endParaRPr dirty="0"/>
            </a:p>
          </p:txBody>
        </p:sp>
        <p:sp>
          <p:nvSpPr>
            <p:cNvPr id="295" name="Google Shape;295;p14"/>
            <p:cNvSpPr/>
            <p:nvPr/>
          </p:nvSpPr>
          <p:spPr>
            <a:xfrm>
              <a:off x="5136765" y="702669"/>
              <a:ext cx="2251954" cy="2973006"/>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14"/>
            <p:cNvSpPr txBox="1"/>
            <p:nvPr/>
          </p:nvSpPr>
          <p:spPr>
            <a:xfrm>
              <a:off x="5136765" y="702669"/>
              <a:ext cx="2251954" cy="2973006"/>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en-GB" sz="1300" b="0" i="0" u="none" strike="noStrike" cap="none">
                  <a:solidFill>
                    <a:schemeClr val="dk1"/>
                  </a:solidFill>
                  <a:latin typeface="Calibri"/>
                  <a:ea typeface="Calibri"/>
                  <a:cs typeface="Calibri"/>
                  <a:sym typeface="Calibri"/>
                </a:rPr>
                <a:t>Farklı öğrenme düzeylerine sahip öğrencilere yönelik eğitimde farklı yaklaşım ve uygulamaları, etkinlik örneklerini, öğretim yöntem ve tekniklerini başarılı bir şekilde kullanabilmek için metodolojik yetkinliklerin sürekli geliştirilmesi esastır</a:t>
              </a:r>
              <a:endParaRPr/>
            </a:p>
            <a:p>
              <a:pPr marL="114300" marR="0" lvl="1" indent="-114300" algn="l" rtl="0">
                <a:lnSpc>
                  <a:spcPct val="90000"/>
                </a:lnSpc>
                <a:spcBef>
                  <a:spcPts val="195"/>
                </a:spcBef>
                <a:spcAft>
                  <a:spcPts val="0"/>
                </a:spcAft>
                <a:buClr>
                  <a:schemeClr val="dk1"/>
                </a:buClr>
                <a:buSzPts val="1300"/>
                <a:buFont typeface="Calibri"/>
                <a:buChar char="•"/>
              </a:pPr>
              <a:r>
                <a:rPr lang="en-GB" sz="1300" b="0" i="0" u="none" strike="noStrike" cap="none">
                  <a:solidFill>
                    <a:schemeClr val="dk1"/>
                  </a:solidFill>
                  <a:latin typeface="Calibri"/>
                  <a:ea typeface="Calibri"/>
                  <a:cs typeface="Calibri"/>
                  <a:sym typeface="Calibri"/>
                </a:rPr>
                <a:t>Öğretmenler, ileri eğitim ve iyi uygulamaların paylaşımı yoluyla becerilerini geliştirmek için çaba göstermelidir</a:t>
              </a:r>
              <a:endParaRPr/>
            </a:p>
          </p:txBody>
        </p:sp>
      </p:grpSp>
      <p:sp>
        <p:nvSpPr>
          <p:cNvPr id="297" name="Google Shape;297;p14"/>
          <p:cNvSpPr txBox="1"/>
          <p:nvPr/>
        </p:nvSpPr>
        <p:spPr>
          <a:xfrm>
            <a:off x="838200" y="2130841"/>
            <a:ext cx="2428875" cy="35394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a:solidFill>
                  <a:schemeClr val="dk1"/>
                </a:solidFill>
                <a:latin typeface="Calibri"/>
                <a:ea typeface="Calibri"/>
                <a:cs typeface="Calibri"/>
                <a:sym typeface="Calibri"/>
              </a:rPr>
              <a:t>Bu metodolojik becerilerin geliştirilmesi ve sürdürülmesi, öğretmenlerin dersleri diskalkulisi olan öğrencilerin ihtiyaçlarını karşılayacak şekilde düzenlemesini sağlar. Uyarlanabilirlik ve sürekli gelişme isteği, öğrencilerin farklı ihtiyaçlarını karşılayan etkili ve destekleyici bir öğrenme ortamı yaratmada kilit unsurlardır.</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15"/>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600"/>
              <a:buNone/>
            </a:pPr>
            <a:r>
              <a:rPr lang="en-GB" sz="1600" b="1"/>
              <a:t>"Disleksi ve Diskalkuli Olan Öğrencilerin İhtiyaçlarının Karşılanması"</a:t>
            </a:r>
            <a:endParaRPr/>
          </a:p>
          <a:p>
            <a:pPr marL="0" lvl="0" indent="0" algn="l" rtl="0">
              <a:lnSpc>
                <a:spcPct val="90000"/>
              </a:lnSpc>
              <a:spcBef>
                <a:spcPts val="1000"/>
              </a:spcBef>
              <a:spcAft>
                <a:spcPts val="0"/>
              </a:spcAft>
              <a:buClr>
                <a:schemeClr val="dk1"/>
              </a:buClr>
              <a:buSzPts val="1600"/>
              <a:buNone/>
            </a:pPr>
            <a:endParaRPr sz="1600"/>
          </a:p>
          <a:p>
            <a:pPr marL="0" lvl="0" indent="0" algn="l" rtl="0">
              <a:lnSpc>
                <a:spcPct val="90000"/>
              </a:lnSpc>
              <a:spcBef>
                <a:spcPts val="1000"/>
              </a:spcBef>
              <a:spcAft>
                <a:spcPts val="0"/>
              </a:spcAft>
              <a:buClr>
                <a:schemeClr val="dk1"/>
              </a:buClr>
              <a:buSzPts val="1600"/>
              <a:buNone/>
            </a:pPr>
            <a:r>
              <a:rPr lang="en-GB" sz="1600"/>
              <a:t>Yazarlar: B. Witzel &amp; M. Mize (Withrop Üniversitesi)</a:t>
            </a:r>
            <a:endParaRPr/>
          </a:p>
          <a:p>
            <a:pPr marL="0" lvl="0" indent="0" algn="l" rtl="0">
              <a:lnSpc>
                <a:spcPct val="90000"/>
              </a:lnSpc>
              <a:spcBef>
                <a:spcPts val="1000"/>
              </a:spcBef>
              <a:spcAft>
                <a:spcPts val="0"/>
              </a:spcAft>
              <a:buClr>
                <a:schemeClr val="dk1"/>
              </a:buClr>
              <a:buSzPts val="1600"/>
              <a:buNone/>
            </a:pPr>
            <a:r>
              <a:rPr lang="en-GB" sz="1600"/>
              <a:t>İçinde yayınlandı: SRATE Dergisi 27(1)</a:t>
            </a:r>
            <a:endParaRPr/>
          </a:p>
          <a:p>
            <a:pPr marL="0" lvl="0" indent="0" algn="l" rtl="0">
              <a:lnSpc>
                <a:spcPct val="90000"/>
              </a:lnSpc>
              <a:spcBef>
                <a:spcPts val="1000"/>
              </a:spcBef>
              <a:spcAft>
                <a:spcPts val="0"/>
              </a:spcAft>
              <a:buClr>
                <a:schemeClr val="dk1"/>
              </a:buClr>
              <a:buSzPts val="1600"/>
              <a:buNone/>
            </a:pPr>
            <a:r>
              <a:rPr lang="en-GB" sz="1600"/>
              <a:t>Yıl: 2018</a:t>
            </a:r>
            <a:endParaRPr/>
          </a:p>
          <a:p>
            <a:pPr marL="0" lvl="0" indent="0" algn="l" rtl="0">
              <a:lnSpc>
                <a:spcPct val="90000"/>
              </a:lnSpc>
              <a:spcBef>
                <a:spcPts val="1000"/>
              </a:spcBef>
              <a:spcAft>
                <a:spcPts val="0"/>
              </a:spcAft>
              <a:buClr>
                <a:schemeClr val="dk1"/>
              </a:buClr>
              <a:buSzPts val="1600"/>
              <a:buNone/>
            </a:pPr>
            <a:endParaRPr sz="1600" u="sng">
              <a:solidFill>
                <a:schemeClr val="hlink"/>
              </a:solidFill>
              <a:hlinkClick r:id="rId3"/>
            </a:endParaRPr>
          </a:p>
          <a:p>
            <a:pPr marL="0" lvl="0" indent="0" algn="l" rtl="0">
              <a:lnSpc>
                <a:spcPct val="90000"/>
              </a:lnSpc>
              <a:spcBef>
                <a:spcPts val="1000"/>
              </a:spcBef>
              <a:spcAft>
                <a:spcPts val="0"/>
              </a:spcAft>
              <a:buClr>
                <a:schemeClr val="dk1"/>
              </a:buClr>
              <a:buSzPts val="1600"/>
              <a:buNone/>
            </a:pPr>
            <a:r>
              <a:rPr lang="en-GB" sz="1600"/>
              <a:t>Bağlantı: </a:t>
            </a:r>
            <a:r>
              <a:rPr lang="en-GB" sz="1600" u="sng">
                <a:solidFill>
                  <a:schemeClr val="hlink"/>
                </a:solidFill>
                <a:hlinkClick r:id="rId3"/>
              </a:rPr>
              <a:t>https:</a:t>
            </a:r>
            <a:r>
              <a:rPr lang="en-GB" sz="1600"/>
              <a:t>//files.eric.ed.gov/fulltext/EJ1166703.pdf </a:t>
            </a:r>
            <a:endParaRPr/>
          </a:p>
        </p:txBody>
      </p:sp>
      <p:sp>
        <p:nvSpPr>
          <p:cNvPr id="303" name="Google Shape;303;p15"/>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GB" sz="3200" b="1">
                <a:solidFill>
                  <a:schemeClr val="lt1"/>
                </a:solidFill>
              </a:rPr>
              <a:t>Modül 1: Temel yetkinliklerin geliştirilmesi</a:t>
            </a:r>
            <a:br>
              <a:rPr lang="en-GB" sz="3200" b="1">
                <a:solidFill>
                  <a:schemeClr val="lt1"/>
                </a:solidFill>
              </a:rPr>
            </a:br>
            <a:r>
              <a:rPr lang="en-GB" sz="3200" b="1">
                <a:solidFill>
                  <a:schemeClr val="lt1"/>
                </a:solidFill>
              </a:rPr>
              <a:t>3</a:t>
            </a:r>
            <a:r>
              <a:rPr lang="en-GB" sz="3200">
                <a:solidFill>
                  <a:schemeClr val="lt1"/>
                </a:solidFill>
              </a:rPr>
              <a:t>. Ek metne bağlantı</a:t>
            </a:r>
            <a:endParaRPr sz="3200" b="1">
              <a:solidFill>
                <a:schemeClr val="lt1"/>
              </a:solidFill>
            </a:endParaRPr>
          </a:p>
        </p:txBody>
      </p:sp>
      <p:pic>
        <p:nvPicPr>
          <p:cNvPr id="304" name="Google Shape;304;p15"/>
          <p:cNvPicPr preferRelativeResize="0"/>
          <p:nvPr/>
        </p:nvPicPr>
        <p:blipFill rotWithShape="1">
          <a:blip r:embed="rId4">
            <a:alphaModFix/>
          </a:blip>
          <a:srcRect/>
          <a:stretch/>
        </p:blipFill>
        <p:spPr>
          <a:xfrm>
            <a:off x="6793155" y="1843945"/>
            <a:ext cx="1729890" cy="217950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16"/>
          <p:cNvSpPr/>
          <p:nvPr/>
        </p:nvSpPr>
        <p:spPr>
          <a:xfrm>
            <a:off x="838200" y="1558886"/>
            <a:ext cx="6696075" cy="1290199"/>
          </a:xfrm>
          <a:prstGeom prst="rightArrow">
            <a:avLst>
              <a:gd name="adj1" fmla="val 50000"/>
              <a:gd name="adj2" fmla="val 50000"/>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10" name="Google Shape;310;p16"/>
          <p:cNvSpPr txBox="1">
            <a:spLocks noGrp="1"/>
          </p:cNvSpPr>
          <p:nvPr>
            <p:ph type="body" idx="1"/>
          </p:nvPr>
        </p:nvSpPr>
        <p:spPr>
          <a:xfrm>
            <a:off x="838200" y="1895475"/>
            <a:ext cx="6067425" cy="79256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600"/>
              <a:buNone/>
            </a:pPr>
            <a:r>
              <a:rPr lang="en-GB" sz="1600" b="1"/>
              <a:t>İngilizce Video Bağlantısı: "Diskalkuli: Öğretim Stratejileri ve Değişiklikler"</a:t>
            </a:r>
            <a:endParaRPr/>
          </a:p>
          <a:p>
            <a:pPr marL="0" lvl="0" indent="0" algn="l" rtl="0">
              <a:lnSpc>
                <a:spcPct val="90000"/>
              </a:lnSpc>
              <a:spcBef>
                <a:spcPts val="1000"/>
              </a:spcBef>
              <a:spcAft>
                <a:spcPts val="0"/>
              </a:spcAft>
              <a:buClr>
                <a:schemeClr val="dk1"/>
              </a:buClr>
              <a:buSzPts val="1600"/>
              <a:buNone/>
            </a:pPr>
            <a:r>
              <a:rPr lang="en-GB" sz="1600" u="sng">
                <a:solidFill>
                  <a:schemeClr val="hlink"/>
                </a:solidFill>
                <a:hlinkClick r:id="rId3"/>
              </a:rPr>
              <a:t>https://www.youtube.com/watch?v=BWaam8s9wSs</a:t>
            </a:r>
            <a:endParaRPr sz="1600"/>
          </a:p>
        </p:txBody>
      </p:sp>
      <p:sp>
        <p:nvSpPr>
          <p:cNvPr id="311" name="Google Shape;311;p16"/>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GB" sz="3200" b="1">
                <a:solidFill>
                  <a:schemeClr val="lt1"/>
                </a:solidFill>
              </a:rPr>
              <a:t>Modül 1: Temel yetkinliklerin geliştirilmesi</a:t>
            </a:r>
            <a:br>
              <a:rPr lang="en-GB" sz="3200" b="1">
                <a:solidFill>
                  <a:schemeClr val="lt1"/>
                </a:solidFill>
              </a:rPr>
            </a:br>
            <a:r>
              <a:rPr lang="en-GB" sz="3200" b="1">
                <a:solidFill>
                  <a:schemeClr val="lt1"/>
                </a:solidFill>
              </a:rPr>
              <a:t>4</a:t>
            </a:r>
            <a:r>
              <a:rPr lang="en-GB" sz="3200">
                <a:solidFill>
                  <a:schemeClr val="lt1"/>
                </a:solidFill>
              </a:rPr>
              <a:t>. Ek videolara bağlantı</a:t>
            </a:r>
            <a:endParaRPr sz="3200" b="1">
              <a:solidFill>
                <a:schemeClr val="lt1"/>
              </a:solidFill>
            </a:endParaRPr>
          </a:p>
        </p:txBody>
      </p:sp>
      <p:pic>
        <p:nvPicPr>
          <p:cNvPr id="312" name="Google Shape;312;p16"/>
          <p:cNvPicPr preferRelativeResize="0"/>
          <p:nvPr/>
        </p:nvPicPr>
        <p:blipFill rotWithShape="1">
          <a:blip r:embed="rId4">
            <a:alphaModFix/>
          </a:blip>
          <a:srcRect/>
          <a:stretch/>
        </p:blipFill>
        <p:spPr>
          <a:xfrm>
            <a:off x="7981950" y="1262501"/>
            <a:ext cx="2143125" cy="2143125"/>
          </a:xfrm>
          <a:prstGeom prst="rect">
            <a:avLst/>
          </a:prstGeom>
          <a:noFill/>
          <a:ln w="9525" cap="flat" cmpd="sng">
            <a:solidFill>
              <a:schemeClr val="accent1"/>
            </a:solidFill>
            <a:prstDash val="solid"/>
            <a:round/>
            <a:headEnd type="none" w="sm" len="sm"/>
            <a:tailEnd type="none" w="sm" len="sm"/>
          </a:ln>
        </p:spPr>
      </p:pic>
      <p:sp>
        <p:nvSpPr>
          <p:cNvPr id="313" name="Google Shape;313;p16"/>
          <p:cNvSpPr/>
          <p:nvPr/>
        </p:nvSpPr>
        <p:spPr>
          <a:xfrm rot="10800000">
            <a:off x="2924173" y="4378301"/>
            <a:ext cx="8543926" cy="1290199"/>
          </a:xfrm>
          <a:prstGeom prst="rightArrow">
            <a:avLst>
              <a:gd name="adj1" fmla="val 50000"/>
              <a:gd name="adj2" fmla="val 50000"/>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14" name="Google Shape;314;p16"/>
          <p:cNvSpPr txBox="1"/>
          <p:nvPr/>
        </p:nvSpPr>
        <p:spPr>
          <a:xfrm>
            <a:off x="3495676" y="4733725"/>
            <a:ext cx="8181974"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b="1">
                <a:solidFill>
                  <a:schemeClr val="dk1"/>
                </a:solidFill>
                <a:latin typeface="Calibri"/>
                <a:ea typeface="Calibri"/>
                <a:cs typeface="Calibri"/>
                <a:sym typeface="Calibri"/>
              </a:rPr>
              <a:t>Link Video Almanca: "Rechenschwäche - Was tun bei Dyskalkulie? | Schule im Gespräch #190"</a:t>
            </a:r>
            <a:endParaRPr/>
          </a:p>
          <a:p>
            <a:pPr marL="0" marR="0" lvl="0" indent="0" algn="l" rtl="0">
              <a:spcBef>
                <a:spcPts val="0"/>
              </a:spcBef>
              <a:spcAft>
                <a:spcPts val="0"/>
              </a:spcAft>
              <a:buNone/>
            </a:pPr>
            <a:r>
              <a:rPr lang="en-GB" sz="1600" u="sng">
                <a:solidFill>
                  <a:srgbClr val="6B9F25"/>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https://www.youtube.com/watch?v=N_ur5UD2iv4 </a:t>
            </a:r>
            <a:endParaRPr/>
          </a:p>
        </p:txBody>
      </p:sp>
      <p:pic>
        <p:nvPicPr>
          <p:cNvPr id="315" name="Google Shape;315;p16"/>
          <p:cNvPicPr preferRelativeResize="0"/>
          <p:nvPr/>
        </p:nvPicPr>
        <p:blipFill rotWithShape="1">
          <a:blip r:embed="rId6">
            <a:alphaModFix/>
          </a:blip>
          <a:srcRect/>
          <a:stretch/>
        </p:blipFill>
        <p:spPr>
          <a:xfrm>
            <a:off x="681601" y="3952401"/>
            <a:ext cx="2142000" cy="2142000"/>
          </a:xfrm>
          <a:prstGeom prst="rect">
            <a:avLst/>
          </a:prstGeom>
          <a:noFill/>
          <a:ln w="9525" cap="flat" cmpd="sng">
            <a:solidFill>
              <a:schemeClr val="accent1"/>
            </a:solidFill>
            <a:prstDash val="solid"/>
            <a:round/>
            <a:headEnd type="none" w="sm" len="sm"/>
            <a:tailEnd type="none" w="sm" len="sm"/>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17"/>
          <p:cNvSpPr txBox="1">
            <a:spLocks noGrp="1"/>
          </p:cNvSpPr>
          <p:nvPr>
            <p:ph type="body" idx="1"/>
          </p:nvPr>
        </p:nvSpPr>
        <p:spPr>
          <a:xfrm>
            <a:off x="0" y="925913"/>
            <a:ext cx="6096000" cy="2503088"/>
          </a:xfrm>
          <a:prstGeom prst="rect">
            <a:avLst/>
          </a:prstGeom>
          <a:solidFill>
            <a:srgbClr val="F3D5A6"/>
          </a:solid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600"/>
              <a:buNone/>
            </a:pPr>
            <a:r>
              <a:rPr lang="en-GB" sz="1600" b="1"/>
              <a:t>1. Çoktan Seçmeli Soru: Diskalkulik öğrencilerin öğretmenleri için temel yeterlilikler nelerdir?</a:t>
            </a:r>
            <a:endParaRPr/>
          </a:p>
          <a:p>
            <a:pPr marL="800100" lvl="1" indent="-342900" algn="l" rtl="0">
              <a:lnSpc>
                <a:spcPct val="100000"/>
              </a:lnSpc>
              <a:spcBef>
                <a:spcPts val="500"/>
              </a:spcBef>
              <a:spcAft>
                <a:spcPts val="0"/>
              </a:spcAft>
              <a:buClr>
                <a:schemeClr val="dk1"/>
              </a:buClr>
              <a:buSzPts val="1400"/>
              <a:buAutoNum type="arabicPeriod"/>
            </a:pPr>
            <a:r>
              <a:rPr lang="en-GB" sz="1400">
                <a:highlight>
                  <a:srgbClr val="FFFF00"/>
                </a:highlight>
              </a:rPr>
              <a:t>Yansıma</a:t>
            </a:r>
            <a:endParaRPr/>
          </a:p>
          <a:p>
            <a:pPr marL="800100" lvl="1" indent="-342900" algn="l" rtl="0">
              <a:lnSpc>
                <a:spcPct val="100000"/>
              </a:lnSpc>
              <a:spcBef>
                <a:spcPts val="500"/>
              </a:spcBef>
              <a:spcAft>
                <a:spcPts val="0"/>
              </a:spcAft>
              <a:buClr>
                <a:schemeClr val="dk1"/>
              </a:buClr>
              <a:buSzPts val="1400"/>
              <a:buAutoNum type="arabicPeriod"/>
            </a:pPr>
            <a:r>
              <a:rPr lang="en-GB" sz="1400">
                <a:highlight>
                  <a:srgbClr val="FFFF00"/>
                </a:highlight>
              </a:rPr>
              <a:t>Kolaylaştırma</a:t>
            </a:r>
            <a:endParaRPr/>
          </a:p>
          <a:p>
            <a:pPr marL="800100" lvl="1" indent="-342900" algn="l" rtl="0">
              <a:lnSpc>
                <a:spcPct val="100000"/>
              </a:lnSpc>
              <a:spcBef>
                <a:spcPts val="500"/>
              </a:spcBef>
              <a:spcAft>
                <a:spcPts val="0"/>
              </a:spcAft>
              <a:buClr>
                <a:schemeClr val="dk1"/>
              </a:buClr>
              <a:buSzPts val="1400"/>
              <a:buAutoNum type="arabicPeriod"/>
            </a:pPr>
            <a:r>
              <a:rPr lang="en-GB" sz="1400"/>
              <a:t>İletişim kuramama</a:t>
            </a:r>
            <a:endParaRPr/>
          </a:p>
          <a:p>
            <a:pPr marL="800100" lvl="1" indent="-342900" algn="l" rtl="0">
              <a:lnSpc>
                <a:spcPct val="100000"/>
              </a:lnSpc>
              <a:spcBef>
                <a:spcPts val="500"/>
              </a:spcBef>
              <a:spcAft>
                <a:spcPts val="0"/>
              </a:spcAft>
              <a:buClr>
                <a:schemeClr val="dk1"/>
              </a:buClr>
              <a:buSzPts val="1400"/>
              <a:buAutoNum type="arabicPeriod"/>
            </a:pPr>
            <a:r>
              <a:rPr lang="en-GB" sz="1400">
                <a:highlight>
                  <a:srgbClr val="FFFF00"/>
                </a:highlight>
              </a:rPr>
              <a:t>Sorumluluk</a:t>
            </a:r>
            <a:endParaRPr/>
          </a:p>
          <a:p>
            <a:pPr marL="800100" lvl="1" indent="-342900" algn="l" rtl="0">
              <a:lnSpc>
                <a:spcPct val="100000"/>
              </a:lnSpc>
              <a:spcBef>
                <a:spcPts val="500"/>
              </a:spcBef>
              <a:spcAft>
                <a:spcPts val="0"/>
              </a:spcAft>
              <a:buClr>
                <a:schemeClr val="dk1"/>
              </a:buClr>
              <a:buSzPts val="1400"/>
              <a:buAutoNum type="arabicPeriod"/>
            </a:pPr>
            <a:r>
              <a:rPr lang="en-GB" sz="1400"/>
              <a:t>Hoşgörüsüzlük</a:t>
            </a:r>
            <a:endParaRPr/>
          </a:p>
          <a:p>
            <a:pPr marL="800100" lvl="1" indent="-342900" algn="l" rtl="0">
              <a:lnSpc>
                <a:spcPct val="100000"/>
              </a:lnSpc>
              <a:spcBef>
                <a:spcPts val="500"/>
              </a:spcBef>
              <a:spcAft>
                <a:spcPts val="0"/>
              </a:spcAft>
              <a:buClr>
                <a:schemeClr val="dk1"/>
              </a:buClr>
              <a:buSzPts val="1400"/>
              <a:buAutoNum type="arabicPeriod"/>
            </a:pPr>
            <a:r>
              <a:rPr lang="en-GB" sz="1400">
                <a:highlight>
                  <a:srgbClr val="FFFF00"/>
                </a:highlight>
              </a:rPr>
              <a:t>Destek</a:t>
            </a:r>
            <a:endParaRPr sz="1600"/>
          </a:p>
          <a:p>
            <a:pPr marL="0" lvl="0" indent="0" algn="l" rtl="0">
              <a:lnSpc>
                <a:spcPct val="90000"/>
              </a:lnSpc>
              <a:spcBef>
                <a:spcPts val="1000"/>
              </a:spcBef>
              <a:spcAft>
                <a:spcPts val="0"/>
              </a:spcAft>
              <a:buClr>
                <a:schemeClr val="dk1"/>
              </a:buClr>
              <a:buSzPts val="1600"/>
              <a:buNone/>
            </a:pPr>
            <a:endParaRPr sz="1600"/>
          </a:p>
        </p:txBody>
      </p:sp>
      <p:sp>
        <p:nvSpPr>
          <p:cNvPr id="321" name="Google Shape;321;p17"/>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GB" sz="3200" b="1">
                <a:solidFill>
                  <a:schemeClr val="lt1"/>
                </a:solidFill>
              </a:rPr>
              <a:t>Modül 1: Temel yetkinliklerin geliştirilmesi</a:t>
            </a:r>
            <a:br>
              <a:rPr lang="en-GB" sz="3200" b="1">
                <a:solidFill>
                  <a:schemeClr val="lt1"/>
                </a:solidFill>
              </a:rPr>
            </a:br>
            <a:r>
              <a:rPr lang="en-GB" sz="3200" b="1">
                <a:solidFill>
                  <a:schemeClr val="lt1"/>
                </a:solidFill>
              </a:rPr>
              <a:t>5</a:t>
            </a:r>
            <a:r>
              <a:rPr lang="en-GB" sz="3200">
                <a:solidFill>
                  <a:schemeClr val="lt1"/>
                </a:solidFill>
              </a:rPr>
              <a:t>. Sınav</a:t>
            </a:r>
            <a:endParaRPr sz="3200" b="1">
              <a:solidFill>
                <a:schemeClr val="lt1"/>
              </a:solidFill>
            </a:endParaRPr>
          </a:p>
        </p:txBody>
      </p:sp>
      <p:sp>
        <p:nvSpPr>
          <p:cNvPr id="322" name="Google Shape;322;p17"/>
          <p:cNvSpPr txBox="1"/>
          <p:nvPr/>
        </p:nvSpPr>
        <p:spPr>
          <a:xfrm>
            <a:off x="6096000" y="925912"/>
            <a:ext cx="6096000" cy="2572499"/>
          </a:xfrm>
          <a:prstGeom prst="rect">
            <a:avLst/>
          </a:prstGeom>
          <a:solidFill>
            <a:srgbClr val="F9F2D9"/>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b="1">
                <a:solidFill>
                  <a:schemeClr val="dk1"/>
                </a:solidFill>
                <a:latin typeface="Calibri"/>
                <a:ea typeface="Calibri"/>
                <a:cs typeface="Calibri"/>
                <a:sym typeface="Calibri"/>
              </a:rPr>
              <a:t>2. Tek Seçenekli Soru: Hangi öğretim yaklaşımı eylem odaklılığı, işbirliğini ve yaratıcılığı teşvik eder?</a:t>
            </a:r>
            <a:endParaRPr/>
          </a:p>
          <a:p>
            <a:pPr marL="800100" marR="0" lvl="1" indent="-342900" algn="l" rtl="0">
              <a:spcBef>
                <a:spcPts val="500"/>
              </a:spcBef>
              <a:spcAft>
                <a:spcPts val="0"/>
              </a:spcAft>
              <a:buClr>
                <a:schemeClr val="dk1"/>
              </a:buClr>
              <a:buSzPts val="1400"/>
              <a:buFont typeface="Arial"/>
              <a:buAutoNum type="arabicPeriod"/>
            </a:pPr>
            <a:r>
              <a:rPr lang="en-GB" sz="1400" b="0" i="0" u="none" strike="noStrike" cap="none">
                <a:solidFill>
                  <a:schemeClr val="dk1"/>
                </a:solidFill>
                <a:latin typeface="Calibri"/>
                <a:ea typeface="Calibri"/>
                <a:cs typeface="Calibri"/>
                <a:sym typeface="Calibri"/>
              </a:rPr>
              <a:t>Ders tabanlı öğretim</a:t>
            </a:r>
            <a:endParaRPr/>
          </a:p>
          <a:p>
            <a:pPr marL="800100" marR="0" lvl="1" indent="-342900" algn="l" rtl="0">
              <a:spcBef>
                <a:spcPts val="500"/>
              </a:spcBef>
              <a:spcAft>
                <a:spcPts val="0"/>
              </a:spcAft>
              <a:buClr>
                <a:schemeClr val="dk1"/>
              </a:buClr>
              <a:buSzPts val="1400"/>
              <a:buFont typeface="Arial"/>
              <a:buAutoNum type="arabicPeriod"/>
            </a:pPr>
            <a:r>
              <a:rPr lang="en-GB" sz="1400" b="0" i="0" u="none" strike="noStrike" cap="none">
                <a:solidFill>
                  <a:schemeClr val="dk1"/>
                </a:solidFill>
                <a:latin typeface="Calibri"/>
                <a:ea typeface="Calibri"/>
                <a:cs typeface="Calibri"/>
                <a:sym typeface="Calibri"/>
              </a:rPr>
              <a:t>İnteraktif öğretim</a:t>
            </a:r>
            <a:endParaRPr/>
          </a:p>
          <a:p>
            <a:pPr marL="800100" marR="0" lvl="1" indent="-342900" algn="l" rtl="0">
              <a:spcBef>
                <a:spcPts val="500"/>
              </a:spcBef>
              <a:spcAft>
                <a:spcPts val="0"/>
              </a:spcAft>
              <a:buClr>
                <a:schemeClr val="dk1"/>
              </a:buClr>
              <a:buSzPts val="1400"/>
              <a:buFont typeface="Arial"/>
              <a:buAutoNum type="arabicPeriod"/>
            </a:pPr>
            <a:r>
              <a:rPr lang="en-GB" sz="1400" b="0" i="0" u="none" strike="noStrike" cap="none">
                <a:solidFill>
                  <a:schemeClr val="dk1"/>
                </a:solidFill>
                <a:latin typeface="Calibri"/>
                <a:ea typeface="Calibri"/>
                <a:cs typeface="Calibri"/>
                <a:sym typeface="Calibri"/>
              </a:rPr>
              <a:t>Probleme Dayalı Öğrenme (PDÖ) Proje Tabanlı Öğrenme</a:t>
            </a:r>
            <a:endParaRPr/>
          </a:p>
          <a:p>
            <a:pPr marL="800100" marR="0" lvl="1" indent="-342900" algn="l" rtl="0">
              <a:spcBef>
                <a:spcPts val="500"/>
              </a:spcBef>
              <a:spcAft>
                <a:spcPts val="0"/>
              </a:spcAft>
              <a:buClr>
                <a:schemeClr val="dk1"/>
              </a:buClr>
              <a:buSzPts val="1400"/>
              <a:buFont typeface="Arial"/>
              <a:buAutoNum type="arabicPeriod"/>
            </a:pPr>
            <a:r>
              <a:rPr lang="en-GB" sz="1400" b="0" i="0" u="none" strike="noStrike" cap="none">
                <a:solidFill>
                  <a:schemeClr val="dk1"/>
                </a:solidFill>
                <a:latin typeface="Calibri"/>
                <a:ea typeface="Calibri"/>
                <a:cs typeface="Calibri"/>
                <a:sym typeface="Calibri"/>
              </a:rPr>
              <a:t>Ters Yüz Sınıf</a:t>
            </a:r>
            <a:endParaRPr/>
          </a:p>
          <a:p>
            <a:pPr marL="800100" marR="0" lvl="1" indent="-342900" algn="l" rtl="0">
              <a:spcBef>
                <a:spcPts val="500"/>
              </a:spcBef>
              <a:spcAft>
                <a:spcPts val="0"/>
              </a:spcAft>
              <a:buClr>
                <a:schemeClr val="dk1"/>
              </a:buClr>
              <a:buSzPts val="1400"/>
              <a:buFont typeface="Arial"/>
              <a:buAutoNum type="arabicPeriod"/>
            </a:pPr>
            <a:r>
              <a:rPr lang="en-GB" sz="1400" b="0" i="0" u="none" strike="noStrike" cap="none">
                <a:solidFill>
                  <a:schemeClr val="dk1"/>
                </a:solidFill>
                <a:highlight>
                  <a:srgbClr val="FFFF00"/>
                </a:highlight>
                <a:latin typeface="Calibri"/>
                <a:ea typeface="Calibri"/>
                <a:cs typeface="Calibri"/>
                <a:sym typeface="Calibri"/>
              </a:rPr>
              <a:t>Proje tabanlı öğrenme (PBL)</a:t>
            </a:r>
            <a:endParaRPr/>
          </a:p>
          <a:p>
            <a:pPr marL="800100" marR="0" lvl="1" indent="-342900" algn="l" rtl="0">
              <a:spcBef>
                <a:spcPts val="500"/>
              </a:spcBef>
              <a:spcAft>
                <a:spcPts val="0"/>
              </a:spcAft>
              <a:buClr>
                <a:schemeClr val="dk1"/>
              </a:buClr>
              <a:buSzPts val="1400"/>
              <a:buFont typeface="Arial"/>
              <a:buAutoNum type="arabicPeriod"/>
            </a:pPr>
            <a:r>
              <a:rPr lang="en-GB" sz="1400" b="0" i="0" u="none" strike="noStrike" cap="none">
                <a:solidFill>
                  <a:schemeClr val="dk1"/>
                </a:solidFill>
                <a:latin typeface="Calibri"/>
                <a:ea typeface="Calibri"/>
                <a:cs typeface="Calibri"/>
                <a:sym typeface="Calibri"/>
              </a:rPr>
              <a:t>Ders tabanlı öğretim</a:t>
            </a:r>
            <a:endParaRPr/>
          </a:p>
          <a:p>
            <a:pPr marL="0" marR="0" lvl="0" indent="0" algn="l" rtl="0">
              <a:spcBef>
                <a:spcPts val="500"/>
              </a:spcBef>
              <a:spcAft>
                <a:spcPts val="0"/>
              </a:spcAft>
              <a:buNone/>
            </a:pPr>
            <a:endParaRPr sz="1600">
              <a:solidFill>
                <a:schemeClr val="dk1"/>
              </a:solidFill>
              <a:latin typeface="Calibri"/>
              <a:ea typeface="Calibri"/>
              <a:cs typeface="Calibri"/>
              <a:sym typeface="Calibri"/>
            </a:endParaRPr>
          </a:p>
        </p:txBody>
      </p:sp>
      <p:sp>
        <p:nvSpPr>
          <p:cNvPr id="323" name="Google Shape;323;p17"/>
          <p:cNvSpPr txBox="1"/>
          <p:nvPr/>
        </p:nvSpPr>
        <p:spPr>
          <a:xfrm>
            <a:off x="0" y="3427912"/>
            <a:ext cx="6096000" cy="2772000"/>
          </a:xfrm>
          <a:prstGeom prst="rect">
            <a:avLst/>
          </a:prstGeom>
          <a:solidFill>
            <a:srgbClr val="F59D83"/>
          </a:solid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1600"/>
              <a:buFont typeface="Arial"/>
              <a:buNone/>
            </a:pPr>
            <a:r>
              <a:rPr lang="en-GB" sz="1600" b="1">
                <a:solidFill>
                  <a:schemeClr val="dk1"/>
                </a:solidFill>
                <a:latin typeface="Calibri"/>
                <a:ea typeface="Calibri"/>
                <a:cs typeface="Calibri"/>
                <a:sym typeface="Calibri"/>
              </a:rPr>
              <a:t>3. Diskalkulisi olan öğrencilere eğitim veren öğretmenlerin sürekli mesleki gelişimden geçmeleri neden özellikle önemlidir?</a:t>
            </a:r>
            <a:endParaRPr/>
          </a:p>
          <a:p>
            <a:pPr marL="800100" marR="0" lvl="1" indent="-342900" algn="l" rtl="0">
              <a:lnSpc>
                <a:spcPct val="90000"/>
              </a:lnSpc>
              <a:spcBef>
                <a:spcPts val="500"/>
              </a:spcBef>
              <a:spcAft>
                <a:spcPts val="0"/>
              </a:spcAft>
              <a:buClr>
                <a:schemeClr val="dk1"/>
              </a:buClr>
              <a:buSzPts val="1400"/>
              <a:buFont typeface="Calibri"/>
              <a:buAutoNum type="arabicPeriod"/>
            </a:pPr>
            <a:r>
              <a:rPr lang="en-GB" sz="1400" b="0" i="0" u="none" strike="noStrike" cap="none">
                <a:solidFill>
                  <a:schemeClr val="dk1"/>
                </a:solidFill>
                <a:latin typeface="Calibri"/>
                <a:ea typeface="Calibri"/>
                <a:cs typeface="Calibri"/>
                <a:sym typeface="Calibri"/>
              </a:rPr>
              <a:t>Bireysel öğrenme ihtiyaçları için alternatif öğretim yöntemlerini öğrenmek.</a:t>
            </a:r>
            <a:endParaRPr/>
          </a:p>
          <a:p>
            <a:pPr marL="800100" marR="0" lvl="1" indent="-342900" algn="l" rtl="0">
              <a:lnSpc>
                <a:spcPct val="90000"/>
              </a:lnSpc>
              <a:spcBef>
                <a:spcPts val="500"/>
              </a:spcBef>
              <a:spcAft>
                <a:spcPts val="0"/>
              </a:spcAft>
              <a:buClr>
                <a:schemeClr val="dk1"/>
              </a:buClr>
              <a:buSzPts val="1400"/>
              <a:buFont typeface="Calibri"/>
              <a:buAutoNum type="arabicPeriod"/>
            </a:pPr>
            <a:r>
              <a:rPr lang="en-GB" sz="1400" b="0" i="0" u="none" strike="noStrike" cap="none">
                <a:solidFill>
                  <a:schemeClr val="dk1"/>
                </a:solidFill>
                <a:latin typeface="Calibri"/>
                <a:ea typeface="Calibri"/>
                <a:cs typeface="Calibri"/>
                <a:sym typeface="Calibri"/>
              </a:rPr>
              <a:t>Öğrencilerin zorluklarını daha iyi karşılamak için.</a:t>
            </a:r>
            <a:endParaRPr/>
          </a:p>
          <a:p>
            <a:pPr marL="800100" marR="0" lvl="1" indent="-342900" algn="l" rtl="0">
              <a:lnSpc>
                <a:spcPct val="90000"/>
              </a:lnSpc>
              <a:spcBef>
                <a:spcPts val="500"/>
              </a:spcBef>
              <a:spcAft>
                <a:spcPts val="0"/>
              </a:spcAft>
              <a:buClr>
                <a:schemeClr val="dk1"/>
              </a:buClr>
              <a:buSzPts val="1400"/>
              <a:buFont typeface="Calibri"/>
              <a:buAutoNum type="arabicPeriod"/>
            </a:pPr>
            <a:r>
              <a:rPr lang="en-GB" sz="1400" b="0" i="0" u="none" strike="noStrike" cap="none">
                <a:solidFill>
                  <a:schemeClr val="dk1"/>
                </a:solidFill>
                <a:latin typeface="Calibri"/>
                <a:ea typeface="Calibri"/>
                <a:cs typeface="Calibri"/>
                <a:sym typeface="Calibri"/>
              </a:rPr>
              <a:t>Diskalkuli alanındaki güncel araştırma bulgularını dikkate almak.</a:t>
            </a:r>
            <a:endParaRPr/>
          </a:p>
          <a:p>
            <a:pPr marL="800100" marR="0" lvl="1" indent="-342900" algn="l" rtl="0">
              <a:lnSpc>
                <a:spcPct val="90000"/>
              </a:lnSpc>
              <a:spcBef>
                <a:spcPts val="500"/>
              </a:spcBef>
              <a:spcAft>
                <a:spcPts val="0"/>
              </a:spcAft>
              <a:buClr>
                <a:schemeClr val="dk1"/>
              </a:buClr>
              <a:buSzPts val="1400"/>
              <a:buFont typeface="Calibri"/>
              <a:buAutoNum type="arabicPeriod"/>
            </a:pPr>
            <a:r>
              <a:rPr lang="en-GB" sz="1400" b="0" i="0" u="none" strike="noStrike" cap="none">
                <a:solidFill>
                  <a:schemeClr val="dk1"/>
                </a:solidFill>
                <a:highlight>
                  <a:srgbClr val="FFFF00"/>
                </a:highlight>
                <a:latin typeface="Calibri"/>
                <a:ea typeface="Calibri"/>
                <a:cs typeface="Calibri"/>
                <a:sym typeface="Calibri"/>
              </a:rPr>
              <a:t>Yukarıdakilerin hepsi.</a:t>
            </a:r>
            <a:endParaRPr/>
          </a:p>
        </p:txBody>
      </p:sp>
      <p:sp>
        <p:nvSpPr>
          <p:cNvPr id="324" name="Google Shape;324;p17"/>
          <p:cNvSpPr txBox="1"/>
          <p:nvPr/>
        </p:nvSpPr>
        <p:spPr>
          <a:xfrm>
            <a:off x="6096000" y="3427910"/>
            <a:ext cx="6096000" cy="2772000"/>
          </a:xfrm>
          <a:prstGeom prst="rect">
            <a:avLst/>
          </a:prstGeom>
          <a:solidFill>
            <a:srgbClr val="FBCDBF"/>
          </a:solid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chemeClr val="dk1"/>
              </a:buClr>
              <a:buSzPts val="1700"/>
              <a:buFont typeface="Arial"/>
              <a:buNone/>
            </a:pPr>
            <a:r>
              <a:rPr lang="en-GB" sz="1700" b="1">
                <a:solidFill>
                  <a:schemeClr val="dk1"/>
                </a:solidFill>
                <a:latin typeface="Calibri"/>
                <a:ea typeface="Calibri"/>
                <a:cs typeface="Calibri"/>
                <a:sym typeface="Calibri"/>
              </a:rPr>
              <a:t>Diskalkulisi olan öğrencilerin öğretmenleri için dersleri planlamak ama yine de bir dereceye kadar uyarlanabilirliği sürdürmek neden önemlidir?</a:t>
            </a:r>
            <a:endParaRPr/>
          </a:p>
          <a:p>
            <a:pPr marL="800100" marR="0" lvl="1" indent="-342900" algn="l" rtl="0">
              <a:lnSpc>
                <a:spcPct val="100000"/>
              </a:lnSpc>
              <a:spcBef>
                <a:spcPts val="500"/>
              </a:spcBef>
              <a:spcAft>
                <a:spcPts val="0"/>
              </a:spcAft>
              <a:buClr>
                <a:schemeClr val="dk1"/>
              </a:buClr>
              <a:buSzPts val="1400"/>
              <a:buFont typeface="Calibri"/>
              <a:buAutoNum type="arabicPeriod"/>
            </a:pPr>
            <a:r>
              <a:rPr lang="en-GB" sz="1400" b="0" i="0" u="none" strike="noStrike" cap="none">
                <a:solidFill>
                  <a:schemeClr val="dk1"/>
                </a:solidFill>
                <a:latin typeface="Calibri"/>
                <a:ea typeface="Calibri"/>
                <a:cs typeface="Calibri"/>
                <a:sym typeface="Calibri"/>
              </a:rPr>
              <a:t>Çünkü ders planı net bir yapı sağlar ve öğretmenler hedeflerini önceden belirleyebilirler.</a:t>
            </a:r>
            <a:endParaRPr/>
          </a:p>
          <a:p>
            <a:pPr marL="800100" marR="0" lvl="1" indent="-342900" algn="l" rtl="0">
              <a:lnSpc>
                <a:spcPct val="100000"/>
              </a:lnSpc>
              <a:spcBef>
                <a:spcPts val="500"/>
              </a:spcBef>
              <a:spcAft>
                <a:spcPts val="0"/>
              </a:spcAft>
              <a:buClr>
                <a:schemeClr val="dk1"/>
              </a:buClr>
              <a:buSzPts val="1400"/>
              <a:buFont typeface="Calibri"/>
              <a:buAutoNum type="arabicPeriod"/>
            </a:pPr>
            <a:r>
              <a:rPr lang="en-GB" sz="1400" b="0" i="0" u="none" strike="noStrike" cap="none">
                <a:solidFill>
                  <a:schemeClr val="dk1"/>
                </a:solidFill>
                <a:highlight>
                  <a:srgbClr val="FFFF00"/>
                </a:highlight>
                <a:latin typeface="Calibri"/>
                <a:ea typeface="Calibri"/>
                <a:cs typeface="Calibri"/>
                <a:sym typeface="Calibri"/>
              </a:rPr>
              <a:t>Çünkü derslerin esnek bir şekilde özelleştirilmesi, öğrencilerin bireysel ihtiyaçlarının ve ilerlemelerinin ele alınmasına olanak tanır.</a:t>
            </a:r>
            <a:endParaRPr/>
          </a:p>
          <a:p>
            <a:pPr marL="800100" marR="0" lvl="1" indent="-342900" algn="l" rtl="0">
              <a:lnSpc>
                <a:spcPct val="100000"/>
              </a:lnSpc>
              <a:spcBef>
                <a:spcPts val="500"/>
              </a:spcBef>
              <a:spcAft>
                <a:spcPts val="0"/>
              </a:spcAft>
              <a:buClr>
                <a:schemeClr val="dk1"/>
              </a:buClr>
              <a:buSzPts val="1400"/>
              <a:buFont typeface="Calibri"/>
              <a:buAutoNum type="arabicPeriod"/>
            </a:pPr>
            <a:r>
              <a:rPr lang="en-GB" sz="1400" b="0" i="0" u="none" strike="noStrike" cap="none">
                <a:solidFill>
                  <a:schemeClr val="dk1"/>
                </a:solidFill>
                <a:latin typeface="Calibri"/>
                <a:ea typeface="Calibri"/>
                <a:cs typeface="Calibri"/>
                <a:sym typeface="Calibri"/>
              </a:rPr>
              <a:t>Çünkü diskalkulisi olan öğrenciler açık ve öngörülebilir yapılardan faydalanırlar.</a:t>
            </a:r>
            <a:endParaRPr/>
          </a:p>
          <a:p>
            <a:pPr marL="800100" marR="0" lvl="1" indent="-342900" algn="l" rtl="0">
              <a:lnSpc>
                <a:spcPct val="100000"/>
              </a:lnSpc>
              <a:spcBef>
                <a:spcPts val="500"/>
              </a:spcBef>
              <a:spcAft>
                <a:spcPts val="0"/>
              </a:spcAft>
              <a:buClr>
                <a:schemeClr val="dk1"/>
              </a:buClr>
              <a:buSzPts val="1400"/>
              <a:buFont typeface="Calibri"/>
              <a:buAutoNum type="arabicPeriod"/>
            </a:pPr>
            <a:r>
              <a:rPr lang="en-GB" sz="1400" b="0" i="0" u="none" strike="noStrike" cap="none">
                <a:solidFill>
                  <a:schemeClr val="dk1"/>
                </a:solidFill>
                <a:latin typeface="Calibri"/>
                <a:ea typeface="Calibri"/>
                <a:cs typeface="Calibri"/>
                <a:sym typeface="Calibri"/>
              </a:rPr>
              <a:t>Çünkü önceden belirlenmiş bir plan öğretmenlerin daha verimli ders vermesini sağlar.</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18"/>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GB">
                <a:solidFill>
                  <a:schemeClr val="lt1"/>
                </a:solidFill>
              </a:rPr>
              <a:t>Kaynaklar</a:t>
            </a:r>
            <a:endParaRPr>
              <a:solidFill>
                <a:schemeClr val="lt1"/>
              </a:solidFill>
            </a:endParaRPr>
          </a:p>
        </p:txBody>
      </p:sp>
      <p:sp>
        <p:nvSpPr>
          <p:cNvPr id="330" name="Google Shape;330;p18"/>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fontScale="92500" lnSpcReduction="10000"/>
          </a:bodyPr>
          <a:lstStyle/>
          <a:p>
            <a:pPr marL="228600" lvl="0" indent="-228600" algn="l" rtl="0">
              <a:lnSpc>
                <a:spcPct val="90000"/>
              </a:lnSpc>
              <a:spcBef>
                <a:spcPts val="0"/>
              </a:spcBef>
              <a:spcAft>
                <a:spcPts val="0"/>
              </a:spcAft>
              <a:buClr>
                <a:schemeClr val="dk1"/>
              </a:buClr>
              <a:buSzPct val="100000"/>
              <a:buChar char="•"/>
            </a:pPr>
            <a:r>
              <a:rPr lang="en-GB"/>
              <a:t>Black, A., Lawson, H. &amp; Norwich, B. (2019). Çeşitlilik için ders planlaması. Journal of Research in Special Educational Needs 19(2), p. 115-125.</a:t>
            </a:r>
            <a:endParaRPr/>
          </a:p>
          <a:p>
            <a:pPr marL="228600" lvl="0" indent="-228600" algn="l" rtl="0">
              <a:lnSpc>
                <a:spcPct val="90000"/>
              </a:lnSpc>
              <a:spcBef>
                <a:spcPts val="1000"/>
              </a:spcBef>
              <a:spcAft>
                <a:spcPts val="0"/>
              </a:spcAft>
              <a:buClr>
                <a:schemeClr val="dk1"/>
              </a:buClr>
              <a:buSzPct val="100000"/>
              <a:buChar char="•"/>
            </a:pPr>
            <a:r>
              <a:rPr lang="en-GB"/>
              <a:t>Sankar, S. (2022). Sınıf Öğretmenlerinin Diskalkulili Öğrencilerle Başa Çıkma Yeterlilikleri. Farmasötik Negatif Sonuçlar Dergisi 13(7), s. 8247-8270.</a:t>
            </a:r>
            <a:endParaRPr/>
          </a:p>
          <a:p>
            <a:pPr marL="228600" lvl="0" indent="-228600" algn="l" rtl="0">
              <a:lnSpc>
                <a:spcPct val="90000"/>
              </a:lnSpc>
              <a:spcBef>
                <a:spcPts val="1000"/>
              </a:spcBef>
              <a:spcAft>
                <a:spcPts val="0"/>
              </a:spcAft>
              <a:buClr>
                <a:schemeClr val="dk1"/>
              </a:buClr>
              <a:buSzPct val="100000"/>
              <a:buChar char="•"/>
            </a:pPr>
            <a:r>
              <a:rPr lang="en-GB"/>
              <a:t>Ufer, S., Heinze, A. &amp; Lipowsky, F. (2023). Unterrichtsqualität und Instruktionsstrategien [Öğretim kalitesi ve öğretim stratejileri]. R. Bruder, A. Büchter, H. Gasteiger, B. Schmidt-Thieme &amp; H.-G. Weigand (Ed.) Handbuch der Mathematikdidaktik (2. baskı), S. 465-492. Berlin: Springer Spektrum.</a:t>
            </a:r>
            <a:endParaRPr/>
          </a:p>
          <a:p>
            <a:pPr marL="228600" lvl="0" indent="-228600" algn="l" rtl="0">
              <a:lnSpc>
                <a:spcPct val="90000"/>
              </a:lnSpc>
              <a:spcBef>
                <a:spcPts val="1000"/>
              </a:spcBef>
              <a:spcAft>
                <a:spcPts val="0"/>
              </a:spcAft>
              <a:buClr>
                <a:schemeClr val="dk1"/>
              </a:buClr>
              <a:buSzPct val="100000"/>
              <a:buChar char="•"/>
            </a:pPr>
            <a:r>
              <a:rPr lang="en-GB"/>
              <a:t>Williams, A. (2012). Öğretmenlerin diskalkuliye bakış açısı: Kim sayılır? Disiplinler arası bir bakış. Australian Journal of Learning Difficulties, 18(1), s. 1-16.</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19"/>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GB">
                <a:solidFill>
                  <a:schemeClr val="lt1"/>
                </a:solidFill>
              </a:rPr>
              <a:t>İletişim</a:t>
            </a:r>
            <a:endParaRPr>
              <a:solidFill>
                <a:schemeClr val="lt1"/>
              </a:solidFill>
            </a:endParaRPr>
          </a:p>
        </p:txBody>
      </p:sp>
      <p:sp>
        <p:nvSpPr>
          <p:cNvPr id="336" name="Google Shape;336;p19"/>
          <p:cNvSpPr/>
          <p:nvPr/>
        </p:nvSpPr>
        <p:spPr>
          <a:xfrm>
            <a:off x="4685500" y="3220973"/>
            <a:ext cx="3194088" cy="1846659"/>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800"/>
              <a:buFont typeface="Quattrocento Sans"/>
              <a:buNone/>
            </a:pPr>
            <a:r>
              <a:rPr lang="en-GB" sz="1800" b="1" i="0" u="none" strike="noStrike" cap="none">
                <a:solidFill>
                  <a:schemeClr val="dk1"/>
                </a:solidFill>
                <a:latin typeface="Quattrocento Sans"/>
                <a:ea typeface="Quattrocento Sans"/>
                <a:cs typeface="Quattrocento Sans"/>
                <a:sym typeface="Quattrocento Sans"/>
              </a:rPr>
              <a:t>Helene Lindenthal</a:t>
            </a:r>
            <a:endParaRPr sz="105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en-GB" sz="1200" b="0" i="0" u="none" strike="noStrike" cap="none">
                <a:solidFill>
                  <a:schemeClr val="dk1"/>
                </a:solidFill>
                <a:latin typeface="Quattrocento Sans"/>
                <a:ea typeface="Quattrocento Sans"/>
                <a:cs typeface="Quattrocento Sans"/>
                <a:sym typeface="Quattrocento Sans"/>
              </a:rPr>
              <a:t>Araştırma Görevlisi</a:t>
            </a:r>
            <a:endParaRPr sz="105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en-GB" sz="1200" b="0" i="0" u="none" strike="noStrike" cap="none">
                <a:solidFill>
                  <a:schemeClr val="dk1"/>
                </a:solidFill>
                <a:latin typeface="Quattrocento Sans"/>
                <a:ea typeface="Quattrocento Sans"/>
                <a:cs typeface="Quattrocento Sans"/>
                <a:sym typeface="Quattrocento Sans"/>
              </a:rPr>
              <a:t>İktisat Fakültesi</a:t>
            </a:r>
            <a:endParaRPr sz="105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en-GB" sz="1200" b="0" i="0" u="none" strike="noStrike" cap="none">
                <a:solidFill>
                  <a:schemeClr val="dk1"/>
                </a:solidFill>
                <a:latin typeface="Quattrocento Sans"/>
                <a:ea typeface="Quattrocento Sans"/>
                <a:cs typeface="Quattrocento Sans"/>
                <a:sym typeface="Quattrocento Sans"/>
              </a:rPr>
              <a:t>İşletme ve İnsan Kaynakları Eğitimi II Başkanı</a:t>
            </a:r>
            <a:endParaRPr/>
          </a:p>
          <a:p>
            <a:pPr marL="0" marR="0" lvl="0" indent="0" algn="l" rtl="0">
              <a:lnSpc>
                <a:spcPct val="100000"/>
              </a:lnSpc>
              <a:spcBef>
                <a:spcPts val="0"/>
              </a:spcBef>
              <a:spcAft>
                <a:spcPts val="0"/>
              </a:spcAft>
              <a:buClr>
                <a:schemeClr val="dk1"/>
              </a:buClr>
              <a:buSzPts val="1200"/>
              <a:buFont typeface="Calibri"/>
              <a:buNone/>
            </a:pPr>
            <a:endParaRPr sz="1200" b="0" i="0" u="none" strike="noStrike" cap="none">
              <a:solidFill>
                <a:schemeClr val="dk1"/>
              </a:solidFill>
              <a:latin typeface="Quattrocento Sans"/>
              <a:ea typeface="Quattrocento Sans"/>
              <a:cs typeface="Quattrocento Sans"/>
              <a:sym typeface="Quattrocento Sans"/>
            </a:endParaRPr>
          </a:p>
          <a:p>
            <a:pPr marL="0" marR="0" lvl="0" indent="0" algn="l" rtl="0">
              <a:lnSpc>
                <a:spcPct val="100000"/>
              </a:lnSpc>
              <a:spcBef>
                <a:spcPts val="0"/>
              </a:spcBef>
              <a:spcAft>
                <a:spcPts val="0"/>
              </a:spcAft>
              <a:buClr>
                <a:schemeClr val="dk1"/>
              </a:buClr>
              <a:buSzPts val="1200"/>
              <a:buFont typeface="Quattrocento Sans"/>
              <a:buNone/>
            </a:pPr>
            <a:r>
              <a:rPr lang="en-GB" sz="1200" b="1" i="0" u="none" strike="noStrike" cap="none">
                <a:solidFill>
                  <a:schemeClr val="dk1"/>
                </a:solidFill>
                <a:latin typeface="Quattrocento Sans"/>
                <a:ea typeface="Quattrocento Sans"/>
                <a:cs typeface="Quattrocento Sans"/>
                <a:sym typeface="Quattrocento Sans"/>
              </a:rPr>
              <a:t>Ofis </a:t>
            </a:r>
            <a:r>
              <a:rPr lang="en-GB" sz="1200" b="0" i="0" u="none" strike="noStrike" cap="none">
                <a:solidFill>
                  <a:schemeClr val="dk1"/>
                </a:solidFill>
                <a:latin typeface="Quattrocento Sans"/>
                <a:ea typeface="Quattrocento Sans"/>
                <a:cs typeface="Quattrocento Sans"/>
                <a:sym typeface="Quattrocento Sans"/>
              </a:rPr>
              <a:t>Q1.451</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en-GB" sz="1200" b="1" i="0" u="none" strike="noStrike" cap="none">
                <a:solidFill>
                  <a:schemeClr val="dk1"/>
                </a:solidFill>
                <a:latin typeface="Quattrocento Sans"/>
                <a:ea typeface="Quattrocento Sans"/>
                <a:cs typeface="Quattrocento Sans"/>
                <a:sym typeface="Quattrocento Sans"/>
              </a:rPr>
              <a:t>Telefon </a:t>
            </a:r>
            <a:r>
              <a:rPr lang="en-GB" sz="1200" b="0" i="0" u="none" strike="noStrike" cap="none">
                <a:solidFill>
                  <a:schemeClr val="dk1"/>
                </a:solidFill>
                <a:latin typeface="Quattrocento Sans"/>
                <a:ea typeface="Quattrocento Sans"/>
                <a:cs typeface="Quattrocento Sans"/>
                <a:sym typeface="Quattrocento Sans"/>
              </a:rPr>
              <a:t>+49 5251 60-5010</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en-GB" sz="1200" b="1" i="0" u="none" strike="noStrike" cap="none">
                <a:solidFill>
                  <a:schemeClr val="dk1"/>
                </a:solidFill>
                <a:latin typeface="Quattrocento Sans"/>
                <a:ea typeface="Quattrocento Sans"/>
                <a:cs typeface="Quattrocento Sans"/>
                <a:sym typeface="Quattrocento Sans"/>
              </a:rPr>
              <a:t>E-Posta </a:t>
            </a:r>
            <a:r>
              <a:rPr lang="en-GB" sz="1200" b="0" i="0" u="sng" strike="noStrike" cap="none">
                <a:solidFill>
                  <a:srgbClr val="0563C1"/>
                </a:solidFill>
                <a:latin typeface="Quattrocento Sans"/>
                <a:ea typeface="Quattrocento Sans"/>
                <a:cs typeface="Quattrocento Sans"/>
                <a:sym typeface="Quattrocento Sans"/>
                <a:hlinkClick r:id="rId3">
                  <a:extLst>
                    <a:ext uri="{A12FA001-AC4F-418D-AE19-62706E023703}">
                      <ahyp:hlinkClr xmlns:ahyp="http://schemas.microsoft.com/office/drawing/2018/hyperlinkcolor" val="tx"/>
                    </a:ext>
                  </a:extLst>
                </a:hlinkClick>
              </a:rPr>
              <a:t>helene.lindenthal@uni-paderborn.de</a:t>
            </a:r>
            <a:endParaRPr sz="1200" b="0" i="0" u="none" strike="noStrike" cap="none">
              <a:solidFill>
                <a:schemeClr val="dk1"/>
              </a:solidFill>
              <a:latin typeface="Calibri"/>
              <a:ea typeface="Calibri"/>
              <a:cs typeface="Calibri"/>
              <a:sym typeface="Calibri"/>
            </a:endParaRPr>
          </a:p>
        </p:txBody>
      </p:sp>
      <p:pic>
        <p:nvPicPr>
          <p:cNvPr id="337" name="Google Shape;337;p19" descr="Paderborn University">
            <a:hlinkClick r:id="rId4"/>
          </p:cNvPr>
          <p:cNvPicPr preferRelativeResize="0"/>
          <p:nvPr/>
        </p:nvPicPr>
        <p:blipFill rotWithShape="1">
          <a:blip r:embed="rId5">
            <a:alphaModFix/>
          </a:blip>
          <a:srcRect t="-19820" r="-8533" b="-19176"/>
          <a:stretch/>
        </p:blipFill>
        <p:spPr>
          <a:xfrm>
            <a:off x="845311" y="1790368"/>
            <a:ext cx="2458014" cy="1068272"/>
          </a:xfrm>
          <a:prstGeom prst="rect">
            <a:avLst/>
          </a:prstGeom>
          <a:noFill/>
          <a:ln>
            <a:noFill/>
          </a:ln>
        </p:spPr>
      </p:pic>
      <p:sp>
        <p:nvSpPr>
          <p:cNvPr id="338" name="Google Shape;338;p19"/>
          <p:cNvSpPr/>
          <p:nvPr/>
        </p:nvSpPr>
        <p:spPr>
          <a:xfrm>
            <a:off x="3303325" y="2187325"/>
            <a:ext cx="4218410" cy="646331"/>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200"/>
              <a:buFont typeface="Quattrocento Sans"/>
              <a:buNone/>
            </a:pPr>
            <a:r>
              <a:rPr lang="en-GB" sz="1200" b="0" i="0" u="none" strike="noStrike" cap="none">
                <a:solidFill>
                  <a:schemeClr val="dk1"/>
                </a:solidFill>
                <a:latin typeface="Quattrocento Sans"/>
                <a:ea typeface="Quattrocento Sans"/>
                <a:cs typeface="Quattrocento Sans"/>
                <a:sym typeface="Quattrocento Sans"/>
              </a:rPr>
              <a:t>Warburger Str. 100</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en-GB" sz="1200" b="0" i="0" u="none" strike="noStrike" cap="none">
                <a:solidFill>
                  <a:schemeClr val="dk1"/>
                </a:solidFill>
                <a:latin typeface="Quattrocento Sans"/>
                <a:ea typeface="Quattrocento Sans"/>
                <a:cs typeface="Quattrocento Sans"/>
                <a:sym typeface="Quattrocento Sans"/>
              </a:rPr>
              <a:t>DE-33098 Paderborn</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en-GB" sz="1200" b="0" i="0" u="sng" strike="noStrike" cap="none">
                <a:solidFill>
                  <a:srgbClr val="0563C1"/>
                </a:solidFill>
                <a:latin typeface="Quattrocento Sans"/>
                <a:ea typeface="Quattrocento Sans"/>
                <a:cs typeface="Quattrocento Sans"/>
                <a:sym typeface="Quattrocento Sans"/>
                <a:hlinkClick r:id="rId4">
                  <a:extLst>
                    <a:ext uri="{A12FA001-AC4F-418D-AE19-62706E023703}">
                      <ahyp:hlinkClr xmlns:ahyp="http://schemas.microsoft.com/office/drawing/2018/hyperlinkcolor" val="tx"/>
                    </a:ext>
                  </a:extLst>
                </a:hlinkClick>
              </a:rPr>
              <a:t>Web www.uni-paderborn.de/en</a:t>
            </a:r>
            <a:endParaRPr sz="1200" b="0" i="0" u="none" strike="noStrike" cap="none">
              <a:solidFill>
                <a:schemeClr val="dk1"/>
              </a:solidFill>
              <a:latin typeface="Arial"/>
              <a:ea typeface="Arial"/>
              <a:cs typeface="Arial"/>
              <a:sym typeface="Arial"/>
            </a:endParaRPr>
          </a:p>
        </p:txBody>
      </p:sp>
      <p:sp>
        <p:nvSpPr>
          <p:cNvPr id="339" name="Google Shape;339;p19"/>
          <p:cNvSpPr/>
          <p:nvPr/>
        </p:nvSpPr>
        <p:spPr>
          <a:xfrm>
            <a:off x="845311" y="3209431"/>
            <a:ext cx="3194088" cy="1823576"/>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800"/>
              <a:buFont typeface="Quattrocento Sans"/>
              <a:buNone/>
            </a:pPr>
            <a:r>
              <a:rPr lang="en-GB" sz="1800" b="1">
                <a:solidFill>
                  <a:schemeClr val="dk1"/>
                </a:solidFill>
                <a:latin typeface="Quattrocento Sans"/>
                <a:ea typeface="Quattrocento Sans"/>
                <a:cs typeface="Quattrocento Sans"/>
                <a:sym typeface="Quattrocento Sans"/>
              </a:rPr>
              <a:t>Dr. Marc Beutner</a:t>
            </a:r>
            <a:endParaRPr sz="105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GB" sz="1200" b="0" i="0" u="none" strike="noStrike" cap="none">
                <a:solidFill>
                  <a:schemeClr val="dk1"/>
                </a:solidFill>
                <a:latin typeface="Quattrocento Sans"/>
                <a:ea typeface="Quattrocento Sans"/>
                <a:cs typeface="Quattrocento Sans"/>
                <a:sym typeface="Quattrocento Sans"/>
              </a:rPr>
              <a:t>Profesör ve </a:t>
            </a:r>
            <a:r>
              <a:rPr lang="en-GB" sz="1200">
                <a:solidFill>
                  <a:schemeClr val="dk1"/>
                </a:solidFill>
                <a:latin typeface="Quattrocento Sans"/>
                <a:ea typeface="Quattrocento Sans"/>
                <a:cs typeface="Quattrocento Sans"/>
                <a:sym typeface="Quattrocento Sans"/>
              </a:rPr>
              <a:t>İşletme ve İnsan Kaynakları Eğitimi </a:t>
            </a:r>
            <a:r>
              <a:rPr lang="en-GB" sz="1200" b="0" i="0" u="none" strike="noStrike" cap="none">
                <a:solidFill>
                  <a:schemeClr val="dk1"/>
                </a:solidFill>
                <a:latin typeface="Quattrocento Sans"/>
                <a:ea typeface="Quattrocento Sans"/>
                <a:cs typeface="Quattrocento Sans"/>
                <a:sym typeface="Quattrocento Sans"/>
              </a:rPr>
              <a:t>Kürsüsü Başkanı</a:t>
            </a:r>
            <a:r>
              <a:rPr lang="en-GB" sz="1200">
                <a:solidFill>
                  <a:schemeClr val="dk1"/>
                </a:solidFill>
                <a:latin typeface="Quattrocento Sans"/>
                <a:ea typeface="Quattrocento Sans"/>
                <a:cs typeface="Quattrocento Sans"/>
                <a:sym typeface="Quattrocento Sans"/>
              </a:rPr>
              <a:t> II</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en-GB" sz="1200" b="0" i="0" u="none" strike="noStrike" cap="none">
                <a:solidFill>
                  <a:schemeClr val="dk1"/>
                </a:solidFill>
                <a:latin typeface="Quattrocento Sans"/>
                <a:ea typeface="Quattrocento Sans"/>
                <a:cs typeface="Quattrocento Sans"/>
                <a:sym typeface="Quattrocento Sans"/>
              </a:rPr>
              <a:t>İktisat Fakültesi</a:t>
            </a:r>
            <a:endParaRPr/>
          </a:p>
          <a:p>
            <a:pPr marL="0" marR="0" lvl="0" indent="0" algn="l" rtl="0">
              <a:lnSpc>
                <a:spcPct val="100000"/>
              </a:lnSpc>
              <a:spcBef>
                <a:spcPts val="0"/>
              </a:spcBef>
              <a:spcAft>
                <a:spcPts val="0"/>
              </a:spcAft>
              <a:buClr>
                <a:schemeClr val="dk1"/>
              </a:buClr>
              <a:buSzPts val="1200"/>
              <a:buFont typeface="Calibri"/>
              <a:buNone/>
            </a:pPr>
            <a:endParaRPr sz="1200">
              <a:solidFill>
                <a:schemeClr val="dk1"/>
              </a:solidFill>
              <a:latin typeface="Quattrocento Sans"/>
              <a:ea typeface="Quattrocento Sans"/>
              <a:cs typeface="Quattrocento Sans"/>
              <a:sym typeface="Quattrocento Sans"/>
            </a:endParaRPr>
          </a:p>
          <a:p>
            <a:pPr marL="0" marR="0" lvl="0" indent="0" algn="l" rtl="0">
              <a:lnSpc>
                <a:spcPct val="100000"/>
              </a:lnSpc>
              <a:spcBef>
                <a:spcPts val="0"/>
              </a:spcBef>
              <a:spcAft>
                <a:spcPts val="0"/>
              </a:spcAft>
              <a:buClr>
                <a:schemeClr val="dk1"/>
              </a:buClr>
              <a:buSzPts val="1200"/>
              <a:buFont typeface="Quattrocento Sans"/>
              <a:buNone/>
            </a:pPr>
            <a:r>
              <a:rPr lang="en-GB" sz="1200" b="1" i="0" u="none" strike="noStrike" cap="none">
                <a:solidFill>
                  <a:schemeClr val="dk1"/>
                </a:solidFill>
                <a:latin typeface="Quattrocento Sans"/>
                <a:ea typeface="Quattrocento Sans"/>
                <a:cs typeface="Quattrocento Sans"/>
                <a:sym typeface="Quattrocento Sans"/>
              </a:rPr>
              <a:t>Ofis </a:t>
            </a:r>
            <a:r>
              <a:rPr lang="en-GB" sz="1200" b="0" i="0" u="none" strike="noStrike" cap="none">
                <a:solidFill>
                  <a:schemeClr val="dk1"/>
                </a:solidFill>
                <a:latin typeface="Quattrocento Sans"/>
                <a:ea typeface="Quattrocento Sans"/>
                <a:cs typeface="Quattrocento Sans"/>
                <a:sym typeface="Quattrocento Sans"/>
              </a:rPr>
              <a:t>Q1.441</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en-GB" sz="1200" b="1" i="0" u="none" strike="noStrike" cap="none">
                <a:solidFill>
                  <a:schemeClr val="dk1"/>
                </a:solidFill>
                <a:latin typeface="Quattrocento Sans"/>
                <a:ea typeface="Quattrocento Sans"/>
                <a:cs typeface="Quattrocento Sans"/>
                <a:sym typeface="Quattrocento Sans"/>
              </a:rPr>
              <a:t>Telefon </a:t>
            </a:r>
            <a:r>
              <a:rPr lang="en-GB" sz="1200" b="0" i="0" u="none" strike="noStrike" cap="none">
                <a:solidFill>
                  <a:schemeClr val="dk1"/>
                </a:solidFill>
                <a:latin typeface="Quattrocento Sans"/>
                <a:ea typeface="Quattrocento Sans"/>
                <a:cs typeface="Quattrocento Sans"/>
                <a:sym typeface="Quattrocento Sans"/>
              </a:rPr>
              <a:t>+49 5251 60-2367</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en-GB" sz="1200" b="1" i="0" u="none" strike="noStrike" cap="none">
                <a:solidFill>
                  <a:schemeClr val="dk1"/>
                </a:solidFill>
                <a:latin typeface="Quattrocento Sans"/>
                <a:ea typeface="Quattrocento Sans"/>
                <a:cs typeface="Quattrocento Sans"/>
                <a:sym typeface="Quattrocento Sans"/>
              </a:rPr>
              <a:t>E-Posta </a:t>
            </a:r>
            <a:r>
              <a:rPr lang="en-GB" sz="1200" b="0" i="0" u="none" strike="noStrike" cap="none">
                <a:solidFill>
                  <a:srgbClr val="0563C1"/>
                </a:solidFill>
                <a:latin typeface="Quattrocento Sans"/>
                <a:ea typeface="Quattrocento Sans"/>
                <a:cs typeface="Quattrocento Sans"/>
                <a:sym typeface="Quattrocento Sans"/>
              </a:rPr>
              <a:t>marc.beutner@uni-paderborn.de </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050"/>
              <a:buFont typeface="Calibri"/>
              <a:buNone/>
            </a:pPr>
            <a:endParaRPr sz="1050" b="0" i="0" u="none" strike="noStrike" cap="non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a:themeElements>
    <a:clrScheme name="Rot">
      <a:dk1>
        <a:srgbClr val="000000"/>
      </a:dk1>
      <a:lt1>
        <a:srgbClr val="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TotalTime>
  <Words>2251</Words>
  <Application>Microsoft Office PowerPoint</Application>
  <PresentationFormat>Geniş ekran</PresentationFormat>
  <Paragraphs>238</Paragraphs>
  <Slides>19</Slides>
  <Notes>19</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19</vt:i4>
      </vt:variant>
    </vt:vector>
  </HeadingPairs>
  <TitlesOfParts>
    <vt:vector size="24" baseType="lpstr">
      <vt:lpstr>Arial</vt:lpstr>
      <vt:lpstr>Noto Sans Symbols</vt:lpstr>
      <vt:lpstr>Calibri</vt:lpstr>
      <vt:lpstr>Quattrocento Sans</vt:lpstr>
      <vt:lpstr>Office</vt:lpstr>
      <vt:lpstr>Diskalkuli  WP2: Diskalkuli Müfredatı ve Ders Materyali  Dr. Marc Beutner Helene Lindenthal</vt:lpstr>
      <vt:lpstr>Diskalkuli  Modül 1: Temel yetkinliklerin geliştirilmesi  Dr. Marc Beutner Helene Lindenthal</vt:lpstr>
      <vt:lpstr>Modül 1: Temel yetkinliklerin geliştirilmesi</vt:lpstr>
      <vt:lpstr>Modül 1: Temel yetkinliklerin geliştirilmesi 1. Modülün Tanıtımı</vt:lpstr>
      <vt:lpstr>Modül 1: Temel yetkinliklerin geliştirilmesi 2. Modülün İçeriği</vt:lpstr>
      <vt:lpstr>Modül 1: Temel yetkinliklerin geliştirilmesi 2. Modülün İçeriği</vt:lpstr>
      <vt:lpstr>Modül 1: Temel yetkinliklerin geliştirilmesi 2. Modülün İçeriği</vt:lpstr>
      <vt:lpstr>Modül 1: Temel yetkinliklerin geliştirilmesi 2. Modülün İçeriği</vt:lpstr>
      <vt:lpstr>Modül 1: Temel yetkinliklerin geliştirilmesi 2. Modülün İçeriği</vt:lpstr>
      <vt:lpstr>Modül 1: Temel yetkinliklerin geliştirilmesi 2. Modülün İçeriği</vt:lpstr>
      <vt:lpstr>Modül 1: Temel yetkinliklerin geliştirilmesi 2. Modülün İçeriği</vt:lpstr>
      <vt:lpstr>Modül 1: Temel yetkinliklerin geliştirilmesi 2. Modülün İçeriği</vt:lpstr>
      <vt:lpstr>Modül 1: Temel yetkinliklerin geliştirilmesi 2. Modülün İçeriği</vt:lpstr>
      <vt:lpstr>Modül 1: Temel yetkinliklerin geliştirilmesi 2. Modülün İçeriği</vt:lpstr>
      <vt:lpstr>Modül 1: Temel yetkinliklerin geliştirilmesi 3. Ek metne bağlantı</vt:lpstr>
      <vt:lpstr>Modül 1: Temel yetkinliklerin geliştirilmesi 4. Ek videolara bağlantı</vt:lpstr>
      <vt:lpstr>Modül 1: Temel yetkinliklerin geliştirilmesi 5. Sınav</vt:lpstr>
      <vt:lpstr>Kaynaklar</vt:lpstr>
      <vt:lpstr>İletişim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Diskalkuli  WP2: Diskalkuli Müfredatı ve Ders Materyali  Dr. Marc Beutner Helene Lindenthal</dc:title>
  <dc:creator>Helene Lindenthal</dc:creator>
  <cp:keywords>, docId:2415A6E87B2821A90447D8D301683330</cp:keywords>
  <cp:lastModifiedBy>Ayse Karakilic</cp:lastModifiedBy>
  <cp:revision>2</cp:revision>
  <dcterms:created xsi:type="dcterms:W3CDTF">2023-09-04T09:53:46Z</dcterms:created>
  <dcterms:modified xsi:type="dcterms:W3CDTF">2024-05-31T12:24:53Z</dcterms:modified>
</cp:coreProperties>
</file>