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embeddedFontLst>
    <p:embeddedFont>
      <p:font typeface="Calibri" panose="020F0502020204030204" pitchFamily="34" charset="0"/>
      <p:regular r:id="rId22"/>
      <p:bold r:id="rId23"/>
      <p:italic r:id="rId24"/>
      <p:boldItalic r:id="rId25"/>
    </p:embeddedFont>
    <p:embeddedFont>
      <p:font typeface="Quattrocento Sans" panose="020B060402020202020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0" roundtripDataSignature="AMtx7mgXRKSrZ5yjZW9jiWGXpQvp7dirI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4A26438-6860-4645-8ABB-5A9AB97868B2}">
  <a:tblStyle styleId="{B4A26438-6860-4645-8ABB-5A9AB97868B2}"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0E7E6"/>
          </a:solidFill>
        </a:fill>
      </a:tcStyle>
    </a:wholeTbl>
    <a:band1H>
      <a:tcTxStyle/>
      <a:tcStyle>
        <a:tcBdr/>
        <a:fill>
          <a:solidFill>
            <a:srgbClr val="E0CCCA"/>
          </a:solidFill>
        </a:fill>
      </a:tcStyle>
    </a:band1H>
    <a:band2H>
      <a:tcTxStyle/>
      <a:tcStyle>
        <a:tcBdr/>
      </a:tcStyle>
    </a:band2H>
    <a:band1V>
      <a:tcTxStyle/>
      <a:tcStyle>
        <a:tcBdr/>
        <a:fill>
          <a:solidFill>
            <a:srgbClr val="E0CCC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96"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customschemas.google.com/relationships/presentationmetadata" Target="meta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87436622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9275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1102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0009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089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9168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648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2722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8493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4447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41769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0748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1255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6" name="Google Shape;266;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2827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0" name="Google Shape;280;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86264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0" name="Google Shape;300;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9937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7" name="Google Shape;307;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2807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5283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3996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3" name="Google Shape;333;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7026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7"/>
        <p:cNvGrpSpPr/>
        <p:nvPr/>
      </p:nvGrpSpPr>
      <p:grpSpPr>
        <a:xfrm>
          <a:off x="0" y="0"/>
          <a:ext cx="0" cy="0"/>
          <a:chOff x="0" y="0"/>
          <a:chExt cx="0" cy="0"/>
        </a:xfrm>
      </p:grpSpPr>
      <p:sp>
        <p:nvSpPr>
          <p:cNvPr id="18" name="Google Shape;18;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3"/>
        <p:cNvGrpSpPr/>
        <p:nvPr/>
      </p:nvGrpSpPr>
      <p:grpSpPr>
        <a:xfrm>
          <a:off x="0" y="0"/>
          <a:ext cx="0" cy="0"/>
          <a:chOff x="0" y="0"/>
          <a:chExt cx="0" cy="0"/>
        </a:xfrm>
      </p:grpSpPr>
      <p:sp>
        <p:nvSpPr>
          <p:cNvPr id="24" name="Google Shape;24;p2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9"/>
        <p:cNvGrpSpPr/>
        <p:nvPr/>
      </p:nvGrpSpPr>
      <p:grpSpPr>
        <a:xfrm>
          <a:off x="0" y="0"/>
          <a:ext cx="0" cy="0"/>
          <a:chOff x="0" y="0"/>
          <a:chExt cx="0" cy="0"/>
        </a:xfrm>
      </p:grpSpPr>
      <p:sp>
        <p:nvSpPr>
          <p:cNvPr id="30" name="Google Shape;30;p23"/>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3"/>
          <p:cNvSpPr txBox="1">
            <a:spLocks noGrp="1"/>
          </p:cNvSpPr>
          <p:nvPr>
            <p:ph type="body" idx="1"/>
          </p:nvPr>
        </p:nvSpPr>
        <p:spPr>
          <a:xfrm>
            <a:off x="838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3"/>
          <p:cNvSpPr txBox="1">
            <a:spLocks noGrp="1"/>
          </p:cNvSpPr>
          <p:nvPr>
            <p:ph type="body" idx="2"/>
          </p:nvPr>
        </p:nvSpPr>
        <p:spPr>
          <a:xfrm>
            <a:off x="6172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6"/>
        <p:cNvGrpSpPr/>
        <p:nvPr/>
      </p:nvGrpSpPr>
      <p:grpSpPr>
        <a:xfrm>
          <a:off x="0" y="0"/>
          <a:ext cx="0" cy="0"/>
          <a:chOff x="0" y="0"/>
          <a:chExt cx="0" cy="0"/>
        </a:xfrm>
      </p:grpSpPr>
      <p:sp>
        <p:nvSpPr>
          <p:cNvPr id="37" name="Google Shape;37;p2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2"/>
        <p:cNvGrpSpPr/>
        <p:nvPr/>
      </p:nvGrpSpPr>
      <p:grpSpPr>
        <a:xfrm>
          <a:off x="0" y="0"/>
          <a:ext cx="0" cy="0"/>
          <a:chOff x="0" y="0"/>
          <a:chExt cx="0" cy="0"/>
        </a:xfrm>
      </p:grpSpPr>
      <p:sp>
        <p:nvSpPr>
          <p:cNvPr id="43" name="Google Shape;43;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1"/>
        <p:cNvGrpSpPr/>
        <p:nvPr/>
      </p:nvGrpSpPr>
      <p:grpSpPr>
        <a:xfrm>
          <a:off x="0" y="0"/>
          <a:ext cx="0" cy="0"/>
          <a:chOff x="0" y="0"/>
          <a:chExt cx="0" cy="0"/>
        </a:xfrm>
      </p:grpSpPr>
      <p:sp>
        <p:nvSpPr>
          <p:cNvPr id="52" name="Google Shape;52;p26"/>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6"/>
        <p:cNvGrpSpPr/>
        <p:nvPr/>
      </p:nvGrpSpPr>
      <p:grpSpPr>
        <a:xfrm>
          <a:off x="0" y="0"/>
          <a:ext cx="0" cy="0"/>
          <a:chOff x="0" y="0"/>
          <a:chExt cx="0" cy="0"/>
        </a:xfrm>
      </p:grpSpPr>
      <p:sp>
        <p:nvSpPr>
          <p:cNvPr id="57" name="Google Shape;5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0"/>
        <p:cNvGrpSpPr/>
        <p:nvPr/>
      </p:nvGrpSpPr>
      <p:grpSpPr>
        <a:xfrm>
          <a:off x="0" y="0"/>
          <a:ext cx="0" cy="0"/>
          <a:chOff x="0" y="0"/>
          <a:chExt cx="0" cy="0"/>
        </a:xfrm>
      </p:grpSpPr>
      <p:sp>
        <p:nvSpPr>
          <p:cNvPr id="61" name="Google Shape;61;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7"/>
        <p:cNvGrpSpPr/>
        <p:nvPr/>
      </p:nvGrpSpPr>
      <p:grpSpPr>
        <a:xfrm>
          <a:off x="0" y="0"/>
          <a:ext cx="0" cy="0"/>
          <a:chOff x="0" y="0"/>
          <a:chExt cx="0" cy="0"/>
        </a:xfrm>
      </p:grpSpPr>
      <p:sp>
        <p:nvSpPr>
          <p:cNvPr id="68" name="Google Shape;68;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29"/>
          <p:cNvSpPr>
            <a:spLocks noGrp="1"/>
          </p:cNvSpPr>
          <p:nvPr>
            <p:ph type="pic" idx="2"/>
          </p:nvPr>
        </p:nvSpPr>
        <p:spPr>
          <a:xfrm>
            <a:off x="5183188" y="987425"/>
            <a:ext cx="6172200" cy="4873625"/>
          </a:xfrm>
          <a:prstGeom prst="rect">
            <a:avLst/>
          </a:prstGeom>
          <a:noFill/>
          <a:ln>
            <a:noFill/>
          </a:ln>
        </p:spPr>
      </p:sp>
      <p:sp>
        <p:nvSpPr>
          <p:cNvPr id="70" name="Google Shape;70;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74"/>
        <p:cNvGrpSpPr/>
        <p:nvPr/>
      </p:nvGrpSpPr>
      <p:grpSpPr>
        <a:xfrm>
          <a:off x="0" y="0"/>
          <a:ext cx="0" cy="0"/>
          <a:chOff x="0" y="0"/>
          <a:chExt cx="0" cy="0"/>
        </a:xfrm>
      </p:grpSpPr>
      <p:sp>
        <p:nvSpPr>
          <p:cNvPr id="75" name="Google Shape;75;p3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0"/>
          <p:cNvSpPr txBox="1">
            <a:spLocks noGrp="1"/>
          </p:cNvSpPr>
          <p:nvPr>
            <p:ph type="body" idx="1"/>
          </p:nvPr>
        </p:nvSpPr>
        <p:spPr>
          <a:xfrm rot="5400000">
            <a:off x="3751681" y="-1650980"/>
            <a:ext cx="46886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80"/>
        <p:cNvGrpSpPr/>
        <p:nvPr/>
      </p:nvGrpSpPr>
      <p:grpSpPr>
        <a:xfrm>
          <a:off x="0" y="0"/>
          <a:ext cx="0" cy="0"/>
          <a:chOff x="0" y="0"/>
          <a:chExt cx="0" cy="0"/>
        </a:xfrm>
      </p:grpSpPr>
      <p:sp>
        <p:nvSpPr>
          <p:cNvPr id="81" name="Google Shape;81;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0"/>
          <p:cNvSpPr/>
          <p:nvPr/>
        </p:nvSpPr>
        <p:spPr>
          <a:xfrm>
            <a:off x="-17320" y="-68825"/>
            <a:ext cx="12192000" cy="99215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 name="Google Shape;7;p2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2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‹Nº›</a:t>
            </a:fld>
            <a:endParaRPr/>
          </a:p>
        </p:txBody>
      </p:sp>
      <p:sp>
        <p:nvSpPr>
          <p:cNvPr id="12" name="Google Shape;12;p20"/>
          <p:cNvSpPr/>
          <p:nvPr/>
        </p:nvSpPr>
        <p:spPr>
          <a:xfrm>
            <a:off x="-17320" y="6204155"/>
            <a:ext cx="12209320" cy="67031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3" name="Google Shape;13;p20"/>
          <p:cNvPicPr preferRelativeResize="0"/>
          <p:nvPr/>
        </p:nvPicPr>
        <p:blipFill rotWithShape="1">
          <a:blip r:embed="rId13">
            <a:alphaModFix/>
          </a:blip>
          <a:srcRect/>
          <a:stretch/>
        </p:blipFill>
        <p:spPr>
          <a:xfrm>
            <a:off x="104945" y="6356350"/>
            <a:ext cx="1061484" cy="400384"/>
          </a:xfrm>
          <a:prstGeom prst="rect">
            <a:avLst/>
          </a:prstGeom>
          <a:noFill/>
          <a:ln>
            <a:noFill/>
          </a:ln>
        </p:spPr>
      </p:pic>
      <p:sp>
        <p:nvSpPr>
          <p:cNvPr id="14" name="Google Shape;14;p20"/>
          <p:cNvSpPr txBox="1"/>
          <p:nvPr/>
        </p:nvSpPr>
        <p:spPr>
          <a:xfrm>
            <a:off x="3588239" y="6306779"/>
            <a:ext cx="5015522" cy="567690"/>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accent1"/>
              </a:buClr>
              <a:buSzPts val="900"/>
              <a:buFont typeface="Noto Sans Symbols"/>
              <a:buNone/>
            </a:pPr>
            <a:r>
              <a:rPr lang="en-GB" sz="900" b="0" i="0" u="none" strike="noStrike" cap="none">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chemeClr val="lt1"/>
              </a:solidFill>
              <a:latin typeface="Calibri"/>
              <a:ea typeface="Calibri"/>
              <a:cs typeface="Calibri"/>
              <a:sym typeface="Calibri"/>
            </a:endParaRPr>
          </a:p>
          <a:p>
            <a:pPr marL="0" marR="0" lvl="0" indent="0" algn="ctr" rtl="0">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15" name="Google Shape;15;p20"/>
          <p:cNvPicPr preferRelativeResize="0"/>
          <p:nvPr/>
        </p:nvPicPr>
        <p:blipFill rotWithShape="1">
          <a:blip r:embed="rId14">
            <a:alphaModFix/>
          </a:blip>
          <a:srcRect/>
          <a:stretch/>
        </p:blipFill>
        <p:spPr>
          <a:xfrm>
            <a:off x="10690874" y="6356350"/>
            <a:ext cx="1396181" cy="365126"/>
          </a:xfrm>
          <a:prstGeom prst="rect">
            <a:avLst/>
          </a:prstGeom>
          <a:noFill/>
          <a:ln>
            <a:noFill/>
          </a:ln>
        </p:spPr>
      </p:pic>
      <p:pic>
        <p:nvPicPr>
          <p:cNvPr id="16" name="Google Shape;16;p20"/>
          <p:cNvPicPr preferRelativeResize="0"/>
          <p:nvPr/>
        </p:nvPicPr>
        <p:blipFill rotWithShape="1">
          <a:blip r:embed="rId15">
            <a:alphaModFix/>
          </a:blip>
          <a:srcRect/>
          <a:stretch/>
        </p:blipFill>
        <p:spPr>
          <a:xfrm>
            <a:off x="11169445" y="-55640"/>
            <a:ext cx="1022555" cy="9789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files.eric.ed.gov/fulltext/EJ1166703.pdf"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BWaam8s9wS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hyperlink" Target="https://www.youtube.com/watch?v=N_ur5UD2iv4" TargetMode="Externa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helene.lindenthal@uni-paderborn.d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mailto:marc.beutner@uni-paderborn.de" TargetMode="External"/><Relationship Id="rId5" Type="http://schemas.openxmlformats.org/officeDocument/2006/relationships/image" Target="../media/image10.png"/><Relationship Id="rId4" Type="http://schemas.openxmlformats.org/officeDocument/2006/relationships/hyperlink" Target="http://www.uni-paderborn.de/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
          <p:cNvSpPr txBox="1">
            <a:spLocks noGrp="1"/>
          </p:cNvSpPr>
          <p:nvPr>
            <p:ph type="ctrTitle"/>
          </p:nvPr>
        </p:nvSpPr>
        <p:spPr>
          <a:xfrm>
            <a:off x="-17320" y="1473375"/>
            <a:ext cx="12192000" cy="4175009"/>
          </a:xfrm>
          <a:prstGeom prst="rect">
            <a:avLst/>
          </a:prstGeom>
          <a:noFill/>
          <a:ln>
            <a:noFill/>
          </a:ln>
        </p:spPr>
        <p:txBody>
          <a:bodyPr spcFirstLastPara="1" wrap="square" lIns="91425" tIns="45700" rIns="91425" bIns="45700" anchor="b" anchorCtr="0">
            <a:normAutofit fontScale="90000"/>
          </a:bodyPr>
          <a:lstStyle/>
          <a:p>
            <a:pPr lvl="0">
              <a:buClr>
                <a:srgbClr val="C00000"/>
              </a:buClr>
              <a:buSzPct val="272727"/>
            </a:pPr>
            <a:r>
              <a:rPr lang="en-GB" b="1" dirty="0">
                <a:solidFill>
                  <a:srgbClr val="C00000"/>
                </a:solidFill>
              </a:rPr>
              <a:t>Dyscalculia</a:t>
            </a:r>
            <a:r>
              <a:rPr lang="en-GB" dirty="0"/>
              <a:t/>
            </a:r>
            <a:br>
              <a:rPr lang="en-GB" dirty="0"/>
            </a:br>
            <a:r>
              <a:rPr lang="en-GB" dirty="0"/>
              <a:t/>
            </a:r>
            <a:br>
              <a:rPr lang="en-GB" dirty="0"/>
            </a:br>
            <a:r>
              <a:rPr lang="es-ES" b="1" dirty="0"/>
              <a:t>WP2: Plan de estudios y material del curso sobre </a:t>
            </a:r>
            <a:r>
              <a:rPr lang="es-ES" b="1" dirty="0" err="1" smtClean="0"/>
              <a:t>discalculia</a:t>
            </a:r>
            <a:r>
              <a:rPr lang="es-ES" b="1" dirty="0" smtClean="0"/>
              <a:t/>
            </a:r>
            <a:br>
              <a:rPr lang="es-ES" b="1" dirty="0" smtClean="0"/>
            </a:br>
            <a:r>
              <a:rPr lang="en-GB" dirty="0"/>
              <a:t/>
            </a:r>
            <a:br>
              <a:rPr lang="en-GB" dirty="0"/>
            </a:br>
            <a:r>
              <a:rPr lang="en-GB" sz="2200" dirty="0" err="1"/>
              <a:t>Prof.</a:t>
            </a:r>
            <a:r>
              <a:rPr lang="en-GB" sz="2200" dirty="0"/>
              <a:t> </a:t>
            </a:r>
            <a:r>
              <a:rPr lang="en-GB" sz="2200" dirty="0" err="1"/>
              <a:t>Dr.</a:t>
            </a:r>
            <a:r>
              <a:rPr lang="en-GB" sz="2200" dirty="0"/>
              <a:t> Marc </a:t>
            </a:r>
            <a:r>
              <a:rPr lang="en-GB" sz="2200" dirty="0" err="1"/>
              <a:t>Beutner</a:t>
            </a:r>
            <a:r>
              <a:rPr lang="en-GB" sz="2200" dirty="0"/>
              <a:t/>
            </a:r>
            <a:br>
              <a:rPr lang="en-GB" sz="2200" dirty="0"/>
            </a:br>
            <a:r>
              <a:rPr lang="en-GB" sz="2200" dirty="0"/>
              <a:t>Helene </a:t>
            </a:r>
            <a:r>
              <a:rPr lang="en-GB" sz="2200" dirty="0" err="1"/>
              <a:t>Lindenthal</a:t>
            </a:r>
            <a:endParaRPr sz="2200" dirty="0"/>
          </a:p>
        </p:txBody>
      </p:sp>
      <p:sp>
        <p:nvSpPr>
          <p:cNvPr id="91" name="Google Shape;91;p1"/>
          <p:cNvSpPr txBox="1"/>
          <p:nvPr/>
        </p:nvSpPr>
        <p:spPr>
          <a:xfrm>
            <a:off x="-1" y="-1"/>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0" i="0" u="none" strike="noStrike" cap="none">
                <a:solidFill>
                  <a:schemeClr val="lt1"/>
                </a:solidFill>
                <a:latin typeface="Calibri"/>
                <a:ea typeface="Calibri"/>
                <a:cs typeface="Calibri"/>
                <a:sym typeface="Calibri"/>
              </a:rPr>
              <a:t>Change Your Perspective: It´s Just Dyscalculia</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Reference Number: 2022-1-TR01-KA220-SCH-000088738</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Duration: 31.12.2022-30.12.2024 (24 months)</a:t>
            </a:r>
            <a:endParaRPr sz="1800">
              <a:solidFill>
                <a:schemeClr val="lt1"/>
              </a:solidFill>
              <a:latin typeface="Calibri"/>
              <a:ea typeface="Calibri"/>
              <a:cs typeface="Calibri"/>
              <a:sym typeface="Calibri"/>
            </a:endParaRPr>
          </a:p>
        </p:txBody>
      </p:sp>
      <p:sp>
        <p:nvSpPr>
          <p:cNvPr id="92" name="Google Shape;92;p1"/>
          <p:cNvSpPr txBox="1"/>
          <p:nvPr/>
        </p:nvSpPr>
        <p:spPr>
          <a:xfrm>
            <a:off x="6096000" y="0"/>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School Education ERASMUS+</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KA220-SCH-Cooperation partnerschips in school education</a:t>
            </a:r>
            <a:endParaRPr sz="1800">
              <a:solidFill>
                <a:schemeClr val="lt1"/>
              </a:solidFill>
              <a:latin typeface="Calibri"/>
              <a:ea typeface="Calibri"/>
              <a:cs typeface="Calibri"/>
              <a:sym typeface="Calibri"/>
            </a:endParaRPr>
          </a:p>
        </p:txBody>
      </p:sp>
      <p:pic>
        <p:nvPicPr>
          <p:cNvPr id="93" name="Google Shape;93;p1"/>
          <p:cNvPicPr preferRelativeResize="0"/>
          <p:nvPr/>
        </p:nvPicPr>
        <p:blipFill rotWithShape="1">
          <a:blip r:embed="rId3">
            <a:alphaModFix/>
          </a:blip>
          <a:srcRect/>
          <a:stretch/>
        </p:blipFill>
        <p:spPr>
          <a:xfrm>
            <a:off x="5394562" y="5648384"/>
            <a:ext cx="1368235" cy="43855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
          <p:cNvSpPr txBox="1">
            <a:spLocks noGrp="1"/>
          </p:cNvSpPr>
          <p:nvPr>
            <p:ph type="ctrTitle"/>
          </p:nvPr>
        </p:nvSpPr>
        <p:spPr>
          <a:xfrm>
            <a:off x="-17320" y="1473375"/>
            <a:ext cx="12192000" cy="4175009"/>
          </a:xfrm>
          <a:prstGeom prst="rect">
            <a:avLst/>
          </a:prstGeom>
          <a:noFill/>
          <a:ln>
            <a:noFill/>
          </a:ln>
        </p:spPr>
        <p:txBody>
          <a:bodyPr spcFirstLastPara="1" wrap="square" lIns="91425" tIns="45700" rIns="91425" bIns="45700" anchor="b" anchorCtr="0">
            <a:normAutofit fontScale="90000"/>
          </a:bodyPr>
          <a:lstStyle/>
          <a:p>
            <a:pPr lvl="0">
              <a:buClr>
                <a:srgbClr val="C00000"/>
              </a:buClr>
              <a:buSzPct val="272727"/>
            </a:pPr>
            <a:r>
              <a:rPr lang="en-GB" b="1" dirty="0">
                <a:solidFill>
                  <a:srgbClr val="C00000"/>
                </a:solidFill>
              </a:rPr>
              <a:t>Dyscalculia</a:t>
            </a:r>
            <a:r>
              <a:rPr lang="en-GB" dirty="0"/>
              <a:t/>
            </a:r>
            <a:br>
              <a:rPr lang="en-GB" dirty="0"/>
            </a:br>
            <a:r>
              <a:rPr lang="en-GB" dirty="0"/>
              <a:t/>
            </a:r>
            <a:br>
              <a:rPr lang="en-GB" dirty="0"/>
            </a:br>
            <a:r>
              <a:rPr lang="es-ES" b="1" dirty="0"/>
              <a:t>Módulo 1: Desarrollo de competencias </a:t>
            </a:r>
            <a:r>
              <a:rPr lang="es-ES" b="1" dirty="0" smtClean="0"/>
              <a:t>clave</a:t>
            </a:r>
            <a:br>
              <a:rPr lang="es-ES" b="1" dirty="0" smtClean="0"/>
            </a:br>
            <a:r>
              <a:rPr lang="en-GB" dirty="0"/>
              <a:t/>
            </a:r>
            <a:br>
              <a:rPr lang="en-GB" dirty="0"/>
            </a:br>
            <a:r>
              <a:rPr lang="en-GB" sz="2200" dirty="0" err="1"/>
              <a:t>Prof.</a:t>
            </a:r>
            <a:r>
              <a:rPr lang="en-GB" sz="2200" dirty="0"/>
              <a:t> </a:t>
            </a:r>
            <a:r>
              <a:rPr lang="en-GB" sz="2200" dirty="0" err="1"/>
              <a:t>Dr.</a:t>
            </a:r>
            <a:r>
              <a:rPr lang="en-GB" sz="2200" dirty="0"/>
              <a:t> Marc </a:t>
            </a:r>
            <a:r>
              <a:rPr lang="en-GB" sz="2200" dirty="0" err="1"/>
              <a:t>Beutner</a:t>
            </a:r>
            <a:r>
              <a:rPr lang="en-GB" sz="2200" dirty="0"/>
              <a:t/>
            </a:r>
            <a:br>
              <a:rPr lang="en-GB" sz="2200" dirty="0"/>
            </a:br>
            <a:r>
              <a:rPr lang="en-GB" sz="2200" dirty="0"/>
              <a:t>Helene </a:t>
            </a:r>
            <a:r>
              <a:rPr lang="en-GB" sz="2200" dirty="0" err="1"/>
              <a:t>Lindenthal</a:t>
            </a:r>
            <a:endParaRPr sz="2200" dirty="0"/>
          </a:p>
        </p:txBody>
      </p:sp>
      <p:sp>
        <p:nvSpPr>
          <p:cNvPr id="99" name="Google Shape;99;p2"/>
          <p:cNvSpPr txBox="1"/>
          <p:nvPr/>
        </p:nvSpPr>
        <p:spPr>
          <a:xfrm>
            <a:off x="-1" y="-1"/>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Change Your Perspective: It´s Just Dyscalculia</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Reference Number: 2022-1-TR01-KA220-SCH-000088738</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Duration: 31.12.2022-30.12.2024 (24 months)</a:t>
            </a:r>
            <a:endParaRPr sz="1800">
              <a:solidFill>
                <a:schemeClr val="lt1"/>
              </a:solidFill>
              <a:latin typeface="Calibri"/>
              <a:ea typeface="Calibri"/>
              <a:cs typeface="Calibri"/>
              <a:sym typeface="Calibri"/>
            </a:endParaRPr>
          </a:p>
        </p:txBody>
      </p:sp>
      <p:sp>
        <p:nvSpPr>
          <p:cNvPr id="100" name="Google Shape;100;p2"/>
          <p:cNvSpPr txBox="1"/>
          <p:nvPr/>
        </p:nvSpPr>
        <p:spPr>
          <a:xfrm>
            <a:off x="6096000" y="0"/>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School Education ERASMUS+</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KA220-SCH-Cooperation partnerschips in school education</a:t>
            </a:r>
            <a:endParaRPr sz="1800">
              <a:solidFill>
                <a:schemeClr val="lt1"/>
              </a:solidFill>
              <a:latin typeface="Calibri"/>
              <a:ea typeface="Calibri"/>
              <a:cs typeface="Calibri"/>
              <a:sym typeface="Calibri"/>
            </a:endParaRPr>
          </a:p>
        </p:txBody>
      </p:sp>
      <p:pic>
        <p:nvPicPr>
          <p:cNvPr id="101" name="Google Shape;101;p2"/>
          <p:cNvPicPr preferRelativeResize="0"/>
          <p:nvPr/>
        </p:nvPicPr>
        <p:blipFill rotWithShape="1">
          <a:blip r:embed="rId3">
            <a:alphaModFix/>
          </a:blip>
          <a:srcRect/>
          <a:stretch/>
        </p:blipFill>
        <p:spPr>
          <a:xfrm>
            <a:off x="5394562" y="5648384"/>
            <a:ext cx="1368235" cy="43855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3"/>
          <p:cNvSpPr txBox="1">
            <a:spLocks noGrp="1"/>
          </p:cNvSpPr>
          <p:nvPr>
            <p:ph type="title"/>
          </p:nvPr>
        </p:nvSpPr>
        <p:spPr>
          <a:xfrm>
            <a:off x="838200" y="365126"/>
            <a:ext cx="10515600" cy="558204"/>
          </a:xfrm>
          <a:prstGeom prst="rect">
            <a:avLst/>
          </a:prstGeom>
          <a:noFill/>
          <a:ln>
            <a:noFill/>
          </a:ln>
        </p:spPr>
        <p:txBody>
          <a:bodyPr spcFirstLastPara="1" wrap="square" lIns="91425" tIns="45700" rIns="91425" bIns="45700" anchor="ctr" anchorCtr="0">
            <a:normAutofit/>
          </a:bodyPr>
          <a:lstStyle/>
          <a:p>
            <a:pPr lvl="0">
              <a:buClr>
                <a:schemeClr val="lt1"/>
              </a:buClr>
              <a:buSzPts val="3200"/>
            </a:pPr>
            <a:r>
              <a:rPr lang="es-ES" sz="3200" b="1" dirty="0">
                <a:solidFill>
                  <a:schemeClr val="lt1"/>
                </a:solidFill>
              </a:rPr>
              <a:t>Módulo 1: Desarrollo de competencias clave</a:t>
            </a:r>
            <a:endParaRPr sz="3200" b="1" dirty="0">
              <a:solidFill>
                <a:schemeClr val="lt1"/>
              </a:solidFill>
            </a:endParaRPr>
          </a:p>
        </p:txBody>
      </p:sp>
      <p:sp>
        <p:nvSpPr>
          <p:cNvPr id="107" name="Google Shape;107;p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514350" lvl="0" indent="-514350">
              <a:lnSpc>
                <a:spcPct val="150000"/>
              </a:lnSpc>
              <a:spcBef>
                <a:spcPts val="0"/>
              </a:spcBef>
              <a:buSzPts val="2800"/>
              <a:buFont typeface="Calibri"/>
              <a:buAutoNum type="arabicPeriod"/>
            </a:pPr>
            <a:r>
              <a:rPr lang="es-ES" dirty="0"/>
              <a:t>Introducción del módulo</a:t>
            </a:r>
          </a:p>
          <a:p>
            <a:pPr marL="514350" lvl="0" indent="-514350">
              <a:lnSpc>
                <a:spcPct val="150000"/>
              </a:lnSpc>
              <a:spcBef>
                <a:spcPts val="0"/>
              </a:spcBef>
              <a:buSzPts val="2800"/>
              <a:buFont typeface="Calibri"/>
              <a:buAutoNum type="arabicPeriod"/>
            </a:pPr>
            <a:r>
              <a:rPr lang="es-ES" dirty="0"/>
              <a:t>Contenido del módulo</a:t>
            </a:r>
          </a:p>
          <a:p>
            <a:pPr marL="514350" lvl="0" indent="-514350">
              <a:lnSpc>
                <a:spcPct val="150000"/>
              </a:lnSpc>
              <a:spcBef>
                <a:spcPts val="0"/>
              </a:spcBef>
              <a:buSzPts val="2800"/>
              <a:buFont typeface="Calibri"/>
              <a:buAutoNum type="arabicPeriod"/>
            </a:pPr>
            <a:r>
              <a:rPr lang="es-ES" dirty="0"/>
              <a:t>Enlace a texto adicional</a:t>
            </a:r>
          </a:p>
          <a:p>
            <a:pPr marL="514350" lvl="0" indent="-514350">
              <a:lnSpc>
                <a:spcPct val="150000"/>
              </a:lnSpc>
              <a:spcBef>
                <a:spcPts val="0"/>
              </a:spcBef>
              <a:buSzPts val="2800"/>
              <a:buFont typeface="Calibri"/>
              <a:buAutoNum type="arabicPeriod"/>
            </a:pPr>
            <a:r>
              <a:rPr lang="es-ES" dirty="0"/>
              <a:t>Enlace a vídeos adicionales</a:t>
            </a:r>
          </a:p>
          <a:p>
            <a:pPr marL="514350" lvl="0" indent="-514350">
              <a:lnSpc>
                <a:spcPct val="150000"/>
              </a:lnSpc>
              <a:spcBef>
                <a:spcPts val="0"/>
              </a:spcBef>
              <a:buSzPts val="2800"/>
              <a:buFont typeface="Calibri"/>
              <a:buAutoNum type="arabicPeriod"/>
            </a:pPr>
            <a:r>
              <a:rPr lang="es-ES" dirty="0"/>
              <a:t>Prueba</a:t>
            </a:r>
          </a:p>
          <a:p>
            <a:pPr marL="514350" lvl="0" indent="-514350">
              <a:lnSpc>
                <a:spcPct val="150000"/>
              </a:lnSpc>
              <a:spcBef>
                <a:spcPts val="0"/>
              </a:spcBef>
              <a:buSzPts val="2800"/>
              <a:buFont typeface="Calibri"/>
              <a:buAutoNum type="arabicPeriod"/>
            </a:pPr>
            <a:r>
              <a:rPr lang="es-ES" dirty="0"/>
              <a:t>Resumen del módulo</a:t>
            </a:r>
          </a:p>
          <a:p>
            <a:pPr marL="514350" lvl="0" indent="-514350">
              <a:lnSpc>
                <a:spcPct val="150000"/>
              </a:lnSpc>
              <a:spcBef>
                <a:spcPts val="0"/>
              </a:spcBef>
              <a:buSzPts val="2800"/>
              <a:buFont typeface="Calibri"/>
              <a:buAutoNum type="arabicPeriod"/>
            </a:pPr>
            <a:r>
              <a:rPr lang="es-ES" dirty="0"/>
              <a:t>Recursos</a:t>
            </a:r>
            <a:endParaRPr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s-ES" sz="3200" b="1" dirty="0">
                <a:solidFill>
                  <a:schemeClr val="lt1"/>
                </a:solidFill>
              </a:rPr>
              <a:t>Módulo 1: Desarrollo de competencias clave</a:t>
            </a:r>
            <a:r>
              <a:rPr lang="en-GB" sz="3200" b="1" dirty="0">
                <a:solidFill>
                  <a:schemeClr val="lt1"/>
                </a:solidFill>
              </a:rPr>
              <a:t/>
            </a:r>
            <a:br>
              <a:rPr lang="en-GB" sz="3200" b="1" dirty="0">
                <a:solidFill>
                  <a:schemeClr val="lt1"/>
                </a:solidFill>
              </a:rPr>
            </a:br>
            <a:r>
              <a:rPr lang="en-GB" sz="3200" dirty="0">
                <a:solidFill>
                  <a:schemeClr val="lt1"/>
                </a:solidFill>
              </a:rPr>
              <a:t>1. </a:t>
            </a:r>
            <a:r>
              <a:rPr lang="en-GB" sz="3200" dirty="0" err="1">
                <a:solidFill>
                  <a:schemeClr val="lt1"/>
                </a:solidFill>
              </a:rPr>
              <a:t>Introducción</a:t>
            </a:r>
            <a:r>
              <a:rPr lang="en-GB" sz="3200" dirty="0">
                <a:solidFill>
                  <a:schemeClr val="lt1"/>
                </a:solidFill>
              </a:rPr>
              <a:t> del </a:t>
            </a:r>
            <a:r>
              <a:rPr lang="en-GB" sz="3200" dirty="0" err="1">
                <a:solidFill>
                  <a:schemeClr val="lt1"/>
                </a:solidFill>
              </a:rPr>
              <a:t>Módulo</a:t>
            </a:r>
            <a:endParaRPr sz="3200" b="1" dirty="0">
              <a:solidFill>
                <a:schemeClr val="lt1"/>
              </a:solidFill>
            </a:endParaRPr>
          </a:p>
        </p:txBody>
      </p:sp>
      <p:sp>
        <p:nvSpPr>
          <p:cNvPr id="113" name="Google Shape;113;p4"/>
          <p:cNvSpPr txBox="1">
            <a:spLocks noGrp="1"/>
          </p:cNvSpPr>
          <p:nvPr>
            <p:ph type="body" idx="1"/>
          </p:nvPr>
        </p:nvSpPr>
        <p:spPr>
          <a:xfrm>
            <a:off x="838201" y="1558559"/>
            <a:ext cx="5181600" cy="3740880"/>
          </a:xfrm>
          <a:prstGeom prst="rect">
            <a:avLst/>
          </a:prstGeom>
          <a:noFill/>
          <a:ln>
            <a:noFill/>
          </a:ln>
        </p:spPr>
        <p:txBody>
          <a:bodyPr spcFirstLastPara="1" wrap="square" lIns="91425" tIns="45700" rIns="91425" bIns="45700" anchor="t" anchorCtr="0">
            <a:normAutofit lnSpcReduction="10000"/>
          </a:bodyPr>
          <a:lstStyle/>
          <a:p>
            <a:pPr marL="0" lvl="0" indent="0" algn="just">
              <a:lnSpc>
                <a:spcPct val="150000"/>
              </a:lnSpc>
              <a:spcBef>
                <a:spcPts val="0"/>
              </a:spcBef>
              <a:buSzPts val="1600"/>
              <a:buNone/>
            </a:pPr>
            <a:r>
              <a:rPr lang="es-ES" sz="1600" dirty="0"/>
              <a:t>El "Módulo 1: Desarrollo de las competencias clave" trata de las competencias clave necesarias como profesor de alumnos </a:t>
            </a:r>
            <a:r>
              <a:rPr lang="es-ES" sz="1600" dirty="0" err="1"/>
              <a:t>discalcúlicos</a:t>
            </a:r>
            <a:r>
              <a:rPr lang="es-ES" sz="1600" dirty="0"/>
              <a:t>. Se ofrecerá una visión general de las competencias docentes y profesionales necesarias y de cómo mejorarlas. Se presentan las competencias metodológicas para utilizar diferentes enfoques y prácticas, ejemplos de actividades, métodos y técnicas de enseñanza para la educación de alumnos con diferentes niveles de aprendizaje. Por último, se describirá cómo los educadores pueden desarrollar su capacidad a largo plazo.</a:t>
            </a:r>
            <a:endParaRPr dirty="0"/>
          </a:p>
        </p:txBody>
      </p:sp>
      <p:pic>
        <p:nvPicPr>
          <p:cNvPr id="114" name="Google Shape;114;p4"/>
          <p:cNvPicPr preferRelativeResize="0">
            <a:picLocks noGrp="1"/>
          </p:cNvPicPr>
          <p:nvPr>
            <p:ph type="body" idx="2"/>
          </p:nvPr>
        </p:nvPicPr>
        <p:blipFill rotWithShape="1">
          <a:blip r:embed="rId3">
            <a:alphaModFix/>
          </a:blip>
          <a:srcRect/>
          <a:stretch/>
        </p:blipFill>
        <p:spPr>
          <a:xfrm>
            <a:off x="6172200" y="2277308"/>
            <a:ext cx="5181600" cy="2303383"/>
          </a:xfrm>
          <a:prstGeom prst="rect">
            <a:avLst/>
          </a:prstGeom>
          <a:noFill/>
          <a:ln>
            <a:noFill/>
          </a:ln>
          <a:effectLst>
            <a:outerShdw blurRad="190500" algn="tl" rotWithShape="0">
              <a:srgbClr val="000000">
                <a:alpha val="69803"/>
              </a:srgbClr>
            </a:outerShdw>
          </a:effectLst>
        </p:spPr>
      </p:pic>
      <p:sp>
        <p:nvSpPr>
          <p:cNvPr id="115" name="Google Shape;115;p4"/>
          <p:cNvSpPr txBox="1"/>
          <p:nvPr/>
        </p:nvSpPr>
        <p:spPr>
          <a:xfrm>
            <a:off x="6172200" y="4619625"/>
            <a:ext cx="4017446"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800">
                <a:solidFill>
                  <a:schemeClr val="dk1"/>
                </a:solidFill>
                <a:latin typeface="Calibri"/>
                <a:ea typeface="Calibri"/>
                <a:cs typeface="Calibri"/>
                <a:sym typeface="Calibri"/>
              </a:rPr>
              <a:t>Source: https://cdn.pixabay.com/photo/2021/06/05/04/52/competence-6311491_1280.jpg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5"/>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s-ES" sz="3200" b="1" dirty="0">
                <a:solidFill>
                  <a:schemeClr val="lt1"/>
                </a:solidFill>
              </a:rPr>
              <a:t>Módulo 1: Desarrollo de competencias clave</a:t>
            </a:r>
            <a:r>
              <a:rPr lang="en-GB" sz="3200" b="1" dirty="0">
                <a:solidFill>
                  <a:schemeClr val="lt1"/>
                </a:solidFill>
              </a:rPr>
              <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err="1">
                <a:solidFill>
                  <a:schemeClr val="lt1"/>
                </a:solidFill>
              </a:rPr>
              <a:t>Contenido</a:t>
            </a:r>
            <a:r>
              <a:rPr lang="en-GB" sz="3200" dirty="0">
                <a:solidFill>
                  <a:schemeClr val="lt1"/>
                </a:solidFill>
              </a:rPr>
              <a:t> del </a:t>
            </a:r>
            <a:r>
              <a:rPr lang="en-GB" sz="3200" dirty="0" err="1">
                <a:solidFill>
                  <a:schemeClr val="lt1"/>
                </a:solidFill>
              </a:rPr>
              <a:t>módulo</a:t>
            </a:r>
            <a:endParaRPr sz="3200" b="1" dirty="0">
              <a:solidFill>
                <a:schemeClr val="lt1"/>
              </a:solidFill>
            </a:endParaRPr>
          </a:p>
        </p:txBody>
      </p:sp>
      <p:sp>
        <p:nvSpPr>
          <p:cNvPr id="121" name="Google Shape;121;p5"/>
          <p:cNvSpPr txBox="1"/>
          <p:nvPr/>
        </p:nvSpPr>
        <p:spPr>
          <a:xfrm>
            <a:off x="2209800" y="1702111"/>
            <a:ext cx="5886450" cy="923289"/>
          </a:xfrm>
          <a:prstGeom prst="rect">
            <a:avLst/>
          </a:prstGeom>
          <a:solidFill>
            <a:srgbClr val="F06C46"/>
          </a:solidFill>
          <a:ln>
            <a:noFill/>
          </a:ln>
        </p:spPr>
        <p:txBody>
          <a:bodyPr spcFirstLastPara="1" wrap="square" lIns="91425" tIns="45700" rIns="91425" bIns="45700" anchor="t" anchorCtr="0">
            <a:spAutoFit/>
          </a:bodyPr>
          <a:lstStyle/>
          <a:p>
            <a:pPr lvl="0"/>
            <a:r>
              <a:rPr lang="es-ES" sz="1800" dirty="0">
                <a:solidFill>
                  <a:schemeClr val="dk1"/>
                </a:solidFill>
                <a:latin typeface="Calibri"/>
                <a:ea typeface="Calibri"/>
                <a:cs typeface="Calibri"/>
                <a:sym typeface="Calibri"/>
              </a:rPr>
              <a:t>Los profesores deben adaptar sus lecciones no sólo al contenido de aprendizaje sino, sobre todo, a las necesidades individuales de los alumnos.</a:t>
            </a:r>
            <a:endParaRPr dirty="0"/>
          </a:p>
        </p:txBody>
      </p:sp>
      <p:sp>
        <p:nvSpPr>
          <p:cNvPr id="122" name="Google Shape;122;p5"/>
          <p:cNvSpPr txBox="1"/>
          <p:nvPr/>
        </p:nvSpPr>
        <p:spPr>
          <a:xfrm>
            <a:off x="2857500" y="2544381"/>
            <a:ext cx="8277225" cy="923289"/>
          </a:xfrm>
          <a:prstGeom prst="rect">
            <a:avLst/>
          </a:prstGeom>
          <a:solidFill>
            <a:srgbClr val="FBCDBF"/>
          </a:solidFill>
          <a:ln>
            <a:noFill/>
          </a:ln>
        </p:spPr>
        <p:txBody>
          <a:bodyPr spcFirstLastPara="1" wrap="square" lIns="91425" tIns="45700" rIns="91425" bIns="45700" anchor="t" anchorCtr="0">
            <a:spAutoFit/>
          </a:bodyPr>
          <a:lstStyle/>
          <a:p>
            <a:pPr lvl="0"/>
            <a:r>
              <a:rPr lang="es-ES" sz="1800" dirty="0">
                <a:solidFill>
                  <a:schemeClr val="dk1"/>
                </a:solidFill>
                <a:latin typeface="Calibri"/>
                <a:ea typeface="Calibri"/>
                <a:cs typeface="Calibri"/>
                <a:sym typeface="Calibri"/>
              </a:rPr>
              <a:t>Las necesidades de los alumnos son muy individuales y diferentes, ya que cada alumno aporta al aula diferentes conocimientos previos, requisitos de aprendizaje, motivación, forma diaria, etc.</a:t>
            </a:r>
            <a:endParaRPr dirty="0"/>
          </a:p>
        </p:txBody>
      </p:sp>
      <p:sp>
        <p:nvSpPr>
          <p:cNvPr id="123" name="Google Shape;123;p5"/>
          <p:cNvSpPr txBox="1"/>
          <p:nvPr/>
        </p:nvSpPr>
        <p:spPr>
          <a:xfrm>
            <a:off x="1857375" y="3386651"/>
            <a:ext cx="6610350" cy="646290"/>
          </a:xfrm>
          <a:prstGeom prst="rect">
            <a:avLst/>
          </a:prstGeom>
          <a:solidFill>
            <a:srgbClr val="F59D83"/>
          </a:solidFill>
          <a:ln>
            <a:noFill/>
          </a:ln>
        </p:spPr>
        <p:txBody>
          <a:bodyPr spcFirstLastPara="1" wrap="square" lIns="91425" tIns="45700" rIns="91425" bIns="45700" anchor="t" anchorCtr="0">
            <a:spAutoFit/>
          </a:bodyPr>
          <a:lstStyle/>
          <a:p>
            <a:pPr lvl="0"/>
            <a:r>
              <a:rPr lang="es-ES" sz="1800" dirty="0">
                <a:solidFill>
                  <a:schemeClr val="dk1"/>
                </a:solidFill>
                <a:latin typeface="Calibri"/>
                <a:ea typeface="Calibri"/>
                <a:cs typeface="Calibri"/>
                <a:sym typeface="Calibri"/>
              </a:rPr>
              <a:t>Los estudiantes también traen consigo trastornos del aprendizaje, como la </a:t>
            </a:r>
            <a:r>
              <a:rPr lang="es-ES" sz="1800" dirty="0" err="1">
                <a:solidFill>
                  <a:schemeClr val="dk1"/>
                </a:solidFill>
                <a:latin typeface="Calibri"/>
                <a:ea typeface="Calibri"/>
                <a:cs typeface="Calibri"/>
                <a:sym typeface="Calibri"/>
              </a:rPr>
              <a:t>discalculia</a:t>
            </a:r>
            <a:r>
              <a:rPr lang="es-ES" sz="1800" dirty="0">
                <a:solidFill>
                  <a:schemeClr val="dk1"/>
                </a:solidFill>
                <a:latin typeface="Calibri"/>
                <a:ea typeface="Calibri"/>
                <a:cs typeface="Calibri"/>
                <a:sym typeface="Calibri"/>
              </a:rPr>
              <a:t>.</a:t>
            </a:r>
            <a:endParaRPr dirty="0"/>
          </a:p>
        </p:txBody>
      </p:sp>
      <p:sp>
        <p:nvSpPr>
          <p:cNvPr id="124" name="Google Shape;124;p5"/>
          <p:cNvSpPr txBox="1"/>
          <p:nvPr/>
        </p:nvSpPr>
        <p:spPr>
          <a:xfrm>
            <a:off x="2571750" y="3951922"/>
            <a:ext cx="7981950" cy="923289"/>
          </a:xfrm>
          <a:prstGeom prst="rect">
            <a:avLst/>
          </a:prstGeom>
          <a:solidFill>
            <a:srgbClr val="EF9668"/>
          </a:solidFill>
          <a:ln>
            <a:noFill/>
          </a:ln>
        </p:spPr>
        <p:txBody>
          <a:bodyPr spcFirstLastPara="1" wrap="square" lIns="91425" tIns="45700" rIns="91425" bIns="45700" anchor="t" anchorCtr="0">
            <a:spAutoFit/>
          </a:bodyPr>
          <a:lstStyle/>
          <a:p>
            <a:pPr lvl="0"/>
            <a:r>
              <a:rPr lang="es-ES" sz="1800" dirty="0">
                <a:solidFill>
                  <a:schemeClr val="dk1"/>
                </a:solidFill>
                <a:latin typeface="Calibri"/>
                <a:ea typeface="Calibri"/>
                <a:cs typeface="Calibri"/>
                <a:sym typeface="Calibri"/>
              </a:rPr>
              <a:t>Los </a:t>
            </a:r>
            <a:r>
              <a:rPr lang="es-ES" sz="1800" dirty="0" smtClean="0">
                <a:solidFill>
                  <a:schemeClr val="dk1"/>
                </a:solidFill>
                <a:latin typeface="Calibri"/>
                <a:ea typeface="Calibri"/>
                <a:cs typeface="Calibri"/>
                <a:sym typeface="Calibri"/>
              </a:rPr>
              <a:t>profesores </a:t>
            </a:r>
            <a:r>
              <a:rPr lang="es-ES" sz="1800" dirty="0">
                <a:solidFill>
                  <a:schemeClr val="dk1"/>
                </a:solidFill>
                <a:latin typeface="Calibri"/>
                <a:ea typeface="Calibri"/>
                <a:cs typeface="Calibri"/>
                <a:sym typeface="Calibri"/>
              </a:rPr>
              <a:t>necesitan conocimientos, conciencia adecuada y habilidades esenciales para tratar eficazmente a los niños con </a:t>
            </a:r>
            <a:r>
              <a:rPr lang="es-ES" sz="1800" dirty="0" err="1">
                <a:solidFill>
                  <a:schemeClr val="dk1"/>
                </a:solidFill>
                <a:latin typeface="Calibri"/>
                <a:ea typeface="Calibri"/>
                <a:cs typeface="Calibri"/>
                <a:sym typeface="Calibri"/>
              </a:rPr>
              <a:t>discalculia</a:t>
            </a:r>
            <a:r>
              <a:rPr lang="es-ES" sz="1800" dirty="0">
                <a:solidFill>
                  <a:schemeClr val="dk1"/>
                </a:solidFill>
                <a:latin typeface="Calibri"/>
                <a:ea typeface="Calibri"/>
                <a:cs typeface="Calibri"/>
                <a:sym typeface="Calibri"/>
              </a:rPr>
              <a:t> en la escuela y brindarles una enseñanza de alta calidad.</a:t>
            </a:r>
            <a:endParaRPr dirty="0"/>
          </a:p>
        </p:txBody>
      </p:sp>
      <p:sp>
        <p:nvSpPr>
          <p:cNvPr id="125" name="Google Shape;125;p5"/>
          <p:cNvSpPr txBox="1"/>
          <p:nvPr/>
        </p:nvSpPr>
        <p:spPr>
          <a:xfrm>
            <a:off x="3009900" y="4794192"/>
            <a:ext cx="5514975" cy="923289"/>
          </a:xfrm>
          <a:prstGeom prst="rect">
            <a:avLst/>
          </a:prstGeom>
          <a:solidFill>
            <a:srgbClr val="F5B999"/>
          </a:solidFill>
          <a:ln>
            <a:noFill/>
          </a:ln>
        </p:spPr>
        <p:txBody>
          <a:bodyPr spcFirstLastPara="1" wrap="square" lIns="91425" tIns="45700" rIns="91425" bIns="45700" anchor="t" anchorCtr="0">
            <a:spAutoFit/>
          </a:bodyPr>
          <a:lstStyle/>
          <a:p>
            <a:pPr lvl="0"/>
            <a:r>
              <a:rPr lang="es-ES" sz="1800" dirty="0">
                <a:solidFill>
                  <a:schemeClr val="dk1"/>
                </a:solidFill>
                <a:latin typeface="Calibri"/>
                <a:ea typeface="Calibri"/>
                <a:cs typeface="Calibri"/>
                <a:sym typeface="Calibri"/>
              </a:rPr>
              <a:t>Las competencias clave de un profesor para estudiantes </a:t>
            </a:r>
            <a:r>
              <a:rPr lang="es-ES" sz="1800" dirty="0" err="1">
                <a:solidFill>
                  <a:schemeClr val="dk1"/>
                </a:solidFill>
                <a:latin typeface="Calibri"/>
                <a:ea typeface="Calibri"/>
                <a:cs typeface="Calibri"/>
                <a:sym typeface="Calibri"/>
              </a:rPr>
              <a:t>discalculicos</a:t>
            </a:r>
            <a:r>
              <a:rPr lang="es-ES" sz="1800" dirty="0">
                <a:solidFill>
                  <a:schemeClr val="dk1"/>
                </a:solidFill>
                <a:latin typeface="Calibri"/>
                <a:ea typeface="Calibri"/>
                <a:cs typeface="Calibri"/>
                <a:sym typeface="Calibri"/>
              </a:rPr>
              <a:t> son cruciales para el éxito del aprendizaje en las lecciones de matemáticas.</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6"/>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s-ES" sz="3200" b="1" dirty="0">
                <a:solidFill>
                  <a:schemeClr val="lt1"/>
                </a:solidFill>
              </a:rPr>
              <a:t>Módulo 1: Desarrollo de competencias clave</a:t>
            </a:r>
            <a:r>
              <a:rPr lang="en-GB" sz="3200" b="1" dirty="0">
                <a:solidFill>
                  <a:schemeClr val="lt1"/>
                </a:solidFill>
              </a:rPr>
              <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err="1">
                <a:solidFill>
                  <a:schemeClr val="lt1"/>
                </a:solidFill>
              </a:rPr>
              <a:t>Contenido</a:t>
            </a:r>
            <a:r>
              <a:rPr lang="en-GB" sz="3200" dirty="0">
                <a:solidFill>
                  <a:schemeClr val="lt1"/>
                </a:solidFill>
              </a:rPr>
              <a:t> del </a:t>
            </a:r>
            <a:r>
              <a:rPr lang="en-GB" sz="3200" dirty="0" err="1">
                <a:solidFill>
                  <a:schemeClr val="lt1"/>
                </a:solidFill>
              </a:rPr>
              <a:t>módulo</a:t>
            </a:r>
            <a:endParaRPr sz="3200" b="1" dirty="0">
              <a:solidFill>
                <a:schemeClr val="lt1"/>
              </a:solidFill>
            </a:endParaRPr>
          </a:p>
        </p:txBody>
      </p:sp>
      <p:sp>
        <p:nvSpPr>
          <p:cNvPr id="131" name="Google Shape;131;p6"/>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nSpc>
                <a:spcPct val="150000"/>
              </a:lnSpc>
              <a:spcBef>
                <a:spcPts val="0"/>
              </a:spcBef>
              <a:buSzPts val="1600"/>
              <a:buNone/>
            </a:pPr>
            <a:r>
              <a:rPr lang="es-ES" sz="1600" dirty="0"/>
              <a:t>Las competencias clave de un profesor para estudiantes </a:t>
            </a:r>
            <a:r>
              <a:rPr lang="es-ES" sz="1600" dirty="0" err="1"/>
              <a:t>discalculicos</a:t>
            </a:r>
            <a:r>
              <a:rPr lang="es-ES" sz="1600" dirty="0"/>
              <a:t> son:</a:t>
            </a:r>
            <a:endParaRPr sz="1600" dirty="0"/>
          </a:p>
        </p:txBody>
      </p:sp>
      <p:grpSp>
        <p:nvGrpSpPr>
          <p:cNvPr id="132" name="Google Shape;132;p6"/>
          <p:cNvGrpSpPr/>
          <p:nvPr/>
        </p:nvGrpSpPr>
        <p:grpSpPr>
          <a:xfrm>
            <a:off x="843016" y="1868271"/>
            <a:ext cx="10267470" cy="3711505"/>
            <a:chOff x="4817" y="15720"/>
            <a:chExt cx="10267470" cy="3711505"/>
          </a:xfrm>
        </p:grpSpPr>
        <p:sp>
          <p:nvSpPr>
            <p:cNvPr id="133" name="Google Shape;133;p6"/>
            <p:cNvSpPr/>
            <p:nvPr/>
          </p:nvSpPr>
          <p:spPr>
            <a:xfrm>
              <a:off x="4817"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6"/>
            <p:cNvSpPr txBox="1"/>
            <p:nvPr/>
          </p:nvSpPr>
          <p:spPr>
            <a:xfrm>
              <a:off x="4817" y="15720"/>
              <a:ext cx="1846667" cy="374400"/>
            </a:xfrm>
            <a:prstGeom prst="rect">
              <a:avLst/>
            </a:prstGeom>
            <a:noFill/>
            <a:ln>
              <a:noFill/>
            </a:ln>
          </p:spPr>
          <p:txBody>
            <a:bodyPr spcFirstLastPara="1" wrap="square" lIns="92450" tIns="52825" rIns="92450" bIns="52825" anchor="ctr" anchorCtr="0">
              <a:noAutofit/>
            </a:bodyPr>
            <a:lstStyle/>
            <a:p>
              <a:pPr lvl="0" algn="ctr">
                <a:lnSpc>
                  <a:spcPct val="90000"/>
                </a:lnSpc>
                <a:buClr>
                  <a:schemeClr val="lt1"/>
                </a:buClr>
                <a:buSzPts val="1300"/>
              </a:pPr>
              <a:r>
                <a:rPr lang="en-GB" sz="1300" dirty="0" err="1">
                  <a:solidFill>
                    <a:schemeClr val="lt1"/>
                  </a:solidFill>
                  <a:latin typeface="Calibri"/>
                  <a:ea typeface="Calibri"/>
                  <a:cs typeface="Calibri"/>
                  <a:sym typeface="Calibri"/>
                </a:rPr>
                <a:t>facilitación</a:t>
              </a:r>
              <a:endParaRPr dirty="0"/>
            </a:p>
          </p:txBody>
        </p:sp>
        <p:sp>
          <p:nvSpPr>
            <p:cNvPr id="135" name="Google Shape;135;p6"/>
            <p:cNvSpPr/>
            <p:nvPr/>
          </p:nvSpPr>
          <p:spPr>
            <a:xfrm>
              <a:off x="4817"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6"/>
            <p:cNvSpPr txBox="1"/>
            <p:nvPr/>
          </p:nvSpPr>
          <p:spPr>
            <a:xfrm>
              <a:off x="4817" y="390120"/>
              <a:ext cx="1846667" cy="3337105"/>
            </a:xfrm>
            <a:prstGeom prst="rect">
              <a:avLst/>
            </a:prstGeom>
            <a:noFill/>
            <a:ln>
              <a:noFill/>
            </a:ln>
          </p:spPr>
          <p:txBody>
            <a:bodyPr spcFirstLastPara="1" wrap="square" lIns="69325" tIns="69325" rIns="92450" bIns="104000" anchor="t" anchorCtr="0">
              <a:noAutofit/>
            </a:bodyPr>
            <a:lstStyle/>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El profesor debe facilitar el proceso de aprendizaje</a:t>
              </a:r>
            </a:p>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Los alumnos </a:t>
              </a:r>
              <a:r>
                <a:rPr lang="es-ES" sz="1300" dirty="0" err="1" smtClean="0">
                  <a:solidFill>
                    <a:schemeClr val="dk1"/>
                  </a:solidFill>
                  <a:latin typeface="Calibri"/>
                  <a:ea typeface="Calibri"/>
                  <a:cs typeface="Calibri"/>
                  <a:sym typeface="Calibri"/>
                </a:rPr>
                <a:t>discalculicos</a:t>
              </a:r>
              <a:r>
                <a:rPr lang="es-ES" sz="1300" dirty="0" smtClean="0">
                  <a:solidFill>
                    <a:schemeClr val="dk1"/>
                  </a:solidFill>
                  <a:latin typeface="Calibri"/>
                  <a:ea typeface="Calibri"/>
                  <a:cs typeface="Calibri"/>
                  <a:sym typeface="Calibri"/>
                </a:rPr>
                <a:t> necesitan </a:t>
              </a:r>
              <a:r>
                <a:rPr lang="es-ES" sz="1300" dirty="0">
                  <a:solidFill>
                    <a:schemeClr val="dk1"/>
                  </a:solidFill>
                  <a:latin typeface="Calibri"/>
                  <a:ea typeface="Calibri"/>
                  <a:cs typeface="Calibri"/>
                  <a:sym typeface="Calibri"/>
                </a:rPr>
                <a:t>apoyo en su proceso de aprendizaje.</a:t>
              </a:r>
              <a:endParaRPr dirty="0"/>
            </a:p>
          </p:txBody>
        </p:sp>
        <p:sp>
          <p:nvSpPr>
            <p:cNvPr id="137" name="Google Shape;137;p6"/>
            <p:cNvSpPr/>
            <p:nvPr/>
          </p:nvSpPr>
          <p:spPr>
            <a:xfrm>
              <a:off x="2110018"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6"/>
            <p:cNvSpPr txBox="1"/>
            <p:nvPr/>
          </p:nvSpPr>
          <p:spPr>
            <a:xfrm>
              <a:off x="2110018" y="15720"/>
              <a:ext cx="1846667" cy="374400"/>
            </a:xfrm>
            <a:prstGeom prst="rect">
              <a:avLst/>
            </a:prstGeom>
            <a:noFill/>
            <a:ln>
              <a:noFill/>
            </a:ln>
          </p:spPr>
          <p:txBody>
            <a:bodyPr spcFirstLastPara="1" wrap="square" lIns="92450" tIns="52825" rIns="92450" bIns="52825" anchor="ctr" anchorCtr="0">
              <a:noAutofit/>
            </a:bodyPr>
            <a:lstStyle/>
            <a:p>
              <a:pPr lvl="0" algn="ctr">
                <a:lnSpc>
                  <a:spcPct val="90000"/>
                </a:lnSpc>
                <a:buClr>
                  <a:schemeClr val="lt1"/>
                </a:buClr>
                <a:buSzPts val="1300"/>
              </a:pPr>
              <a:r>
                <a:rPr lang="en-GB" sz="1300" dirty="0" err="1">
                  <a:solidFill>
                    <a:schemeClr val="lt1"/>
                  </a:solidFill>
                  <a:latin typeface="Calibri"/>
                  <a:ea typeface="Calibri"/>
                  <a:cs typeface="Calibri"/>
                  <a:sym typeface="Calibri"/>
                </a:rPr>
                <a:t>responsabilidad</a:t>
              </a:r>
              <a:endParaRPr dirty="0"/>
            </a:p>
          </p:txBody>
        </p:sp>
        <p:sp>
          <p:nvSpPr>
            <p:cNvPr id="139" name="Google Shape;139;p6"/>
            <p:cNvSpPr/>
            <p:nvPr/>
          </p:nvSpPr>
          <p:spPr>
            <a:xfrm>
              <a:off x="2110018"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6"/>
            <p:cNvSpPr txBox="1"/>
            <p:nvPr/>
          </p:nvSpPr>
          <p:spPr>
            <a:xfrm>
              <a:off x="2110018" y="390120"/>
              <a:ext cx="1846667" cy="3337105"/>
            </a:xfrm>
            <a:prstGeom prst="rect">
              <a:avLst/>
            </a:prstGeom>
            <a:noFill/>
            <a:ln>
              <a:noFill/>
            </a:ln>
          </p:spPr>
          <p:txBody>
            <a:bodyPr spcFirstLastPara="1" wrap="square" lIns="69325" tIns="69325" rIns="92450" bIns="104000" anchor="t" anchorCtr="0">
              <a:noAutofit/>
            </a:bodyPr>
            <a:lstStyle/>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El profesor debe saber cuándo transferir la responsabilidad del proceso de aprendizaje a los alumnos.</a:t>
              </a:r>
            </a:p>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El profesor debe crear un espacio para que los alumnos asuman responsabilidades.</a:t>
              </a:r>
            </a:p>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Los alumnos con dificultades de cálculo pueden fortalecerse si se les permite asumir responsabilidades por sí mismos.</a:t>
              </a:r>
              <a:endParaRPr dirty="0"/>
            </a:p>
          </p:txBody>
        </p:sp>
        <p:sp>
          <p:nvSpPr>
            <p:cNvPr id="141" name="Google Shape;141;p6"/>
            <p:cNvSpPr/>
            <p:nvPr/>
          </p:nvSpPr>
          <p:spPr>
            <a:xfrm>
              <a:off x="4215218"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6"/>
            <p:cNvSpPr txBox="1"/>
            <p:nvPr/>
          </p:nvSpPr>
          <p:spPr>
            <a:xfrm>
              <a:off x="4215218" y="15720"/>
              <a:ext cx="1846667" cy="374400"/>
            </a:xfrm>
            <a:prstGeom prst="rect">
              <a:avLst/>
            </a:prstGeom>
            <a:noFill/>
            <a:ln>
              <a:noFill/>
            </a:ln>
          </p:spPr>
          <p:txBody>
            <a:bodyPr spcFirstLastPara="1" wrap="square" lIns="92450" tIns="52825" rIns="92450" bIns="52825" anchor="ctr" anchorCtr="0">
              <a:noAutofit/>
            </a:bodyPr>
            <a:lstStyle/>
            <a:p>
              <a:pPr lvl="0" algn="ctr">
                <a:lnSpc>
                  <a:spcPct val="90000"/>
                </a:lnSpc>
                <a:buClr>
                  <a:schemeClr val="lt1"/>
                </a:buClr>
                <a:buSzPts val="1300"/>
              </a:pPr>
              <a:r>
                <a:rPr lang="en-GB" sz="1300" dirty="0" err="1">
                  <a:solidFill>
                    <a:schemeClr val="lt1"/>
                  </a:solidFill>
                  <a:latin typeface="Calibri"/>
                  <a:ea typeface="Calibri"/>
                  <a:cs typeface="Calibri"/>
                  <a:sym typeface="Calibri"/>
                </a:rPr>
                <a:t>reflexión</a:t>
              </a:r>
              <a:endParaRPr dirty="0"/>
            </a:p>
          </p:txBody>
        </p:sp>
        <p:sp>
          <p:nvSpPr>
            <p:cNvPr id="143" name="Google Shape;143;p6"/>
            <p:cNvSpPr/>
            <p:nvPr/>
          </p:nvSpPr>
          <p:spPr>
            <a:xfrm>
              <a:off x="4215218"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6"/>
            <p:cNvSpPr txBox="1"/>
            <p:nvPr/>
          </p:nvSpPr>
          <p:spPr>
            <a:xfrm>
              <a:off x="4215218" y="390120"/>
              <a:ext cx="1846667" cy="3337105"/>
            </a:xfrm>
            <a:prstGeom prst="rect">
              <a:avLst/>
            </a:prstGeom>
            <a:noFill/>
            <a:ln>
              <a:noFill/>
            </a:ln>
          </p:spPr>
          <p:txBody>
            <a:bodyPr spcFirstLastPara="1" wrap="square" lIns="69325" tIns="69325" rIns="92450" bIns="104000" anchor="t" anchorCtr="0">
              <a:noAutofit/>
            </a:bodyPr>
            <a:lstStyle/>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El profesor y el alumno deben reflexionar periódicamente sobre los procesos de enseñanza y aprendizaje</a:t>
              </a:r>
            </a:p>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La reflexión es importante para que los alumnos discapacitados tomen conciencia de sus progresos.</a:t>
              </a:r>
              <a:endParaRPr dirty="0"/>
            </a:p>
          </p:txBody>
        </p:sp>
        <p:sp>
          <p:nvSpPr>
            <p:cNvPr id="145" name="Google Shape;145;p6"/>
            <p:cNvSpPr/>
            <p:nvPr/>
          </p:nvSpPr>
          <p:spPr>
            <a:xfrm>
              <a:off x="6320419"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6"/>
            <p:cNvSpPr txBox="1"/>
            <p:nvPr/>
          </p:nvSpPr>
          <p:spPr>
            <a:xfrm>
              <a:off x="6320419" y="15720"/>
              <a:ext cx="1846667" cy="374400"/>
            </a:xfrm>
            <a:prstGeom prst="rect">
              <a:avLst/>
            </a:prstGeom>
            <a:noFill/>
            <a:ln>
              <a:noFill/>
            </a:ln>
          </p:spPr>
          <p:txBody>
            <a:bodyPr spcFirstLastPara="1" wrap="square" lIns="92450" tIns="52825" rIns="92450" bIns="52825" anchor="ctr" anchorCtr="0">
              <a:noAutofit/>
            </a:bodyPr>
            <a:lstStyle/>
            <a:p>
              <a:pPr lvl="0" algn="ctr">
                <a:lnSpc>
                  <a:spcPct val="90000"/>
                </a:lnSpc>
                <a:buClr>
                  <a:schemeClr val="lt1"/>
                </a:buClr>
                <a:buSzPts val="1300"/>
              </a:pPr>
              <a:r>
                <a:rPr lang="en-GB" sz="1300" dirty="0" err="1">
                  <a:solidFill>
                    <a:schemeClr val="lt1"/>
                  </a:solidFill>
                  <a:latin typeface="Calibri"/>
                  <a:ea typeface="Calibri"/>
                  <a:cs typeface="Calibri"/>
                  <a:sym typeface="Calibri"/>
                </a:rPr>
                <a:t>soporte</a:t>
              </a:r>
              <a:endParaRPr dirty="0"/>
            </a:p>
          </p:txBody>
        </p:sp>
        <p:sp>
          <p:nvSpPr>
            <p:cNvPr id="147" name="Google Shape;147;p6"/>
            <p:cNvSpPr/>
            <p:nvPr/>
          </p:nvSpPr>
          <p:spPr>
            <a:xfrm>
              <a:off x="6320419"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6"/>
            <p:cNvSpPr txBox="1"/>
            <p:nvPr/>
          </p:nvSpPr>
          <p:spPr>
            <a:xfrm>
              <a:off x="6320419" y="390120"/>
              <a:ext cx="1846667" cy="3337105"/>
            </a:xfrm>
            <a:prstGeom prst="rect">
              <a:avLst/>
            </a:prstGeom>
            <a:noFill/>
            <a:ln>
              <a:noFill/>
            </a:ln>
          </p:spPr>
          <p:txBody>
            <a:bodyPr spcFirstLastPara="1" wrap="square" lIns="69325" tIns="69325" rIns="92450" bIns="104000" anchor="t" anchorCtr="0">
              <a:noAutofit/>
            </a:bodyPr>
            <a:lstStyle/>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El profesor debe establecer un sistema de apoyo para el desarrollo de conocimientos, habilidades, actitudes y valores.</a:t>
              </a:r>
            </a:p>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Los alumnos discapacitados deben tener la sensación de que el profesor les apoya.</a:t>
              </a:r>
              <a:endParaRPr dirty="0"/>
            </a:p>
          </p:txBody>
        </p:sp>
        <p:sp>
          <p:nvSpPr>
            <p:cNvPr id="149" name="Google Shape;149;p6"/>
            <p:cNvSpPr/>
            <p:nvPr/>
          </p:nvSpPr>
          <p:spPr>
            <a:xfrm>
              <a:off x="8425620"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6"/>
            <p:cNvSpPr txBox="1"/>
            <p:nvPr/>
          </p:nvSpPr>
          <p:spPr>
            <a:xfrm>
              <a:off x="8425620" y="15720"/>
              <a:ext cx="1846667" cy="374400"/>
            </a:xfrm>
            <a:prstGeom prst="rect">
              <a:avLst/>
            </a:prstGeom>
            <a:noFill/>
            <a:ln>
              <a:noFill/>
            </a:ln>
          </p:spPr>
          <p:txBody>
            <a:bodyPr spcFirstLastPara="1" wrap="square" lIns="92450" tIns="52825" rIns="92450" bIns="52825" anchor="ctr" anchorCtr="0">
              <a:noAutofit/>
            </a:bodyPr>
            <a:lstStyle/>
            <a:p>
              <a:pPr lvl="0" algn="ctr">
                <a:lnSpc>
                  <a:spcPct val="90000"/>
                </a:lnSpc>
                <a:buClr>
                  <a:schemeClr val="lt1"/>
                </a:buClr>
                <a:buSzPts val="1300"/>
              </a:pPr>
              <a:r>
                <a:rPr lang="en-GB" sz="1300" dirty="0" err="1">
                  <a:solidFill>
                    <a:schemeClr val="lt1"/>
                  </a:solidFill>
                  <a:latin typeface="Calibri"/>
                  <a:ea typeface="Calibri"/>
                  <a:cs typeface="Calibri"/>
                  <a:sym typeface="Calibri"/>
                </a:rPr>
                <a:t>comentarios</a:t>
              </a:r>
              <a:endParaRPr dirty="0"/>
            </a:p>
          </p:txBody>
        </p:sp>
        <p:sp>
          <p:nvSpPr>
            <p:cNvPr id="151" name="Google Shape;151;p6"/>
            <p:cNvSpPr/>
            <p:nvPr/>
          </p:nvSpPr>
          <p:spPr>
            <a:xfrm>
              <a:off x="8425620"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6"/>
            <p:cNvSpPr txBox="1"/>
            <p:nvPr/>
          </p:nvSpPr>
          <p:spPr>
            <a:xfrm>
              <a:off x="8425620" y="390120"/>
              <a:ext cx="1846667" cy="3337105"/>
            </a:xfrm>
            <a:prstGeom prst="rect">
              <a:avLst/>
            </a:prstGeom>
            <a:noFill/>
            <a:ln>
              <a:noFill/>
            </a:ln>
          </p:spPr>
          <p:txBody>
            <a:bodyPr spcFirstLastPara="1" wrap="square" lIns="69325" tIns="69325" rIns="92450" bIns="104000" anchor="t" anchorCtr="0">
              <a:noAutofit/>
            </a:bodyPr>
            <a:lstStyle/>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El profesor debe establecer un sistema de retroalimentación en el que tanto el profesor como el alumno puedan recibirla de forma respetuosa y regular.</a:t>
              </a:r>
            </a:p>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El </a:t>
              </a:r>
              <a:r>
                <a:rPr lang="es-ES" sz="1300" dirty="0" err="1">
                  <a:solidFill>
                    <a:schemeClr val="dk1"/>
                  </a:solidFill>
                  <a:latin typeface="Calibri"/>
                  <a:ea typeface="Calibri"/>
                  <a:cs typeface="Calibri"/>
                  <a:sym typeface="Calibri"/>
                </a:rPr>
                <a:t>feedback</a:t>
              </a:r>
              <a:r>
                <a:rPr lang="es-ES" sz="1300" dirty="0">
                  <a:solidFill>
                    <a:schemeClr val="dk1"/>
                  </a:solidFill>
                  <a:latin typeface="Calibri"/>
                  <a:ea typeface="Calibri"/>
                  <a:cs typeface="Calibri"/>
                  <a:sym typeface="Calibri"/>
                </a:rPr>
                <a:t> debe ser apropiado, específico y oportuno</a:t>
              </a:r>
            </a:p>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Tanto el </a:t>
              </a:r>
              <a:r>
                <a:rPr lang="es-ES" sz="1300" dirty="0" err="1">
                  <a:solidFill>
                    <a:schemeClr val="dk1"/>
                  </a:solidFill>
                  <a:latin typeface="Calibri"/>
                  <a:ea typeface="Calibri"/>
                  <a:cs typeface="Calibri"/>
                  <a:sym typeface="Calibri"/>
                </a:rPr>
                <a:t>feedback</a:t>
              </a:r>
              <a:r>
                <a:rPr lang="es-ES" sz="1300" dirty="0">
                  <a:solidFill>
                    <a:schemeClr val="dk1"/>
                  </a:solidFill>
                  <a:latin typeface="Calibri"/>
                  <a:ea typeface="Calibri"/>
                  <a:cs typeface="Calibri"/>
                  <a:sym typeface="Calibri"/>
                </a:rPr>
                <a:t> positivo como el negativo pueden ayudar a los alumnos </a:t>
              </a:r>
              <a:r>
                <a:rPr lang="es-ES" sz="1300" dirty="0" err="1">
                  <a:solidFill>
                    <a:schemeClr val="dk1"/>
                  </a:solidFill>
                  <a:latin typeface="Calibri"/>
                  <a:ea typeface="Calibri"/>
                  <a:cs typeface="Calibri"/>
                  <a:sym typeface="Calibri"/>
                </a:rPr>
                <a:t>discalcúlicos</a:t>
              </a:r>
              <a:r>
                <a:rPr lang="es-ES" sz="1300" dirty="0">
                  <a:solidFill>
                    <a:schemeClr val="dk1"/>
                  </a:solidFill>
                  <a:latin typeface="Calibri"/>
                  <a:ea typeface="Calibri"/>
                  <a:cs typeface="Calibri"/>
                  <a:sym typeface="Calibri"/>
                </a:rPr>
                <a:t> en sus procesos de aprendizaje a adaptar su conducta de aprendizaje</a:t>
              </a:r>
              <a:endParaRPr dirty="0"/>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7"/>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s-ES" sz="3200" b="1" dirty="0">
                <a:solidFill>
                  <a:schemeClr val="lt1"/>
                </a:solidFill>
              </a:rPr>
              <a:t>Módulo 1: Desarrollo de competencias clave</a:t>
            </a:r>
            <a:r>
              <a:rPr lang="en-GB" sz="3200" b="1" dirty="0">
                <a:solidFill>
                  <a:schemeClr val="lt1"/>
                </a:solidFill>
              </a:rPr>
              <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err="1">
                <a:solidFill>
                  <a:schemeClr val="lt1"/>
                </a:solidFill>
              </a:rPr>
              <a:t>Contenido</a:t>
            </a:r>
            <a:r>
              <a:rPr lang="en-GB" sz="3200" dirty="0">
                <a:solidFill>
                  <a:schemeClr val="lt1"/>
                </a:solidFill>
              </a:rPr>
              <a:t> del </a:t>
            </a:r>
            <a:r>
              <a:rPr lang="en-GB" sz="3200" dirty="0" err="1">
                <a:solidFill>
                  <a:schemeClr val="lt1"/>
                </a:solidFill>
              </a:rPr>
              <a:t>módulo</a:t>
            </a:r>
            <a:endParaRPr sz="3200" b="1" dirty="0">
              <a:solidFill>
                <a:schemeClr val="lt1"/>
              </a:solidFill>
            </a:endParaRPr>
          </a:p>
        </p:txBody>
      </p:sp>
      <p:sp>
        <p:nvSpPr>
          <p:cNvPr id="158" name="Google Shape;158;p7"/>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en-GB" sz="1600" dirty="0" smtClean="0"/>
              <a:t>The </a:t>
            </a:r>
            <a:r>
              <a:rPr lang="en-GB" sz="1600" b="1" dirty="0" smtClean="0"/>
              <a:t>teaching skills </a:t>
            </a:r>
            <a:r>
              <a:rPr lang="en-GB" sz="1600" dirty="0" smtClean="0"/>
              <a:t>of a teacher for dyscalculic students are:</a:t>
            </a:r>
            <a:endParaRPr dirty="0" smtClean="0"/>
          </a:p>
          <a:p>
            <a:pPr marL="0" lvl="0" indent="0" algn="l" rtl="0">
              <a:lnSpc>
                <a:spcPct val="150000"/>
              </a:lnSpc>
              <a:spcBef>
                <a:spcPts val="10"/>
              </a:spcBef>
              <a:spcAft>
                <a:spcPts val="0"/>
              </a:spcAft>
              <a:buClr>
                <a:schemeClr val="dk1"/>
              </a:buClr>
              <a:buSzPts val="1600"/>
              <a:buNone/>
            </a:pPr>
            <a:endParaRPr sz="1600" dirty="0"/>
          </a:p>
        </p:txBody>
      </p:sp>
      <p:grpSp>
        <p:nvGrpSpPr>
          <p:cNvPr id="159" name="Google Shape;159;p7"/>
          <p:cNvGrpSpPr/>
          <p:nvPr/>
        </p:nvGrpSpPr>
        <p:grpSpPr>
          <a:xfrm>
            <a:off x="841084" y="1889655"/>
            <a:ext cx="10271333" cy="3773395"/>
            <a:chOff x="2885" y="37104"/>
            <a:chExt cx="10271333" cy="3773395"/>
          </a:xfrm>
        </p:grpSpPr>
        <p:sp>
          <p:nvSpPr>
            <p:cNvPr id="160" name="Google Shape;160;p7"/>
            <p:cNvSpPr/>
            <p:nvPr/>
          </p:nvSpPr>
          <p:spPr>
            <a:xfrm>
              <a:off x="2885"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7"/>
            <p:cNvSpPr txBox="1"/>
            <p:nvPr/>
          </p:nvSpPr>
          <p:spPr>
            <a:xfrm>
              <a:off x="2885" y="37104"/>
              <a:ext cx="1533034" cy="471418"/>
            </a:xfrm>
            <a:prstGeom prst="rect">
              <a:avLst/>
            </a:prstGeom>
            <a:noFill/>
            <a:ln>
              <a:noFill/>
            </a:ln>
          </p:spPr>
          <p:txBody>
            <a:bodyPr spcFirstLastPara="1" wrap="square" lIns="92450" tIns="52825" rIns="92450" bIns="52825" anchor="ctr" anchorCtr="0">
              <a:noAutofit/>
            </a:bodyPr>
            <a:lstStyle/>
            <a:p>
              <a:pPr lvl="0" algn="ctr">
                <a:lnSpc>
                  <a:spcPct val="90000"/>
                </a:lnSpc>
                <a:buClr>
                  <a:schemeClr val="lt1"/>
                </a:buClr>
                <a:buSzPts val="1300"/>
              </a:pPr>
              <a:r>
                <a:rPr lang="en-GB" sz="1300" dirty="0" err="1">
                  <a:solidFill>
                    <a:schemeClr val="lt1"/>
                  </a:solidFill>
                  <a:latin typeface="Calibri"/>
                  <a:ea typeface="Calibri"/>
                  <a:cs typeface="Calibri"/>
                  <a:sym typeface="Calibri"/>
                </a:rPr>
                <a:t>individualidad</a:t>
              </a:r>
              <a:endParaRPr dirty="0"/>
            </a:p>
          </p:txBody>
        </p:sp>
        <p:sp>
          <p:nvSpPr>
            <p:cNvPr id="162" name="Google Shape;162;p7"/>
            <p:cNvSpPr/>
            <p:nvPr/>
          </p:nvSpPr>
          <p:spPr>
            <a:xfrm>
              <a:off x="2885"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7"/>
            <p:cNvSpPr txBox="1"/>
            <p:nvPr/>
          </p:nvSpPr>
          <p:spPr>
            <a:xfrm>
              <a:off x="2885" y="508522"/>
              <a:ext cx="1533034" cy="3301977"/>
            </a:xfrm>
            <a:prstGeom prst="rect">
              <a:avLst/>
            </a:prstGeom>
            <a:noFill/>
            <a:ln>
              <a:noFill/>
            </a:ln>
          </p:spPr>
          <p:txBody>
            <a:bodyPr spcFirstLastPara="1" wrap="square" lIns="69325" tIns="69325" rIns="92450" bIns="104000" anchor="t" anchorCtr="0">
              <a:noAutofit/>
            </a:bodyPr>
            <a:lstStyle/>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El profesor debe ser capaz de apoyar a los alumnos mediante experiencias de aprendizaje individuales</a:t>
              </a:r>
            </a:p>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Los alumnos con dificultades de cálculo necesitan apoyo individual.</a:t>
              </a:r>
              <a:endParaRPr dirty="0"/>
            </a:p>
          </p:txBody>
        </p:sp>
        <p:sp>
          <p:nvSpPr>
            <p:cNvPr id="164" name="Google Shape;164;p7"/>
            <p:cNvSpPr/>
            <p:nvPr/>
          </p:nvSpPr>
          <p:spPr>
            <a:xfrm>
              <a:off x="1750545"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7"/>
            <p:cNvSpPr txBox="1"/>
            <p:nvPr/>
          </p:nvSpPr>
          <p:spPr>
            <a:xfrm>
              <a:off x="1750545" y="37104"/>
              <a:ext cx="1533034" cy="471418"/>
            </a:xfrm>
            <a:prstGeom prst="rect">
              <a:avLst/>
            </a:prstGeom>
            <a:noFill/>
            <a:ln>
              <a:noFill/>
            </a:ln>
          </p:spPr>
          <p:txBody>
            <a:bodyPr spcFirstLastPara="1" wrap="square" lIns="92450" tIns="52825" rIns="92450" bIns="52825" anchor="ctr" anchorCtr="0">
              <a:noAutofit/>
            </a:bodyPr>
            <a:lstStyle/>
            <a:p>
              <a:pPr lvl="0" algn="ctr">
                <a:lnSpc>
                  <a:spcPct val="90000"/>
                </a:lnSpc>
                <a:buClr>
                  <a:schemeClr val="lt1"/>
                </a:buClr>
                <a:buSzPts val="1300"/>
              </a:pPr>
              <a:r>
                <a:rPr lang="en-GB" sz="1300" dirty="0" err="1">
                  <a:solidFill>
                    <a:schemeClr val="lt1"/>
                  </a:solidFill>
                  <a:latin typeface="Calibri"/>
                  <a:ea typeface="Calibri"/>
                  <a:cs typeface="Calibri"/>
                  <a:sym typeface="Calibri"/>
                </a:rPr>
                <a:t>recursos</a:t>
              </a:r>
              <a:r>
                <a:rPr lang="en-GB" sz="1300" dirty="0">
                  <a:solidFill>
                    <a:schemeClr val="lt1"/>
                  </a:solidFill>
                  <a:latin typeface="Calibri"/>
                  <a:ea typeface="Calibri"/>
                  <a:cs typeface="Calibri"/>
                  <a:sym typeface="Calibri"/>
                </a:rPr>
                <a:t> </a:t>
              </a:r>
              <a:r>
                <a:rPr lang="en-GB" sz="1300" dirty="0" err="1">
                  <a:solidFill>
                    <a:schemeClr val="lt1"/>
                  </a:solidFill>
                  <a:latin typeface="Calibri"/>
                  <a:ea typeface="Calibri"/>
                  <a:cs typeface="Calibri"/>
                  <a:sym typeface="Calibri"/>
                </a:rPr>
                <a:t>adicionales</a:t>
              </a:r>
              <a:endParaRPr dirty="0"/>
            </a:p>
          </p:txBody>
        </p:sp>
        <p:sp>
          <p:nvSpPr>
            <p:cNvPr id="166" name="Google Shape;166;p7"/>
            <p:cNvSpPr/>
            <p:nvPr/>
          </p:nvSpPr>
          <p:spPr>
            <a:xfrm>
              <a:off x="1750545"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7"/>
            <p:cNvSpPr txBox="1"/>
            <p:nvPr/>
          </p:nvSpPr>
          <p:spPr>
            <a:xfrm>
              <a:off x="1750545" y="508522"/>
              <a:ext cx="1533034" cy="3301977"/>
            </a:xfrm>
            <a:prstGeom prst="rect">
              <a:avLst/>
            </a:prstGeom>
            <a:noFill/>
            <a:ln>
              <a:noFill/>
            </a:ln>
          </p:spPr>
          <p:txBody>
            <a:bodyPr spcFirstLastPara="1" wrap="square" lIns="69325" tIns="69325" rIns="92450" bIns="104000" anchor="t" anchorCtr="0">
              <a:noAutofit/>
            </a:bodyPr>
            <a:lstStyle/>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El profesor debe proporcionar recursos educativos abiertos (REA) adicionales para que los alumnos aprendan individualmente por su cuenta.</a:t>
              </a:r>
            </a:p>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Los REA adicionales son útiles para los alumnos </a:t>
              </a:r>
              <a:r>
                <a:rPr lang="es-ES" sz="1300" dirty="0" err="1">
                  <a:solidFill>
                    <a:schemeClr val="dk1"/>
                  </a:solidFill>
                  <a:latin typeface="Calibri"/>
                  <a:ea typeface="Calibri"/>
                  <a:cs typeface="Calibri"/>
                  <a:sym typeface="Calibri"/>
                </a:rPr>
                <a:t>discalcúlicos</a:t>
              </a:r>
              <a:r>
                <a:rPr lang="es-ES" sz="1300" dirty="0">
                  <a:solidFill>
                    <a:schemeClr val="dk1"/>
                  </a:solidFill>
                  <a:latin typeface="Calibri"/>
                  <a:ea typeface="Calibri"/>
                  <a:cs typeface="Calibri"/>
                  <a:sym typeface="Calibri"/>
                </a:rPr>
                <a:t> porque pueden aprender por su cuenta fuera del aula, lo que podría ayudar a reducir la posible presión.</a:t>
              </a:r>
              <a:endParaRPr dirty="0"/>
            </a:p>
          </p:txBody>
        </p:sp>
        <p:sp>
          <p:nvSpPr>
            <p:cNvPr id="168" name="Google Shape;168;p7"/>
            <p:cNvSpPr/>
            <p:nvPr/>
          </p:nvSpPr>
          <p:spPr>
            <a:xfrm>
              <a:off x="3498205"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7"/>
            <p:cNvSpPr txBox="1"/>
            <p:nvPr/>
          </p:nvSpPr>
          <p:spPr>
            <a:xfrm>
              <a:off x="3498205" y="37104"/>
              <a:ext cx="1533034" cy="471418"/>
            </a:xfrm>
            <a:prstGeom prst="rect">
              <a:avLst/>
            </a:prstGeom>
            <a:noFill/>
            <a:ln>
              <a:noFill/>
            </a:ln>
          </p:spPr>
          <p:txBody>
            <a:bodyPr spcFirstLastPara="1" wrap="square" lIns="92450" tIns="52825" rIns="92450" bIns="52825" anchor="ctr" anchorCtr="0">
              <a:noAutofit/>
            </a:bodyPr>
            <a:lstStyle/>
            <a:p>
              <a:pPr lvl="0" algn="ctr">
                <a:lnSpc>
                  <a:spcPct val="90000"/>
                </a:lnSpc>
                <a:buClr>
                  <a:schemeClr val="lt1"/>
                </a:buClr>
                <a:buSzPts val="1300"/>
              </a:pPr>
              <a:r>
                <a:rPr lang="en-GB" sz="1300" dirty="0" err="1">
                  <a:solidFill>
                    <a:schemeClr val="lt1"/>
                  </a:solidFill>
                  <a:latin typeface="Calibri"/>
                  <a:ea typeface="Calibri"/>
                  <a:cs typeface="Calibri"/>
                  <a:sym typeface="Calibri"/>
                </a:rPr>
                <a:t>experiencias</a:t>
              </a:r>
              <a:r>
                <a:rPr lang="en-GB" sz="1300" dirty="0">
                  <a:solidFill>
                    <a:schemeClr val="lt1"/>
                  </a:solidFill>
                  <a:latin typeface="Calibri"/>
                  <a:ea typeface="Calibri"/>
                  <a:cs typeface="Calibri"/>
                  <a:sym typeface="Calibri"/>
                </a:rPr>
                <a:t> para la </a:t>
              </a:r>
              <a:r>
                <a:rPr lang="en-GB" sz="1300" dirty="0" err="1">
                  <a:solidFill>
                    <a:schemeClr val="lt1"/>
                  </a:solidFill>
                  <a:latin typeface="Calibri"/>
                  <a:ea typeface="Calibri"/>
                  <a:cs typeface="Calibri"/>
                  <a:sym typeface="Calibri"/>
                </a:rPr>
                <a:t>mente</a:t>
              </a:r>
              <a:endParaRPr dirty="0"/>
            </a:p>
          </p:txBody>
        </p:sp>
        <p:sp>
          <p:nvSpPr>
            <p:cNvPr id="170" name="Google Shape;170;p7"/>
            <p:cNvSpPr/>
            <p:nvPr/>
          </p:nvSpPr>
          <p:spPr>
            <a:xfrm>
              <a:off x="3498205"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7"/>
            <p:cNvSpPr txBox="1"/>
            <p:nvPr/>
          </p:nvSpPr>
          <p:spPr>
            <a:xfrm>
              <a:off x="3498205" y="508522"/>
              <a:ext cx="1533034" cy="3301977"/>
            </a:xfrm>
            <a:prstGeom prst="rect">
              <a:avLst/>
            </a:prstGeom>
            <a:noFill/>
            <a:ln>
              <a:noFill/>
            </a:ln>
          </p:spPr>
          <p:txBody>
            <a:bodyPr spcFirstLastPara="1" wrap="square" lIns="69325" tIns="69325" rIns="92450" bIns="104000" anchor="t" anchorCtr="0">
              <a:noAutofit/>
            </a:bodyPr>
            <a:lstStyle/>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El profesor debe proporcionar experiencias que estimulen la mente</a:t>
              </a:r>
            </a:p>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A los alumnos con dificultades de cálculo se les debe retar a que utilicen y amplíen su mente.</a:t>
              </a:r>
              <a:endParaRPr dirty="0"/>
            </a:p>
          </p:txBody>
        </p:sp>
        <p:sp>
          <p:nvSpPr>
            <p:cNvPr id="172" name="Google Shape;172;p7"/>
            <p:cNvSpPr/>
            <p:nvPr/>
          </p:nvSpPr>
          <p:spPr>
            <a:xfrm>
              <a:off x="5245864"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7"/>
            <p:cNvSpPr txBox="1"/>
            <p:nvPr/>
          </p:nvSpPr>
          <p:spPr>
            <a:xfrm>
              <a:off x="5245864" y="37104"/>
              <a:ext cx="1533034" cy="471418"/>
            </a:xfrm>
            <a:prstGeom prst="rect">
              <a:avLst/>
            </a:prstGeom>
            <a:noFill/>
            <a:ln>
              <a:noFill/>
            </a:ln>
          </p:spPr>
          <p:txBody>
            <a:bodyPr spcFirstLastPara="1" wrap="square" lIns="92450" tIns="52825" rIns="92450" bIns="52825" anchor="ctr" anchorCtr="0">
              <a:noAutofit/>
            </a:bodyPr>
            <a:lstStyle/>
            <a:p>
              <a:pPr lvl="0" algn="ctr">
                <a:lnSpc>
                  <a:spcPct val="90000"/>
                </a:lnSpc>
                <a:buClr>
                  <a:schemeClr val="lt1"/>
                </a:buClr>
                <a:buSzPts val="1300"/>
              </a:pPr>
              <a:r>
                <a:rPr lang="en-GB" sz="1300" dirty="0" err="1">
                  <a:solidFill>
                    <a:schemeClr val="lt1"/>
                  </a:solidFill>
                  <a:latin typeface="Calibri"/>
                  <a:ea typeface="Calibri"/>
                  <a:cs typeface="Calibri"/>
                  <a:sym typeface="Calibri"/>
                </a:rPr>
                <a:t>experiencias</a:t>
              </a:r>
              <a:r>
                <a:rPr lang="en-GB" sz="1300" dirty="0">
                  <a:solidFill>
                    <a:schemeClr val="lt1"/>
                  </a:solidFill>
                  <a:latin typeface="Calibri"/>
                  <a:ea typeface="Calibri"/>
                  <a:cs typeface="Calibri"/>
                  <a:sym typeface="Calibri"/>
                </a:rPr>
                <a:t> </a:t>
              </a:r>
              <a:r>
                <a:rPr lang="en-GB" sz="1300" dirty="0" err="1">
                  <a:solidFill>
                    <a:schemeClr val="lt1"/>
                  </a:solidFill>
                  <a:latin typeface="Calibri"/>
                  <a:ea typeface="Calibri"/>
                  <a:cs typeface="Calibri"/>
                  <a:sym typeface="Calibri"/>
                </a:rPr>
                <a:t>prácticas</a:t>
              </a:r>
              <a:endParaRPr dirty="0"/>
            </a:p>
          </p:txBody>
        </p:sp>
        <p:sp>
          <p:nvSpPr>
            <p:cNvPr id="174" name="Google Shape;174;p7"/>
            <p:cNvSpPr/>
            <p:nvPr/>
          </p:nvSpPr>
          <p:spPr>
            <a:xfrm>
              <a:off x="5245864"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7"/>
            <p:cNvSpPr txBox="1"/>
            <p:nvPr/>
          </p:nvSpPr>
          <p:spPr>
            <a:xfrm>
              <a:off x="5245864" y="508522"/>
              <a:ext cx="1533034" cy="3301977"/>
            </a:xfrm>
            <a:prstGeom prst="rect">
              <a:avLst/>
            </a:prstGeom>
            <a:noFill/>
            <a:ln>
              <a:noFill/>
            </a:ln>
          </p:spPr>
          <p:txBody>
            <a:bodyPr spcFirstLastPara="1" wrap="square" lIns="69325" tIns="69325" rIns="92450" bIns="104000" anchor="t" anchorCtr="0">
              <a:noAutofit/>
            </a:bodyPr>
            <a:lstStyle/>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El profesor debe proporcionar experiencias prácticas</a:t>
              </a:r>
            </a:p>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Para los alumnos </a:t>
              </a:r>
              <a:r>
                <a:rPr lang="es-ES" sz="1300" dirty="0" err="1">
                  <a:solidFill>
                    <a:schemeClr val="dk1"/>
                  </a:solidFill>
                  <a:latin typeface="Calibri"/>
                  <a:ea typeface="Calibri"/>
                  <a:cs typeface="Calibri"/>
                  <a:sym typeface="Calibri"/>
                </a:rPr>
                <a:t>discalcúlicos</a:t>
              </a:r>
              <a:r>
                <a:rPr lang="es-ES" sz="1300" dirty="0">
                  <a:solidFill>
                    <a:schemeClr val="dk1"/>
                  </a:solidFill>
                  <a:latin typeface="Calibri"/>
                  <a:ea typeface="Calibri"/>
                  <a:cs typeface="Calibri"/>
                  <a:sym typeface="Calibri"/>
                </a:rPr>
                <a:t> es útil aprender con casos prácticos, de modo que el contenido matemático pueda transferirse a la vida real</a:t>
              </a:r>
              <a:endParaRPr dirty="0"/>
            </a:p>
          </p:txBody>
        </p:sp>
        <p:sp>
          <p:nvSpPr>
            <p:cNvPr id="176" name="Google Shape;176;p7"/>
            <p:cNvSpPr/>
            <p:nvPr/>
          </p:nvSpPr>
          <p:spPr>
            <a:xfrm>
              <a:off x="6993524"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7"/>
            <p:cNvSpPr txBox="1"/>
            <p:nvPr/>
          </p:nvSpPr>
          <p:spPr>
            <a:xfrm>
              <a:off x="6993524"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dirty="0" err="1" smtClean="0">
                  <a:solidFill>
                    <a:schemeClr val="lt1"/>
                  </a:solidFill>
                  <a:latin typeface="Calibri"/>
                  <a:ea typeface="Calibri"/>
                  <a:cs typeface="Calibri"/>
                  <a:sym typeface="Calibri"/>
                </a:rPr>
                <a:t>Proyectos</a:t>
              </a:r>
              <a:r>
                <a:rPr lang="en-GB" sz="1300" dirty="0" smtClean="0">
                  <a:solidFill>
                    <a:schemeClr val="lt1"/>
                  </a:solidFill>
                  <a:latin typeface="Calibri"/>
                  <a:ea typeface="Calibri"/>
                  <a:cs typeface="Calibri"/>
                  <a:sym typeface="Calibri"/>
                </a:rPr>
                <a:t> </a:t>
              </a:r>
              <a:endParaRPr dirty="0"/>
            </a:p>
          </p:txBody>
        </p:sp>
        <p:sp>
          <p:nvSpPr>
            <p:cNvPr id="178" name="Google Shape;178;p7"/>
            <p:cNvSpPr/>
            <p:nvPr/>
          </p:nvSpPr>
          <p:spPr>
            <a:xfrm>
              <a:off x="6993524"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7"/>
            <p:cNvSpPr txBox="1"/>
            <p:nvPr/>
          </p:nvSpPr>
          <p:spPr>
            <a:xfrm>
              <a:off x="6993524" y="508522"/>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Teacher needs to offer project-based learning</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Through different kinds of learning scenarios, dyscalculic learners can transfer their knowledge</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Projects are closed cases, and these can help to transfer the theoretical knowledge</a:t>
              </a:r>
              <a:endParaRPr/>
            </a:p>
          </p:txBody>
        </p:sp>
        <p:sp>
          <p:nvSpPr>
            <p:cNvPr id="180" name="Google Shape;180;p7"/>
            <p:cNvSpPr/>
            <p:nvPr/>
          </p:nvSpPr>
          <p:spPr>
            <a:xfrm>
              <a:off x="8741184"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7"/>
            <p:cNvSpPr txBox="1"/>
            <p:nvPr/>
          </p:nvSpPr>
          <p:spPr>
            <a:xfrm>
              <a:off x="8741184"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social form</a:t>
              </a:r>
              <a:endParaRPr/>
            </a:p>
          </p:txBody>
        </p:sp>
        <p:sp>
          <p:nvSpPr>
            <p:cNvPr id="182" name="Google Shape;182;p7"/>
            <p:cNvSpPr/>
            <p:nvPr/>
          </p:nvSpPr>
          <p:spPr>
            <a:xfrm>
              <a:off x="8741184"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7"/>
            <p:cNvSpPr txBox="1"/>
            <p:nvPr/>
          </p:nvSpPr>
          <p:spPr>
            <a:xfrm>
              <a:off x="8741184" y="508522"/>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Teacher needs to offer different kinds of social form within the learning processes</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Cooperative learning can help dyscalculic learners to engage and learn with and from others</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8"/>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s-ES" sz="3200" b="1" dirty="0">
                <a:solidFill>
                  <a:schemeClr val="lt1"/>
                </a:solidFill>
              </a:rPr>
              <a:t>Módulo 1: Desarrollo de competencias clave</a:t>
            </a:r>
            <a:r>
              <a:rPr lang="en-GB" sz="3200" b="1" dirty="0">
                <a:solidFill>
                  <a:schemeClr val="lt1"/>
                </a:solidFill>
              </a:rPr>
              <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err="1">
                <a:solidFill>
                  <a:schemeClr val="lt1"/>
                </a:solidFill>
              </a:rPr>
              <a:t>Contenido</a:t>
            </a:r>
            <a:r>
              <a:rPr lang="en-GB" sz="3200" dirty="0">
                <a:solidFill>
                  <a:schemeClr val="lt1"/>
                </a:solidFill>
              </a:rPr>
              <a:t> del </a:t>
            </a:r>
            <a:r>
              <a:rPr lang="en-GB" sz="3200" dirty="0" err="1">
                <a:solidFill>
                  <a:schemeClr val="lt1"/>
                </a:solidFill>
              </a:rPr>
              <a:t>módulo</a:t>
            </a:r>
            <a:endParaRPr sz="3200" b="1" dirty="0">
              <a:solidFill>
                <a:schemeClr val="lt1"/>
              </a:solidFill>
            </a:endParaRPr>
          </a:p>
        </p:txBody>
      </p:sp>
      <p:sp>
        <p:nvSpPr>
          <p:cNvPr id="189" name="Google Shape;189;p8"/>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en-GB" sz="1600" b="1"/>
              <a:t>Teaching skills: different teaching approaches (1)</a:t>
            </a:r>
            <a:endParaRPr/>
          </a:p>
          <a:p>
            <a:pPr marL="0" lvl="0" indent="0" algn="l" rtl="0">
              <a:lnSpc>
                <a:spcPct val="150000"/>
              </a:lnSpc>
              <a:spcBef>
                <a:spcPts val="10"/>
              </a:spcBef>
              <a:spcAft>
                <a:spcPts val="0"/>
              </a:spcAft>
              <a:buClr>
                <a:schemeClr val="dk1"/>
              </a:buClr>
              <a:buSzPts val="1600"/>
              <a:buNone/>
            </a:pPr>
            <a:r>
              <a:rPr lang="en-GB" sz="1600"/>
              <a:t>In most cases, the learners in a school class are heterogeneous in many respects. Different teaching approaches are required to meet the different needs. Here is a small selection of teaching approaches:</a:t>
            </a:r>
            <a:endParaRPr/>
          </a:p>
          <a:p>
            <a:pPr marL="0" lvl="0" indent="0" algn="l" rtl="0">
              <a:lnSpc>
                <a:spcPct val="150000"/>
              </a:lnSpc>
              <a:spcBef>
                <a:spcPts val="10"/>
              </a:spcBef>
              <a:spcAft>
                <a:spcPts val="0"/>
              </a:spcAft>
              <a:buClr>
                <a:schemeClr val="dk1"/>
              </a:buClr>
              <a:buSzPts val="1600"/>
              <a:buNone/>
            </a:pPr>
            <a:endParaRPr sz="1600" b="1"/>
          </a:p>
          <a:p>
            <a:pPr marL="0" lvl="0" indent="0" algn="l" rtl="0">
              <a:lnSpc>
                <a:spcPct val="150000"/>
              </a:lnSpc>
              <a:spcBef>
                <a:spcPts val="10"/>
              </a:spcBef>
              <a:spcAft>
                <a:spcPts val="0"/>
              </a:spcAft>
              <a:buClr>
                <a:schemeClr val="dk1"/>
              </a:buClr>
              <a:buSzPts val="1600"/>
              <a:buNone/>
            </a:pPr>
            <a:endParaRPr sz="1600"/>
          </a:p>
        </p:txBody>
      </p:sp>
      <p:graphicFrame>
        <p:nvGraphicFramePr>
          <p:cNvPr id="190" name="Google Shape;190;p8"/>
          <p:cNvGraphicFramePr/>
          <p:nvPr/>
        </p:nvGraphicFramePr>
        <p:xfrm>
          <a:off x="838199" y="2496515"/>
          <a:ext cx="10515600" cy="3170300"/>
        </p:xfrm>
        <a:graphic>
          <a:graphicData uri="http://schemas.openxmlformats.org/drawingml/2006/table">
            <a:tbl>
              <a:tblPr firstRow="1" bandRow="1">
                <a:noFill/>
                <a:tableStyleId>{B4A26438-6860-4645-8ABB-5A9AB97868B2}</a:tableStyleId>
              </a:tblPr>
              <a:tblGrid>
                <a:gridCol w="1609375"/>
                <a:gridCol w="3116650"/>
                <a:gridCol w="3160675"/>
                <a:gridCol w="2628900"/>
              </a:tblGrid>
              <a:tr h="585250">
                <a:tc>
                  <a:txBody>
                    <a:bodyPr/>
                    <a:lstStyle/>
                    <a:p>
                      <a:pPr marL="0" marR="0" lvl="0" indent="0" algn="l" rtl="0">
                        <a:spcBef>
                          <a:spcPts val="0"/>
                        </a:spcBef>
                        <a:spcAft>
                          <a:spcPts val="0"/>
                        </a:spcAft>
                        <a:buNone/>
                      </a:pPr>
                      <a:r>
                        <a:rPr lang="en-GB" sz="1600" u="none" strike="noStrike" cap="none"/>
                        <a:t>teaching approach</a:t>
                      </a:r>
                      <a:endParaRPr/>
                    </a:p>
                  </a:txBody>
                  <a:tcPr marL="91450" marR="91450" marT="45725" marB="45725"/>
                </a:tc>
                <a:tc>
                  <a:txBody>
                    <a:bodyPr/>
                    <a:lstStyle/>
                    <a:p>
                      <a:pPr marL="0" marR="0" lvl="0" indent="0" algn="l" rtl="0">
                        <a:spcBef>
                          <a:spcPts val="0"/>
                        </a:spcBef>
                        <a:spcAft>
                          <a:spcPts val="0"/>
                        </a:spcAft>
                        <a:buNone/>
                      </a:pPr>
                      <a:r>
                        <a:rPr lang="en-GB" sz="1600"/>
                        <a:t>definition</a:t>
                      </a:r>
                      <a:endParaRPr/>
                    </a:p>
                  </a:txBody>
                  <a:tcPr marL="91450" marR="91450" marT="45725" marB="45725"/>
                </a:tc>
                <a:tc>
                  <a:txBody>
                    <a:bodyPr/>
                    <a:lstStyle/>
                    <a:p>
                      <a:pPr marL="0" marR="0" lvl="0" indent="0" algn="l" rtl="0">
                        <a:spcBef>
                          <a:spcPts val="0"/>
                        </a:spcBef>
                        <a:spcAft>
                          <a:spcPts val="0"/>
                        </a:spcAft>
                        <a:buNone/>
                      </a:pPr>
                      <a:r>
                        <a:rPr lang="en-GB" sz="1600"/>
                        <a:t>advantage</a:t>
                      </a:r>
                      <a:endParaRPr/>
                    </a:p>
                  </a:txBody>
                  <a:tcPr marL="91450" marR="91450" marT="45725" marB="45725"/>
                </a:tc>
                <a:tc>
                  <a:txBody>
                    <a:bodyPr/>
                    <a:lstStyle/>
                    <a:p>
                      <a:pPr marL="0" marR="0" lvl="0" indent="0" algn="l" rtl="0">
                        <a:spcBef>
                          <a:spcPts val="0"/>
                        </a:spcBef>
                        <a:spcAft>
                          <a:spcPts val="0"/>
                        </a:spcAft>
                        <a:buNone/>
                      </a:pPr>
                      <a:r>
                        <a:rPr lang="en-GB" sz="1600"/>
                        <a:t>disadvantage</a:t>
                      </a:r>
                      <a:endParaRPr/>
                    </a:p>
                  </a:txBody>
                  <a:tcPr marL="91450" marR="91450" marT="45725" marB="45725"/>
                </a:tc>
              </a:tr>
              <a:tr h="1168125">
                <a:tc>
                  <a:txBody>
                    <a:bodyPr/>
                    <a:lstStyle/>
                    <a:p>
                      <a:pPr marL="0" marR="0" lvl="0" indent="0" algn="l" rtl="0">
                        <a:spcBef>
                          <a:spcPts val="0"/>
                        </a:spcBef>
                        <a:spcAft>
                          <a:spcPts val="0"/>
                        </a:spcAft>
                        <a:buNone/>
                      </a:pPr>
                      <a:r>
                        <a:rPr lang="en-GB" sz="1600"/>
                        <a:t>Lecture-based teaching</a:t>
                      </a:r>
                      <a:endParaRPr/>
                    </a:p>
                  </a:txBody>
                  <a:tcPr marL="91450" marR="91450" marT="45725" marB="45725"/>
                </a:tc>
                <a:tc>
                  <a:txBody>
                    <a:bodyPr/>
                    <a:lstStyle/>
                    <a:p>
                      <a:pPr marL="0" marR="0" lvl="0" indent="0" algn="l" rtl="0">
                        <a:spcBef>
                          <a:spcPts val="0"/>
                        </a:spcBef>
                        <a:spcAft>
                          <a:spcPts val="0"/>
                        </a:spcAft>
                        <a:buNone/>
                      </a:pPr>
                      <a:r>
                        <a:rPr lang="en-GB" sz="1600"/>
                        <a:t>Teacher conveys theoretical content to the whole class, learners only participate passively in the lesson</a:t>
                      </a:r>
                      <a:endParaRPr/>
                    </a:p>
                  </a:txBody>
                  <a:tcPr marL="91450" marR="91450" marT="45725" marB="45725"/>
                </a:tc>
                <a:tc>
                  <a:txBody>
                    <a:bodyPr/>
                    <a:lstStyle/>
                    <a:p>
                      <a:pPr marL="0" marR="0" lvl="0" indent="0" algn="l" rtl="0">
                        <a:spcBef>
                          <a:spcPts val="0"/>
                        </a:spcBef>
                        <a:spcAft>
                          <a:spcPts val="0"/>
                        </a:spcAft>
                        <a:buNone/>
                      </a:pPr>
                      <a:r>
                        <a:rPr lang="en-GB" sz="1600"/>
                        <a:t>A lot of content can be conveyed in a short time</a:t>
                      </a:r>
                      <a:endParaRPr/>
                    </a:p>
                  </a:txBody>
                  <a:tcPr marL="91450" marR="91450" marT="45725" marB="45725"/>
                </a:tc>
                <a:tc>
                  <a:txBody>
                    <a:bodyPr/>
                    <a:lstStyle/>
                    <a:p>
                      <a:pPr marL="0" marR="0" lvl="0" indent="0" algn="l" rtl="0">
                        <a:spcBef>
                          <a:spcPts val="0"/>
                        </a:spcBef>
                        <a:spcAft>
                          <a:spcPts val="0"/>
                        </a:spcAft>
                        <a:buNone/>
                      </a:pPr>
                      <a:r>
                        <a:rPr lang="en-GB" sz="1600"/>
                        <a:t>Learners are only passive and cannot learn actively</a:t>
                      </a:r>
                      <a:endParaRPr/>
                    </a:p>
                  </a:txBody>
                  <a:tcPr marL="91450" marR="91450" marT="45725" marB="45725"/>
                </a:tc>
              </a:tr>
              <a:tr h="585250">
                <a:tc>
                  <a:txBody>
                    <a:bodyPr/>
                    <a:lstStyle/>
                    <a:p>
                      <a:pPr marL="0" marR="0" lvl="0" indent="0" algn="l" rtl="0">
                        <a:spcBef>
                          <a:spcPts val="0"/>
                        </a:spcBef>
                        <a:spcAft>
                          <a:spcPts val="0"/>
                        </a:spcAft>
                        <a:buNone/>
                      </a:pPr>
                      <a:r>
                        <a:rPr lang="en-GB" sz="1600"/>
                        <a:t>Interactive teaching</a:t>
                      </a:r>
                      <a:endParaRPr/>
                    </a:p>
                  </a:txBody>
                  <a:tcPr marL="91450" marR="91450" marT="45725" marB="45725"/>
                </a:tc>
                <a:tc>
                  <a:txBody>
                    <a:bodyPr/>
                    <a:lstStyle/>
                    <a:p>
                      <a:pPr marL="0" marR="0" lvl="0" indent="0" algn="l" rtl="0">
                        <a:spcBef>
                          <a:spcPts val="0"/>
                        </a:spcBef>
                        <a:spcAft>
                          <a:spcPts val="0"/>
                        </a:spcAft>
                        <a:buNone/>
                      </a:pPr>
                      <a:r>
                        <a:rPr lang="en-GB" sz="1600"/>
                        <a:t>Teacher wants participation of learners throughout the lesson</a:t>
                      </a:r>
                      <a:endParaRPr/>
                    </a:p>
                  </a:txBody>
                  <a:tcPr marL="91450" marR="91450" marT="45725" marB="45725"/>
                </a:tc>
                <a:tc>
                  <a:txBody>
                    <a:bodyPr/>
                    <a:lstStyle/>
                    <a:p>
                      <a:pPr marL="0" marR="0" lvl="0" indent="0" algn="l" rtl="0">
                        <a:spcBef>
                          <a:spcPts val="0"/>
                        </a:spcBef>
                        <a:spcAft>
                          <a:spcPts val="0"/>
                        </a:spcAft>
                        <a:buNone/>
                      </a:pPr>
                      <a:r>
                        <a:rPr lang="en-GB" sz="1600"/>
                        <a:t>Learners can actively think and contribute to the lesson</a:t>
                      </a:r>
                      <a:endParaRPr/>
                    </a:p>
                  </a:txBody>
                  <a:tcPr marL="91450" marR="91450" marT="45725" marB="45725"/>
                </a:tc>
                <a:tc>
                  <a:txBody>
                    <a:bodyPr/>
                    <a:lstStyle/>
                    <a:p>
                      <a:pPr marL="0" marR="0" lvl="0" indent="0" algn="l" rtl="0">
                        <a:spcBef>
                          <a:spcPts val="0"/>
                        </a:spcBef>
                        <a:spcAft>
                          <a:spcPts val="0"/>
                        </a:spcAft>
                        <a:buNone/>
                      </a:pPr>
                      <a:r>
                        <a:rPr lang="en-GB" sz="1600"/>
                        <a:t>Learners don´t have to be active</a:t>
                      </a:r>
                      <a:endParaRPr/>
                    </a:p>
                  </a:txBody>
                  <a:tcPr marL="91450" marR="91450" marT="45725" marB="45725"/>
                </a:tc>
              </a:tr>
              <a:tr h="831675">
                <a:tc>
                  <a:txBody>
                    <a:bodyPr/>
                    <a:lstStyle/>
                    <a:p>
                      <a:pPr marL="0" marR="0" lvl="0" indent="0" algn="l" rtl="0">
                        <a:spcBef>
                          <a:spcPts val="0"/>
                        </a:spcBef>
                        <a:spcAft>
                          <a:spcPts val="0"/>
                        </a:spcAft>
                        <a:buNone/>
                      </a:pPr>
                      <a:r>
                        <a:rPr lang="en-GB" sz="1600"/>
                        <a:t>Problem-Based Learning (PBL)</a:t>
                      </a:r>
                      <a:endParaRPr/>
                    </a:p>
                  </a:txBody>
                  <a:tcPr marL="91450" marR="91450" marT="45725" marB="45725"/>
                </a:tc>
                <a:tc>
                  <a:txBody>
                    <a:bodyPr/>
                    <a:lstStyle/>
                    <a:p>
                      <a:pPr marL="0" marR="0" lvl="0" indent="0" algn="l" rtl="0">
                        <a:spcBef>
                          <a:spcPts val="0"/>
                        </a:spcBef>
                        <a:spcAft>
                          <a:spcPts val="0"/>
                        </a:spcAft>
                        <a:buNone/>
                      </a:pPr>
                      <a:r>
                        <a:rPr lang="en-GB" sz="1600"/>
                        <a:t>Groupwork for solving real-life problems</a:t>
                      </a:r>
                      <a:endParaRPr/>
                    </a:p>
                  </a:txBody>
                  <a:tcPr marL="91450" marR="91450" marT="45725" marB="45725"/>
                </a:tc>
                <a:tc>
                  <a:txBody>
                    <a:bodyPr/>
                    <a:lstStyle/>
                    <a:p>
                      <a:pPr marL="0" marR="0" lvl="0" indent="0" algn="l" rtl="0">
                        <a:spcBef>
                          <a:spcPts val="0"/>
                        </a:spcBef>
                        <a:spcAft>
                          <a:spcPts val="0"/>
                        </a:spcAft>
                        <a:buNone/>
                      </a:pPr>
                      <a:r>
                        <a:rPr lang="en-GB" sz="1600"/>
                        <a:t>Fosters collaboration, problem-solving skills, critical thinking</a:t>
                      </a:r>
                      <a:endParaRPr/>
                    </a:p>
                  </a:txBody>
                  <a:tcPr marL="91450" marR="91450" marT="45725" marB="45725"/>
                </a:tc>
                <a:tc>
                  <a:txBody>
                    <a:bodyPr/>
                    <a:lstStyle/>
                    <a:p>
                      <a:pPr marL="0" marR="0" lvl="0" indent="0" algn="l" rtl="0">
                        <a:spcBef>
                          <a:spcPts val="0"/>
                        </a:spcBef>
                        <a:spcAft>
                          <a:spcPts val="0"/>
                        </a:spcAft>
                        <a:buNone/>
                      </a:pPr>
                      <a:r>
                        <a:rPr lang="en-GB" sz="1600"/>
                        <a:t>Learners can be overwhelmed with solving the problem on their own</a:t>
                      </a:r>
                      <a:endParaRPr/>
                    </a:p>
                  </a:txBody>
                  <a:tcPr marL="91450" marR="91450" marT="45725" marB="45725"/>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s-ES" sz="3200" b="1" dirty="0">
                <a:solidFill>
                  <a:schemeClr val="lt1"/>
                </a:solidFill>
              </a:rPr>
              <a:t>Módulo 1: Desarrollo de competencias clave</a:t>
            </a:r>
            <a:r>
              <a:rPr lang="en-GB" sz="3200" b="1" dirty="0">
                <a:solidFill>
                  <a:schemeClr val="lt1"/>
                </a:solidFill>
              </a:rPr>
              <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err="1">
                <a:solidFill>
                  <a:schemeClr val="lt1"/>
                </a:solidFill>
              </a:rPr>
              <a:t>Contenido</a:t>
            </a:r>
            <a:r>
              <a:rPr lang="en-GB" sz="3200" dirty="0">
                <a:solidFill>
                  <a:schemeClr val="lt1"/>
                </a:solidFill>
              </a:rPr>
              <a:t> del </a:t>
            </a:r>
            <a:r>
              <a:rPr lang="en-GB" sz="3200" dirty="0" err="1">
                <a:solidFill>
                  <a:schemeClr val="lt1"/>
                </a:solidFill>
              </a:rPr>
              <a:t>módulo</a:t>
            </a:r>
            <a:endParaRPr sz="3200" b="1" dirty="0">
              <a:solidFill>
                <a:schemeClr val="lt1"/>
              </a:solidFill>
            </a:endParaRPr>
          </a:p>
        </p:txBody>
      </p:sp>
      <p:sp>
        <p:nvSpPr>
          <p:cNvPr id="196" name="Google Shape;196;p9"/>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en-GB" sz="1600" b="1"/>
              <a:t>Teaching skills: different teaching approaches (2)</a:t>
            </a:r>
            <a:endParaRPr/>
          </a:p>
          <a:p>
            <a:pPr marL="0" lvl="0" indent="0" algn="l" rtl="0">
              <a:lnSpc>
                <a:spcPct val="150000"/>
              </a:lnSpc>
              <a:spcBef>
                <a:spcPts val="10"/>
              </a:spcBef>
              <a:spcAft>
                <a:spcPts val="0"/>
              </a:spcAft>
              <a:buClr>
                <a:schemeClr val="dk1"/>
              </a:buClr>
              <a:buSzPts val="1600"/>
              <a:buNone/>
            </a:pPr>
            <a:endParaRPr sz="1600" b="1"/>
          </a:p>
          <a:p>
            <a:pPr marL="0" lvl="0" indent="0" algn="l" rtl="0">
              <a:lnSpc>
                <a:spcPct val="150000"/>
              </a:lnSpc>
              <a:spcBef>
                <a:spcPts val="10"/>
              </a:spcBef>
              <a:spcAft>
                <a:spcPts val="0"/>
              </a:spcAft>
              <a:buClr>
                <a:schemeClr val="dk1"/>
              </a:buClr>
              <a:buSzPts val="1600"/>
              <a:buNone/>
            </a:pPr>
            <a:endParaRPr sz="1600"/>
          </a:p>
        </p:txBody>
      </p:sp>
      <p:graphicFrame>
        <p:nvGraphicFramePr>
          <p:cNvPr id="197" name="Google Shape;197;p9"/>
          <p:cNvGraphicFramePr/>
          <p:nvPr/>
        </p:nvGraphicFramePr>
        <p:xfrm>
          <a:off x="838200" y="1893839"/>
          <a:ext cx="10515600" cy="2584650"/>
        </p:xfrm>
        <a:graphic>
          <a:graphicData uri="http://schemas.openxmlformats.org/drawingml/2006/table">
            <a:tbl>
              <a:tblPr firstRow="1" bandRow="1">
                <a:noFill/>
                <a:tableStyleId>{B4A26438-6860-4645-8ABB-5A9AB97868B2}</a:tableStyleId>
              </a:tblPr>
              <a:tblGrid>
                <a:gridCol w="1609375"/>
                <a:gridCol w="3116650"/>
                <a:gridCol w="3160675"/>
                <a:gridCol w="2628900"/>
              </a:tblGrid>
              <a:tr h="642975">
                <a:tc>
                  <a:txBody>
                    <a:bodyPr/>
                    <a:lstStyle/>
                    <a:p>
                      <a:pPr marL="0" marR="0" lvl="0" indent="0" algn="l" rtl="0">
                        <a:spcBef>
                          <a:spcPts val="0"/>
                        </a:spcBef>
                        <a:spcAft>
                          <a:spcPts val="0"/>
                        </a:spcAft>
                        <a:buNone/>
                      </a:pPr>
                      <a:r>
                        <a:rPr lang="en-GB" sz="1600"/>
                        <a:t>teaching approach</a:t>
                      </a:r>
                      <a:endParaRPr/>
                    </a:p>
                  </a:txBody>
                  <a:tcPr marL="91450" marR="91450" marT="45725" marB="45725"/>
                </a:tc>
                <a:tc>
                  <a:txBody>
                    <a:bodyPr/>
                    <a:lstStyle/>
                    <a:p>
                      <a:pPr marL="0" marR="0" lvl="0" indent="0" algn="l" rtl="0">
                        <a:spcBef>
                          <a:spcPts val="0"/>
                        </a:spcBef>
                        <a:spcAft>
                          <a:spcPts val="0"/>
                        </a:spcAft>
                        <a:buNone/>
                      </a:pPr>
                      <a:r>
                        <a:rPr lang="en-GB" sz="1600"/>
                        <a:t>definition</a:t>
                      </a:r>
                      <a:endParaRPr/>
                    </a:p>
                  </a:txBody>
                  <a:tcPr marL="91450" marR="91450" marT="45725" marB="45725"/>
                </a:tc>
                <a:tc>
                  <a:txBody>
                    <a:bodyPr/>
                    <a:lstStyle/>
                    <a:p>
                      <a:pPr marL="0" marR="0" lvl="0" indent="0" algn="l" rtl="0">
                        <a:spcBef>
                          <a:spcPts val="0"/>
                        </a:spcBef>
                        <a:spcAft>
                          <a:spcPts val="0"/>
                        </a:spcAft>
                        <a:buNone/>
                      </a:pPr>
                      <a:r>
                        <a:rPr lang="en-GB" sz="1600"/>
                        <a:t>advantage</a:t>
                      </a:r>
                      <a:endParaRPr/>
                    </a:p>
                  </a:txBody>
                  <a:tcPr marL="91450" marR="91450" marT="45725" marB="45725"/>
                </a:tc>
                <a:tc>
                  <a:txBody>
                    <a:bodyPr/>
                    <a:lstStyle/>
                    <a:p>
                      <a:pPr marL="0" marR="0" lvl="0" indent="0" algn="l" rtl="0">
                        <a:spcBef>
                          <a:spcPts val="0"/>
                        </a:spcBef>
                        <a:spcAft>
                          <a:spcPts val="0"/>
                        </a:spcAft>
                        <a:buNone/>
                      </a:pPr>
                      <a:r>
                        <a:rPr lang="en-GB" sz="1600"/>
                        <a:t>disadvantage</a:t>
                      </a:r>
                      <a:endParaRPr/>
                    </a:p>
                  </a:txBody>
                  <a:tcPr marL="91450" marR="91450" marT="45725" marB="45725"/>
                </a:tc>
              </a:tr>
              <a:tr h="944150">
                <a:tc>
                  <a:txBody>
                    <a:bodyPr/>
                    <a:lstStyle/>
                    <a:p>
                      <a:pPr marL="0" marR="0" lvl="0" indent="0" algn="l" rtl="0">
                        <a:spcBef>
                          <a:spcPts val="0"/>
                        </a:spcBef>
                        <a:spcAft>
                          <a:spcPts val="0"/>
                        </a:spcAft>
                        <a:buNone/>
                      </a:pPr>
                      <a:r>
                        <a:rPr lang="en-GB" sz="1600"/>
                        <a:t>Project-Based Learning</a:t>
                      </a:r>
                      <a:endParaRPr/>
                    </a:p>
                  </a:txBody>
                  <a:tcPr marL="91450" marR="91450" marT="45725" marB="45725"/>
                </a:tc>
                <a:tc>
                  <a:txBody>
                    <a:bodyPr/>
                    <a:lstStyle/>
                    <a:p>
                      <a:pPr marL="0" marR="0" lvl="0" indent="0" algn="l" rtl="0">
                        <a:spcBef>
                          <a:spcPts val="0"/>
                        </a:spcBef>
                        <a:spcAft>
                          <a:spcPts val="0"/>
                        </a:spcAft>
                        <a:buNone/>
                      </a:pPr>
                      <a:r>
                        <a:rPr lang="en-GB" sz="1600"/>
                        <a:t>Group- or single work for solving problems within a project with what they have learned in class</a:t>
                      </a:r>
                      <a:endParaRPr/>
                    </a:p>
                  </a:txBody>
                  <a:tcPr marL="91450" marR="91450" marT="45725" marB="45725"/>
                </a:tc>
                <a:tc>
                  <a:txBody>
                    <a:bodyPr/>
                    <a:lstStyle/>
                    <a:p>
                      <a:pPr marL="0" marR="0" lvl="0" indent="0" algn="l" rtl="0">
                        <a:spcBef>
                          <a:spcPts val="0"/>
                        </a:spcBef>
                        <a:spcAft>
                          <a:spcPts val="0"/>
                        </a:spcAft>
                        <a:buNone/>
                      </a:pPr>
                      <a:r>
                        <a:rPr lang="en-GB" sz="1600"/>
                        <a:t>Promotes action-orientation, collaboration, creativity</a:t>
                      </a:r>
                      <a:endParaRPr/>
                    </a:p>
                  </a:txBody>
                  <a:tcPr marL="91450" marR="91450" marT="45725" marB="45725"/>
                </a:tc>
                <a:tc>
                  <a:txBody>
                    <a:bodyPr/>
                    <a:lstStyle/>
                    <a:p>
                      <a:pPr marL="0" marR="0" lvl="0" indent="0" algn="l" rtl="0">
                        <a:spcBef>
                          <a:spcPts val="0"/>
                        </a:spcBef>
                        <a:spcAft>
                          <a:spcPts val="0"/>
                        </a:spcAft>
                        <a:buNone/>
                      </a:pPr>
                      <a:r>
                        <a:rPr lang="en-GB" sz="1600"/>
                        <a:t>Learners can be overwhelmed with the creative task</a:t>
                      </a:r>
                      <a:endParaRPr/>
                    </a:p>
                  </a:txBody>
                  <a:tcPr marL="91450" marR="91450" marT="45725" marB="45725"/>
                </a:tc>
              </a:tr>
              <a:tr h="997525">
                <a:tc>
                  <a:txBody>
                    <a:bodyPr/>
                    <a:lstStyle/>
                    <a:p>
                      <a:pPr marL="0" marR="0" lvl="0" indent="0" algn="l" rtl="0">
                        <a:spcBef>
                          <a:spcPts val="0"/>
                        </a:spcBef>
                        <a:spcAft>
                          <a:spcPts val="0"/>
                        </a:spcAft>
                        <a:buNone/>
                      </a:pPr>
                      <a:r>
                        <a:rPr lang="en-GB" sz="1600"/>
                        <a:t>Flipped Classroom</a:t>
                      </a:r>
                      <a:endParaRPr/>
                    </a:p>
                  </a:txBody>
                  <a:tcPr marL="91450" marR="91450" marT="45725" marB="45725"/>
                </a:tc>
                <a:tc>
                  <a:txBody>
                    <a:bodyPr/>
                    <a:lstStyle/>
                    <a:p>
                      <a:pPr marL="0" marR="0" lvl="0" indent="0" algn="l" rtl="0">
                        <a:spcBef>
                          <a:spcPts val="0"/>
                        </a:spcBef>
                        <a:spcAft>
                          <a:spcPts val="0"/>
                        </a:spcAft>
                        <a:buNone/>
                      </a:pPr>
                      <a:r>
                        <a:rPr lang="en-GB" sz="1600"/>
                        <a:t>Gain of knowledge is happening outside of class so hands-on activities are happening in class</a:t>
                      </a:r>
                      <a:endParaRPr/>
                    </a:p>
                  </a:txBody>
                  <a:tcPr marL="91450" marR="91450" marT="45725" marB="45725"/>
                </a:tc>
                <a:tc>
                  <a:txBody>
                    <a:bodyPr/>
                    <a:lstStyle/>
                    <a:p>
                      <a:pPr marL="0" marR="0" lvl="0" indent="0" algn="l" rtl="0">
                        <a:spcBef>
                          <a:spcPts val="0"/>
                        </a:spcBef>
                        <a:spcAft>
                          <a:spcPts val="0"/>
                        </a:spcAft>
                        <a:buNone/>
                      </a:pPr>
                      <a:r>
                        <a:rPr lang="en-GB" sz="1600"/>
                        <a:t>Learners can learn the theoretical part on their own and participate actively during the lesson</a:t>
                      </a:r>
                      <a:endParaRPr/>
                    </a:p>
                  </a:txBody>
                  <a:tcPr marL="91450" marR="91450" marT="45725" marB="45725"/>
                </a:tc>
                <a:tc>
                  <a:txBody>
                    <a:bodyPr/>
                    <a:lstStyle/>
                    <a:p>
                      <a:pPr marL="0" marR="0" lvl="0" indent="0" algn="l" rtl="0">
                        <a:spcBef>
                          <a:spcPts val="0"/>
                        </a:spcBef>
                        <a:spcAft>
                          <a:spcPts val="0"/>
                        </a:spcAft>
                        <a:buNone/>
                      </a:pPr>
                      <a:r>
                        <a:rPr lang="en-GB" sz="1600"/>
                        <a:t>Learners can have difficulties with learning outside of class</a:t>
                      </a:r>
                      <a:endParaRPr/>
                    </a:p>
                  </a:txBody>
                  <a:tcPr marL="91450" marR="91450" marT="45725" marB="45725"/>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GB" sz="1600" b="1"/>
              <a:t>Teaching skills: practices for students with different levels of learning</a:t>
            </a:r>
            <a:endParaRPr/>
          </a:p>
          <a:p>
            <a:pPr marL="0" lvl="0" indent="0" algn="l" rtl="0">
              <a:lnSpc>
                <a:spcPct val="90000"/>
              </a:lnSpc>
              <a:spcBef>
                <a:spcPts val="1000"/>
              </a:spcBef>
              <a:spcAft>
                <a:spcPts val="0"/>
              </a:spcAft>
              <a:buClr>
                <a:schemeClr val="dk1"/>
              </a:buClr>
              <a:buSzPts val="1600"/>
              <a:buNone/>
            </a:pPr>
            <a:r>
              <a:rPr lang="en-GB" sz="1600"/>
              <a:t>The heterogeneous learning requirements of the learners in a class also require different practices.</a:t>
            </a:r>
            <a:endParaRPr/>
          </a:p>
        </p:txBody>
      </p:sp>
      <p:sp>
        <p:nvSpPr>
          <p:cNvPr id="203" name="Google Shape;203;p10"/>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s-ES" sz="3200" b="1" dirty="0">
                <a:solidFill>
                  <a:schemeClr val="lt1"/>
                </a:solidFill>
              </a:rPr>
              <a:t>Módulo 1: Desarrollo de competencias clave</a:t>
            </a:r>
            <a:r>
              <a:rPr lang="en-GB" sz="3200" b="1" dirty="0">
                <a:solidFill>
                  <a:schemeClr val="lt1"/>
                </a:solidFill>
              </a:rPr>
              <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err="1">
                <a:solidFill>
                  <a:schemeClr val="lt1"/>
                </a:solidFill>
              </a:rPr>
              <a:t>Contenido</a:t>
            </a:r>
            <a:r>
              <a:rPr lang="en-GB" sz="3200" dirty="0">
                <a:solidFill>
                  <a:schemeClr val="lt1"/>
                </a:solidFill>
              </a:rPr>
              <a:t> del </a:t>
            </a:r>
            <a:r>
              <a:rPr lang="en-GB" sz="3200" dirty="0" err="1">
                <a:solidFill>
                  <a:schemeClr val="lt1"/>
                </a:solidFill>
              </a:rPr>
              <a:t>módulo</a:t>
            </a:r>
            <a:endParaRPr sz="3200" b="1" dirty="0">
              <a:solidFill>
                <a:schemeClr val="lt1"/>
              </a:solidFill>
            </a:endParaRPr>
          </a:p>
        </p:txBody>
      </p:sp>
      <p:sp>
        <p:nvSpPr>
          <p:cNvPr id="204" name="Google Shape;204;p10"/>
          <p:cNvSpPr/>
          <p:nvPr/>
        </p:nvSpPr>
        <p:spPr>
          <a:xfrm>
            <a:off x="2057400" y="2190549"/>
            <a:ext cx="5400675" cy="408623"/>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Provide different tasks with different levels of difficulty</a:t>
            </a:r>
            <a:endParaRPr/>
          </a:p>
        </p:txBody>
      </p:sp>
      <p:sp>
        <p:nvSpPr>
          <p:cNvPr id="205" name="Google Shape;205;p10"/>
          <p:cNvSpPr/>
          <p:nvPr/>
        </p:nvSpPr>
        <p:spPr>
          <a:xfrm>
            <a:off x="1095375" y="2794778"/>
            <a:ext cx="5314950" cy="408623"/>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Let students of different learning levels work together</a:t>
            </a:r>
            <a:endParaRPr/>
          </a:p>
        </p:txBody>
      </p:sp>
      <p:sp>
        <p:nvSpPr>
          <p:cNvPr id="206" name="Google Shape;206;p10"/>
          <p:cNvSpPr/>
          <p:nvPr/>
        </p:nvSpPr>
        <p:spPr>
          <a:xfrm>
            <a:off x="1619248" y="3606855"/>
            <a:ext cx="7210425" cy="408623"/>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Provide different learning methods with changing social forms, group work</a:t>
            </a:r>
            <a:endParaRPr/>
          </a:p>
        </p:txBody>
      </p:sp>
      <p:sp>
        <p:nvSpPr>
          <p:cNvPr id="207" name="Google Shape;207;p10"/>
          <p:cNvSpPr/>
          <p:nvPr/>
        </p:nvSpPr>
        <p:spPr>
          <a:xfrm>
            <a:off x="7934325" y="2364075"/>
            <a:ext cx="3181350" cy="408623"/>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Use different learning material</a:t>
            </a:r>
            <a:endParaRPr/>
          </a:p>
        </p:txBody>
      </p:sp>
      <p:sp>
        <p:nvSpPr>
          <p:cNvPr id="208" name="Google Shape;208;p10"/>
          <p:cNvSpPr/>
          <p:nvPr/>
        </p:nvSpPr>
        <p:spPr>
          <a:xfrm>
            <a:off x="2609850" y="4203341"/>
            <a:ext cx="7210425" cy="408623"/>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Address all sensory perceptions (listening, reading, writing, watching, etc.)</a:t>
            </a:r>
            <a:endParaRPr/>
          </a:p>
        </p:txBody>
      </p:sp>
      <p:sp>
        <p:nvSpPr>
          <p:cNvPr id="209" name="Google Shape;209;p10"/>
          <p:cNvSpPr/>
          <p:nvPr/>
        </p:nvSpPr>
        <p:spPr>
          <a:xfrm>
            <a:off x="6815136" y="2987003"/>
            <a:ext cx="3609975" cy="408623"/>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Prepare extra tasks for fast learners</a:t>
            </a:r>
            <a:endParaRPr/>
          </a:p>
        </p:txBody>
      </p:sp>
      <p:sp>
        <p:nvSpPr>
          <p:cNvPr id="210" name="Google Shape;210;p10"/>
          <p:cNvSpPr/>
          <p:nvPr/>
        </p:nvSpPr>
        <p:spPr>
          <a:xfrm>
            <a:off x="828675" y="4799827"/>
            <a:ext cx="8334375" cy="408623"/>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Learning counters, station learning (various stations, with different materials and tasks)</a:t>
            </a:r>
            <a:endParaRPr/>
          </a:p>
        </p:txBody>
      </p:sp>
      <p:sp>
        <p:nvSpPr>
          <p:cNvPr id="211" name="Google Shape;211;p10"/>
          <p:cNvSpPr/>
          <p:nvPr/>
        </p:nvSpPr>
        <p:spPr>
          <a:xfrm>
            <a:off x="4014787" y="5418681"/>
            <a:ext cx="6796088" cy="408623"/>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Individual learning assessments (depending on personal development)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1"/>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GB" sz="1600" b="1"/>
              <a:t>Teaching skills: Proficiency in planning and delivering effective lessons.</a:t>
            </a:r>
            <a:endParaRPr/>
          </a:p>
          <a:p>
            <a:pPr marL="0" lvl="0" indent="0" algn="l" rtl="0">
              <a:lnSpc>
                <a:spcPct val="90000"/>
              </a:lnSpc>
              <a:spcBef>
                <a:spcPts val="1000"/>
              </a:spcBef>
              <a:spcAft>
                <a:spcPts val="0"/>
              </a:spcAft>
              <a:buClr>
                <a:schemeClr val="dk1"/>
              </a:buClr>
              <a:buSzPts val="1600"/>
              <a:buNone/>
            </a:pPr>
            <a:r>
              <a:rPr lang="en-GB" sz="1600"/>
              <a:t>In order to deliver high-quality lessons to a diverse group of learners, teachers need proficiency in planning and delivering effective lessons.</a:t>
            </a:r>
            <a:endParaRPr/>
          </a:p>
          <a:p>
            <a:pPr marL="0" lvl="0" indent="0" algn="l" rtl="0">
              <a:lnSpc>
                <a:spcPct val="90000"/>
              </a:lnSpc>
              <a:spcBef>
                <a:spcPts val="1000"/>
              </a:spcBef>
              <a:spcAft>
                <a:spcPts val="0"/>
              </a:spcAft>
              <a:buClr>
                <a:schemeClr val="dk1"/>
              </a:buClr>
              <a:buSzPts val="1600"/>
              <a:buNone/>
            </a:pPr>
            <a:endParaRPr sz="1600"/>
          </a:p>
          <a:p>
            <a:pPr marL="0" lvl="0" indent="0" algn="l" rtl="0">
              <a:lnSpc>
                <a:spcPct val="90000"/>
              </a:lnSpc>
              <a:spcBef>
                <a:spcPts val="1000"/>
              </a:spcBef>
              <a:spcAft>
                <a:spcPts val="0"/>
              </a:spcAft>
              <a:buClr>
                <a:schemeClr val="dk1"/>
              </a:buClr>
              <a:buSzPts val="1600"/>
              <a:buNone/>
            </a:pPr>
            <a:r>
              <a:rPr lang="en-GB" sz="1600"/>
              <a:t>unexpected</a:t>
            </a:r>
            <a:endParaRPr/>
          </a:p>
        </p:txBody>
      </p:sp>
      <p:pic>
        <p:nvPicPr>
          <p:cNvPr id="217" name="Google Shape;217;p11"/>
          <p:cNvPicPr preferRelativeResize="0"/>
          <p:nvPr/>
        </p:nvPicPr>
        <p:blipFill rotWithShape="1">
          <a:blip r:embed="rId3">
            <a:alphaModFix/>
          </a:blip>
          <a:srcRect/>
          <a:stretch/>
        </p:blipFill>
        <p:spPr>
          <a:xfrm>
            <a:off x="956607" y="2326549"/>
            <a:ext cx="4569012" cy="2806560"/>
          </a:xfrm>
          <a:prstGeom prst="rect">
            <a:avLst/>
          </a:prstGeom>
          <a:noFill/>
          <a:ln w="9525" cap="flat" cmpd="sng">
            <a:solidFill>
              <a:schemeClr val="dk1"/>
            </a:solidFill>
            <a:prstDash val="solid"/>
            <a:round/>
            <a:headEnd type="none" w="sm" len="sm"/>
            <a:tailEnd type="none" w="sm" len="sm"/>
          </a:ln>
        </p:spPr>
      </p:pic>
      <p:sp>
        <p:nvSpPr>
          <p:cNvPr id="218" name="Google Shape;218;p11"/>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s-ES" sz="3200" b="1" dirty="0">
                <a:solidFill>
                  <a:schemeClr val="lt1"/>
                </a:solidFill>
              </a:rPr>
              <a:t>Módulo 1: Desarrollo de competencias clave</a:t>
            </a:r>
            <a:r>
              <a:rPr lang="en-GB" sz="3200" b="1" dirty="0">
                <a:solidFill>
                  <a:schemeClr val="lt1"/>
                </a:solidFill>
              </a:rPr>
              <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err="1">
                <a:solidFill>
                  <a:schemeClr val="lt1"/>
                </a:solidFill>
              </a:rPr>
              <a:t>Contenido</a:t>
            </a:r>
            <a:r>
              <a:rPr lang="en-GB" sz="3200" dirty="0">
                <a:solidFill>
                  <a:schemeClr val="lt1"/>
                </a:solidFill>
              </a:rPr>
              <a:t> del </a:t>
            </a:r>
            <a:r>
              <a:rPr lang="en-GB" sz="3200" dirty="0" err="1">
                <a:solidFill>
                  <a:schemeClr val="lt1"/>
                </a:solidFill>
              </a:rPr>
              <a:t>módulo</a:t>
            </a:r>
            <a:endParaRPr sz="3200" b="1" dirty="0">
              <a:solidFill>
                <a:schemeClr val="lt1"/>
              </a:solidFill>
            </a:endParaRPr>
          </a:p>
        </p:txBody>
      </p:sp>
      <p:sp>
        <p:nvSpPr>
          <p:cNvPr id="219" name="Google Shape;219;p11"/>
          <p:cNvSpPr txBox="1"/>
          <p:nvPr/>
        </p:nvSpPr>
        <p:spPr>
          <a:xfrm>
            <a:off x="956607" y="5143363"/>
            <a:ext cx="416850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a:solidFill>
                  <a:schemeClr val="dk1"/>
                </a:solidFill>
                <a:latin typeface="Calibri"/>
                <a:ea typeface="Calibri"/>
                <a:cs typeface="Calibri"/>
                <a:sym typeface="Calibri"/>
              </a:rPr>
              <a:t>Fig. 1: Concept of lesson planning for inclusive lessons (Black, Lawson &amp; Norwich, 2019, p. 123)</a:t>
            </a:r>
            <a:endParaRPr/>
          </a:p>
        </p:txBody>
      </p:sp>
      <p:grpSp>
        <p:nvGrpSpPr>
          <p:cNvPr id="220" name="Google Shape;220;p11"/>
          <p:cNvGrpSpPr/>
          <p:nvPr/>
        </p:nvGrpSpPr>
        <p:grpSpPr>
          <a:xfrm>
            <a:off x="5706955" y="1923202"/>
            <a:ext cx="6131846" cy="4153493"/>
            <a:chOff x="171610" y="109"/>
            <a:chExt cx="6131846" cy="4153493"/>
          </a:xfrm>
        </p:grpSpPr>
        <p:sp>
          <p:nvSpPr>
            <p:cNvPr id="221" name="Google Shape;221;p11"/>
            <p:cNvSpPr/>
            <p:nvPr/>
          </p:nvSpPr>
          <p:spPr>
            <a:xfrm rot="5400000">
              <a:off x="1732512" y="-1560793"/>
              <a:ext cx="1074123" cy="4195927"/>
            </a:xfrm>
            <a:prstGeom prst="roundRect">
              <a:avLst>
                <a:gd name="adj" fmla="val 16667"/>
              </a:avLst>
            </a:prstGeom>
            <a:solidFill>
              <a:srgbClr val="E0CCCA">
                <a:alpha val="89803"/>
              </a:srgbClr>
            </a:solidFill>
            <a:ln w="12700" cap="flat" cmpd="sng">
              <a:solidFill>
                <a:srgbClr val="E0CC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txBox="1"/>
            <p:nvPr/>
          </p:nvSpPr>
          <p:spPr>
            <a:xfrm>
              <a:off x="224044" y="52543"/>
              <a:ext cx="4091059" cy="969255"/>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for performance management and appraisal purposes</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not required for all lessons</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formal process</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evaluating purposes</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planning is written down</a:t>
              </a:r>
              <a:endParaRPr/>
            </a:p>
          </p:txBody>
        </p:sp>
        <p:sp>
          <p:nvSpPr>
            <p:cNvPr id="223" name="Google Shape;223;p11"/>
            <p:cNvSpPr/>
            <p:nvPr/>
          </p:nvSpPr>
          <p:spPr>
            <a:xfrm>
              <a:off x="3943248" y="225412"/>
              <a:ext cx="2360208" cy="623515"/>
            </a:xfrm>
            <a:prstGeom prst="roundRect">
              <a:avLst>
                <a:gd name="adj" fmla="val 16667"/>
              </a:avLst>
            </a:prstGeom>
            <a:solidFill>
              <a:srgbClr val="A52F0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1"/>
            <p:cNvSpPr txBox="1"/>
            <p:nvPr/>
          </p:nvSpPr>
          <p:spPr>
            <a:xfrm>
              <a:off x="3973685" y="255849"/>
              <a:ext cx="2299334" cy="562641"/>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a:solidFill>
                    <a:schemeClr val="lt1"/>
                  </a:solidFill>
                  <a:latin typeface="Calibri"/>
                  <a:ea typeface="Calibri"/>
                  <a:cs typeface="Calibri"/>
                  <a:sym typeface="Calibri"/>
                </a:rPr>
                <a:t>Formal</a:t>
              </a:r>
              <a:r>
                <a:rPr lang="en-GB" sz="2800">
                  <a:solidFill>
                    <a:schemeClr val="lt1"/>
                  </a:solidFill>
                  <a:latin typeface="Calibri"/>
                  <a:ea typeface="Calibri"/>
                  <a:cs typeface="Calibri"/>
                  <a:sym typeface="Calibri"/>
                </a:rPr>
                <a:t> </a:t>
              </a:r>
              <a:r>
                <a:rPr lang="en-GB" sz="2000">
                  <a:solidFill>
                    <a:schemeClr val="lt1"/>
                  </a:solidFill>
                  <a:latin typeface="Calibri"/>
                  <a:ea typeface="Calibri"/>
                  <a:cs typeface="Calibri"/>
                  <a:sym typeface="Calibri"/>
                </a:rPr>
                <a:t>planning</a:t>
              </a:r>
              <a:endParaRPr sz="2800">
                <a:solidFill>
                  <a:schemeClr val="lt1"/>
                </a:solidFill>
                <a:latin typeface="Calibri"/>
                <a:ea typeface="Calibri"/>
                <a:cs typeface="Calibri"/>
                <a:sym typeface="Calibri"/>
              </a:endParaRPr>
            </a:p>
          </p:txBody>
        </p:sp>
        <p:sp>
          <p:nvSpPr>
            <p:cNvPr id="225" name="Google Shape;225;p11"/>
            <p:cNvSpPr/>
            <p:nvPr/>
          </p:nvSpPr>
          <p:spPr>
            <a:xfrm rot="5400000">
              <a:off x="1610819" y="-297843"/>
              <a:ext cx="1317509" cy="4195927"/>
            </a:xfrm>
            <a:prstGeom prst="roundRect">
              <a:avLst>
                <a:gd name="adj" fmla="val 16667"/>
              </a:avLst>
            </a:prstGeom>
            <a:solidFill>
              <a:srgbClr val="E0CCCA">
                <a:alpha val="89803"/>
              </a:srgbClr>
            </a:solidFill>
            <a:ln w="12700" cap="flat" cmpd="sng">
              <a:solidFill>
                <a:srgbClr val="E0CC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txBox="1"/>
            <p:nvPr/>
          </p:nvSpPr>
          <p:spPr>
            <a:xfrm>
              <a:off x="235925" y="1205681"/>
              <a:ext cx="4067297" cy="1188879"/>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individually</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lesson specific</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some elements of formal planning</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informal, interactive, ongoing process </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formative and practical purposes</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planning is written down, in-mind planning for the lesson</a:t>
              </a:r>
              <a:endParaRPr/>
            </a:p>
          </p:txBody>
        </p:sp>
        <p:sp>
          <p:nvSpPr>
            <p:cNvPr id="227" name="Google Shape;227;p11"/>
            <p:cNvSpPr/>
            <p:nvPr/>
          </p:nvSpPr>
          <p:spPr>
            <a:xfrm>
              <a:off x="3943248" y="1488361"/>
              <a:ext cx="2360208" cy="623515"/>
            </a:xfrm>
            <a:prstGeom prst="roundRect">
              <a:avLst>
                <a:gd name="adj" fmla="val 16667"/>
              </a:avLst>
            </a:prstGeom>
            <a:solidFill>
              <a:srgbClr val="A52F0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1"/>
            <p:cNvSpPr txBox="1"/>
            <p:nvPr/>
          </p:nvSpPr>
          <p:spPr>
            <a:xfrm>
              <a:off x="3973685" y="1518798"/>
              <a:ext cx="2299334" cy="562641"/>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a:solidFill>
                    <a:schemeClr val="lt1"/>
                  </a:solidFill>
                  <a:latin typeface="Calibri"/>
                  <a:ea typeface="Calibri"/>
                  <a:cs typeface="Calibri"/>
                  <a:sym typeface="Calibri"/>
                </a:rPr>
                <a:t>Personal planning</a:t>
              </a:r>
              <a:endParaRPr/>
            </a:p>
          </p:txBody>
        </p:sp>
        <p:sp>
          <p:nvSpPr>
            <p:cNvPr id="229" name="Google Shape;229;p11"/>
            <p:cNvSpPr/>
            <p:nvPr/>
          </p:nvSpPr>
          <p:spPr>
            <a:xfrm rot="5400000">
              <a:off x="1813345" y="884272"/>
              <a:ext cx="912457" cy="4195927"/>
            </a:xfrm>
            <a:prstGeom prst="roundRect">
              <a:avLst>
                <a:gd name="adj" fmla="val 16667"/>
              </a:avLst>
            </a:prstGeom>
            <a:solidFill>
              <a:srgbClr val="E0CCCA">
                <a:alpha val="89803"/>
              </a:srgbClr>
            </a:solidFill>
            <a:ln w="12700" cap="flat" cmpd="sng">
              <a:solidFill>
                <a:srgbClr val="E0CC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txBox="1"/>
            <p:nvPr/>
          </p:nvSpPr>
          <p:spPr>
            <a:xfrm>
              <a:off x="216152" y="2570549"/>
              <a:ext cx="4106843" cy="823373"/>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formative and practical purposes</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planning is written down or takes place in the mind</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for unexpected situations, gives some kind of flexibility, adaptability</a:t>
              </a:r>
              <a:endParaRPr/>
            </a:p>
          </p:txBody>
        </p:sp>
        <p:sp>
          <p:nvSpPr>
            <p:cNvPr id="231" name="Google Shape;231;p11"/>
            <p:cNvSpPr/>
            <p:nvPr/>
          </p:nvSpPr>
          <p:spPr>
            <a:xfrm>
              <a:off x="3943248" y="2670478"/>
              <a:ext cx="2360208" cy="623515"/>
            </a:xfrm>
            <a:prstGeom prst="roundRect">
              <a:avLst>
                <a:gd name="adj" fmla="val 16667"/>
              </a:avLst>
            </a:prstGeom>
            <a:solidFill>
              <a:srgbClr val="A52F0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txBox="1"/>
            <p:nvPr/>
          </p:nvSpPr>
          <p:spPr>
            <a:xfrm>
              <a:off x="3973685" y="2700915"/>
              <a:ext cx="2299334" cy="562641"/>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a:solidFill>
                    <a:schemeClr val="lt1"/>
                  </a:solidFill>
                  <a:latin typeface="Calibri"/>
                  <a:ea typeface="Calibri"/>
                  <a:cs typeface="Calibri"/>
                  <a:sym typeface="Calibri"/>
                </a:rPr>
                <a:t>Extended planning</a:t>
              </a:r>
              <a:endParaRPr/>
            </a:p>
          </p:txBody>
        </p:sp>
        <p:sp>
          <p:nvSpPr>
            <p:cNvPr id="233" name="Google Shape;233;p11"/>
            <p:cNvSpPr/>
            <p:nvPr/>
          </p:nvSpPr>
          <p:spPr>
            <a:xfrm rot="5400000">
              <a:off x="2026666" y="1731636"/>
              <a:ext cx="485815" cy="4195927"/>
            </a:xfrm>
            <a:prstGeom prst="roundRect">
              <a:avLst>
                <a:gd name="adj" fmla="val 16667"/>
              </a:avLst>
            </a:prstGeom>
            <a:solidFill>
              <a:srgbClr val="E0CCCA">
                <a:alpha val="89803"/>
              </a:srgbClr>
            </a:solidFill>
            <a:ln w="12700" cap="flat" cmpd="sng">
              <a:solidFill>
                <a:srgbClr val="E0CC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1"/>
            <p:cNvSpPr txBox="1"/>
            <p:nvPr/>
          </p:nvSpPr>
          <p:spPr>
            <a:xfrm>
              <a:off x="195326" y="3610408"/>
              <a:ext cx="4148495" cy="438383"/>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planning takes place in the mind</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during the lesson in response to the unexpected</a:t>
              </a:r>
              <a:endParaRPr/>
            </a:p>
          </p:txBody>
        </p:sp>
        <p:sp>
          <p:nvSpPr>
            <p:cNvPr id="235" name="Google Shape;235;p11"/>
            <p:cNvSpPr/>
            <p:nvPr/>
          </p:nvSpPr>
          <p:spPr>
            <a:xfrm>
              <a:off x="3943248" y="3505597"/>
              <a:ext cx="2360208" cy="648005"/>
            </a:xfrm>
            <a:prstGeom prst="roundRect">
              <a:avLst>
                <a:gd name="adj" fmla="val 16667"/>
              </a:avLst>
            </a:prstGeom>
            <a:solidFill>
              <a:srgbClr val="A52F0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txBox="1"/>
            <p:nvPr/>
          </p:nvSpPr>
          <p:spPr>
            <a:xfrm>
              <a:off x="3974881" y="3537230"/>
              <a:ext cx="2296942" cy="584739"/>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a:solidFill>
                    <a:schemeClr val="lt1"/>
                  </a:solidFill>
                  <a:latin typeface="Calibri"/>
                  <a:ea typeface="Calibri"/>
                  <a:cs typeface="Calibri"/>
                  <a:sym typeface="Calibri"/>
                </a:rPr>
                <a:t>Planning on the fly</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2"/>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dirty="0">
                <a:solidFill>
                  <a:schemeClr val="lt1"/>
                </a:solidFill>
              </a:rPr>
              <a:t>Module 1: Development of key competences</a:t>
            </a:r>
            <a:br>
              <a:rPr lang="en-GB" sz="3200" b="1" dirty="0">
                <a:solidFill>
                  <a:schemeClr val="lt1"/>
                </a:solidFill>
              </a:rPr>
            </a:br>
            <a:r>
              <a:rPr lang="en-GB" sz="3200" b="1" dirty="0">
                <a:solidFill>
                  <a:schemeClr val="lt1"/>
                </a:solidFill>
              </a:rPr>
              <a:t>2</a:t>
            </a:r>
            <a:r>
              <a:rPr lang="en-GB" sz="3200" dirty="0">
                <a:solidFill>
                  <a:schemeClr val="lt1"/>
                </a:solidFill>
              </a:rPr>
              <a:t>. Content of the Module</a:t>
            </a:r>
            <a:endParaRPr sz="3200" b="1" dirty="0">
              <a:solidFill>
                <a:schemeClr val="lt1"/>
              </a:solidFill>
            </a:endParaRPr>
          </a:p>
        </p:txBody>
      </p:sp>
      <p:sp>
        <p:nvSpPr>
          <p:cNvPr id="242" name="Google Shape;242;p1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en-GB" sz="1600"/>
              <a:t>The </a:t>
            </a:r>
            <a:r>
              <a:rPr lang="en-GB" sz="1600" b="1"/>
              <a:t>professional skills </a:t>
            </a:r>
            <a:r>
              <a:rPr lang="en-GB" sz="1600"/>
              <a:t>of a teacher for dyscalculic students are:</a:t>
            </a:r>
            <a:endParaRPr/>
          </a:p>
          <a:p>
            <a:pPr marL="0" lvl="0" indent="0" algn="l" rtl="0">
              <a:lnSpc>
                <a:spcPct val="150000"/>
              </a:lnSpc>
              <a:spcBef>
                <a:spcPts val="10"/>
              </a:spcBef>
              <a:spcAft>
                <a:spcPts val="0"/>
              </a:spcAft>
              <a:buClr>
                <a:schemeClr val="dk1"/>
              </a:buClr>
              <a:buSzPts val="1600"/>
              <a:buNone/>
            </a:pPr>
            <a:endParaRPr sz="1600"/>
          </a:p>
        </p:txBody>
      </p:sp>
      <p:grpSp>
        <p:nvGrpSpPr>
          <p:cNvPr id="243" name="Google Shape;243;p12"/>
          <p:cNvGrpSpPr/>
          <p:nvPr/>
        </p:nvGrpSpPr>
        <p:grpSpPr>
          <a:xfrm>
            <a:off x="843016" y="1931769"/>
            <a:ext cx="10267470" cy="3689167"/>
            <a:chOff x="4817" y="79218"/>
            <a:chExt cx="10267470" cy="3689167"/>
          </a:xfrm>
        </p:grpSpPr>
        <p:sp>
          <p:nvSpPr>
            <p:cNvPr id="244" name="Google Shape;244;p12"/>
            <p:cNvSpPr/>
            <p:nvPr/>
          </p:nvSpPr>
          <p:spPr>
            <a:xfrm>
              <a:off x="4817"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2"/>
            <p:cNvSpPr txBox="1"/>
            <p:nvPr/>
          </p:nvSpPr>
          <p:spPr>
            <a:xfrm>
              <a:off x="4817"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a:solidFill>
                    <a:schemeClr val="lt1"/>
                  </a:solidFill>
                  <a:latin typeface="Calibri"/>
                  <a:ea typeface="Calibri"/>
                  <a:cs typeface="Calibri"/>
                  <a:sym typeface="Calibri"/>
                </a:rPr>
                <a:t>knowledge</a:t>
              </a:r>
              <a:endParaRPr/>
            </a:p>
          </p:txBody>
        </p:sp>
        <p:sp>
          <p:nvSpPr>
            <p:cNvPr id="246" name="Google Shape;246;p12"/>
            <p:cNvSpPr/>
            <p:nvPr/>
          </p:nvSpPr>
          <p:spPr>
            <a:xfrm>
              <a:off x="4817"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2"/>
            <p:cNvSpPr txBox="1"/>
            <p:nvPr/>
          </p:nvSpPr>
          <p:spPr>
            <a:xfrm>
              <a:off x="4817"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In order to effectively teach dyscalculic learners, teachers need to know about dyscalculia and its effects on the learning processes, the learners, the family, friends and other learners in class</a:t>
              </a:r>
              <a:endParaRPr/>
            </a:p>
          </p:txBody>
        </p:sp>
        <p:sp>
          <p:nvSpPr>
            <p:cNvPr id="248" name="Google Shape;248;p12"/>
            <p:cNvSpPr/>
            <p:nvPr/>
          </p:nvSpPr>
          <p:spPr>
            <a:xfrm>
              <a:off x="2110018"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2"/>
            <p:cNvSpPr txBox="1"/>
            <p:nvPr/>
          </p:nvSpPr>
          <p:spPr>
            <a:xfrm>
              <a:off x="2110018"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a:solidFill>
                    <a:schemeClr val="lt1"/>
                  </a:solidFill>
                  <a:latin typeface="Calibri"/>
                  <a:ea typeface="Calibri"/>
                  <a:cs typeface="Calibri"/>
                  <a:sym typeface="Calibri"/>
                </a:rPr>
                <a:t>closeness</a:t>
              </a:r>
              <a:endParaRPr/>
            </a:p>
          </p:txBody>
        </p:sp>
        <p:sp>
          <p:nvSpPr>
            <p:cNvPr id="250" name="Google Shape;250;p12"/>
            <p:cNvSpPr/>
            <p:nvPr/>
          </p:nvSpPr>
          <p:spPr>
            <a:xfrm>
              <a:off x="2110018"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2"/>
            <p:cNvSpPr txBox="1"/>
            <p:nvPr/>
          </p:nvSpPr>
          <p:spPr>
            <a:xfrm>
              <a:off x="2110018"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Teacher needs to know each learner in the class, so s/he can help them individually</a:t>
              </a:r>
              <a:endParaRPr/>
            </a:p>
            <a:p>
              <a:pPr marL="114300" marR="0" lvl="1" indent="-114300" algn="l" rtl="0">
                <a:lnSpc>
                  <a:spcPct val="90000"/>
                </a:lnSpc>
                <a:spcBef>
                  <a:spcPts val="225"/>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Only when the teacher knows what each of the learner needs, s/he can help them effectively</a:t>
              </a:r>
              <a:endParaRPr/>
            </a:p>
          </p:txBody>
        </p:sp>
        <p:sp>
          <p:nvSpPr>
            <p:cNvPr id="252" name="Google Shape;252;p12"/>
            <p:cNvSpPr/>
            <p:nvPr/>
          </p:nvSpPr>
          <p:spPr>
            <a:xfrm>
              <a:off x="4215218"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2"/>
            <p:cNvSpPr txBox="1"/>
            <p:nvPr/>
          </p:nvSpPr>
          <p:spPr>
            <a:xfrm>
              <a:off x="4215218"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a:solidFill>
                    <a:schemeClr val="lt1"/>
                  </a:solidFill>
                  <a:latin typeface="Calibri"/>
                  <a:ea typeface="Calibri"/>
                  <a:cs typeface="Calibri"/>
                  <a:sym typeface="Calibri"/>
                </a:rPr>
                <a:t>pedagogue</a:t>
              </a:r>
              <a:endParaRPr/>
            </a:p>
          </p:txBody>
        </p:sp>
        <p:sp>
          <p:nvSpPr>
            <p:cNvPr id="254" name="Google Shape;254;p12"/>
            <p:cNvSpPr/>
            <p:nvPr/>
          </p:nvSpPr>
          <p:spPr>
            <a:xfrm>
              <a:off x="4215218"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2"/>
            <p:cNvSpPr txBox="1"/>
            <p:nvPr/>
          </p:nvSpPr>
          <p:spPr>
            <a:xfrm>
              <a:off x="4215218"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Teacher should not look at dyscalculic learners as ill children</a:t>
              </a:r>
              <a:endParaRPr/>
            </a:p>
            <a:p>
              <a:pPr marL="114300" marR="0" lvl="1" indent="-114300" algn="l" rtl="0">
                <a:lnSpc>
                  <a:spcPct val="90000"/>
                </a:lnSpc>
                <a:spcBef>
                  <a:spcPts val="225"/>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Teacher should treat them as children with a speciality</a:t>
              </a:r>
              <a:endParaRPr/>
            </a:p>
          </p:txBody>
        </p:sp>
        <p:sp>
          <p:nvSpPr>
            <p:cNvPr id="256" name="Google Shape;256;p12"/>
            <p:cNvSpPr/>
            <p:nvPr/>
          </p:nvSpPr>
          <p:spPr>
            <a:xfrm>
              <a:off x="6320419"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2"/>
            <p:cNvSpPr txBox="1"/>
            <p:nvPr/>
          </p:nvSpPr>
          <p:spPr>
            <a:xfrm>
              <a:off x="6320419"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a:solidFill>
                    <a:schemeClr val="lt1"/>
                  </a:solidFill>
                  <a:latin typeface="Calibri"/>
                  <a:ea typeface="Calibri"/>
                  <a:cs typeface="Calibri"/>
                  <a:sym typeface="Calibri"/>
                </a:rPr>
                <a:t>further education and training</a:t>
              </a:r>
              <a:endParaRPr/>
            </a:p>
          </p:txBody>
        </p:sp>
        <p:sp>
          <p:nvSpPr>
            <p:cNvPr id="258" name="Google Shape;258;p12"/>
            <p:cNvSpPr/>
            <p:nvPr/>
          </p:nvSpPr>
          <p:spPr>
            <a:xfrm>
              <a:off x="6320419"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2"/>
            <p:cNvSpPr txBox="1"/>
            <p:nvPr/>
          </p:nvSpPr>
          <p:spPr>
            <a:xfrm>
              <a:off x="6320419"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Teacher needs to actively take part in further education and training concerning teaching, learning and dyscalculia, because the knowledge about dyscalculia is not final, it is still being researched and new insights are being gained</a:t>
              </a:r>
              <a:endParaRPr/>
            </a:p>
          </p:txBody>
        </p:sp>
        <p:sp>
          <p:nvSpPr>
            <p:cNvPr id="260" name="Google Shape;260;p12"/>
            <p:cNvSpPr/>
            <p:nvPr/>
          </p:nvSpPr>
          <p:spPr>
            <a:xfrm>
              <a:off x="8425620"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2"/>
            <p:cNvSpPr txBox="1"/>
            <p:nvPr/>
          </p:nvSpPr>
          <p:spPr>
            <a:xfrm>
              <a:off x="8425620"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a:solidFill>
                    <a:schemeClr val="lt1"/>
                  </a:solidFill>
                  <a:latin typeface="Calibri"/>
                  <a:ea typeface="Calibri"/>
                  <a:cs typeface="Calibri"/>
                  <a:sym typeface="Calibri"/>
                </a:rPr>
                <a:t>network</a:t>
              </a:r>
              <a:endParaRPr/>
            </a:p>
          </p:txBody>
        </p:sp>
        <p:sp>
          <p:nvSpPr>
            <p:cNvPr id="262" name="Google Shape;262;p12"/>
            <p:cNvSpPr/>
            <p:nvPr/>
          </p:nvSpPr>
          <p:spPr>
            <a:xfrm>
              <a:off x="8425620"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2"/>
            <p:cNvSpPr txBox="1"/>
            <p:nvPr/>
          </p:nvSpPr>
          <p:spPr>
            <a:xfrm>
              <a:off x="8425620"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Teacher needs to build a network with other teachers, so they can advise each other on the learning processes of the dyscalculic learners</a:t>
              </a:r>
              <a:endParaRPr/>
            </a:p>
            <a:p>
              <a:pPr marL="114300" marR="0" lvl="1" indent="-114300" algn="l" rtl="0">
                <a:lnSpc>
                  <a:spcPct val="90000"/>
                </a:lnSpc>
                <a:spcBef>
                  <a:spcPts val="225"/>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Teacher should also stay in contact with the family of the dyscalculic learners</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3"/>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Module 1: Development of key competences</a:t>
            </a:r>
            <a:br>
              <a:rPr lang="en-GB" sz="3200" b="1">
                <a:solidFill>
                  <a:schemeClr val="lt1"/>
                </a:solidFill>
              </a:rPr>
            </a:br>
            <a:r>
              <a:rPr lang="en-GB" sz="3200" b="1">
                <a:solidFill>
                  <a:schemeClr val="lt1"/>
                </a:solidFill>
              </a:rPr>
              <a:t>2</a:t>
            </a:r>
            <a:r>
              <a:rPr lang="en-GB" sz="3200">
                <a:solidFill>
                  <a:schemeClr val="lt1"/>
                </a:solidFill>
              </a:rPr>
              <a:t>. Content of the Module</a:t>
            </a:r>
            <a:endParaRPr sz="3200" b="1">
              <a:solidFill>
                <a:schemeClr val="lt1"/>
              </a:solidFill>
            </a:endParaRPr>
          </a:p>
        </p:txBody>
      </p:sp>
      <p:sp>
        <p:nvSpPr>
          <p:cNvPr id="269" name="Google Shape;269;p1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600"/>
              <a:buNone/>
            </a:pPr>
            <a:r>
              <a:rPr lang="en-GB" sz="1600"/>
              <a:t>Awareness of the importance of </a:t>
            </a:r>
            <a:r>
              <a:rPr lang="en-GB" sz="1600" b="1"/>
              <a:t>continuous professional development </a:t>
            </a:r>
            <a:r>
              <a:rPr lang="en-GB" sz="1600"/>
              <a:t>for educators is crucial. The professionalisation of teachers plays a central role in supporting learners with dyscalculia. Here are some essential professional skills that teachers should develop in this context:</a:t>
            </a:r>
            <a:endParaRPr/>
          </a:p>
          <a:p>
            <a:pPr marL="0" lvl="0" indent="0" algn="l" rtl="0">
              <a:lnSpc>
                <a:spcPct val="150000"/>
              </a:lnSpc>
              <a:spcBef>
                <a:spcPts val="10"/>
              </a:spcBef>
              <a:spcAft>
                <a:spcPts val="0"/>
              </a:spcAft>
              <a:buClr>
                <a:schemeClr val="dk1"/>
              </a:buClr>
              <a:buSzPts val="1600"/>
              <a:buNone/>
            </a:pPr>
            <a:endParaRPr sz="1600"/>
          </a:p>
        </p:txBody>
      </p:sp>
      <p:sp>
        <p:nvSpPr>
          <p:cNvPr id="270" name="Google Shape;270;p13"/>
          <p:cNvSpPr txBox="1"/>
          <p:nvPr/>
        </p:nvSpPr>
        <p:spPr>
          <a:xfrm>
            <a:off x="210741" y="2297894"/>
            <a:ext cx="9771459" cy="738664"/>
          </a:xfrm>
          <a:prstGeom prst="rect">
            <a:avLst/>
          </a:prstGeom>
          <a:solidFill>
            <a:schemeClr val="accent2">
              <a:alpha val="49803"/>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a:solidFill>
                  <a:schemeClr val="lt1"/>
                </a:solidFill>
                <a:latin typeface="Calibri"/>
                <a:ea typeface="Calibri"/>
                <a:cs typeface="Calibri"/>
                <a:sym typeface="Calibri"/>
              </a:rPr>
              <a:t>Teachers should have the ability to continuously learn and improve their teaching skills. Recognising the ever-changing educational landscape and a willingness to learn new methods and approaches are crucial. Especially when it comes to research into learning disabilities such as dyscalculia, teachers must constantly expand their knowledge and adapt their teaching accordingly.</a:t>
            </a:r>
            <a:endParaRPr/>
          </a:p>
        </p:txBody>
      </p:sp>
      <p:sp>
        <p:nvSpPr>
          <p:cNvPr id="271" name="Google Shape;271;p13"/>
          <p:cNvSpPr txBox="1"/>
          <p:nvPr/>
        </p:nvSpPr>
        <p:spPr>
          <a:xfrm>
            <a:off x="8884444" y="2775045"/>
            <a:ext cx="2802731" cy="338554"/>
          </a:xfrm>
          <a:prstGeom prst="rect">
            <a:avLst/>
          </a:prstGeom>
          <a:gradFill>
            <a:gsLst>
              <a:gs pos="0">
                <a:srgbClr val="F2A99B"/>
              </a:gs>
              <a:gs pos="50000">
                <a:srgbClr val="EA9D8D"/>
              </a:gs>
              <a:gs pos="100000">
                <a:srgbClr val="ED8D78"/>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chemeClr val="dk1"/>
                </a:solidFill>
                <a:latin typeface="Calibri"/>
                <a:ea typeface="Calibri"/>
                <a:cs typeface="Calibri"/>
                <a:sym typeface="Calibri"/>
              </a:rPr>
              <a:t>Professional development skills </a:t>
            </a:r>
            <a:endParaRPr/>
          </a:p>
        </p:txBody>
      </p:sp>
      <p:sp>
        <p:nvSpPr>
          <p:cNvPr id="272" name="Google Shape;272;p13"/>
          <p:cNvSpPr txBox="1"/>
          <p:nvPr/>
        </p:nvSpPr>
        <p:spPr>
          <a:xfrm>
            <a:off x="2457450" y="3234872"/>
            <a:ext cx="8220074" cy="738664"/>
          </a:xfrm>
          <a:prstGeom prst="rect">
            <a:avLst/>
          </a:prstGeom>
          <a:solidFill>
            <a:schemeClr val="accent2">
              <a:alpha val="49803"/>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a:solidFill>
                  <a:schemeClr val="lt1"/>
                </a:solidFill>
                <a:latin typeface="Calibri"/>
                <a:ea typeface="Calibri"/>
                <a:cs typeface="Calibri"/>
                <a:sym typeface="Calibri"/>
              </a:rPr>
              <a:t>The ability to develop and implement teaching strategies that meet educational objectives and cater for the needs of different learners is essential. When dealing with learners with dyscalculia, it is particularly important to know and apply alternative teaching methods in order to take individual learning needs into account.</a:t>
            </a:r>
            <a:endParaRPr/>
          </a:p>
        </p:txBody>
      </p:sp>
      <p:sp>
        <p:nvSpPr>
          <p:cNvPr id="273" name="Google Shape;273;p13"/>
          <p:cNvSpPr txBox="1"/>
          <p:nvPr/>
        </p:nvSpPr>
        <p:spPr>
          <a:xfrm>
            <a:off x="210741" y="3422813"/>
            <a:ext cx="2303859" cy="338554"/>
          </a:xfrm>
          <a:prstGeom prst="rect">
            <a:avLst/>
          </a:prstGeom>
          <a:gradFill>
            <a:gsLst>
              <a:gs pos="0">
                <a:srgbClr val="F2A99B"/>
              </a:gs>
              <a:gs pos="50000">
                <a:srgbClr val="EA9D8D"/>
              </a:gs>
              <a:gs pos="100000">
                <a:srgbClr val="ED8D78"/>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chemeClr val="dk1"/>
                </a:solidFill>
                <a:latin typeface="Calibri"/>
                <a:ea typeface="Calibri"/>
                <a:cs typeface="Calibri"/>
                <a:sym typeface="Calibri"/>
              </a:rPr>
              <a:t>Pedagogical competence</a:t>
            </a:r>
            <a:endParaRPr/>
          </a:p>
        </p:txBody>
      </p:sp>
      <p:sp>
        <p:nvSpPr>
          <p:cNvPr id="274" name="Google Shape;274;p13"/>
          <p:cNvSpPr txBox="1"/>
          <p:nvPr/>
        </p:nvSpPr>
        <p:spPr>
          <a:xfrm>
            <a:off x="1276350" y="4189965"/>
            <a:ext cx="7324725" cy="738664"/>
          </a:xfrm>
          <a:prstGeom prst="rect">
            <a:avLst/>
          </a:prstGeom>
          <a:solidFill>
            <a:schemeClr val="accent2">
              <a:alpha val="49803"/>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a:solidFill>
                  <a:schemeClr val="lt1"/>
                </a:solidFill>
                <a:latin typeface="Calibri"/>
                <a:ea typeface="Calibri"/>
                <a:cs typeface="Calibri"/>
                <a:sym typeface="Calibri"/>
              </a:rPr>
              <a:t>Teachers should be able to collaborate effectively with colleagues, parents and other stakeholders to improve the educational experience for learners. Collaboration enables a holistic approach to support learners with dyscalculia as different perspectives and expertise can be brought together.</a:t>
            </a:r>
            <a:endParaRPr/>
          </a:p>
        </p:txBody>
      </p:sp>
      <p:sp>
        <p:nvSpPr>
          <p:cNvPr id="275" name="Google Shape;275;p13"/>
          <p:cNvSpPr txBox="1"/>
          <p:nvPr/>
        </p:nvSpPr>
        <p:spPr>
          <a:xfrm>
            <a:off x="8474870" y="4402134"/>
            <a:ext cx="1745456" cy="338554"/>
          </a:xfrm>
          <a:prstGeom prst="rect">
            <a:avLst/>
          </a:prstGeom>
          <a:gradFill>
            <a:gsLst>
              <a:gs pos="0">
                <a:srgbClr val="F2A99B"/>
              </a:gs>
              <a:gs pos="50000">
                <a:srgbClr val="EA9D8D"/>
              </a:gs>
              <a:gs pos="100000">
                <a:srgbClr val="ED8D78"/>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chemeClr val="dk1"/>
                </a:solidFill>
                <a:latin typeface="Calibri"/>
                <a:ea typeface="Calibri"/>
                <a:cs typeface="Calibri"/>
                <a:sym typeface="Calibri"/>
              </a:rPr>
              <a:t>Collaboration skills</a:t>
            </a:r>
            <a:endParaRPr/>
          </a:p>
        </p:txBody>
      </p:sp>
      <p:sp>
        <p:nvSpPr>
          <p:cNvPr id="276" name="Google Shape;276;p13"/>
          <p:cNvSpPr txBox="1"/>
          <p:nvPr/>
        </p:nvSpPr>
        <p:spPr>
          <a:xfrm>
            <a:off x="3299221" y="5152026"/>
            <a:ext cx="6536531" cy="738664"/>
          </a:xfrm>
          <a:prstGeom prst="rect">
            <a:avLst/>
          </a:prstGeom>
          <a:solidFill>
            <a:schemeClr val="accent2">
              <a:alpha val="49803"/>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a:solidFill>
                  <a:schemeClr val="lt1"/>
                </a:solidFill>
                <a:latin typeface="Calibri"/>
                <a:ea typeface="Calibri"/>
                <a:cs typeface="Calibri"/>
                <a:sym typeface="Calibri"/>
              </a:rPr>
              <a:t>The ability to effectively convey information and interact with learners, other teachers and families is essential. Communicating clearly and comprehensibly fosters a supportive learning environment and facilitates collaboration among all stakeholders.</a:t>
            </a:r>
            <a:endParaRPr/>
          </a:p>
        </p:txBody>
      </p:sp>
      <p:sp>
        <p:nvSpPr>
          <p:cNvPr id="277" name="Google Shape;277;p13"/>
          <p:cNvSpPr txBox="1"/>
          <p:nvPr/>
        </p:nvSpPr>
        <p:spPr>
          <a:xfrm>
            <a:off x="1304925" y="5354220"/>
            <a:ext cx="2028825" cy="338554"/>
          </a:xfrm>
          <a:prstGeom prst="rect">
            <a:avLst/>
          </a:prstGeom>
          <a:gradFill>
            <a:gsLst>
              <a:gs pos="0">
                <a:srgbClr val="F2A99B"/>
              </a:gs>
              <a:gs pos="50000">
                <a:srgbClr val="EA9D8D"/>
              </a:gs>
              <a:gs pos="100000">
                <a:srgbClr val="ED8D78"/>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chemeClr val="dk1"/>
                </a:solidFill>
                <a:latin typeface="Calibri"/>
                <a:ea typeface="Calibri"/>
                <a:cs typeface="Calibri"/>
                <a:sym typeface="Calibri"/>
              </a:rPr>
              <a:t>Communication skills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14"/>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Module 1: Development of key competences</a:t>
            </a:r>
            <a:br>
              <a:rPr lang="en-GB" sz="3200" b="1">
                <a:solidFill>
                  <a:schemeClr val="lt1"/>
                </a:solidFill>
              </a:rPr>
            </a:br>
            <a:r>
              <a:rPr lang="en-GB" sz="3200" b="1">
                <a:solidFill>
                  <a:schemeClr val="lt1"/>
                </a:solidFill>
              </a:rPr>
              <a:t>2</a:t>
            </a:r>
            <a:r>
              <a:rPr lang="en-GB" sz="3200">
                <a:solidFill>
                  <a:schemeClr val="lt1"/>
                </a:solidFill>
              </a:rPr>
              <a:t>. Content of the Module</a:t>
            </a:r>
            <a:endParaRPr sz="3200" b="1">
              <a:solidFill>
                <a:schemeClr val="lt1"/>
              </a:solidFill>
            </a:endParaRPr>
          </a:p>
        </p:txBody>
      </p:sp>
      <p:sp>
        <p:nvSpPr>
          <p:cNvPr id="283" name="Google Shape;283;p14"/>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en-GB" sz="1600"/>
              <a:t>The </a:t>
            </a:r>
            <a:r>
              <a:rPr lang="en-GB" sz="1600" b="1"/>
              <a:t>methodological competences </a:t>
            </a:r>
            <a:r>
              <a:rPr lang="en-GB" sz="1600"/>
              <a:t>of a teacher for dyscalculic students are:</a:t>
            </a:r>
            <a:endParaRPr/>
          </a:p>
          <a:p>
            <a:pPr marL="0" lvl="0" indent="0" algn="l" rtl="0">
              <a:lnSpc>
                <a:spcPct val="150000"/>
              </a:lnSpc>
              <a:spcBef>
                <a:spcPts val="10"/>
              </a:spcBef>
              <a:spcAft>
                <a:spcPts val="0"/>
              </a:spcAft>
              <a:buClr>
                <a:schemeClr val="dk1"/>
              </a:buClr>
              <a:buSzPts val="1600"/>
              <a:buNone/>
            </a:pPr>
            <a:endParaRPr sz="1600"/>
          </a:p>
        </p:txBody>
      </p:sp>
      <p:grpSp>
        <p:nvGrpSpPr>
          <p:cNvPr id="284" name="Google Shape;284;p14"/>
          <p:cNvGrpSpPr/>
          <p:nvPr/>
        </p:nvGrpSpPr>
        <p:grpSpPr>
          <a:xfrm>
            <a:off x="3726584" y="2039324"/>
            <a:ext cx="7386410" cy="3446102"/>
            <a:chOff x="2309" y="229573"/>
            <a:chExt cx="7386410" cy="3446102"/>
          </a:xfrm>
        </p:grpSpPr>
        <p:sp>
          <p:nvSpPr>
            <p:cNvPr id="285" name="Google Shape;285;p14"/>
            <p:cNvSpPr/>
            <p:nvPr/>
          </p:nvSpPr>
          <p:spPr>
            <a:xfrm>
              <a:off x="2309" y="229573"/>
              <a:ext cx="2251954" cy="473096"/>
            </a:xfrm>
            <a:prstGeom prst="rect">
              <a:avLst/>
            </a:prstGeom>
            <a:solidFill>
              <a:srgbClr val="E7DED9"/>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4"/>
            <p:cNvSpPr txBox="1"/>
            <p:nvPr/>
          </p:nvSpPr>
          <p:spPr>
            <a:xfrm>
              <a:off x="2309" y="229573"/>
              <a:ext cx="2251954" cy="473096"/>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methodological competence</a:t>
              </a:r>
              <a:endParaRPr/>
            </a:p>
          </p:txBody>
        </p:sp>
        <p:sp>
          <p:nvSpPr>
            <p:cNvPr id="287" name="Google Shape;287;p14"/>
            <p:cNvSpPr/>
            <p:nvPr/>
          </p:nvSpPr>
          <p:spPr>
            <a:xfrm>
              <a:off x="2309" y="702669"/>
              <a:ext cx="2251954" cy="2973006"/>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4"/>
            <p:cNvSpPr txBox="1"/>
            <p:nvPr/>
          </p:nvSpPr>
          <p:spPr>
            <a:xfrm>
              <a:off x="2309" y="702669"/>
              <a:ext cx="2251954" cy="2973006"/>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Teachers should have the ability to choose and apply appropriate teaching methods and techniques for different levels of learning</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For students with dyscalculia, it is particularly important to master a variety of methodological approaches to meet individual learning needs</a:t>
              </a:r>
              <a:endParaRPr/>
            </a:p>
          </p:txBody>
        </p:sp>
        <p:sp>
          <p:nvSpPr>
            <p:cNvPr id="289" name="Google Shape;289;p14"/>
            <p:cNvSpPr/>
            <p:nvPr/>
          </p:nvSpPr>
          <p:spPr>
            <a:xfrm>
              <a:off x="2569537" y="229573"/>
              <a:ext cx="2251954" cy="473096"/>
            </a:xfrm>
            <a:prstGeom prst="rect">
              <a:avLst/>
            </a:prstGeom>
            <a:solidFill>
              <a:srgbClr val="E7DED9"/>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4"/>
            <p:cNvSpPr txBox="1"/>
            <p:nvPr/>
          </p:nvSpPr>
          <p:spPr>
            <a:xfrm>
              <a:off x="2569537" y="229573"/>
              <a:ext cx="2251954" cy="473096"/>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adaptability</a:t>
              </a:r>
              <a:endParaRPr/>
            </a:p>
          </p:txBody>
        </p:sp>
        <p:sp>
          <p:nvSpPr>
            <p:cNvPr id="291" name="Google Shape;291;p14"/>
            <p:cNvSpPr/>
            <p:nvPr/>
          </p:nvSpPr>
          <p:spPr>
            <a:xfrm>
              <a:off x="2569537" y="702669"/>
              <a:ext cx="2251954" cy="2973006"/>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4"/>
            <p:cNvSpPr txBox="1"/>
            <p:nvPr/>
          </p:nvSpPr>
          <p:spPr>
            <a:xfrm>
              <a:off x="2569537" y="702669"/>
              <a:ext cx="2251954" cy="2973006"/>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The ability to adapt teaching methods to meet the needs of students with different learning levels is crucial</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This requires flexibility and a willingness to organise lessons dynamically to meet the different needs of learners with dyscalculia</a:t>
              </a:r>
              <a:endParaRPr/>
            </a:p>
          </p:txBody>
        </p:sp>
        <p:sp>
          <p:nvSpPr>
            <p:cNvPr id="293" name="Google Shape;293;p14"/>
            <p:cNvSpPr/>
            <p:nvPr/>
          </p:nvSpPr>
          <p:spPr>
            <a:xfrm>
              <a:off x="5136765" y="229573"/>
              <a:ext cx="2251954" cy="473096"/>
            </a:xfrm>
            <a:prstGeom prst="rect">
              <a:avLst/>
            </a:prstGeom>
            <a:solidFill>
              <a:srgbClr val="E7DED9"/>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4"/>
            <p:cNvSpPr txBox="1"/>
            <p:nvPr/>
          </p:nvSpPr>
          <p:spPr>
            <a:xfrm>
              <a:off x="5136765" y="229573"/>
              <a:ext cx="2251954" cy="473096"/>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continuous development of methodological competences </a:t>
              </a:r>
              <a:endParaRPr/>
            </a:p>
          </p:txBody>
        </p:sp>
        <p:sp>
          <p:nvSpPr>
            <p:cNvPr id="295" name="Google Shape;295;p14"/>
            <p:cNvSpPr/>
            <p:nvPr/>
          </p:nvSpPr>
          <p:spPr>
            <a:xfrm>
              <a:off x="5136765" y="702669"/>
              <a:ext cx="2251954" cy="2973006"/>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4"/>
            <p:cNvSpPr txBox="1"/>
            <p:nvPr/>
          </p:nvSpPr>
          <p:spPr>
            <a:xfrm>
              <a:off x="5136765" y="702669"/>
              <a:ext cx="2251954" cy="2973006"/>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In order to successfully use different approaches and practices, examples of activities, teaching methods and techniques in education for students with different levels of learning, the continuous development of methodological competencies is essential</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Teachers should put effort into the improvement of their skills through further training and the exchange of good practice</a:t>
              </a:r>
              <a:endParaRPr/>
            </a:p>
          </p:txBody>
        </p:sp>
      </p:grpSp>
      <p:sp>
        <p:nvSpPr>
          <p:cNvPr id="297" name="Google Shape;297;p14"/>
          <p:cNvSpPr txBox="1"/>
          <p:nvPr/>
        </p:nvSpPr>
        <p:spPr>
          <a:xfrm>
            <a:off x="838200" y="2130841"/>
            <a:ext cx="2428875" cy="35394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chemeClr val="dk1"/>
                </a:solidFill>
                <a:latin typeface="Calibri"/>
                <a:ea typeface="Calibri"/>
                <a:cs typeface="Calibri"/>
                <a:sym typeface="Calibri"/>
              </a:rPr>
              <a:t>Developing and maintaining these methodological skills enables teachers to organise lessons to meet the needs of learners with dyscalculia. Adaptability and a constant willingness to evolve are key elements in creating an effective and supportive learning environment that meets the diverse needs of learners.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15"/>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GB" sz="1600" b="1"/>
              <a:t>“Meeting the Needs of Students with Dyslexia and Dyscalculia"</a:t>
            </a:r>
            <a:endParaRPr/>
          </a:p>
          <a:p>
            <a:pPr marL="0" lvl="0" indent="0" algn="l" rtl="0">
              <a:lnSpc>
                <a:spcPct val="90000"/>
              </a:lnSpc>
              <a:spcBef>
                <a:spcPts val="1000"/>
              </a:spcBef>
              <a:spcAft>
                <a:spcPts val="0"/>
              </a:spcAft>
              <a:buClr>
                <a:schemeClr val="dk1"/>
              </a:buClr>
              <a:buSzPts val="1600"/>
              <a:buNone/>
            </a:pPr>
            <a:endParaRPr sz="1600"/>
          </a:p>
          <a:p>
            <a:pPr marL="0" lvl="0" indent="0" algn="l" rtl="0">
              <a:lnSpc>
                <a:spcPct val="90000"/>
              </a:lnSpc>
              <a:spcBef>
                <a:spcPts val="1000"/>
              </a:spcBef>
              <a:spcAft>
                <a:spcPts val="0"/>
              </a:spcAft>
              <a:buClr>
                <a:schemeClr val="dk1"/>
              </a:buClr>
              <a:buSzPts val="1600"/>
              <a:buNone/>
            </a:pPr>
            <a:r>
              <a:rPr lang="en-GB" sz="1600"/>
              <a:t>Authors: B. Witzel &amp; M. Mize (Withrop University)</a:t>
            </a:r>
            <a:endParaRPr/>
          </a:p>
          <a:p>
            <a:pPr marL="0" lvl="0" indent="0" algn="l" rtl="0">
              <a:lnSpc>
                <a:spcPct val="90000"/>
              </a:lnSpc>
              <a:spcBef>
                <a:spcPts val="1000"/>
              </a:spcBef>
              <a:spcAft>
                <a:spcPts val="0"/>
              </a:spcAft>
              <a:buClr>
                <a:schemeClr val="dk1"/>
              </a:buClr>
              <a:buSzPts val="1600"/>
              <a:buNone/>
            </a:pPr>
            <a:r>
              <a:rPr lang="en-GB" sz="1600"/>
              <a:t>Published in: SRATE Journal 27(1)</a:t>
            </a:r>
            <a:endParaRPr/>
          </a:p>
          <a:p>
            <a:pPr marL="0" lvl="0" indent="0" algn="l" rtl="0">
              <a:lnSpc>
                <a:spcPct val="90000"/>
              </a:lnSpc>
              <a:spcBef>
                <a:spcPts val="1000"/>
              </a:spcBef>
              <a:spcAft>
                <a:spcPts val="0"/>
              </a:spcAft>
              <a:buClr>
                <a:schemeClr val="dk1"/>
              </a:buClr>
              <a:buSzPts val="1600"/>
              <a:buNone/>
            </a:pPr>
            <a:r>
              <a:rPr lang="en-GB" sz="1600"/>
              <a:t>Year: 2018</a:t>
            </a:r>
            <a:endParaRPr/>
          </a:p>
          <a:p>
            <a:pPr marL="0" lvl="0" indent="0" algn="l" rtl="0">
              <a:lnSpc>
                <a:spcPct val="90000"/>
              </a:lnSpc>
              <a:spcBef>
                <a:spcPts val="1000"/>
              </a:spcBef>
              <a:spcAft>
                <a:spcPts val="0"/>
              </a:spcAft>
              <a:buClr>
                <a:schemeClr val="dk1"/>
              </a:buClr>
              <a:buSzPts val="1600"/>
              <a:buNone/>
            </a:pPr>
            <a:endParaRPr sz="1600" u="sng">
              <a:solidFill>
                <a:schemeClr val="hlink"/>
              </a:solidFill>
              <a:hlinkClick r:id="rId3"/>
            </a:endParaRPr>
          </a:p>
          <a:p>
            <a:pPr marL="0" lvl="0" indent="0" algn="l" rtl="0">
              <a:lnSpc>
                <a:spcPct val="90000"/>
              </a:lnSpc>
              <a:spcBef>
                <a:spcPts val="1000"/>
              </a:spcBef>
              <a:spcAft>
                <a:spcPts val="0"/>
              </a:spcAft>
              <a:buClr>
                <a:schemeClr val="dk1"/>
              </a:buClr>
              <a:buSzPts val="1600"/>
              <a:buNone/>
            </a:pPr>
            <a:r>
              <a:rPr lang="en-GB" sz="1600"/>
              <a:t>Link: </a:t>
            </a:r>
            <a:r>
              <a:rPr lang="en-GB" sz="1600" u="sng">
                <a:solidFill>
                  <a:schemeClr val="hlink"/>
                </a:solidFill>
                <a:hlinkClick r:id="rId3"/>
              </a:rPr>
              <a:t>https://files.eric.ed.gov/fulltext/EJ1166703.pdf</a:t>
            </a:r>
            <a:r>
              <a:rPr lang="en-GB" sz="1600"/>
              <a:t> </a:t>
            </a:r>
            <a:endParaRPr/>
          </a:p>
        </p:txBody>
      </p:sp>
      <p:sp>
        <p:nvSpPr>
          <p:cNvPr id="303" name="Google Shape;303;p15"/>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Module 1: Development of key competences</a:t>
            </a:r>
            <a:br>
              <a:rPr lang="en-GB" sz="3200" b="1">
                <a:solidFill>
                  <a:schemeClr val="lt1"/>
                </a:solidFill>
              </a:rPr>
            </a:br>
            <a:r>
              <a:rPr lang="en-GB" sz="3200" b="1">
                <a:solidFill>
                  <a:schemeClr val="lt1"/>
                </a:solidFill>
              </a:rPr>
              <a:t>3</a:t>
            </a:r>
            <a:r>
              <a:rPr lang="en-GB" sz="3200">
                <a:solidFill>
                  <a:schemeClr val="lt1"/>
                </a:solidFill>
              </a:rPr>
              <a:t>. Link to additional text</a:t>
            </a:r>
            <a:endParaRPr sz="3200" b="1">
              <a:solidFill>
                <a:schemeClr val="lt1"/>
              </a:solidFill>
            </a:endParaRPr>
          </a:p>
        </p:txBody>
      </p:sp>
      <p:pic>
        <p:nvPicPr>
          <p:cNvPr id="304" name="Google Shape;304;p15"/>
          <p:cNvPicPr preferRelativeResize="0"/>
          <p:nvPr/>
        </p:nvPicPr>
        <p:blipFill rotWithShape="1">
          <a:blip r:embed="rId4">
            <a:alphaModFix/>
          </a:blip>
          <a:srcRect/>
          <a:stretch/>
        </p:blipFill>
        <p:spPr>
          <a:xfrm>
            <a:off x="6793155" y="1843945"/>
            <a:ext cx="1729890" cy="217950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6"/>
          <p:cNvSpPr/>
          <p:nvPr/>
        </p:nvSpPr>
        <p:spPr>
          <a:xfrm>
            <a:off x="838200" y="1558886"/>
            <a:ext cx="6696075" cy="1290199"/>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0" name="Google Shape;310;p16"/>
          <p:cNvSpPr txBox="1">
            <a:spLocks noGrp="1"/>
          </p:cNvSpPr>
          <p:nvPr>
            <p:ph type="body" idx="1"/>
          </p:nvPr>
        </p:nvSpPr>
        <p:spPr>
          <a:xfrm>
            <a:off x="838200" y="1895475"/>
            <a:ext cx="6067425" cy="79256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GB" sz="1600" b="1"/>
              <a:t>Link Video English: “Dyscalculia: Teaching Strategies &amp; Modifications”</a:t>
            </a:r>
            <a:endParaRPr/>
          </a:p>
          <a:p>
            <a:pPr marL="0" lvl="0" indent="0" algn="l" rtl="0">
              <a:lnSpc>
                <a:spcPct val="90000"/>
              </a:lnSpc>
              <a:spcBef>
                <a:spcPts val="1000"/>
              </a:spcBef>
              <a:spcAft>
                <a:spcPts val="0"/>
              </a:spcAft>
              <a:buClr>
                <a:schemeClr val="dk1"/>
              </a:buClr>
              <a:buSzPts val="1600"/>
              <a:buNone/>
            </a:pPr>
            <a:r>
              <a:rPr lang="en-GB" sz="1600" u="sng">
                <a:solidFill>
                  <a:schemeClr val="hlink"/>
                </a:solidFill>
                <a:hlinkClick r:id="rId3"/>
              </a:rPr>
              <a:t>https://www.youtube.com/watch?v=BWaam8s9wSs</a:t>
            </a:r>
            <a:endParaRPr sz="1600"/>
          </a:p>
        </p:txBody>
      </p:sp>
      <p:sp>
        <p:nvSpPr>
          <p:cNvPr id="311" name="Google Shape;311;p16"/>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Module 1: Development of key competences</a:t>
            </a:r>
            <a:br>
              <a:rPr lang="en-GB" sz="3200" b="1">
                <a:solidFill>
                  <a:schemeClr val="lt1"/>
                </a:solidFill>
              </a:rPr>
            </a:br>
            <a:r>
              <a:rPr lang="en-GB" sz="3200" b="1">
                <a:solidFill>
                  <a:schemeClr val="lt1"/>
                </a:solidFill>
              </a:rPr>
              <a:t>4</a:t>
            </a:r>
            <a:r>
              <a:rPr lang="en-GB" sz="3200">
                <a:solidFill>
                  <a:schemeClr val="lt1"/>
                </a:solidFill>
              </a:rPr>
              <a:t>. Link to additional videos</a:t>
            </a:r>
            <a:endParaRPr sz="3200" b="1">
              <a:solidFill>
                <a:schemeClr val="lt1"/>
              </a:solidFill>
            </a:endParaRPr>
          </a:p>
        </p:txBody>
      </p:sp>
      <p:pic>
        <p:nvPicPr>
          <p:cNvPr id="312" name="Google Shape;312;p16"/>
          <p:cNvPicPr preferRelativeResize="0"/>
          <p:nvPr/>
        </p:nvPicPr>
        <p:blipFill rotWithShape="1">
          <a:blip r:embed="rId4">
            <a:alphaModFix/>
          </a:blip>
          <a:srcRect/>
          <a:stretch/>
        </p:blipFill>
        <p:spPr>
          <a:xfrm>
            <a:off x="7981950" y="1262501"/>
            <a:ext cx="2143125" cy="2143125"/>
          </a:xfrm>
          <a:prstGeom prst="rect">
            <a:avLst/>
          </a:prstGeom>
          <a:noFill/>
          <a:ln w="9525" cap="flat" cmpd="sng">
            <a:solidFill>
              <a:schemeClr val="accent1"/>
            </a:solidFill>
            <a:prstDash val="solid"/>
            <a:round/>
            <a:headEnd type="none" w="sm" len="sm"/>
            <a:tailEnd type="none" w="sm" len="sm"/>
          </a:ln>
        </p:spPr>
      </p:pic>
      <p:sp>
        <p:nvSpPr>
          <p:cNvPr id="313" name="Google Shape;313;p16"/>
          <p:cNvSpPr/>
          <p:nvPr/>
        </p:nvSpPr>
        <p:spPr>
          <a:xfrm rot="10800000">
            <a:off x="2924173" y="4378301"/>
            <a:ext cx="8543926" cy="1290199"/>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4" name="Google Shape;314;p16"/>
          <p:cNvSpPr txBox="1"/>
          <p:nvPr/>
        </p:nvSpPr>
        <p:spPr>
          <a:xfrm>
            <a:off x="3495676" y="4733725"/>
            <a:ext cx="8181974"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a:solidFill>
                  <a:schemeClr val="dk1"/>
                </a:solidFill>
                <a:latin typeface="Calibri"/>
                <a:ea typeface="Calibri"/>
                <a:cs typeface="Calibri"/>
                <a:sym typeface="Calibri"/>
              </a:rPr>
              <a:t>Link Video German: “Rechenschwäche - Was tun bei Dyskalkulie? | Schule im Gespräch #190”</a:t>
            </a:r>
            <a:endParaRPr/>
          </a:p>
          <a:p>
            <a:pPr marL="0" marR="0" lvl="0" indent="0" algn="l" rtl="0">
              <a:spcBef>
                <a:spcPts val="0"/>
              </a:spcBef>
              <a:spcAft>
                <a:spcPts val="0"/>
              </a:spcAft>
              <a:buNone/>
            </a:pPr>
            <a:r>
              <a:rPr lang="en-GB" sz="1600" u="sng">
                <a:solidFill>
                  <a:srgbClr val="6B9F25"/>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https://www.youtube.com/watch?v=N_ur5UD2iv4</a:t>
            </a:r>
            <a:r>
              <a:rPr lang="en-GB" sz="1600">
                <a:solidFill>
                  <a:srgbClr val="6B9F25"/>
                </a:solidFill>
                <a:latin typeface="Calibri"/>
                <a:ea typeface="Calibri"/>
                <a:cs typeface="Calibri"/>
                <a:sym typeface="Calibri"/>
              </a:rPr>
              <a:t> </a:t>
            </a:r>
            <a:endParaRPr/>
          </a:p>
        </p:txBody>
      </p:sp>
      <p:pic>
        <p:nvPicPr>
          <p:cNvPr id="315" name="Google Shape;315;p16"/>
          <p:cNvPicPr preferRelativeResize="0"/>
          <p:nvPr/>
        </p:nvPicPr>
        <p:blipFill rotWithShape="1">
          <a:blip r:embed="rId6">
            <a:alphaModFix/>
          </a:blip>
          <a:srcRect/>
          <a:stretch/>
        </p:blipFill>
        <p:spPr>
          <a:xfrm>
            <a:off x="681601" y="3952401"/>
            <a:ext cx="2142000" cy="2142000"/>
          </a:xfrm>
          <a:prstGeom prst="rect">
            <a:avLst/>
          </a:prstGeom>
          <a:noFill/>
          <a:ln w="9525" cap="flat" cmpd="sng">
            <a:solidFill>
              <a:schemeClr val="accent1"/>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17"/>
          <p:cNvSpPr txBox="1">
            <a:spLocks noGrp="1"/>
          </p:cNvSpPr>
          <p:nvPr>
            <p:ph type="body" idx="1"/>
          </p:nvPr>
        </p:nvSpPr>
        <p:spPr>
          <a:xfrm>
            <a:off x="0" y="925913"/>
            <a:ext cx="6096000" cy="2503088"/>
          </a:xfrm>
          <a:prstGeom prst="rect">
            <a:avLst/>
          </a:prstGeom>
          <a:solidFill>
            <a:srgbClr val="F3D5A6"/>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GB" sz="1600" b="1"/>
              <a:t>1. Multiple Choice Question: What are the key competences for teachers of dyscalculic learners?</a:t>
            </a:r>
            <a:endParaRPr/>
          </a:p>
          <a:p>
            <a:pPr marL="800100" lvl="1" indent="-342900" algn="l" rtl="0">
              <a:lnSpc>
                <a:spcPct val="100000"/>
              </a:lnSpc>
              <a:spcBef>
                <a:spcPts val="500"/>
              </a:spcBef>
              <a:spcAft>
                <a:spcPts val="0"/>
              </a:spcAft>
              <a:buClr>
                <a:schemeClr val="dk1"/>
              </a:buClr>
              <a:buSzPts val="1400"/>
              <a:buAutoNum type="arabicPeriod"/>
            </a:pPr>
            <a:r>
              <a:rPr lang="en-GB" sz="1400">
                <a:highlight>
                  <a:srgbClr val="FFFF00"/>
                </a:highlight>
              </a:rPr>
              <a:t>Reflection</a:t>
            </a:r>
            <a:endParaRPr/>
          </a:p>
          <a:p>
            <a:pPr marL="800100" lvl="1" indent="-342900" algn="l" rtl="0">
              <a:lnSpc>
                <a:spcPct val="100000"/>
              </a:lnSpc>
              <a:spcBef>
                <a:spcPts val="500"/>
              </a:spcBef>
              <a:spcAft>
                <a:spcPts val="0"/>
              </a:spcAft>
              <a:buClr>
                <a:schemeClr val="dk1"/>
              </a:buClr>
              <a:buSzPts val="1400"/>
              <a:buAutoNum type="arabicPeriod"/>
            </a:pPr>
            <a:r>
              <a:rPr lang="en-GB" sz="1400">
                <a:highlight>
                  <a:srgbClr val="FFFF00"/>
                </a:highlight>
              </a:rPr>
              <a:t>Facilitation</a:t>
            </a:r>
            <a:endParaRPr/>
          </a:p>
          <a:p>
            <a:pPr marL="800100" lvl="1" indent="-342900" algn="l" rtl="0">
              <a:lnSpc>
                <a:spcPct val="100000"/>
              </a:lnSpc>
              <a:spcBef>
                <a:spcPts val="500"/>
              </a:spcBef>
              <a:spcAft>
                <a:spcPts val="0"/>
              </a:spcAft>
              <a:buClr>
                <a:schemeClr val="dk1"/>
              </a:buClr>
              <a:buSzPts val="1400"/>
              <a:buAutoNum type="arabicPeriod"/>
            </a:pPr>
            <a:r>
              <a:rPr lang="en-GB" sz="1400"/>
              <a:t>Inability to communicate</a:t>
            </a:r>
            <a:endParaRPr/>
          </a:p>
          <a:p>
            <a:pPr marL="800100" lvl="1" indent="-342900" algn="l" rtl="0">
              <a:lnSpc>
                <a:spcPct val="100000"/>
              </a:lnSpc>
              <a:spcBef>
                <a:spcPts val="500"/>
              </a:spcBef>
              <a:spcAft>
                <a:spcPts val="0"/>
              </a:spcAft>
              <a:buClr>
                <a:schemeClr val="dk1"/>
              </a:buClr>
              <a:buSzPts val="1400"/>
              <a:buAutoNum type="arabicPeriod"/>
            </a:pPr>
            <a:r>
              <a:rPr lang="en-GB" sz="1400">
                <a:highlight>
                  <a:srgbClr val="FFFF00"/>
                </a:highlight>
              </a:rPr>
              <a:t>Responsibility</a:t>
            </a:r>
            <a:endParaRPr/>
          </a:p>
          <a:p>
            <a:pPr marL="800100" lvl="1" indent="-342900" algn="l" rtl="0">
              <a:lnSpc>
                <a:spcPct val="100000"/>
              </a:lnSpc>
              <a:spcBef>
                <a:spcPts val="500"/>
              </a:spcBef>
              <a:spcAft>
                <a:spcPts val="0"/>
              </a:spcAft>
              <a:buClr>
                <a:schemeClr val="dk1"/>
              </a:buClr>
              <a:buSzPts val="1400"/>
              <a:buAutoNum type="arabicPeriod"/>
            </a:pPr>
            <a:r>
              <a:rPr lang="en-GB" sz="1400"/>
              <a:t>Intolerance</a:t>
            </a:r>
            <a:endParaRPr/>
          </a:p>
          <a:p>
            <a:pPr marL="800100" lvl="1" indent="-342900" algn="l" rtl="0">
              <a:lnSpc>
                <a:spcPct val="100000"/>
              </a:lnSpc>
              <a:spcBef>
                <a:spcPts val="500"/>
              </a:spcBef>
              <a:spcAft>
                <a:spcPts val="0"/>
              </a:spcAft>
              <a:buClr>
                <a:schemeClr val="dk1"/>
              </a:buClr>
              <a:buSzPts val="1400"/>
              <a:buAutoNum type="arabicPeriod"/>
            </a:pPr>
            <a:r>
              <a:rPr lang="en-GB" sz="1400">
                <a:highlight>
                  <a:srgbClr val="FFFF00"/>
                </a:highlight>
              </a:rPr>
              <a:t>Support</a:t>
            </a:r>
            <a:endParaRPr sz="1600"/>
          </a:p>
          <a:p>
            <a:pPr marL="0" lvl="0" indent="0" algn="l" rtl="0">
              <a:lnSpc>
                <a:spcPct val="90000"/>
              </a:lnSpc>
              <a:spcBef>
                <a:spcPts val="1000"/>
              </a:spcBef>
              <a:spcAft>
                <a:spcPts val="0"/>
              </a:spcAft>
              <a:buClr>
                <a:schemeClr val="dk1"/>
              </a:buClr>
              <a:buSzPts val="1600"/>
              <a:buNone/>
            </a:pPr>
            <a:endParaRPr sz="1600"/>
          </a:p>
        </p:txBody>
      </p:sp>
      <p:sp>
        <p:nvSpPr>
          <p:cNvPr id="321" name="Google Shape;321;p17"/>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Module 1: Development of key competences</a:t>
            </a:r>
            <a:br>
              <a:rPr lang="en-GB" sz="3200" b="1">
                <a:solidFill>
                  <a:schemeClr val="lt1"/>
                </a:solidFill>
              </a:rPr>
            </a:br>
            <a:r>
              <a:rPr lang="en-GB" sz="3200" b="1">
                <a:solidFill>
                  <a:schemeClr val="lt1"/>
                </a:solidFill>
              </a:rPr>
              <a:t>5</a:t>
            </a:r>
            <a:r>
              <a:rPr lang="en-GB" sz="3200">
                <a:solidFill>
                  <a:schemeClr val="lt1"/>
                </a:solidFill>
              </a:rPr>
              <a:t>. Quiz</a:t>
            </a:r>
            <a:endParaRPr sz="3200" b="1">
              <a:solidFill>
                <a:schemeClr val="lt1"/>
              </a:solidFill>
            </a:endParaRPr>
          </a:p>
        </p:txBody>
      </p:sp>
      <p:sp>
        <p:nvSpPr>
          <p:cNvPr id="322" name="Google Shape;322;p17"/>
          <p:cNvSpPr txBox="1"/>
          <p:nvPr/>
        </p:nvSpPr>
        <p:spPr>
          <a:xfrm>
            <a:off x="6096000" y="925912"/>
            <a:ext cx="6096000" cy="2572499"/>
          </a:xfrm>
          <a:prstGeom prst="rect">
            <a:avLst/>
          </a:prstGeom>
          <a:solidFill>
            <a:srgbClr val="F9F2D9"/>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a:solidFill>
                  <a:schemeClr val="dk1"/>
                </a:solidFill>
                <a:latin typeface="Calibri"/>
                <a:ea typeface="Calibri"/>
                <a:cs typeface="Calibri"/>
                <a:sym typeface="Calibri"/>
              </a:rPr>
              <a:t>2. Single Choice Question: Which teaching approach promotes action-orientation, collaboration and creativity?</a:t>
            </a:r>
            <a:endParaRP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a:solidFill>
                  <a:schemeClr val="dk1"/>
                </a:solidFill>
                <a:latin typeface="Calibri"/>
                <a:ea typeface="Calibri"/>
                <a:cs typeface="Calibri"/>
                <a:sym typeface="Calibri"/>
              </a:rPr>
              <a:t>Lecture-based teaching</a:t>
            </a:r>
            <a:endParaRP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a:solidFill>
                  <a:schemeClr val="dk1"/>
                </a:solidFill>
                <a:latin typeface="Calibri"/>
                <a:ea typeface="Calibri"/>
                <a:cs typeface="Calibri"/>
                <a:sym typeface="Calibri"/>
              </a:rPr>
              <a:t>Interactive teaching</a:t>
            </a:r>
            <a:endParaRP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a:solidFill>
                  <a:schemeClr val="dk1"/>
                </a:solidFill>
                <a:latin typeface="Calibri"/>
                <a:ea typeface="Calibri"/>
                <a:cs typeface="Calibri"/>
                <a:sym typeface="Calibri"/>
              </a:rPr>
              <a:t>Problem-Based Learning (PBL) Project-Based Learning</a:t>
            </a:r>
            <a:endParaRP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a:solidFill>
                  <a:schemeClr val="dk1"/>
                </a:solidFill>
                <a:latin typeface="Calibri"/>
                <a:ea typeface="Calibri"/>
                <a:cs typeface="Calibri"/>
                <a:sym typeface="Calibri"/>
              </a:rPr>
              <a:t>Flipped Classroom</a:t>
            </a:r>
            <a:endParaRP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a:solidFill>
                  <a:schemeClr val="dk1"/>
                </a:solidFill>
                <a:highlight>
                  <a:srgbClr val="FFFF00"/>
                </a:highlight>
                <a:latin typeface="Calibri"/>
                <a:ea typeface="Calibri"/>
                <a:cs typeface="Calibri"/>
                <a:sym typeface="Calibri"/>
              </a:rPr>
              <a:t>Project-based learning (PBL)</a:t>
            </a:r>
            <a:endParaRP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a:solidFill>
                  <a:schemeClr val="dk1"/>
                </a:solidFill>
                <a:latin typeface="Calibri"/>
                <a:ea typeface="Calibri"/>
                <a:cs typeface="Calibri"/>
                <a:sym typeface="Calibri"/>
              </a:rPr>
              <a:t>Lecture-based teaching</a:t>
            </a:r>
            <a:endParaRPr/>
          </a:p>
          <a:p>
            <a:pPr marL="0" marR="0" lvl="0" indent="0" algn="l" rtl="0">
              <a:spcBef>
                <a:spcPts val="500"/>
              </a:spcBef>
              <a:spcAft>
                <a:spcPts val="0"/>
              </a:spcAft>
              <a:buNone/>
            </a:pPr>
            <a:endParaRPr sz="1600">
              <a:solidFill>
                <a:schemeClr val="dk1"/>
              </a:solidFill>
              <a:latin typeface="Calibri"/>
              <a:ea typeface="Calibri"/>
              <a:cs typeface="Calibri"/>
              <a:sym typeface="Calibri"/>
            </a:endParaRPr>
          </a:p>
        </p:txBody>
      </p:sp>
      <p:sp>
        <p:nvSpPr>
          <p:cNvPr id="323" name="Google Shape;323;p17"/>
          <p:cNvSpPr txBox="1"/>
          <p:nvPr/>
        </p:nvSpPr>
        <p:spPr>
          <a:xfrm>
            <a:off x="0" y="3427912"/>
            <a:ext cx="6096000" cy="2772000"/>
          </a:xfrm>
          <a:prstGeom prst="rect">
            <a:avLst/>
          </a:prstGeom>
          <a:solidFill>
            <a:srgbClr val="F59D83"/>
          </a:solid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1600"/>
              <a:buFont typeface="Arial"/>
              <a:buNone/>
            </a:pPr>
            <a:r>
              <a:rPr lang="en-GB" sz="1600" b="1">
                <a:solidFill>
                  <a:schemeClr val="dk1"/>
                </a:solidFill>
                <a:latin typeface="Calibri"/>
                <a:ea typeface="Calibri"/>
                <a:cs typeface="Calibri"/>
                <a:sym typeface="Calibri"/>
              </a:rPr>
              <a:t>3. Why is it particularly important for teachers who teach learners with dyscalculia to go through continuous professional development?</a:t>
            </a:r>
            <a:endParaRPr/>
          </a:p>
          <a:p>
            <a:pPr marL="800100" marR="0" lvl="1" indent="-342900" algn="l" rtl="0">
              <a:lnSpc>
                <a:spcPct val="90000"/>
              </a:lnSpc>
              <a:spcBef>
                <a:spcPts val="500"/>
              </a:spcBef>
              <a:spcAft>
                <a:spcPts val="0"/>
              </a:spcAft>
              <a:buClr>
                <a:schemeClr val="dk1"/>
              </a:buClr>
              <a:buSzPts val="1400"/>
              <a:buFont typeface="Calibri"/>
              <a:buAutoNum type="arabicPeriod"/>
            </a:pPr>
            <a:r>
              <a:rPr lang="en-GB" sz="1400" b="0" i="0" u="none" strike="noStrike" cap="none">
                <a:solidFill>
                  <a:schemeClr val="dk1"/>
                </a:solidFill>
                <a:latin typeface="Calibri"/>
                <a:ea typeface="Calibri"/>
                <a:cs typeface="Calibri"/>
                <a:sym typeface="Calibri"/>
              </a:rPr>
              <a:t>To learn alternative teaching methods for individual learning needs.</a:t>
            </a:r>
            <a:endParaRPr/>
          </a:p>
          <a:p>
            <a:pPr marL="800100" marR="0" lvl="1" indent="-342900" algn="l" rtl="0">
              <a:lnSpc>
                <a:spcPct val="90000"/>
              </a:lnSpc>
              <a:spcBef>
                <a:spcPts val="500"/>
              </a:spcBef>
              <a:spcAft>
                <a:spcPts val="0"/>
              </a:spcAft>
              <a:buClr>
                <a:schemeClr val="dk1"/>
              </a:buClr>
              <a:buSzPts val="1400"/>
              <a:buFont typeface="Calibri"/>
              <a:buAutoNum type="arabicPeriod"/>
            </a:pPr>
            <a:r>
              <a:rPr lang="en-GB" sz="1400" b="0" i="0" u="none" strike="noStrike" cap="none">
                <a:solidFill>
                  <a:schemeClr val="dk1"/>
                </a:solidFill>
                <a:latin typeface="Calibri"/>
                <a:ea typeface="Calibri"/>
                <a:cs typeface="Calibri"/>
                <a:sym typeface="Calibri"/>
              </a:rPr>
              <a:t>To better meet the difficulties of pupils.</a:t>
            </a:r>
            <a:endParaRPr/>
          </a:p>
          <a:p>
            <a:pPr marL="800100" marR="0" lvl="1" indent="-342900" algn="l" rtl="0">
              <a:lnSpc>
                <a:spcPct val="90000"/>
              </a:lnSpc>
              <a:spcBef>
                <a:spcPts val="500"/>
              </a:spcBef>
              <a:spcAft>
                <a:spcPts val="0"/>
              </a:spcAft>
              <a:buClr>
                <a:schemeClr val="dk1"/>
              </a:buClr>
              <a:buSzPts val="1400"/>
              <a:buFont typeface="Calibri"/>
              <a:buAutoNum type="arabicPeriod"/>
            </a:pPr>
            <a:r>
              <a:rPr lang="en-GB" sz="1400" b="0" i="0" u="none" strike="noStrike" cap="none">
                <a:solidFill>
                  <a:schemeClr val="dk1"/>
                </a:solidFill>
                <a:latin typeface="Calibri"/>
                <a:ea typeface="Calibri"/>
                <a:cs typeface="Calibri"/>
                <a:sym typeface="Calibri"/>
              </a:rPr>
              <a:t>To take into account current research findings in the field of dyscalculia.</a:t>
            </a:r>
            <a:endParaRPr/>
          </a:p>
          <a:p>
            <a:pPr marL="800100" marR="0" lvl="1" indent="-342900" algn="l" rtl="0">
              <a:lnSpc>
                <a:spcPct val="90000"/>
              </a:lnSpc>
              <a:spcBef>
                <a:spcPts val="500"/>
              </a:spcBef>
              <a:spcAft>
                <a:spcPts val="0"/>
              </a:spcAft>
              <a:buClr>
                <a:schemeClr val="dk1"/>
              </a:buClr>
              <a:buSzPts val="1400"/>
              <a:buFont typeface="Calibri"/>
              <a:buAutoNum type="arabicPeriod"/>
            </a:pPr>
            <a:r>
              <a:rPr lang="en-GB" sz="1400" b="0" i="0" u="none" strike="noStrike" cap="none">
                <a:solidFill>
                  <a:schemeClr val="dk1"/>
                </a:solidFill>
                <a:highlight>
                  <a:srgbClr val="FFFF00"/>
                </a:highlight>
                <a:latin typeface="Calibri"/>
                <a:ea typeface="Calibri"/>
                <a:cs typeface="Calibri"/>
                <a:sym typeface="Calibri"/>
              </a:rPr>
              <a:t>All of the above.</a:t>
            </a:r>
            <a:endParaRPr/>
          </a:p>
        </p:txBody>
      </p:sp>
      <p:sp>
        <p:nvSpPr>
          <p:cNvPr id="324" name="Google Shape;324;p17"/>
          <p:cNvSpPr txBox="1"/>
          <p:nvPr/>
        </p:nvSpPr>
        <p:spPr>
          <a:xfrm>
            <a:off x="6096000" y="3427910"/>
            <a:ext cx="6096000" cy="2772000"/>
          </a:xfrm>
          <a:prstGeom prst="rect">
            <a:avLst/>
          </a:prstGeom>
          <a:solidFill>
            <a:srgbClr val="FBCDBF"/>
          </a:solid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dk1"/>
              </a:buClr>
              <a:buSzPts val="1700"/>
              <a:buFont typeface="Arial"/>
              <a:buNone/>
            </a:pPr>
            <a:r>
              <a:rPr lang="en-GB" sz="1700" b="1">
                <a:solidFill>
                  <a:schemeClr val="dk1"/>
                </a:solidFill>
                <a:latin typeface="Calibri"/>
                <a:ea typeface="Calibri"/>
                <a:cs typeface="Calibri"/>
                <a:sym typeface="Calibri"/>
              </a:rPr>
              <a:t>Why is it important for teachers of learners with dyscalculia to plan lessons but still maintain a degree of adaptability?</a:t>
            </a:r>
            <a:endParaRPr/>
          </a:p>
          <a:p>
            <a:pPr marL="800100" marR="0" lvl="1" indent="-342900" algn="l" rtl="0">
              <a:lnSpc>
                <a:spcPct val="100000"/>
              </a:lnSpc>
              <a:spcBef>
                <a:spcPts val="500"/>
              </a:spcBef>
              <a:spcAft>
                <a:spcPts val="0"/>
              </a:spcAft>
              <a:buClr>
                <a:schemeClr val="dk1"/>
              </a:buClr>
              <a:buSzPts val="1400"/>
              <a:buFont typeface="Calibri"/>
              <a:buAutoNum type="arabicPeriod"/>
            </a:pPr>
            <a:r>
              <a:rPr lang="en-GB" sz="1400" b="0" i="0" u="none" strike="noStrike" cap="none">
                <a:solidFill>
                  <a:schemeClr val="dk1"/>
                </a:solidFill>
                <a:latin typeface="Calibri"/>
                <a:ea typeface="Calibri"/>
                <a:cs typeface="Calibri"/>
                <a:sym typeface="Calibri"/>
              </a:rPr>
              <a:t>Because the lesson plan provides a clear structure and teachers can set their objectives in advance.</a:t>
            </a:r>
            <a:endParaRPr/>
          </a:p>
          <a:p>
            <a:pPr marL="800100" marR="0" lvl="1" indent="-342900" algn="l" rtl="0">
              <a:lnSpc>
                <a:spcPct val="100000"/>
              </a:lnSpc>
              <a:spcBef>
                <a:spcPts val="500"/>
              </a:spcBef>
              <a:spcAft>
                <a:spcPts val="0"/>
              </a:spcAft>
              <a:buClr>
                <a:schemeClr val="dk1"/>
              </a:buClr>
              <a:buSzPts val="1400"/>
              <a:buFont typeface="Calibri"/>
              <a:buAutoNum type="arabicPeriod"/>
            </a:pPr>
            <a:r>
              <a:rPr lang="en-GB" sz="1400" b="0" i="0" u="none" strike="noStrike" cap="none">
                <a:solidFill>
                  <a:schemeClr val="dk1"/>
                </a:solidFill>
                <a:highlight>
                  <a:srgbClr val="FFFF00"/>
                </a:highlight>
                <a:latin typeface="Calibri"/>
                <a:ea typeface="Calibri"/>
                <a:cs typeface="Calibri"/>
                <a:sym typeface="Calibri"/>
              </a:rPr>
              <a:t>Because flexible customisation of lessons allows individual needs and progress of learners to be addressed.</a:t>
            </a:r>
            <a:endParaRPr/>
          </a:p>
          <a:p>
            <a:pPr marL="800100" marR="0" lvl="1" indent="-342900" algn="l" rtl="0">
              <a:lnSpc>
                <a:spcPct val="100000"/>
              </a:lnSpc>
              <a:spcBef>
                <a:spcPts val="500"/>
              </a:spcBef>
              <a:spcAft>
                <a:spcPts val="0"/>
              </a:spcAft>
              <a:buClr>
                <a:schemeClr val="dk1"/>
              </a:buClr>
              <a:buSzPts val="1400"/>
              <a:buFont typeface="Calibri"/>
              <a:buAutoNum type="arabicPeriod"/>
            </a:pPr>
            <a:r>
              <a:rPr lang="en-GB" sz="1400" b="0" i="0" u="none" strike="noStrike" cap="none">
                <a:solidFill>
                  <a:schemeClr val="dk1"/>
                </a:solidFill>
                <a:latin typeface="Calibri"/>
                <a:ea typeface="Calibri"/>
                <a:cs typeface="Calibri"/>
                <a:sym typeface="Calibri"/>
              </a:rPr>
              <a:t>Because learners with dyscalculia benefit from clear and predictable structures.</a:t>
            </a:r>
            <a:endParaRPr/>
          </a:p>
          <a:p>
            <a:pPr marL="800100" marR="0" lvl="1" indent="-342900" algn="l" rtl="0">
              <a:lnSpc>
                <a:spcPct val="100000"/>
              </a:lnSpc>
              <a:spcBef>
                <a:spcPts val="500"/>
              </a:spcBef>
              <a:spcAft>
                <a:spcPts val="0"/>
              </a:spcAft>
              <a:buClr>
                <a:schemeClr val="dk1"/>
              </a:buClr>
              <a:buSzPts val="1400"/>
              <a:buFont typeface="Calibri"/>
              <a:buAutoNum type="arabicPeriod"/>
            </a:pPr>
            <a:r>
              <a:rPr lang="en-GB" sz="1400" b="0" i="0" u="none" strike="noStrike" cap="none">
                <a:solidFill>
                  <a:schemeClr val="dk1"/>
                </a:solidFill>
                <a:latin typeface="Calibri"/>
                <a:ea typeface="Calibri"/>
                <a:cs typeface="Calibri"/>
                <a:sym typeface="Calibri"/>
              </a:rPr>
              <a:t>Because a predetermined plan enables teachers to teach more efficiently.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8"/>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a:solidFill>
                  <a:schemeClr val="lt1"/>
                </a:solidFill>
              </a:rPr>
              <a:t>Ressources</a:t>
            </a:r>
            <a:endParaRPr>
              <a:solidFill>
                <a:schemeClr val="lt1"/>
              </a:solidFill>
            </a:endParaRPr>
          </a:p>
        </p:txBody>
      </p:sp>
      <p:sp>
        <p:nvSpPr>
          <p:cNvPr id="330" name="Google Shape;330;p18"/>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GB"/>
              <a:t>Black, A., Lawson, H. &amp; Norwich, B. (2019). Lesson planning for diversity. Journal of Research in Special Educational Needs 19(2), p. 115-125.</a:t>
            </a:r>
            <a:endParaRPr/>
          </a:p>
          <a:p>
            <a:pPr marL="228600" lvl="0" indent="-228600" algn="l" rtl="0">
              <a:lnSpc>
                <a:spcPct val="90000"/>
              </a:lnSpc>
              <a:spcBef>
                <a:spcPts val="1000"/>
              </a:spcBef>
              <a:spcAft>
                <a:spcPts val="0"/>
              </a:spcAft>
              <a:buClr>
                <a:schemeClr val="dk1"/>
              </a:buClr>
              <a:buSzPct val="100000"/>
              <a:buChar char="•"/>
            </a:pPr>
            <a:r>
              <a:rPr lang="en-GB"/>
              <a:t>Sankar, S. (2022). Primary Teachers’ Competencies For Dealing Students With Dyscalculia. Journal of Pharmaceutical Negative Results 13(7), p. 8247-8270.</a:t>
            </a:r>
            <a:endParaRPr/>
          </a:p>
          <a:p>
            <a:pPr marL="228600" lvl="0" indent="-228600" algn="l" rtl="0">
              <a:lnSpc>
                <a:spcPct val="90000"/>
              </a:lnSpc>
              <a:spcBef>
                <a:spcPts val="1000"/>
              </a:spcBef>
              <a:spcAft>
                <a:spcPts val="0"/>
              </a:spcAft>
              <a:buClr>
                <a:schemeClr val="dk1"/>
              </a:buClr>
              <a:buSzPct val="100000"/>
              <a:buChar char="•"/>
            </a:pPr>
            <a:r>
              <a:rPr lang="en-GB"/>
              <a:t>Ufer, S., Heinze, A. &amp; Lipowsky, F. (2023). Unterrichtsqualität und Instruktionsstrategien [Teaching quality and instructional strategies]. In R. Bruder, A. Büchter, H. Gasteiger, B. Schmidt-Thieme &amp; H.-G. Weigand (Ed.) Handbuch der Mathematikdidaktik (2. ed.), S. 465-492. Berlin: Springer Spektrum.</a:t>
            </a:r>
            <a:endParaRPr/>
          </a:p>
          <a:p>
            <a:pPr marL="228600" lvl="0" indent="-228600" algn="l" rtl="0">
              <a:lnSpc>
                <a:spcPct val="90000"/>
              </a:lnSpc>
              <a:spcBef>
                <a:spcPts val="1000"/>
              </a:spcBef>
              <a:spcAft>
                <a:spcPts val="0"/>
              </a:spcAft>
              <a:buClr>
                <a:schemeClr val="dk1"/>
              </a:buClr>
              <a:buSzPct val="100000"/>
              <a:buChar char="•"/>
            </a:pPr>
            <a:r>
              <a:rPr lang="en-GB"/>
              <a:t>Williams, A. (2012). A teacher´s perspective of dyscalculia: Who counts? An interdisciplinary overview. Australian Journal of Learning Difficulties, 18(1), p. 1-16.</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19"/>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a:solidFill>
                  <a:schemeClr val="lt1"/>
                </a:solidFill>
              </a:rPr>
              <a:t>Contact</a:t>
            </a:r>
            <a:endParaRPr>
              <a:solidFill>
                <a:schemeClr val="lt1"/>
              </a:solidFill>
            </a:endParaRPr>
          </a:p>
        </p:txBody>
      </p:sp>
      <p:sp>
        <p:nvSpPr>
          <p:cNvPr id="336" name="Google Shape;336;p19"/>
          <p:cNvSpPr/>
          <p:nvPr/>
        </p:nvSpPr>
        <p:spPr>
          <a:xfrm>
            <a:off x="4685500" y="3220973"/>
            <a:ext cx="3194088" cy="184665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en-GB" sz="1800" b="1" i="0" u="none" strike="noStrike" cap="none">
                <a:solidFill>
                  <a:schemeClr val="dk1"/>
                </a:solidFill>
                <a:latin typeface="Quattrocento Sans"/>
                <a:ea typeface="Quattrocento Sans"/>
                <a:cs typeface="Quattrocento Sans"/>
                <a:sym typeface="Quattrocento Sans"/>
              </a:rPr>
              <a:t>Helene Lindenthal</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Research Assistant</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Faculty of Economics</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Chair of Business and Human Resource Education II</a:t>
            </a:r>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Quattrocento Sans"/>
              <a:ea typeface="Quattrocento Sans"/>
              <a:cs typeface="Quattrocento Sans"/>
              <a:sym typeface="Quattrocento Sans"/>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Office</a:t>
            </a:r>
            <a:r>
              <a:rPr lang="en-GB" sz="1200" b="0" i="0" u="none" strike="noStrike" cap="none">
                <a:solidFill>
                  <a:schemeClr val="dk1"/>
                </a:solidFill>
                <a:latin typeface="Quattrocento Sans"/>
                <a:ea typeface="Quattrocento Sans"/>
                <a:cs typeface="Quattrocento Sans"/>
                <a:sym typeface="Quattrocento Sans"/>
              </a:rPr>
              <a:t> Q1.451</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Telephone</a:t>
            </a:r>
            <a:r>
              <a:rPr lang="en-GB" sz="1200" b="0" i="0" u="none" strike="noStrike" cap="none">
                <a:solidFill>
                  <a:schemeClr val="dk1"/>
                </a:solidFill>
                <a:latin typeface="Quattrocento Sans"/>
                <a:ea typeface="Quattrocento Sans"/>
                <a:cs typeface="Quattrocento Sans"/>
                <a:sym typeface="Quattrocento Sans"/>
              </a:rPr>
              <a:t> +49 5251 60-5010</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E-Mail</a:t>
            </a:r>
            <a:r>
              <a:rPr lang="en-GB" sz="1200" b="0" i="0" u="none" strike="noStrike" cap="none">
                <a:solidFill>
                  <a:schemeClr val="dk1"/>
                </a:solidFill>
                <a:latin typeface="Quattrocento Sans"/>
                <a:ea typeface="Quattrocento Sans"/>
                <a:cs typeface="Quattrocento Sans"/>
                <a:sym typeface="Quattrocento Sans"/>
              </a:rPr>
              <a:t> </a:t>
            </a:r>
            <a:r>
              <a:rPr lang="en-GB" sz="1200" b="0" i="0" u="sng" strike="noStrike" cap="none">
                <a:solidFill>
                  <a:srgbClr val="0563C1"/>
                </a:solidFill>
                <a:latin typeface="Quattrocento Sans"/>
                <a:ea typeface="Quattrocento Sans"/>
                <a:cs typeface="Quattrocento Sans"/>
                <a:sym typeface="Quattrocento San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helene.lindenthal@uni-paderborn.de</a:t>
            </a:r>
            <a:endParaRPr sz="1200" b="0" i="0" u="none" strike="noStrike" cap="none">
              <a:solidFill>
                <a:schemeClr val="dk1"/>
              </a:solidFill>
              <a:latin typeface="Calibri"/>
              <a:ea typeface="Calibri"/>
              <a:cs typeface="Calibri"/>
              <a:sym typeface="Calibri"/>
            </a:endParaRPr>
          </a:p>
        </p:txBody>
      </p:sp>
      <p:pic>
        <p:nvPicPr>
          <p:cNvPr id="337" name="Google Shape;337;p19" descr="Paderborn University">
            <a:hlinkClick r:id="rId4"/>
          </p:cNvPr>
          <p:cNvPicPr preferRelativeResize="0"/>
          <p:nvPr/>
        </p:nvPicPr>
        <p:blipFill rotWithShape="1">
          <a:blip r:embed="rId5">
            <a:alphaModFix/>
          </a:blip>
          <a:srcRect t="-19820" r="-8533" b="-19176"/>
          <a:stretch/>
        </p:blipFill>
        <p:spPr>
          <a:xfrm>
            <a:off x="845311" y="1790368"/>
            <a:ext cx="2458014" cy="1068272"/>
          </a:xfrm>
          <a:prstGeom prst="rect">
            <a:avLst/>
          </a:prstGeom>
          <a:noFill/>
          <a:ln>
            <a:noFill/>
          </a:ln>
        </p:spPr>
      </p:pic>
      <p:sp>
        <p:nvSpPr>
          <p:cNvPr id="338" name="Google Shape;338;p19"/>
          <p:cNvSpPr/>
          <p:nvPr/>
        </p:nvSpPr>
        <p:spPr>
          <a:xfrm>
            <a:off x="3303325" y="2187325"/>
            <a:ext cx="4218410" cy="6463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Warburger Str. 100</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DE-33098 Paderborn</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Web </a:t>
            </a:r>
            <a:r>
              <a:rPr lang="en-GB" sz="1200" b="0" i="0" u="sng" strike="noStrike" cap="none">
                <a:solidFill>
                  <a:srgbClr val="0563C1"/>
                </a:solidFill>
                <a:latin typeface="Quattrocento Sans"/>
                <a:ea typeface="Quattrocento Sans"/>
                <a:cs typeface="Quattrocento Sans"/>
                <a:sym typeface="Quattrocento Sans"/>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www.uni-paderborn.de/en</a:t>
            </a:r>
            <a:endParaRPr sz="1200" b="0" i="0" u="none" strike="noStrike" cap="none">
              <a:solidFill>
                <a:schemeClr val="dk1"/>
              </a:solidFill>
              <a:latin typeface="Arial"/>
              <a:ea typeface="Arial"/>
              <a:cs typeface="Arial"/>
              <a:sym typeface="Arial"/>
            </a:endParaRPr>
          </a:p>
        </p:txBody>
      </p:sp>
      <p:sp>
        <p:nvSpPr>
          <p:cNvPr id="339" name="Google Shape;339;p19"/>
          <p:cNvSpPr/>
          <p:nvPr/>
        </p:nvSpPr>
        <p:spPr>
          <a:xfrm>
            <a:off x="845311" y="3209431"/>
            <a:ext cx="3194088" cy="1823576"/>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en-GB" sz="1800" b="1" i="0" u="none" strike="noStrike" cap="none">
                <a:solidFill>
                  <a:schemeClr val="dk1"/>
                </a:solidFill>
                <a:latin typeface="Quattrocento Sans"/>
                <a:ea typeface="Quattrocento Sans"/>
                <a:cs typeface="Quattrocento Sans"/>
                <a:sym typeface="Quattrocento Sans"/>
              </a:rPr>
              <a:t>Prof. </a:t>
            </a:r>
            <a:r>
              <a:rPr lang="en-GB" sz="1800" b="1">
                <a:solidFill>
                  <a:schemeClr val="dk1"/>
                </a:solidFill>
                <a:latin typeface="Quattrocento Sans"/>
                <a:ea typeface="Quattrocento Sans"/>
                <a:cs typeface="Quattrocento Sans"/>
                <a:sym typeface="Quattrocento Sans"/>
              </a:rPr>
              <a:t>Dr. Marc Beutner</a:t>
            </a:r>
            <a:endParaRPr sz="10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GB" sz="1200" b="0" i="0" u="none" strike="noStrike" cap="none">
                <a:solidFill>
                  <a:schemeClr val="dk1"/>
                </a:solidFill>
                <a:latin typeface="Quattrocento Sans"/>
                <a:ea typeface="Quattrocento Sans"/>
                <a:cs typeface="Quattrocento Sans"/>
                <a:sym typeface="Quattrocento Sans"/>
              </a:rPr>
              <a:t>Professor and Head of Chair </a:t>
            </a:r>
            <a:r>
              <a:rPr lang="en-GB" sz="1200">
                <a:solidFill>
                  <a:schemeClr val="dk1"/>
                </a:solidFill>
                <a:latin typeface="Quattrocento Sans"/>
                <a:ea typeface="Quattrocento Sans"/>
                <a:cs typeface="Quattrocento Sans"/>
                <a:sym typeface="Quattrocento Sans"/>
              </a:rPr>
              <a:t>of Business and Human Resource Education II</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Faculty of Economics</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Quattrocento Sans"/>
              <a:ea typeface="Quattrocento Sans"/>
              <a:cs typeface="Quattrocento Sans"/>
              <a:sym typeface="Quattrocento Sans"/>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Office</a:t>
            </a:r>
            <a:r>
              <a:rPr lang="en-GB" sz="1200" b="0" i="0" u="none" strike="noStrike" cap="none">
                <a:solidFill>
                  <a:schemeClr val="dk1"/>
                </a:solidFill>
                <a:latin typeface="Quattrocento Sans"/>
                <a:ea typeface="Quattrocento Sans"/>
                <a:cs typeface="Quattrocento Sans"/>
                <a:sym typeface="Quattrocento Sans"/>
              </a:rPr>
              <a:t> Q1.441</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Telephone</a:t>
            </a:r>
            <a:r>
              <a:rPr lang="en-GB" sz="1200" b="0" i="0" u="none" strike="noStrike" cap="none">
                <a:solidFill>
                  <a:schemeClr val="dk1"/>
                </a:solidFill>
                <a:latin typeface="Quattrocento Sans"/>
                <a:ea typeface="Quattrocento Sans"/>
                <a:cs typeface="Quattrocento Sans"/>
                <a:sym typeface="Quattrocento Sans"/>
              </a:rPr>
              <a:t> +49 5251 60-2367</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E-Mail</a:t>
            </a:r>
            <a:r>
              <a:rPr lang="en-GB" sz="1200" b="0" i="0" u="none" strike="noStrike" cap="none">
                <a:solidFill>
                  <a:schemeClr val="dk1"/>
                </a:solidFill>
                <a:latin typeface="Quattrocento Sans"/>
                <a:ea typeface="Quattrocento Sans"/>
                <a:cs typeface="Quattrocento Sans"/>
                <a:sym typeface="Quattrocento Sans"/>
              </a:rPr>
              <a:t> </a:t>
            </a:r>
            <a:r>
              <a:rPr lang="en-GB" sz="1200" u="sng">
                <a:solidFill>
                  <a:srgbClr val="0563C1"/>
                </a:solidFill>
                <a:latin typeface="Quattrocento Sans"/>
                <a:ea typeface="Quattrocento Sans"/>
                <a:cs typeface="Quattrocento Sans"/>
                <a:sym typeface="Quattrocento Sans"/>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marc.beutner</a:t>
            </a:r>
            <a:r>
              <a:rPr lang="en-GB" sz="1200" b="0" i="0" u="sng" strike="noStrike" cap="none">
                <a:solidFill>
                  <a:srgbClr val="0563C1"/>
                </a:solidFill>
                <a:latin typeface="Quattrocento Sans"/>
                <a:ea typeface="Quattrocento Sans"/>
                <a:cs typeface="Quattrocento Sans"/>
                <a:sym typeface="Quattrocento Sans"/>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@uni-paderborn.de</a:t>
            </a:r>
            <a:r>
              <a:rPr lang="en-GB" sz="1200" b="0" i="0" u="none" strike="noStrike" cap="none">
                <a:solidFill>
                  <a:srgbClr val="0563C1"/>
                </a:solidFill>
                <a:latin typeface="Quattrocento Sans"/>
                <a:ea typeface="Quattrocento Sans"/>
                <a:cs typeface="Quattrocento Sans"/>
                <a:sym typeface="Quattrocento Sans"/>
              </a:rPr>
              <a:t> </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050"/>
              <a:buFont typeface="Calibri"/>
              <a:buNone/>
            </a:pPr>
            <a:endParaRPr sz="105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2406</Words>
  <Application>Microsoft Office PowerPoint</Application>
  <PresentationFormat>Panorámica</PresentationFormat>
  <Paragraphs>238</Paragraphs>
  <Slides>19</Slides>
  <Notes>19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19</vt:i4>
      </vt:variant>
    </vt:vector>
  </HeadingPairs>
  <TitlesOfParts>
    <vt:vector size="24" baseType="lpstr">
      <vt:lpstr>Calibri</vt:lpstr>
      <vt:lpstr>Quattrocento Sans</vt:lpstr>
      <vt:lpstr>Arial</vt:lpstr>
      <vt:lpstr>Noto Sans Symbols</vt:lpstr>
      <vt:lpstr>Office</vt:lpstr>
      <vt:lpstr>Dyscalculia  WP2: Plan de estudios y material del curso sobre discalculia  Prof. Dr. Marc Beutner Helene Lindenthal</vt:lpstr>
      <vt:lpstr>Dyscalculia  Módulo 1: Desarrollo de competencias clave  Prof. Dr. Marc Beutner Helene Lindenthal</vt:lpstr>
      <vt:lpstr>Módulo 1: Desarrollo de competencias clave</vt:lpstr>
      <vt:lpstr>Módulo 1: Desarrollo de competencias clave 1. Introducción del Módulo</vt:lpstr>
      <vt:lpstr>Módulo 1: Desarrollo de competencias clave 2. Contenido del módulo</vt:lpstr>
      <vt:lpstr>Módulo 1: Desarrollo de competencias clave 2. Contenido del módulo</vt:lpstr>
      <vt:lpstr>Módulo 1: Desarrollo de competencias clave 2. Contenido del módulo</vt:lpstr>
      <vt:lpstr>Módulo 1: Desarrollo de competencias clave 2. Contenido del módulo</vt:lpstr>
      <vt:lpstr>Módulo 1: Desarrollo de competencias clave 2. Contenido del módulo</vt:lpstr>
      <vt:lpstr>Módulo 1: Desarrollo de competencias clave 2. Contenido del módulo</vt:lpstr>
      <vt:lpstr>Módulo 1: Desarrollo de competencias clave 2. Contenido del módulo</vt:lpstr>
      <vt:lpstr>Module 1: Development of key competences 2. Content of the Module</vt:lpstr>
      <vt:lpstr>Module 1: Development of key competences 2. Content of the Module</vt:lpstr>
      <vt:lpstr>Module 1: Development of key competences 2. Content of the Module</vt:lpstr>
      <vt:lpstr>Module 1: Development of key competences 3. Link to additional text</vt:lpstr>
      <vt:lpstr>Module 1: Development of key competences 4. Link to additional videos</vt:lpstr>
      <vt:lpstr>Module 1: Development of key competences 5. Quiz</vt:lpstr>
      <vt:lpstr>Ressources</vt:lpstr>
      <vt:lpstr>Contact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Dyscalculia  WP2: Plan de estudios y material del curso sobre discalculia  Prof. Dr. Marc Beutner Helene Lindenthal</dc:title>
  <dc:creator>Helene Lindenthal</dc:creator>
  <cp:lastModifiedBy>Administrador</cp:lastModifiedBy>
  <cp:revision>3</cp:revision>
  <dcterms:created xsi:type="dcterms:W3CDTF">2023-09-04T09:53:46Z</dcterms:created>
  <dcterms:modified xsi:type="dcterms:W3CDTF">2024-05-22T08:51:07Z</dcterms:modified>
</cp:coreProperties>
</file>