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embeddedFontLst>
    <p:embeddedFont>
      <p:font typeface="Quattrocento Sans" panose="020B0502050000020003"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gXRKSrZ5yjZW9jiWGXpQvp7dir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4A26438-6860-4645-8ABB-5A9AB97868B2}">
  <a:tblStyle styleId="{B4A26438-6860-4645-8ABB-5A9AB97868B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E7E6"/>
          </a:solidFill>
        </a:fill>
      </a:tcStyle>
    </a:wholeTbl>
    <a:band1H>
      <a:tcTxStyle/>
      <a:tcStyle>
        <a:tcBdr/>
        <a:fill>
          <a:solidFill>
            <a:srgbClr val="E0CCCA"/>
          </a:solidFill>
        </a:fill>
      </a:tcStyle>
    </a:band1H>
    <a:band2H>
      <a:tcTxStyle/>
      <a:tcStyle>
        <a:tcBdr/>
      </a:tcStyle>
    </a:band2H>
    <a:band1V>
      <a:tcTxStyle/>
      <a:tcStyle>
        <a:tcBdr/>
        <a:fill>
          <a:solidFill>
            <a:srgbClr val="E0CCC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34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9"/>
          <p:cNvSpPr>
            <a:spLocks noGrp="1"/>
          </p:cNvSpPr>
          <p:nvPr>
            <p:ph type="pic" idx="2"/>
          </p:nvPr>
        </p:nvSpPr>
        <p:spPr>
          <a:xfrm>
            <a:off x="5183188" y="987425"/>
            <a:ext cx="6172200" cy="4873625"/>
          </a:xfrm>
          <a:prstGeom prst="rect">
            <a:avLst/>
          </a:prstGeom>
          <a:noFill/>
          <a:ln>
            <a:noFill/>
          </a:ln>
        </p:spPr>
      </p:sp>
      <p:sp>
        <p:nvSpPr>
          <p:cNvPr id="70" name="Google Shape;7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2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2" name="Google Shape;12;p20"/>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en-GB"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20"/>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files.eric.ed.gov/fulltext/EJ1166703.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BWaam8s9wS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www.youtube.com/watch?v=N_ur5UD2iv4" TargetMode="Externa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helene.lindenthal@uni-paderborn.d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mailto:marc.beutner@uni-paderborn.de" TargetMode="External"/><Relationship Id="rId5" Type="http://schemas.openxmlformats.org/officeDocument/2006/relationships/image" Target="../media/image10.png"/><Relationship Id="rId4" Type="http://schemas.openxmlformats.org/officeDocument/2006/relationships/hyperlink" Target="http://www.uni-paderborn.de/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txBox="1">
            <a:spLocks noGrp="1"/>
          </p:cNvSpPr>
          <p:nvPr>
            <p:ph type="ctrTitle"/>
          </p:nvPr>
        </p:nvSpPr>
        <p:spPr>
          <a:xfrm>
            <a:off x="-17320" y="1473375"/>
            <a:ext cx="12192000" cy="417500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272727"/>
              <a:buFont typeface="Calibri"/>
              <a:buNone/>
            </a:pPr>
            <a:r>
              <a:rPr lang="sv-SE" b="1" dirty="0">
                <a:solidFill>
                  <a:srgbClr val="C00000"/>
                </a:solidFill>
              </a:rPr>
              <a:t>Diskalkulija: </a:t>
            </a:r>
            <a:br>
              <a:rPr lang="sv-SE" b="1" dirty="0">
                <a:solidFill>
                  <a:srgbClr val="C00000"/>
                </a:solidFill>
              </a:rPr>
            </a:br>
            <a:r>
              <a:rPr lang="sv-SE" b="1" dirty="0">
                <a:solidFill>
                  <a:srgbClr val="C00000"/>
                </a:solidFill>
              </a:rPr>
              <a:t>Intelektualinis produktas 2: </a:t>
            </a:r>
            <a:br>
              <a:rPr lang="sv-SE" b="1" dirty="0">
                <a:solidFill>
                  <a:srgbClr val="C00000"/>
                </a:solidFill>
              </a:rPr>
            </a:br>
            <a:r>
              <a:rPr lang="sv-SE" b="1" dirty="0">
                <a:solidFill>
                  <a:srgbClr val="C00000"/>
                </a:solidFill>
              </a:rPr>
              <a:t>Diskalkulija mokymo programa ir kurso medžiaga</a:t>
            </a:r>
            <a:br>
              <a:rPr lang="en-GB" b="1" dirty="0"/>
            </a:br>
            <a:br>
              <a:rPr lang="en-GB" dirty="0"/>
            </a:br>
            <a:r>
              <a:rPr lang="en-GB" sz="2200" dirty="0"/>
              <a:t>Prof. </a:t>
            </a:r>
            <a:r>
              <a:rPr lang="en-GB" sz="2200" dirty="0" err="1"/>
              <a:t>Dr.</a:t>
            </a:r>
            <a:r>
              <a:rPr lang="en-GB" sz="2200" dirty="0"/>
              <a:t> Marc </a:t>
            </a:r>
            <a:r>
              <a:rPr lang="en-GB" sz="2200" dirty="0" err="1"/>
              <a:t>Beutner</a:t>
            </a:r>
            <a:br>
              <a:rPr lang="en-GB" sz="2200" dirty="0"/>
            </a:br>
            <a:r>
              <a:rPr lang="en-GB" sz="2200" dirty="0"/>
              <a:t>Helene </a:t>
            </a:r>
            <a:r>
              <a:rPr lang="en-GB" sz="2200" dirty="0" err="1"/>
              <a:t>Lindenthal</a:t>
            </a:r>
            <a:endParaRPr sz="2200" dirty="0"/>
          </a:p>
        </p:txBody>
      </p:sp>
      <p:sp>
        <p:nvSpPr>
          <p:cNvPr id="91" name="Google Shape;91;p1"/>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none" strike="noStrike" cap="none">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92" name="Google Shape;92;p1"/>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93" name="Google Shape;93;p1"/>
          <p:cNvPicPr preferRelativeResize="0"/>
          <p:nvPr/>
        </p:nvPicPr>
        <p:blipFill rotWithShape="1">
          <a:blip r:embed="rId3">
            <a:alphaModFix/>
          </a:blip>
          <a:srcRect/>
          <a:stretch/>
        </p:blipFill>
        <p:spPr>
          <a:xfrm>
            <a:off x="5394562" y="5648384"/>
            <a:ext cx="1368235" cy="4385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ctrTitle"/>
          </p:nvPr>
        </p:nvSpPr>
        <p:spPr>
          <a:xfrm>
            <a:off x="-17320" y="1473375"/>
            <a:ext cx="12192000" cy="417500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272727"/>
              <a:buFont typeface="Calibri"/>
              <a:buNone/>
            </a:pPr>
            <a:r>
              <a:rPr lang="en-GB" b="1">
                <a:solidFill>
                  <a:srgbClr val="C00000"/>
                </a:solidFill>
              </a:rPr>
              <a:t>Dyscalculia</a:t>
            </a:r>
            <a:br>
              <a:rPr lang="en-GB"/>
            </a:br>
            <a:br>
              <a:rPr lang="en-GB"/>
            </a:br>
            <a:r>
              <a:rPr lang="en-GB" b="1"/>
              <a:t>Module 1: Development of key competences</a:t>
            </a:r>
            <a:br>
              <a:rPr lang="en-GB" b="1"/>
            </a:br>
            <a:br>
              <a:rPr lang="en-GB"/>
            </a:br>
            <a:r>
              <a:rPr lang="en-GB" sz="2200"/>
              <a:t>Prof. Dr. Marc Beutner</a:t>
            </a:r>
            <a:br>
              <a:rPr lang="en-GB" sz="2200"/>
            </a:br>
            <a:r>
              <a:rPr lang="en-GB" sz="2200"/>
              <a:t>Helene Lindenthal</a:t>
            </a:r>
            <a:endParaRPr sz="2200"/>
          </a:p>
        </p:txBody>
      </p:sp>
      <p:sp>
        <p:nvSpPr>
          <p:cNvPr id="99" name="Google Shape;99;p2"/>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100" name="Google Shape;100;p2"/>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pic>
        <p:nvPicPr>
          <p:cNvPr id="101" name="Google Shape;101;p2"/>
          <p:cNvPicPr preferRelativeResize="0"/>
          <p:nvPr/>
        </p:nvPicPr>
        <p:blipFill rotWithShape="1">
          <a:blip r:embed="rId3">
            <a:alphaModFix/>
          </a:blip>
          <a:srcRect/>
          <a:stretch/>
        </p:blipFill>
        <p:spPr>
          <a:xfrm>
            <a:off x="5394562" y="5648384"/>
            <a:ext cx="1368235" cy="4385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838200" y="365126"/>
            <a:ext cx="10515600" cy="5582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alibri"/>
              <a:buNone/>
            </a:pPr>
            <a:r>
              <a:rPr lang="lt-LT" sz="3200" b="1" dirty="0">
                <a:solidFill>
                  <a:schemeClr val="lt1"/>
                </a:solidFill>
              </a:rPr>
              <a:t>1 Modulis: Bendrųjų kompetencijų ugdymas</a:t>
            </a:r>
            <a:endParaRPr sz="3200" b="1" dirty="0">
              <a:solidFill>
                <a:schemeClr val="lt1"/>
              </a:solidFill>
            </a:endParaRPr>
          </a:p>
        </p:txBody>
      </p:sp>
      <p:sp>
        <p:nvSpPr>
          <p:cNvPr id="107" name="Google Shape;107;p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gn="l" rtl="0">
              <a:lnSpc>
                <a:spcPct val="150000"/>
              </a:lnSpc>
              <a:spcBef>
                <a:spcPts val="0"/>
              </a:spcBef>
              <a:spcAft>
                <a:spcPts val="0"/>
              </a:spcAft>
              <a:buClr>
                <a:schemeClr val="dk1"/>
              </a:buClr>
              <a:buSzPts val="2800"/>
              <a:buFont typeface="Calibri"/>
              <a:buAutoNum type="arabicPeriod"/>
            </a:pPr>
            <a:r>
              <a:rPr lang="en-GB" sz="2800" dirty="0" err="1"/>
              <a:t>Įvadas</a:t>
            </a:r>
            <a:endParaRPr lang="en-GB" sz="2800" dirty="0"/>
          </a:p>
          <a:p>
            <a:pPr marL="514350" lvl="0" indent="-514350" algn="l" rtl="0">
              <a:lnSpc>
                <a:spcPct val="150000"/>
              </a:lnSpc>
              <a:spcBef>
                <a:spcPts val="0"/>
              </a:spcBef>
              <a:spcAft>
                <a:spcPts val="0"/>
              </a:spcAft>
              <a:buClr>
                <a:schemeClr val="dk1"/>
              </a:buClr>
              <a:buSzPts val="2800"/>
              <a:buFont typeface="Calibri"/>
              <a:buAutoNum type="arabicPeriod"/>
            </a:pPr>
            <a:r>
              <a:rPr lang="en-GB" sz="2800" dirty="0" err="1"/>
              <a:t>Turinys</a:t>
            </a:r>
            <a:endParaRPr lang="en-GB" sz="2800" dirty="0"/>
          </a:p>
          <a:p>
            <a:pPr marL="514350" lvl="0" indent="-514350" algn="l" rtl="0">
              <a:lnSpc>
                <a:spcPct val="150000"/>
              </a:lnSpc>
              <a:spcBef>
                <a:spcPts val="0"/>
              </a:spcBef>
              <a:spcAft>
                <a:spcPts val="0"/>
              </a:spcAft>
              <a:buClr>
                <a:schemeClr val="dk1"/>
              </a:buClr>
              <a:buSzPts val="2800"/>
              <a:buFont typeface="Calibri"/>
              <a:buAutoNum type="arabicPeriod"/>
            </a:pPr>
            <a:r>
              <a:rPr lang="en-GB" sz="2800" dirty="0" err="1"/>
              <a:t>Papildoma</a:t>
            </a:r>
            <a:r>
              <a:rPr lang="en-GB" sz="2800" dirty="0"/>
              <a:t> </a:t>
            </a:r>
            <a:r>
              <a:rPr lang="en-GB" sz="2800" dirty="0" err="1"/>
              <a:t>literatūra</a:t>
            </a:r>
            <a:r>
              <a:rPr lang="en-GB" sz="2800" dirty="0"/>
              <a:t> </a:t>
            </a:r>
          </a:p>
          <a:p>
            <a:pPr marL="514350" lvl="0" indent="-514350" algn="l" rtl="0">
              <a:lnSpc>
                <a:spcPct val="150000"/>
              </a:lnSpc>
              <a:spcBef>
                <a:spcPts val="0"/>
              </a:spcBef>
              <a:spcAft>
                <a:spcPts val="0"/>
              </a:spcAft>
              <a:buClr>
                <a:schemeClr val="dk1"/>
              </a:buClr>
              <a:buSzPts val="2800"/>
              <a:buFont typeface="Calibri"/>
              <a:buAutoNum type="arabicPeriod"/>
            </a:pPr>
            <a:r>
              <a:rPr lang="en-GB" sz="2800" dirty="0" err="1"/>
              <a:t>Papildomi</a:t>
            </a:r>
            <a:r>
              <a:rPr lang="en-GB" sz="2800" dirty="0"/>
              <a:t> </a:t>
            </a:r>
            <a:r>
              <a:rPr lang="en-GB" sz="2800" dirty="0" err="1"/>
              <a:t>vaizdo</a:t>
            </a:r>
            <a:r>
              <a:rPr lang="en-GB" sz="2800" dirty="0"/>
              <a:t> </a:t>
            </a:r>
            <a:r>
              <a:rPr lang="en-GB" sz="2800" dirty="0" err="1"/>
              <a:t>įrašai</a:t>
            </a:r>
            <a:r>
              <a:rPr lang="en-GB" sz="2800" dirty="0"/>
              <a:t> </a:t>
            </a:r>
          </a:p>
          <a:p>
            <a:pPr marL="514350" lvl="0" indent="-514350" algn="l" rtl="0">
              <a:lnSpc>
                <a:spcPct val="150000"/>
              </a:lnSpc>
              <a:spcBef>
                <a:spcPts val="0"/>
              </a:spcBef>
              <a:spcAft>
                <a:spcPts val="0"/>
              </a:spcAft>
              <a:buClr>
                <a:schemeClr val="dk1"/>
              </a:buClr>
              <a:buSzPts val="2800"/>
              <a:buFont typeface="Calibri"/>
              <a:buAutoNum type="arabicPeriod"/>
            </a:pPr>
            <a:r>
              <a:rPr lang="en-GB" sz="2800" dirty="0" err="1"/>
              <a:t>Apklausa</a:t>
            </a:r>
            <a:endParaRPr lang="en-GB" sz="2800" dirty="0"/>
          </a:p>
          <a:p>
            <a:pPr marL="514350" indent="-514350">
              <a:lnSpc>
                <a:spcPct val="150000"/>
              </a:lnSpc>
              <a:spcBef>
                <a:spcPts val="0"/>
              </a:spcBef>
              <a:buSzPts val="2800"/>
              <a:buFont typeface="Calibri"/>
              <a:buAutoNum type="arabicPeriod"/>
            </a:pPr>
            <a:r>
              <a:rPr lang="lt-LT" dirty="0"/>
              <a:t>Išvados</a:t>
            </a:r>
          </a:p>
          <a:p>
            <a:pPr marL="514350" lvl="0" indent="-514350" algn="l" rtl="0">
              <a:lnSpc>
                <a:spcPct val="150000"/>
              </a:lnSpc>
              <a:spcBef>
                <a:spcPts val="0"/>
              </a:spcBef>
              <a:spcAft>
                <a:spcPts val="0"/>
              </a:spcAft>
              <a:buClr>
                <a:schemeClr val="dk1"/>
              </a:buClr>
              <a:buSzPts val="2800"/>
              <a:buFont typeface="Calibri"/>
              <a:buAutoNum type="arabicPeriod"/>
            </a:pPr>
            <a:r>
              <a:rPr lang="en-GB" sz="2800" dirty="0" err="1"/>
              <a:t>Šaltiniai</a:t>
            </a:r>
            <a:endParaRPr lang="en-GB" sz="2800" dirty="0"/>
          </a:p>
          <a:p>
            <a:pPr marL="514350" lvl="0" indent="-514350" algn="l" rtl="0">
              <a:lnSpc>
                <a:spcPct val="150000"/>
              </a:lnSpc>
              <a:spcBef>
                <a:spcPts val="10"/>
              </a:spcBef>
              <a:spcAft>
                <a:spcPts val="0"/>
              </a:spcAft>
              <a:buClr>
                <a:schemeClr val="dk1"/>
              </a:buClr>
              <a:buSzPts val="2800"/>
              <a:buFont typeface="Calibri"/>
              <a:buAutoNum type="arabicPeriod"/>
            </a:pPr>
            <a:endParaRPr dirty="0"/>
          </a:p>
          <a:p>
            <a:pPr marL="0" lvl="0" indent="0" algn="l" rtl="0">
              <a:lnSpc>
                <a:spcPct val="150000"/>
              </a:lnSpc>
              <a:spcBef>
                <a:spcPts val="10"/>
              </a:spcBef>
              <a:spcAft>
                <a:spcPts val="0"/>
              </a:spcAft>
              <a:buClr>
                <a:schemeClr val="dk1"/>
              </a:buClr>
              <a:buSzPts val="2800"/>
              <a:buNone/>
            </a:pP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lt-LT" sz="3200" b="1" dirty="0">
                <a:solidFill>
                  <a:schemeClr val="lt1"/>
                </a:solidFill>
              </a:rPr>
            </a:br>
            <a:r>
              <a:rPr lang="lt-LT" sz="3200" b="1" dirty="0">
                <a:solidFill>
                  <a:schemeClr val="lt1"/>
                </a:solidFill>
              </a:rPr>
              <a:t>1. </a:t>
            </a:r>
            <a:r>
              <a:rPr lang="lt-LT" sz="3200" dirty="0">
                <a:solidFill>
                  <a:schemeClr val="lt1"/>
                </a:solidFill>
              </a:rPr>
              <a:t>Įvadas</a:t>
            </a:r>
            <a:endParaRPr sz="3200" dirty="0">
              <a:solidFill>
                <a:schemeClr val="lt1"/>
              </a:solidFill>
            </a:endParaRPr>
          </a:p>
        </p:txBody>
      </p:sp>
      <p:sp>
        <p:nvSpPr>
          <p:cNvPr id="113" name="Google Shape;113;p4"/>
          <p:cNvSpPr txBox="1">
            <a:spLocks noGrp="1"/>
          </p:cNvSpPr>
          <p:nvPr>
            <p:ph type="body" idx="1"/>
          </p:nvPr>
        </p:nvSpPr>
        <p:spPr>
          <a:xfrm>
            <a:off x="838201" y="1558559"/>
            <a:ext cx="5181600" cy="3740880"/>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0"/>
              </a:spcBef>
              <a:spcAft>
                <a:spcPts val="0"/>
              </a:spcAft>
              <a:buClr>
                <a:schemeClr val="dk1"/>
              </a:buClr>
              <a:buSzPts val="1600"/>
              <a:buNone/>
            </a:pPr>
            <a:r>
              <a:rPr lang="lt-LT" sz="1600" dirty="0"/>
              <a:t>„1 modulis: Bendrųjų kompetencijų ugdymas“ yra apie pagrindines kompetencijas, kurių reikia mokytojams. Bus apžvelgta, kokių mokymo ir profesinių įgūdžių reikia bei kaip juos tobulinti. Pateikiamos metodinės kompetencijos, siekiant pritaikyti skirtingus požiūrius ir praktikas, veiklos pavyzdžius, mokymo metodus ir technikas skirtingų mokymosi lygių mokinių ugdymui. Taip pat bus aprašyta, kaip pedagogai gali plėtoti savo gebėjimus ilgalaikėje perspektyvoje.</a:t>
            </a:r>
            <a:endParaRPr dirty="0"/>
          </a:p>
        </p:txBody>
      </p:sp>
      <p:pic>
        <p:nvPicPr>
          <p:cNvPr id="114" name="Google Shape;114;p4"/>
          <p:cNvPicPr preferRelativeResize="0">
            <a:picLocks noGrp="1"/>
          </p:cNvPicPr>
          <p:nvPr>
            <p:ph type="body" idx="2"/>
          </p:nvPr>
        </p:nvPicPr>
        <p:blipFill rotWithShape="1">
          <a:blip r:embed="rId3">
            <a:alphaModFix/>
          </a:blip>
          <a:srcRect/>
          <a:stretch/>
        </p:blipFill>
        <p:spPr>
          <a:xfrm>
            <a:off x="6172200" y="2277308"/>
            <a:ext cx="5181600" cy="2303383"/>
          </a:xfrm>
          <a:prstGeom prst="rect">
            <a:avLst/>
          </a:prstGeom>
          <a:noFill/>
          <a:ln>
            <a:noFill/>
          </a:ln>
          <a:effectLst>
            <a:outerShdw blurRad="190500" algn="tl" rotWithShape="0">
              <a:srgbClr val="000000">
                <a:alpha val="69803"/>
              </a:srgbClr>
            </a:outerShdw>
          </a:effectLst>
        </p:spPr>
      </p:pic>
      <p:sp>
        <p:nvSpPr>
          <p:cNvPr id="115" name="Google Shape;115;p4"/>
          <p:cNvSpPr txBox="1"/>
          <p:nvPr/>
        </p:nvSpPr>
        <p:spPr>
          <a:xfrm>
            <a:off x="6172200" y="4619625"/>
            <a:ext cx="4017446"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800">
                <a:solidFill>
                  <a:schemeClr val="dk1"/>
                </a:solidFill>
                <a:latin typeface="Calibri"/>
                <a:ea typeface="Calibri"/>
                <a:cs typeface="Calibri"/>
                <a:sym typeface="Calibri"/>
              </a:rPr>
              <a:t>Source: https://cdn.pixabay.com/photo/2021/06/05/04/52/competence-6311491_1280.jpg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lt-LT" sz="3200" b="1" dirty="0">
                <a:solidFill>
                  <a:schemeClr val="lt1"/>
                </a:solidFill>
              </a:rPr>
            </a:br>
            <a:r>
              <a:rPr lang="lt-LT" sz="3200" b="1" dirty="0">
                <a:solidFill>
                  <a:schemeClr val="lt1"/>
                </a:solidFill>
              </a:rPr>
              <a:t>1. </a:t>
            </a:r>
            <a:r>
              <a:rPr lang="lt-LT" sz="3200" dirty="0">
                <a:solidFill>
                  <a:schemeClr val="lt1"/>
                </a:solidFill>
              </a:rPr>
              <a:t>Įvadas</a:t>
            </a:r>
            <a:endParaRPr sz="3200" dirty="0">
              <a:solidFill>
                <a:schemeClr val="lt1"/>
              </a:solidFill>
            </a:endParaRPr>
          </a:p>
        </p:txBody>
      </p:sp>
      <p:sp>
        <p:nvSpPr>
          <p:cNvPr id="121" name="Google Shape;121;p5"/>
          <p:cNvSpPr txBox="1"/>
          <p:nvPr/>
        </p:nvSpPr>
        <p:spPr>
          <a:xfrm>
            <a:off x="1963023" y="1702111"/>
            <a:ext cx="6504701" cy="646290"/>
          </a:xfrm>
          <a:prstGeom prst="rect">
            <a:avLst/>
          </a:prstGeom>
          <a:solidFill>
            <a:srgbClr val="F06C46"/>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dk1"/>
                </a:solidFill>
                <a:latin typeface="Calibri"/>
                <a:ea typeface="Calibri"/>
                <a:cs typeface="Calibri"/>
                <a:sym typeface="Calibri"/>
              </a:rPr>
              <a:t>Mokytojai turėtų pritaikyti savo pamokas ne tik prie ugdymo  turinio, bet visų pirma prie individualių besimokančiųjų poreikių.</a:t>
            </a:r>
            <a:endParaRPr dirty="0"/>
          </a:p>
        </p:txBody>
      </p:sp>
      <p:sp>
        <p:nvSpPr>
          <p:cNvPr id="122" name="Google Shape;122;p5"/>
          <p:cNvSpPr txBox="1"/>
          <p:nvPr/>
        </p:nvSpPr>
        <p:spPr>
          <a:xfrm>
            <a:off x="2424419" y="2444433"/>
            <a:ext cx="8718696" cy="646290"/>
          </a:xfrm>
          <a:prstGeom prst="rect">
            <a:avLst/>
          </a:prstGeom>
          <a:solidFill>
            <a:srgbClr val="FBCDB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dk1"/>
                </a:solidFill>
                <a:latin typeface="Calibri"/>
                <a:ea typeface="Calibri"/>
                <a:cs typeface="Calibri"/>
                <a:sym typeface="Calibri"/>
              </a:rPr>
              <a:t>Mokinių poreikiai yra labai individualūs ir skirtingi, nes kiekvienas besimokantis į klasę atsineša skirtingas išankstines žinias, mokymosi reikalavimus, motyvaciją ir pan.</a:t>
            </a:r>
            <a:r>
              <a:rPr lang="en-GB" sz="1800" dirty="0">
                <a:solidFill>
                  <a:schemeClr val="dk1"/>
                </a:solidFill>
                <a:latin typeface="Calibri"/>
                <a:ea typeface="Calibri"/>
                <a:cs typeface="Calibri"/>
                <a:sym typeface="Calibri"/>
              </a:rPr>
              <a:t>. </a:t>
            </a:r>
            <a:endParaRPr dirty="0"/>
          </a:p>
        </p:txBody>
      </p:sp>
      <p:sp>
        <p:nvSpPr>
          <p:cNvPr id="123" name="Google Shape;123;p5"/>
          <p:cNvSpPr txBox="1"/>
          <p:nvPr/>
        </p:nvSpPr>
        <p:spPr>
          <a:xfrm>
            <a:off x="1910198" y="3267427"/>
            <a:ext cx="6610350" cy="369291"/>
          </a:xfrm>
          <a:prstGeom prst="rect">
            <a:avLst/>
          </a:prstGeom>
          <a:solidFill>
            <a:srgbClr val="F59D8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dk1"/>
                </a:solidFill>
                <a:latin typeface="Calibri"/>
                <a:ea typeface="Calibri"/>
                <a:cs typeface="Calibri"/>
                <a:sym typeface="Calibri"/>
              </a:rPr>
              <a:t>Besimokantieji atsineša ir mokymosi sutrikimų, tokių </a:t>
            </a:r>
            <a:r>
              <a:rPr lang="lt-LT" sz="1800" dirty="0" err="1">
                <a:solidFill>
                  <a:schemeClr val="dk1"/>
                </a:solidFill>
                <a:latin typeface="Calibri"/>
                <a:ea typeface="Calibri"/>
                <a:cs typeface="Calibri"/>
                <a:sym typeface="Calibri"/>
              </a:rPr>
              <a:t>kaipdiskalkulija</a:t>
            </a:r>
            <a:r>
              <a:rPr lang="lt-LT" sz="1800" dirty="0">
                <a:solidFill>
                  <a:schemeClr val="dk1"/>
                </a:solidFill>
                <a:latin typeface="Calibri"/>
                <a:ea typeface="Calibri"/>
                <a:cs typeface="Calibri"/>
                <a:sym typeface="Calibri"/>
              </a:rPr>
              <a:t>.</a:t>
            </a:r>
            <a:endParaRPr dirty="0"/>
          </a:p>
        </p:txBody>
      </p:sp>
      <p:sp>
        <p:nvSpPr>
          <p:cNvPr id="124" name="Google Shape;124;p5"/>
          <p:cNvSpPr txBox="1"/>
          <p:nvPr/>
        </p:nvSpPr>
        <p:spPr>
          <a:xfrm>
            <a:off x="1857375" y="3813422"/>
            <a:ext cx="9115425" cy="923289"/>
          </a:xfrm>
          <a:prstGeom prst="rect">
            <a:avLst/>
          </a:prstGeom>
          <a:solidFill>
            <a:srgbClr val="EF966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dk1"/>
                </a:solidFill>
                <a:latin typeface="Calibri"/>
                <a:ea typeface="Calibri"/>
                <a:cs typeface="Calibri"/>
                <a:sym typeface="Calibri"/>
              </a:rPr>
              <a:t>Mokytojams reikia žinių, tinkamo sąmoningumo ir esminių įgūdžių, kad galėtų veiksmingai mokyti  </a:t>
            </a:r>
            <a:r>
              <a:rPr lang="lt-LT" sz="1800" dirty="0" err="1">
                <a:solidFill>
                  <a:schemeClr val="dk1"/>
                </a:solidFill>
                <a:latin typeface="Calibri"/>
                <a:ea typeface="Calibri"/>
                <a:cs typeface="Calibri"/>
                <a:sym typeface="Calibri"/>
              </a:rPr>
              <a:t>diskalkuliją</a:t>
            </a:r>
            <a:r>
              <a:rPr lang="lt-LT" sz="1800" dirty="0">
                <a:solidFill>
                  <a:schemeClr val="dk1"/>
                </a:solidFill>
                <a:latin typeface="Calibri"/>
                <a:ea typeface="Calibri"/>
                <a:cs typeface="Calibri"/>
                <a:sym typeface="Calibri"/>
              </a:rPr>
              <a:t>, turinčius vaikus mokykloje, kad jiems būtų suteiktas aukštos kokybės mokymas.</a:t>
            </a:r>
            <a:endParaRPr dirty="0"/>
          </a:p>
        </p:txBody>
      </p:sp>
      <p:sp>
        <p:nvSpPr>
          <p:cNvPr id="125" name="Google Shape;125;p5"/>
          <p:cNvSpPr txBox="1"/>
          <p:nvPr/>
        </p:nvSpPr>
        <p:spPr>
          <a:xfrm>
            <a:off x="2734811" y="4832723"/>
            <a:ext cx="5949455" cy="923289"/>
          </a:xfrm>
          <a:prstGeom prst="rect">
            <a:avLst/>
          </a:prstGeom>
          <a:solidFill>
            <a:srgbClr val="F5B999"/>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dk1"/>
                </a:solidFill>
                <a:latin typeface="Calibri"/>
                <a:ea typeface="Calibri"/>
                <a:cs typeface="Calibri"/>
                <a:sym typeface="Calibri"/>
              </a:rPr>
              <a:t>Pagrindinės mokytojo kompetencijos, skirtos mokiniams, turintiems spec. </a:t>
            </a:r>
            <a:r>
              <a:rPr lang="lt-LT" sz="1800" dirty="0" err="1">
                <a:solidFill>
                  <a:schemeClr val="dk1"/>
                </a:solidFill>
                <a:latin typeface="Calibri"/>
                <a:ea typeface="Calibri"/>
                <a:cs typeface="Calibri"/>
                <a:sym typeface="Calibri"/>
              </a:rPr>
              <a:t>poreikiis</a:t>
            </a:r>
            <a:r>
              <a:rPr lang="lt-LT" sz="1800" dirty="0">
                <a:solidFill>
                  <a:schemeClr val="dk1"/>
                </a:solidFill>
                <a:latin typeface="Calibri"/>
                <a:ea typeface="Calibri"/>
                <a:cs typeface="Calibri"/>
                <a:sym typeface="Calibri"/>
              </a:rPr>
              <a:t>, yra labai svarbios norint sėkmingai mokytis matematikos pamokose</a:t>
            </a:r>
            <a:r>
              <a:rPr lang="en-GB" sz="1800" dirty="0">
                <a:solidFill>
                  <a:schemeClr val="dk1"/>
                </a:solidFill>
                <a:latin typeface="Calibri"/>
                <a:ea typeface="Calibri"/>
                <a:cs typeface="Calibri"/>
                <a:sym typeface="Calibri"/>
              </a:rPr>
              <a:t>.</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6"/>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en-GB" sz="3200" b="1" dirty="0">
                <a:solidFill>
                  <a:schemeClr val="lt1"/>
                </a:solidFill>
              </a:rPr>
            </a:br>
            <a:r>
              <a:rPr lang="en-GB" sz="3200" b="1" dirty="0">
                <a:solidFill>
                  <a:schemeClr val="lt1"/>
                </a:solidFill>
              </a:rPr>
              <a:t>2</a:t>
            </a:r>
            <a:r>
              <a:rPr lang="en-GB" sz="3200" dirty="0">
                <a:solidFill>
                  <a:schemeClr val="lt1"/>
                </a:solidFill>
              </a:rPr>
              <a:t>. </a:t>
            </a:r>
            <a:r>
              <a:rPr lang="lt-LT" sz="3200" dirty="0">
                <a:solidFill>
                  <a:schemeClr val="lt1"/>
                </a:solidFill>
              </a:rPr>
              <a:t>Turinys</a:t>
            </a:r>
            <a:endParaRPr sz="3200" b="1" dirty="0">
              <a:solidFill>
                <a:schemeClr val="lt1"/>
              </a:solidFill>
            </a:endParaRPr>
          </a:p>
        </p:txBody>
      </p:sp>
      <p:sp>
        <p:nvSpPr>
          <p:cNvPr id="131" name="Google Shape;131;p6"/>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lt-LT" sz="1600" dirty="0"/>
              <a:t>Pagrindinės mokytojo kompetencijos, skirtos mokiniams, turintiems </a:t>
            </a:r>
            <a:r>
              <a:rPr lang="lt-LT" sz="1600" dirty="0" err="1"/>
              <a:t>diskalkulijos</a:t>
            </a:r>
            <a:r>
              <a:rPr lang="lt-LT" sz="1600" dirty="0"/>
              <a:t> sutrikimą, yra šios:</a:t>
            </a:r>
            <a:endParaRPr sz="1600" dirty="0"/>
          </a:p>
        </p:txBody>
      </p:sp>
      <p:grpSp>
        <p:nvGrpSpPr>
          <p:cNvPr id="132" name="Google Shape;132;p6"/>
          <p:cNvGrpSpPr/>
          <p:nvPr/>
        </p:nvGrpSpPr>
        <p:grpSpPr>
          <a:xfrm>
            <a:off x="843016" y="1868271"/>
            <a:ext cx="10267470" cy="3711505"/>
            <a:chOff x="4817" y="15720"/>
            <a:chExt cx="10267470" cy="3711505"/>
          </a:xfrm>
        </p:grpSpPr>
        <p:sp>
          <p:nvSpPr>
            <p:cNvPr id="133" name="Google Shape;133;p6"/>
            <p:cNvSpPr/>
            <p:nvPr/>
          </p:nvSpPr>
          <p:spPr>
            <a:xfrm>
              <a:off x="4817"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txBox="1"/>
            <p:nvPr/>
          </p:nvSpPr>
          <p:spPr>
            <a:xfrm>
              <a:off x="4817"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palengvinimas</a:t>
              </a:r>
              <a:endParaRPr lang="en-GB" sz="1300" dirty="0">
                <a:solidFill>
                  <a:schemeClr val="lt1"/>
                </a:solidFill>
                <a:latin typeface="Calibri"/>
                <a:ea typeface="Calibri"/>
                <a:cs typeface="Calibri"/>
                <a:sym typeface="Calibri"/>
              </a:endParaRPr>
            </a:p>
            <a:p>
              <a:pPr marL="0" marR="0" lvl="0" indent="0" algn="ctr" rtl="0">
                <a:lnSpc>
                  <a:spcPct val="90000"/>
                </a:lnSpc>
                <a:spcBef>
                  <a:spcPts val="0"/>
                </a:spcBef>
                <a:spcAft>
                  <a:spcPts val="0"/>
                </a:spcAft>
                <a:buClr>
                  <a:schemeClr val="lt1"/>
                </a:buClr>
                <a:buSzPts val="1300"/>
                <a:buFont typeface="Calibri"/>
                <a:buNone/>
              </a:pPr>
              <a:endParaRPr dirty="0"/>
            </a:p>
          </p:txBody>
        </p:sp>
        <p:sp>
          <p:nvSpPr>
            <p:cNvPr id="135" name="Google Shape;135;p6"/>
            <p:cNvSpPr/>
            <p:nvPr/>
          </p:nvSpPr>
          <p:spPr>
            <a:xfrm>
              <a:off x="4817"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txBox="1"/>
            <p:nvPr/>
          </p:nvSpPr>
          <p:spPr>
            <a:xfrm>
              <a:off x="4817"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dirty="0" err="1">
                  <a:solidFill>
                    <a:schemeClr val="dk1"/>
                  </a:solidFill>
                  <a:latin typeface="Calibri"/>
                  <a:ea typeface="Calibri"/>
                  <a:cs typeface="Calibri"/>
                  <a:sym typeface="Calibri"/>
                </a:rPr>
                <a:t>Mokytojas</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turi</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būti</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mokymosi</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proceso</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pagalbininkas</a:t>
              </a:r>
              <a:endParaRPr lang="en-GB" sz="13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dirty="0" err="1">
                  <a:solidFill>
                    <a:schemeClr val="dk1"/>
                  </a:solidFill>
                  <a:latin typeface="Calibri"/>
                  <a:ea typeface="Calibri"/>
                  <a:cs typeface="Calibri"/>
                  <a:sym typeface="Calibri"/>
                </a:rPr>
                <a:t>Mokymosi</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procese</a:t>
              </a:r>
              <a:r>
                <a:rPr lang="en-GB" sz="1300" b="0" i="0" u="none" strike="noStrike" cap="none" dirty="0">
                  <a:solidFill>
                    <a:schemeClr val="dk1"/>
                  </a:solidFill>
                  <a:latin typeface="Calibri"/>
                  <a:ea typeface="Calibri"/>
                  <a:cs typeface="Calibri"/>
                  <a:sym typeface="Calibri"/>
                </a:rPr>
                <a:t> paramos </a:t>
              </a:r>
              <a:r>
                <a:rPr lang="en-GB" sz="1300" b="0" i="0" u="none" strike="noStrike" cap="none" dirty="0" err="1">
                  <a:solidFill>
                    <a:schemeClr val="dk1"/>
                  </a:solidFill>
                  <a:latin typeface="Calibri"/>
                  <a:ea typeface="Calibri"/>
                  <a:cs typeface="Calibri"/>
                  <a:sym typeface="Calibri"/>
                </a:rPr>
                <a:t>ypač</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reikia</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besimokantiesiems</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turintiems</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diskomfortą</a:t>
              </a:r>
              <a:endParaRPr dirty="0"/>
            </a:p>
          </p:txBody>
        </p:sp>
        <p:sp>
          <p:nvSpPr>
            <p:cNvPr id="137" name="Google Shape;137;p6"/>
            <p:cNvSpPr/>
            <p:nvPr/>
          </p:nvSpPr>
          <p:spPr>
            <a:xfrm>
              <a:off x="21100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txBox="1"/>
            <p:nvPr/>
          </p:nvSpPr>
          <p:spPr>
            <a:xfrm>
              <a:off x="21100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atsakomybė</a:t>
              </a:r>
              <a:endParaRPr dirty="0"/>
            </a:p>
          </p:txBody>
        </p:sp>
        <p:sp>
          <p:nvSpPr>
            <p:cNvPr id="139" name="Google Shape;139;p6"/>
            <p:cNvSpPr/>
            <p:nvPr/>
          </p:nvSpPr>
          <p:spPr>
            <a:xfrm>
              <a:off x="2110018"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txBox="1"/>
            <p:nvPr/>
          </p:nvSpPr>
          <p:spPr>
            <a:xfrm>
              <a:off x="2110017" y="390119"/>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turi žinoti, kada atsakomybę už mokymosi procesą perduoti besimokantiesiems</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turi sukurti erdvę, kurioje mokiniai prisiimtų atsakomybę</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Mokiniai, turintieji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gali būti „sustiprinti“, jei jiems bus leista patiems prisiimti atsakomybę</a:t>
              </a:r>
              <a:endParaRPr dirty="0"/>
            </a:p>
          </p:txBody>
        </p:sp>
        <p:sp>
          <p:nvSpPr>
            <p:cNvPr id="141" name="Google Shape;141;p6"/>
            <p:cNvSpPr/>
            <p:nvPr/>
          </p:nvSpPr>
          <p:spPr>
            <a:xfrm>
              <a:off x="4215218"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txBox="1"/>
            <p:nvPr/>
          </p:nvSpPr>
          <p:spPr>
            <a:xfrm>
              <a:off x="4215218"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atspindys</a:t>
              </a:r>
              <a:endParaRPr dirty="0"/>
            </a:p>
          </p:txBody>
        </p:sp>
        <p:sp>
          <p:nvSpPr>
            <p:cNvPr id="143" name="Google Shape;143;p6"/>
            <p:cNvSpPr/>
            <p:nvPr/>
          </p:nvSpPr>
          <p:spPr>
            <a:xfrm>
              <a:off x="4215218"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txBox="1"/>
            <p:nvPr/>
          </p:nvSpPr>
          <p:spPr>
            <a:xfrm>
              <a:off x="4215218"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ir besimokantysis turi reguliariai apmąstyti mokymo ir mokymosi procesus</a:t>
              </a:r>
            </a:p>
            <a:p>
              <a:pPr marL="114300" marR="0" lvl="1" indent="-114300" algn="l" rtl="0">
                <a:lnSpc>
                  <a:spcPct val="90000"/>
                </a:lnSpc>
                <a:spcBef>
                  <a:spcPts val="0"/>
                </a:spcBef>
                <a:spcAft>
                  <a:spcPts val="0"/>
                </a:spcAft>
                <a:buClr>
                  <a:schemeClr val="dk1"/>
                </a:buClr>
                <a:buSzPts val="1300"/>
                <a:buFont typeface="Calibri"/>
                <a:buChar char="•"/>
              </a:pPr>
              <a:r>
                <a:rPr lang="lt-LT" sz="1300" dirty="0" err="1">
                  <a:solidFill>
                    <a:schemeClr val="dk1"/>
                  </a:solidFill>
                  <a:latin typeface="Calibri"/>
                  <a:ea typeface="Calibri"/>
                  <a:cs typeface="Calibri"/>
                  <a:sym typeface="Calibri"/>
                </a:rPr>
                <a:t>B</a:t>
              </a:r>
              <a:r>
                <a:rPr lang="lt-LT" sz="1300" b="0" i="0" u="none" strike="noStrike" cap="none" dirty="0" err="1">
                  <a:solidFill>
                    <a:schemeClr val="dk1"/>
                  </a:solidFill>
                  <a:latin typeface="Calibri"/>
                  <a:ea typeface="Calibri"/>
                  <a:cs typeface="Calibri"/>
                  <a:sym typeface="Calibri"/>
                </a:rPr>
                <a:t>esimokantiesiems,tu-rintiems</a:t>
              </a:r>
              <a:r>
                <a:rPr lang="lt-LT" sz="1300" b="0" i="0" u="none" strike="noStrike" cap="none" dirty="0">
                  <a:solidFill>
                    <a:schemeClr val="dk1"/>
                  </a:solidFill>
                  <a:latin typeface="Calibri"/>
                  <a:ea typeface="Calibri"/>
                  <a:cs typeface="Calibri"/>
                  <a:sym typeface="Calibri"/>
                </a:rPr>
                <a:t>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svarbu refleksija, kad jie patys suvoktų savo pažangą</a:t>
              </a:r>
              <a:endParaRPr dirty="0"/>
            </a:p>
          </p:txBody>
        </p:sp>
        <p:sp>
          <p:nvSpPr>
            <p:cNvPr id="145" name="Google Shape;145;p6"/>
            <p:cNvSpPr/>
            <p:nvPr/>
          </p:nvSpPr>
          <p:spPr>
            <a:xfrm>
              <a:off x="6320419"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txBox="1"/>
            <p:nvPr/>
          </p:nvSpPr>
          <p:spPr>
            <a:xfrm>
              <a:off x="6320419"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parama</a:t>
              </a:r>
              <a:endParaRPr dirty="0"/>
            </a:p>
          </p:txBody>
        </p:sp>
        <p:sp>
          <p:nvSpPr>
            <p:cNvPr id="147" name="Google Shape;147;p6"/>
            <p:cNvSpPr/>
            <p:nvPr/>
          </p:nvSpPr>
          <p:spPr>
            <a:xfrm>
              <a:off x="6320419"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txBox="1"/>
            <p:nvPr/>
          </p:nvSpPr>
          <p:spPr>
            <a:xfrm>
              <a:off x="6320419"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turi sukurti paramos sistemą žinioms, gebėjimams, pažiūroms, vertybėms ugdyti</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Mokiniai, turintieji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turėtų jausti, kad mokytojas juos palaiko</a:t>
              </a:r>
              <a:endParaRPr dirty="0"/>
            </a:p>
          </p:txBody>
        </p:sp>
        <p:sp>
          <p:nvSpPr>
            <p:cNvPr id="149" name="Google Shape;149;p6"/>
            <p:cNvSpPr/>
            <p:nvPr/>
          </p:nvSpPr>
          <p:spPr>
            <a:xfrm>
              <a:off x="8425620" y="15720"/>
              <a:ext cx="1846667" cy="374400"/>
            </a:xfrm>
            <a:prstGeom prst="rect">
              <a:avLst/>
            </a:prstGeom>
            <a:solidFill>
              <a:srgbClr val="F59D83"/>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txBox="1"/>
            <p:nvPr/>
          </p:nvSpPr>
          <p:spPr>
            <a:xfrm>
              <a:off x="8425620" y="15720"/>
              <a:ext cx="1846667" cy="374400"/>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grįžtamasis ryšys</a:t>
              </a:r>
              <a:endParaRPr dirty="0"/>
            </a:p>
          </p:txBody>
        </p:sp>
        <p:sp>
          <p:nvSpPr>
            <p:cNvPr id="151" name="Google Shape;151;p6"/>
            <p:cNvSpPr/>
            <p:nvPr/>
          </p:nvSpPr>
          <p:spPr>
            <a:xfrm>
              <a:off x="8425620" y="390120"/>
              <a:ext cx="1846667" cy="3337105"/>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6"/>
            <p:cNvSpPr txBox="1"/>
            <p:nvPr/>
          </p:nvSpPr>
          <p:spPr>
            <a:xfrm>
              <a:off x="8425620" y="390120"/>
              <a:ext cx="1846667" cy="3337105"/>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turi sukurti grįžtamojo ryšio sistemą, kurioje tiek mokytojas, tiek besimokantysis galėtų pagarbiai ir reguliariai gauti grįžtamąjį ryšį</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Atsiliepimai turi būti tinkami, konkretūs ir laiku pateikti</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Tiek teigiamas, tiek neigiamas grįžtamasis ryšys gali padėti mokiniams, turintiems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mokymosi procesuose pritaikyti savo mokymosi elgesį</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lt-LT" sz="3200" b="1" dirty="0">
                <a:solidFill>
                  <a:schemeClr val="lt1"/>
                </a:solidFill>
              </a:rPr>
            </a:br>
            <a:r>
              <a:rPr lang="lt-LT" sz="3200" b="1" dirty="0">
                <a:solidFill>
                  <a:schemeClr val="lt1"/>
                </a:solidFill>
              </a:rPr>
              <a:t>2. Turinys</a:t>
            </a:r>
            <a:endParaRPr sz="3200" b="1" dirty="0">
              <a:solidFill>
                <a:schemeClr val="lt1"/>
              </a:solidFill>
            </a:endParaRPr>
          </a:p>
        </p:txBody>
      </p:sp>
      <p:sp>
        <p:nvSpPr>
          <p:cNvPr id="158" name="Google Shape;158;p7"/>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lt-LT" sz="1600" dirty="0"/>
              <a:t>Mokytojo, dirbančio su </a:t>
            </a:r>
            <a:r>
              <a:rPr lang="lt-LT" sz="1600" dirty="0" err="1"/>
              <a:t>diskalkuliją</a:t>
            </a:r>
            <a:r>
              <a:rPr lang="lt-LT" sz="1600" dirty="0"/>
              <a:t> turinčiais mokiniais,  mokymo įgūdžiai yra šie:</a:t>
            </a:r>
          </a:p>
          <a:p>
            <a:pPr marL="0" lvl="0" indent="0" algn="l" rtl="0">
              <a:lnSpc>
                <a:spcPct val="150000"/>
              </a:lnSpc>
              <a:spcBef>
                <a:spcPts val="10"/>
              </a:spcBef>
              <a:spcAft>
                <a:spcPts val="0"/>
              </a:spcAft>
              <a:buClr>
                <a:schemeClr val="dk1"/>
              </a:buClr>
              <a:buSzPts val="1600"/>
              <a:buNone/>
            </a:pPr>
            <a:endParaRPr sz="1600" dirty="0"/>
          </a:p>
        </p:txBody>
      </p:sp>
      <p:grpSp>
        <p:nvGrpSpPr>
          <p:cNvPr id="159" name="Google Shape;159;p7"/>
          <p:cNvGrpSpPr/>
          <p:nvPr/>
        </p:nvGrpSpPr>
        <p:grpSpPr>
          <a:xfrm>
            <a:off x="729842" y="1889655"/>
            <a:ext cx="10382575" cy="3773395"/>
            <a:chOff x="2885" y="37104"/>
            <a:chExt cx="10271333" cy="3773395"/>
          </a:xfrm>
        </p:grpSpPr>
        <p:sp>
          <p:nvSpPr>
            <p:cNvPr id="160" name="Google Shape;160;p7"/>
            <p:cNvSpPr/>
            <p:nvPr/>
          </p:nvSpPr>
          <p:spPr>
            <a:xfrm>
              <a:off x="288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txBox="1"/>
            <p:nvPr/>
          </p:nvSpPr>
          <p:spPr>
            <a:xfrm>
              <a:off x="288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individualumas</a:t>
              </a:r>
              <a:endParaRPr dirty="0"/>
            </a:p>
          </p:txBody>
        </p:sp>
        <p:sp>
          <p:nvSpPr>
            <p:cNvPr id="162" name="Google Shape;162;p7"/>
            <p:cNvSpPr/>
            <p:nvPr/>
          </p:nvSpPr>
          <p:spPr>
            <a:xfrm>
              <a:off x="288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txBox="1"/>
            <p:nvPr/>
          </p:nvSpPr>
          <p:spPr>
            <a:xfrm>
              <a:off x="2885" y="508522"/>
              <a:ext cx="1626625"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turi turėti galimybę padėti besimokantiesiems per individualią mokymosi patirtį</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Mokiniams, turintiems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reikalinga individuali pagalba</a:t>
              </a:r>
              <a:endParaRPr dirty="0"/>
            </a:p>
          </p:txBody>
        </p:sp>
        <p:sp>
          <p:nvSpPr>
            <p:cNvPr id="164" name="Google Shape;164;p7"/>
            <p:cNvSpPr/>
            <p:nvPr/>
          </p:nvSpPr>
          <p:spPr>
            <a:xfrm>
              <a:off x="175054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txBox="1"/>
            <p:nvPr/>
          </p:nvSpPr>
          <p:spPr>
            <a:xfrm>
              <a:off x="175054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papildoma medžiaga</a:t>
              </a:r>
              <a:endParaRPr dirty="0"/>
            </a:p>
          </p:txBody>
        </p:sp>
        <p:sp>
          <p:nvSpPr>
            <p:cNvPr id="166" name="Google Shape;166;p7"/>
            <p:cNvSpPr/>
            <p:nvPr/>
          </p:nvSpPr>
          <p:spPr>
            <a:xfrm>
              <a:off x="175054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txBox="1"/>
            <p:nvPr/>
          </p:nvSpPr>
          <p:spPr>
            <a:xfrm>
              <a:off x="1750545" y="508522"/>
              <a:ext cx="1626625"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turi suteikti papildomų atvirųjų švietimo išteklių (AŠM), kad besimokantieji galėtų mokytis savarankiškai</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Papildomi atvirieji mokymai yra naudingi mokiniams, turintiems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 nes jie gali mokytis patys ne klasėje, o tai gali padėti sumažinti galimą spaudimą.</a:t>
              </a:r>
              <a:endParaRPr dirty="0"/>
            </a:p>
          </p:txBody>
        </p:sp>
        <p:sp>
          <p:nvSpPr>
            <p:cNvPr id="168" name="Google Shape;168;p7"/>
            <p:cNvSpPr/>
            <p:nvPr/>
          </p:nvSpPr>
          <p:spPr>
            <a:xfrm>
              <a:off x="3498205"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txBox="1"/>
            <p:nvPr/>
          </p:nvSpPr>
          <p:spPr>
            <a:xfrm>
              <a:off x="3498205"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a:t>
              </a:r>
              <a:r>
                <a:rPr lang="en-GB" sz="1300" dirty="0">
                  <a:solidFill>
                    <a:schemeClr val="lt1"/>
                  </a:solidFill>
                  <a:latin typeface="Calibri"/>
                  <a:ea typeface="Calibri"/>
                  <a:cs typeface="Calibri"/>
                  <a:sym typeface="Calibri"/>
                </a:rPr>
                <a:t>minds-on</a:t>
              </a:r>
              <a:r>
                <a:rPr lang="lt-LT" sz="1300" dirty="0">
                  <a:solidFill>
                    <a:schemeClr val="lt1"/>
                  </a:solidFill>
                  <a:latin typeface="Calibri"/>
                  <a:ea typeface="Calibri"/>
                  <a:cs typeface="Calibri"/>
                  <a:sym typeface="Calibri"/>
                </a:rPr>
                <a:t>“</a:t>
              </a:r>
              <a:r>
                <a:rPr lang="en-GB" sz="1300" dirty="0">
                  <a:solidFill>
                    <a:schemeClr val="lt1"/>
                  </a:solidFill>
                  <a:latin typeface="Calibri"/>
                  <a:ea typeface="Calibri"/>
                  <a:cs typeface="Calibri"/>
                  <a:sym typeface="Calibri"/>
                </a:rPr>
                <a:t> </a:t>
              </a:r>
              <a:r>
                <a:rPr lang="lt-LT" sz="1300" dirty="0">
                  <a:solidFill>
                    <a:schemeClr val="lt1"/>
                  </a:solidFill>
                  <a:latin typeface="Calibri"/>
                  <a:ea typeface="Calibri"/>
                  <a:cs typeface="Calibri"/>
                  <a:sym typeface="Calibri"/>
                </a:rPr>
                <a:t>patirtis</a:t>
              </a:r>
              <a:endParaRPr dirty="0"/>
            </a:p>
          </p:txBody>
        </p:sp>
        <p:sp>
          <p:nvSpPr>
            <p:cNvPr id="170" name="Google Shape;170;p7"/>
            <p:cNvSpPr/>
            <p:nvPr/>
          </p:nvSpPr>
          <p:spPr>
            <a:xfrm>
              <a:off x="3498205"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7"/>
            <p:cNvSpPr txBox="1"/>
            <p:nvPr/>
          </p:nvSpPr>
          <p:spPr>
            <a:xfrm>
              <a:off x="3498205"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turi suteikti „</a:t>
              </a:r>
              <a:r>
                <a:rPr lang="lt-LT" sz="1300" b="0" i="0" u="none" strike="noStrike" cap="none" dirty="0" err="1">
                  <a:solidFill>
                    <a:schemeClr val="dk1"/>
                  </a:solidFill>
                  <a:latin typeface="Calibri"/>
                  <a:ea typeface="Calibri"/>
                  <a:cs typeface="Calibri"/>
                  <a:sym typeface="Calibri"/>
                </a:rPr>
                <a:t>minds</a:t>
              </a:r>
              <a:r>
                <a:rPr lang="lt-LT" sz="1300" b="0" i="0" u="none" strike="noStrike" cap="none" dirty="0">
                  <a:solidFill>
                    <a:schemeClr val="dk1"/>
                  </a:solidFill>
                  <a:latin typeface="Calibri"/>
                  <a:ea typeface="Calibri"/>
                  <a:cs typeface="Calibri"/>
                  <a:sym typeface="Calibri"/>
                </a:rPr>
                <a:t> </a:t>
              </a:r>
              <a:r>
                <a:rPr lang="lt-LT" sz="1300" b="0" i="0" u="none" strike="noStrike" cap="none" dirty="0" err="1">
                  <a:solidFill>
                    <a:schemeClr val="dk1"/>
                  </a:solidFill>
                  <a:latin typeface="Calibri"/>
                  <a:ea typeface="Calibri"/>
                  <a:cs typeface="Calibri"/>
                  <a:sym typeface="Calibri"/>
                </a:rPr>
                <a:t>on</a:t>
              </a:r>
              <a:r>
                <a:rPr lang="lt-LT" sz="1300" dirty="0">
                  <a:solidFill>
                    <a:schemeClr val="dk1"/>
                  </a:solidFill>
                  <a:latin typeface="Calibri"/>
                  <a:ea typeface="Calibri"/>
                  <a:cs typeface="Calibri"/>
                  <a:sym typeface="Calibri"/>
                </a:rPr>
                <a:t>“</a:t>
              </a:r>
              <a:r>
                <a:rPr lang="lt-LT" sz="1300" b="0" i="0" u="none" strike="noStrike" cap="none" dirty="0">
                  <a:solidFill>
                    <a:schemeClr val="dk1"/>
                  </a:solidFill>
                  <a:latin typeface="Calibri"/>
                  <a:ea typeface="Calibri"/>
                  <a:cs typeface="Calibri"/>
                  <a:sym typeface="Calibri"/>
                </a:rPr>
                <a:t> patirties</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Mokiniai, turintys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besimokantieji turėtų būti raginami naudotis, todėl praplėsti patirtimi</a:t>
              </a:r>
              <a:endParaRPr dirty="0"/>
            </a:p>
          </p:txBody>
        </p:sp>
        <p:sp>
          <p:nvSpPr>
            <p:cNvPr id="172" name="Google Shape;172;p7"/>
            <p:cNvSpPr/>
            <p:nvPr/>
          </p:nvSpPr>
          <p:spPr>
            <a:xfrm>
              <a:off x="524586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7"/>
            <p:cNvSpPr txBox="1"/>
            <p:nvPr/>
          </p:nvSpPr>
          <p:spPr>
            <a:xfrm>
              <a:off x="524586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a:t>
              </a:r>
              <a:r>
                <a:rPr lang="en-GB" sz="1300" dirty="0">
                  <a:solidFill>
                    <a:schemeClr val="lt1"/>
                  </a:solidFill>
                  <a:latin typeface="Calibri"/>
                  <a:ea typeface="Calibri"/>
                  <a:cs typeface="Calibri"/>
                  <a:sym typeface="Calibri"/>
                </a:rPr>
                <a:t>hands-on</a:t>
              </a:r>
              <a:r>
                <a:rPr lang="lt-LT" sz="1300" dirty="0">
                  <a:solidFill>
                    <a:schemeClr val="lt1"/>
                  </a:solidFill>
                  <a:latin typeface="Calibri"/>
                  <a:ea typeface="Calibri"/>
                  <a:cs typeface="Calibri"/>
                  <a:sym typeface="Calibri"/>
                </a:rPr>
                <a:t>“</a:t>
              </a:r>
              <a:r>
                <a:rPr lang="en-GB" sz="1300" dirty="0">
                  <a:solidFill>
                    <a:schemeClr val="lt1"/>
                  </a:solidFill>
                  <a:latin typeface="Calibri"/>
                  <a:ea typeface="Calibri"/>
                  <a:cs typeface="Calibri"/>
                  <a:sym typeface="Calibri"/>
                </a:rPr>
                <a:t> </a:t>
              </a:r>
              <a:r>
                <a:rPr lang="lt-LT" sz="1300" dirty="0">
                  <a:solidFill>
                    <a:schemeClr val="lt1"/>
                  </a:solidFill>
                  <a:latin typeface="Calibri"/>
                  <a:ea typeface="Calibri"/>
                  <a:cs typeface="Calibri"/>
                  <a:sym typeface="Calibri"/>
                </a:rPr>
                <a:t>patirtis </a:t>
              </a:r>
              <a:endParaRPr dirty="0"/>
            </a:p>
          </p:txBody>
        </p:sp>
        <p:sp>
          <p:nvSpPr>
            <p:cNvPr id="174" name="Google Shape;174;p7"/>
            <p:cNvSpPr/>
            <p:nvPr/>
          </p:nvSpPr>
          <p:spPr>
            <a:xfrm>
              <a:off x="524586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txBox="1"/>
            <p:nvPr/>
          </p:nvSpPr>
          <p:spPr>
            <a:xfrm>
              <a:off x="524586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en-GB" sz="1300" b="0" i="0" u="none" strike="noStrike" cap="none" dirty="0" err="1">
                  <a:solidFill>
                    <a:schemeClr val="dk1"/>
                  </a:solidFill>
                  <a:latin typeface="Calibri"/>
                  <a:ea typeface="Calibri"/>
                  <a:cs typeface="Calibri"/>
                  <a:sym typeface="Calibri"/>
                </a:rPr>
                <a:t>Mokytojas</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turi</a:t>
              </a:r>
              <a:r>
                <a:rPr lang="en-GB" sz="1300" b="0" i="0" u="none" strike="noStrike" cap="none" dirty="0">
                  <a:solidFill>
                    <a:schemeClr val="dk1"/>
                  </a:solidFill>
                  <a:latin typeface="Calibri"/>
                  <a:ea typeface="Calibri"/>
                  <a:cs typeface="Calibri"/>
                  <a:sym typeface="Calibri"/>
                </a:rPr>
                <a:t> </a:t>
              </a:r>
              <a:r>
                <a:rPr lang="en-GB" sz="1300" b="0" i="0" u="none" strike="noStrike" cap="none" dirty="0" err="1">
                  <a:solidFill>
                    <a:schemeClr val="dk1"/>
                  </a:solidFill>
                  <a:latin typeface="Calibri"/>
                  <a:ea typeface="Calibri"/>
                  <a:cs typeface="Calibri"/>
                  <a:sym typeface="Calibri"/>
                </a:rPr>
                <a:t>suteikti</a:t>
              </a:r>
              <a:r>
                <a:rPr lang="en-GB" sz="1300" b="0" i="0" u="none" strike="noStrike" cap="none" dirty="0">
                  <a:solidFill>
                    <a:schemeClr val="dk1"/>
                  </a:solidFill>
                  <a:latin typeface="Calibri"/>
                  <a:ea typeface="Calibri"/>
                  <a:cs typeface="Calibri"/>
                  <a:sym typeface="Calibri"/>
                </a:rPr>
                <a:t> hands-on </a:t>
              </a:r>
              <a:r>
                <a:rPr lang="lt-LT" sz="1300" b="0" i="0" u="none" strike="noStrike" cap="none" dirty="0">
                  <a:solidFill>
                    <a:schemeClr val="dk1"/>
                  </a:solidFill>
                  <a:latin typeface="Calibri"/>
                  <a:ea typeface="Calibri"/>
                  <a:cs typeface="Calibri"/>
                  <a:sym typeface="Calibri"/>
                </a:rPr>
                <a:t>patirties</a:t>
              </a:r>
              <a:endParaRPr dirty="0"/>
            </a:p>
            <a:p>
              <a:pPr marL="114300" marR="0" lvl="1" indent="-114300" algn="l" rtl="0">
                <a:lnSpc>
                  <a:spcPct val="90000"/>
                </a:lnSpc>
                <a:spcBef>
                  <a:spcPts val="195"/>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Mokiniams, turintiems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naudinga mokytis su praktiniais atvejais, todėl matematinį turinį galima perkelti į realų gyvenimą</a:t>
              </a:r>
              <a:endParaRPr dirty="0"/>
            </a:p>
          </p:txBody>
        </p:sp>
        <p:sp>
          <p:nvSpPr>
            <p:cNvPr id="176" name="Google Shape;176;p7"/>
            <p:cNvSpPr/>
            <p:nvPr/>
          </p:nvSpPr>
          <p:spPr>
            <a:xfrm>
              <a:off x="699352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7"/>
            <p:cNvSpPr txBox="1"/>
            <p:nvPr/>
          </p:nvSpPr>
          <p:spPr>
            <a:xfrm>
              <a:off x="699352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projektai</a:t>
              </a:r>
              <a:endParaRPr dirty="0"/>
            </a:p>
          </p:txBody>
        </p:sp>
        <p:sp>
          <p:nvSpPr>
            <p:cNvPr id="178" name="Google Shape;178;p7"/>
            <p:cNvSpPr/>
            <p:nvPr/>
          </p:nvSpPr>
          <p:spPr>
            <a:xfrm>
              <a:off x="699352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txBox="1"/>
            <p:nvPr/>
          </p:nvSpPr>
          <p:spPr>
            <a:xfrm>
              <a:off x="6993524" y="508522"/>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turi pasiūlyti projektinį mokymąsi</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Naudodami mokymosi scenarijus, mokiniai, turintys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gali perduoti savo žinias</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Projektai yra uždari atvejai, kurie gali padėti perduoti teorines žinias</a:t>
              </a:r>
              <a:endParaRPr dirty="0"/>
            </a:p>
          </p:txBody>
        </p:sp>
        <p:sp>
          <p:nvSpPr>
            <p:cNvPr id="180" name="Google Shape;180;p7"/>
            <p:cNvSpPr/>
            <p:nvPr/>
          </p:nvSpPr>
          <p:spPr>
            <a:xfrm>
              <a:off x="8741184" y="37104"/>
              <a:ext cx="1533034" cy="471418"/>
            </a:xfrm>
            <a:prstGeom prst="rect">
              <a:avLst/>
            </a:prstGeom>
            <a:solidFill>
              <a:srgbClr val="F3D5A6"/>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txBox="1"/>
            <p:nvPr/>
          </p:nvSpPr>
          <p:spPr>
            <a:xfrm>
              <a:off x="8741184" y="37104"/>
              <a:ext cx="1533034" cy="471418"/>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socialinė forma</a:t>
              </a:r>
              <a:endParaRPr dirty="0"/>
            </a:p>
          </p:txBody>
        </p:sp>
        <p:sp>
          <p:nvSpPr>
            <p:cNvPr id="182" name="Google Shape;182;p7"/>
            <p:cNvSpPr/>
            <p:nvPr/>
          </p:nvSpPr>
          <p:spPr>
            <a:xfrm>
              <a:off x="8741184" y="508522"/>
              <a:ext cx="1533034" cy="330197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txBox="1"/>
            <p:nvPr/>
          </p:nvSpPr>
          <p:spPr>
            <a:xfrm>
              <a:off x="8741184" y="440971"/>
              <a:ext cx="1533034" cy="3301977"/>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Mokytojas mokymosi procese turi pasiūlyti įvairias socialines formas</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Mokymasis bendradarbiaujant gali padėti mokiniams, turintiems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įsitraukti ir mokytis su kitais ir iš kitų</a:t>
              </a:r>
              <a:endParaRPr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lt-LT" sz="3200" b="1" dirty="0">
                <a:solidFill>
                  <a:schemeClr val="lt1"/>
                </a:solidFill>
              </a:rPr>
            </a:br>
            <a:r>
              <a:rPr lang="lt-LT" sz="3200" b="1" dirty="0">
                <a:solidFill>
                  <a:schemeClr val="lt1"/>
                </a:solidFill>
              </a:rPr>
              <a:t>2. </a:t>
            </a:r>
            <a:r>
              <a:rPr lang="lt-LT" sz="3200" dirty="0">
                <a:solidFill>
                  <a:schemeClr val="lt1"/>
                </a:solidFill>
              </a:rPr>
              <a:t>Turinys</a:t>
            </a:r>
            <a:endParaRPr sz="3200" dirty="0">
              <a:solidFill>
                <a:schemeClr val="lt1"/>
              </a:solidFill>
            </a:endParaRPr>
          </a:p>
        </p:txBody>
      </p:sp>
      <p:sp>
        <p:nvSpPr>
          <p:cNvPr id="189" name="Google Shape;189;p8"/>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lt-LT" sz="1600" b="1" dirty="0"/>
              <a:t>Mokymo įgūdžiai: skirtingi mokymo metodai (1)</a:t>
            </a:r>
          </a:p>
          <a:p>
            <a:pPr marL="0" lvl="0" indent="0" algn="l" rtl="0">
              <a:lnSpc>
                <a:spcPct val="150000"/>
              </a:lnSpc>
              <a:spcBef>
                <a:spcPts val="0"/>
              </a:spcBef>
              <a:spcAft>
                <a:spcPts val="0"/>
              </a:spcAft>
              <a:buClr>
                <a:schemeClr val="dk1"/>
              </a:buClr>
              <a:buSzPts val="1600"/>
              <a:buNone/>
            </a:pPr>
            <a:r>
              <a:rPr lang="lt-LT" sz="1600" dirty="0"/>
              <a:t>Daugeliu atvejų mokyklos klasės mokiniai daugeliu atžvilgių yra nevienalyčiai. Norint patenkinti skirtingus poreikius, reikalingi skirtingi mokymo metodai. Štai nedidelis mokymo metodų pasirinkimas:</a:t>
            </a:r>
            <a:endParaRPr sz="1600" dirty="0"/>
          </a:p>
          <a:p>
            <a:pPr marL="0" lvl="0" indent="0" algn="l" rtl="0">
              <a:lnSpc>
                <a:spcPct val="150000"/>
              </a:lnSpc>
              <a:spcBef>
                <a:spcPts val="10"/>
              </a:spcBef>
              <a:spcAft>
                <a:spcPts val="0"/>
              </a:spcAft>
              <a:buClr>
                <a:schemeClr val="dk1"/>
              </a:buClr>
              <a:buSzPts val="1600"/>
              <a:buNone/>
            </a:pPr>
            <a:endParaRPr sz="1600" dirty="0"/>
          </a:p>
        </p:txBody>
      </p:sp>
      <p:graphicFrame>
        <p:nvGraphicFramePr>
          <p:cNvPr id="190" name="Google Shape;190;p8"/>
          <p:cNvGraphicFramePr/>
          <p:nvPr>
            <p:extLst>
              <p:ext uri="{D42A27DB-BD31-4B8C-83A1-F6EECF244321}">
                <p14:modId xmlns:p14="http://schemas.microsoft.com/office/powerpoint/2010/main" val="2020091817"/>
              </p:ext>
            </p:extLst>
          </p:nvPr>
        </p:nvGraphicFramePr>
        <p:xfrm>
          <a:off x="838199" y="2496515"/>
          <a:ext cx="10515600" cy="3170300"/>
        </p:xfrm>
        <a:graphic>
          <a:graphicData uri="http://schemas.openxmlformats.org/drawingml/2006/table">
            <a:tbl>
              <a:tblPr firstRow="1" bandRow="1">
                <a:noFill/>
                <a:tableStyleId>{B4A26438-6860-4645-8ABB-5A9AB97868B2}</a:tableStyleId>
              </a:tblPr>
              <a:tblGrid>
                <a:gridCol w="1609375">
                  <a:extLst>
                    <a:ext uri="{9D8B030D-6E8A-4147-A177-3AD203B41FA5}">
                      <a16:colId xmlns:a16="http://schemas.microsoft.com/office/drawing/2014/main" val="20000"/>
                    </a:ext>
                  </a:extLst>
                </a:gridCol>
                <a:gridCol w="3116650">
                  <a:extLst>
                    <a:ext uri="{9D8B030D-6E8A-4147-A177-3AD203B41FA5}">
                      <a16:colId xmlns:a16="http://schemas.microsoft.com/office/drawing/2014/main" val="20001"/>
                    </a:ext>
                  </a:extLst>
                </a:gridCol>
                <a:gridCol w="3160675">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585250">
                <a:tc>
                  <a:txBody>
                    <a:bodyPr/>
                    <a:lstStyle/>
                    <a:p>
                      <a:pPr marL="0" marR="0" lvl="0" indent="0" algn="l" rtl="0">
                        <a:spcBef>
                          <a:spcPts val="0"/>
                        </a:spcBef>
                        <a:spcAft>
                          <a:spcPts val="0"/>
                        </a:spcAft>
                        <a:buNone/>
                      </a:pPr>
                      <a:r>
                        <a:rPr lang="lt-LT" sz="1600" u="none" strike="noStrike" cap="none" dirty="0"/>
                        <a:t>Mokymo metodas</a:t>
                      </a:r>
                      <a:endParaRPr dirty="0"/>
                    </a:p>
                  </a:txBody>
                  <a:tcPr marL="91450" marR="91450" marT="45725" marB="45725"/>
                </a:tc>
                <a:tc>
                  <a:txBody>
                    <a:bodyPr/>
                    <a:lstStyle/>
                    <a:p>
                      <a:pPr marL="0" marR="0" lvl="0" indent="0" algn="l" rtl="0">
                        <a:spcBef>
                          <a:spcPts val="0"/>
                        </a:spcBef>
                        <a:spcAft>
                          <a:spcPts val="0"/>
                        </a:spcAft>
                        <a:buNone/>
                      </a:pPr>
                      <a:r>
                        <a:rPr lang="lt-LT" sz="1600" dirty="0"/>
                        <a:t>apibrėžimas</a:t>
                      </a:r>
                      <a:endParaRPr dirty="0"/>
                    </a:p>
                  </a:txBody>
                  <a:tcPr marL="91450" marR="91450" marT="45725" marB="45725"/>
                </a:tc>
                <a:tc>
                  <a:txBody>
                    <a:bodyPr/>
                    <a:lstStyle/>
                    <a:p>
                      <a:pPr marL="0" marR="0" lvl="0" indent="0" algn="l" rtl="0">
                        <a:spcBef>
                          <a:spcPts val="0"/>
                        </a:spcBef>
                        <a:spcAft>
                          <a:spcPts val="0"/>
                        </a:spcAft>
                        <a:buNone/>
                      </a:pPr>
                      <a:r>
                        <a:rPr lang="lt-LT" sz="1600" dirty="0"/>
                        <a:t>privalumas</a:t>
                      </a:r>
                      <a:endParaRPr dirty="0"/>
                    </a:p>
                  </a:txBody>
                  <a:tcPr marL="91450" marR="91450" marT="45725" marB="45725"/>
                </a:tc>
                <a:tc>
                  <a:txBody>
                    <a:bodyPr/>
                    <a:lstStyle/>
                    <a:p>
                      <a:pPr marL="0" marR="0" lvl="0" indent="0" algn="l" rtl="0">
                        <a:spcBef>
                          <a:spcPts val="0"/>
                        </a:spcBef>
                        <a:spcAft>
                          <a:spcPts val="0"/>
                        </a:spcAft>
                        <a:buNone/>
                      </a:pPr>
                      <a:r>
                        <a:rPr lang="lt-LT" sz="1600" dirty="0"/>
                        <a:t>trūkumas</a:t>
                      </a:r>
                      <a:endParaRPr dirty="0"/>
                    </a:p>
                  </a:txBody>
                  <a:tcPr marL="91450" marR="91450" marT="45725" marB="45725"/>
                </a:tc>
                <a:extLst>
                  <a:ext uri="{0D108BD9-81ED-4DB2-BD59-A6C34878D82A}">
                    <a16:rowId xmlns:a16="http://schemas.microsoft.com/office/drawing/2014/main" val="10000"/>
                  </a:ext>
                </a:extLst>
              </a:tr>
              <a:tr h="1168125">
                <a:tc>
                  <a:txBody>
                    <a:bodyPr/>
                    <a:lstStyle/>
                    <a:p>
                      <a:pPr marL="0" marR="0" lvl="0" indent="0" algn="l" rtl="0">
                        <a:spcBef>
                          <a:spcPts val="0"/>
                        </a:spcBef>
                        <a:spcAft>
                          <a:spcPts val="0"/>
                        </a:spcAft>
                        <a:buNone/>
                      </a:pPr>
                      <a:endParaRPr lang="en-GB" sz="1600" dirty="0"/>
                    </a:p>
                    <a:p>
                      <a:pPr marL="0" marR="0" lvl="0" indent="0" algn="l" rtl="0">
                        <a:spcBef>
                          <a:spcPts val="0"/>
                        </a:spcBef>
                        <a:spcAft>
                          <a:spcPts val="0"/>
                        </a:spcAft>
                        <a:buNone/>
                      </a:pPr>
                      <a:r>
                        <a:rPr lang="en-GB" sz="1600" dirty="0" err="1"/>
                        <a:t>Paskaitomis</a:t>
                      </a:r>
                      <a:r>
                        <a:rPr lang="en-GB" sz="1600" dirty="0"/>
                        <a:t> </a:t>
                      </a:r>
                      <a:r>
                        <a:rPr lang="en-GB" sz="1600" dirty="0" err="1"/>
                        <a:t>paremtas</a:t>
                      </a:r>
                      <a:r>
                        <a:rPr lang="en-GB" sz="1600" dirty="0"/>
                        <a:t> </a:t>
                      </a:r>
                      <a:r>
                        <a:rPr lang="en-GB" sz="1600" dirty="0" err="1"/>
                        <a:t>mokymas</a:t>
                      </a:r>
                      <a:endParaRPr dirty="0"/>
                    </a:p>
                  </a:txBody>
                  <a:tcPr marL="91450" marR="91450" marT="45725" marB="45725"/>
                </a:tc>
                <a:tc>
                  <a:txBody>
                    <a:bodyPr/>
                    <a:lstStyle/>
                    <a:p>
                      <a:pPr marL="0" marR="0" lvl="0" indent="0" algn="l" rtl="0">
                        <a:spcBef>
                          <a:spcPts val="0"/>
                        </a:spcBef>
                        <a:spcAft>
                          <a:spcPts val="0"/>
                        </a:spcAft>
                        <a:buNone/>
                      </a:pPr>
                      <a:r>
                        <a:rPr lang="en-GB" sz="1600" dirty="0" err="1"/>
                        <a:t>Mokytojas</a:t>
                      </a:r>
                      <a:r>
                        <a:rPr lang="en-GB" sz="1600" dirty="0"/>
                        <a:t> </a:t>
                      </a:r>
                      <a:r>
                        <a:rPr lang="en-GB" sz="1600" dirty="0" err="1"/>
                        <a:t>teorinį</a:t>
                      </a:r>
                      <a:r>
                        <a:rPr lang="en-GB" sz="1600" dirty="0"/>
                        <a:t> </a:t>
                      </a:r>
                      <a:r>
                        <a:rPr lang="en-GB" sz="1600" dirty="0" err="1"/>
                        <a:t>turinį</a:t>
                      </a:r>
                      <a:r>
                        <a:rPr lang="en-GB" sz="1600" dirty="0"/>
                        <a:t> </a:t>
                      </a:r>
                      <a:r>
                        <a:rPr lang="en-GB" sz="1600" dirty="0" err="1"/>
                        <a:t>perteikia</a:t>
                      </a:r>
                      <a:r>
                        <a:rPr lang="en-GB" sz="1600" dirty="0"/>
                        <a:t> </a:t>
                      </a:r>
                      <a:r>
                        <a:rPr lang="en-GB" sz="1600" dirty="0" err="1"/>
                        <a:t>visai</a:t>
                      </a:r>
                      <a:r>
                        <a:rPr lang="en-GB" sz="1600" dirty="0"/>
                        <a:t> </a:t>
                      </a:r>
                      <a:r>
                        <a:rPr lang="en-GB" sz="1600" dirty="0" err="1"/>
                        <a:t>klasei</a:t>
                      </a:r>
                      <a:r>
                        <a:rPr lang="en-GB" sz="1600" dirty="0"/>
                        <a:t>, </a:t>
                      </a:r>
                      <a:r>
                        <a:rPr lang="en-GB" sz="1600" dirty="0" err="1"/>
                        <a:t>mokiniai</a:t>
                      </a:r>
                      <a:r>
                        <a:rPr lang="en-GB" sz="1600" dirty="0"/>
                        <a:t> tik </a:t>
                      </a:r>
                      <a:r>
                        <a:rPr lang="en-GB" sz="1600" dirty="0" err="1"/>
                        <a:t>pasyviai</a:t>
                      </a:r>
                      <a:r>
                        <a:rPr lang="en-GB" sz="1600" dirty="0"/>
                        <a:t> </a:t>
                      </a:r>
                      <a:r>
                        <a:rPr lang="en-GB" sz="1600" dirty="0" err="1"/>
                        <a:t>dalyvauja</a:t>
                      </a:r>
                      <a:r>
                        <a:rPr lang="en-GB" sz="1600" dirty="0"/>
                        <a:t> </a:t>
                      </a:r>
                      <a:r>
                        <a:rPr lang="en-GB" sz="1600" dirty="0" err="1"/>
                        <a:t>pamokoje</a:t>
                      </a:r>
                      <a:endParaRPr dirty="0"/>
                    </a:p>
                  </a:txBody>
                  <a:tcPr marL="91450" marR="91450" marT="45725" marB="45725"/>
                </a:tc>
                <a:tc>
                  <a:txBody>
                    <a:bodyPr/>
                    <a:lstStyle/>
                    <a:p>
                      <a:pPr marL="0" marR="0" lvl="0" indent="0" algn="l" rtl="0">
                        <a:spcBef>
                          <a:spcPts val="0"/>
                        </a:spcBef>
                        <a:spcAft>
                          <a:spcPts val="0"/>
                        </a:spcAft>
                        <a:buNone/>
                      </a:pPr>
                      <a:r>
                        <a:rPr lang="it-IT" sz="1600" dirty="0"/>
                        <a:t>Per trumpą laiką galima perduoti daug turinio</a:t>
                      </a:r>
                      <a:endParaRPr dirty="0"/>
                    </a:p>
                  </a:txBody>
                  <a:tcPr marL="91450" marR="91450" marT="45725" marB="45725"/>
                </a:tc>
                <a:tc>
                  <a:txBody>
                    <a:bodyPr/>
                    <a:lstStyle/>
                    <a:p>
                      <a:pPr marL="0" marR="0" lvl="0" indent="0" algn="l" rtl="0">
                        <a:spcBef>
                          <a:spcPts val="0"/>
                        </a:spcBef>
                        <a:spcAft>
                          <a:spcPts val="0"/>
                        </a:spcAft>
                        <a:buNone/>
                      </a:pPr>
                      <a:r>
                        <a:rPr lang="en-GB" sz="1600" dirty="0" err="1"/>
                        <a:t>Besimokantieji</a:t>
                      </a:r>
                      <a:r>
                        <a:rPr lang="en-GB" sz="1600" dirty="0"/>
                        <a:t> </a:t>
                      </a:r>
                      <a:r>
                        <a:rPr lang="en-GB" sz="1600" dirty="0" err="1"/>
                        <a:t>yra</a:t>
                      </a:r>
                      <a:r>
                        <a:rPr lang="en-GB" sz="1600" dirty="0"/>
                        <a:t> tik </a:t>
                      </a:r>
                      <a:r>
                        <a:rPr lang="en-GB" sz="1600" dirty="0" err="1"/>
                        <a:t>pasyvūs</a:t>
                      </a:r>
                      <a:r>
                        <a:rPr lang="en-GB" sz="1600" dirty="0"/>
                        <a:t> </a:t>
                      </a:r>
                      <a:r>
                        <a:rPr lang="en-GB" sz="1600" dirty="0" err="1"/>
                        <a:t>ir</a:t>
                      </a:r>
                      <a:r>
                        <a:rPr lang="en-GB" sz="1600" dirty="0"/>
                        <a:t> </a:t>
                      </a:r>
                      <a:r>
                        <a:rPr lang="en-GB" sz="1600" dirty="0" err="1"/>
                        <a:t>negali</a:t>
                      </a:r>
                      <a:r>
                        <a:rPr lang="en-GB" sz="1600" dirty="0"/>
                        <a:t> </a:t>
                      </a:r>
                      <a:r>
                        <a:rPr lang="en-GB" sz="1600" dirty="0" err="1"/>
                        <a:t>mokytis</a:t>
                      </a:r>
                      <a:r>
                        <a:rPr lang="en-GB" sz="1600" dirty="0"/>
                        <a:t> </a:t>
                      </a:r>
                      <a:r>
                        <a:rPr lang="en-GB" sz="1600" dirty="0" err="1"/>
                        <a:t>aktyviai</a:t>
                      </a:r>
                      <a:endParaRPr dirty="0"/>
                    </a:p>
                  </a:txBody>
                  <a:tcPr marL="91450" marR="91450" marT="45725" marB="45725"/>
                </a:tc>
                <a:extLst>
                  <a:ext uri="{0D108BD9-81ED-4DB2-BD59-A6C34878D82A}">
                    <a16:rowId xmlns:a16="http://schemas.microsoft.com/office/drawing/2014/main" val="10001"/>
                  </a:ext>
                </a:extLst>
              </a:tr>
              <a:tr h="585250">
                <a:tc>
                  <a:txBody>
                    <a:bodyPr/>
                    <a:lstStyle/>
                    <a:p>
                      <a:pPr marL="0" marR="0" lvl="0" indent="0" algn="l" rtl="0">
                        <a:spcBef>
                          <a:spcPts val="0"/>
                        </a:spcBef>
                        <a:spcAft>
                          <a:spcPts val="0"/>
                        </a:spcAft>
                        <a:buNone/>
                      </a:pPr>
                      <a:r>
                        <a:rPr lang="en-GB" sz="1600" dirty="0" err="1"/>
                        <a:t>Interaktyvus</a:t>
                      </a:r>
                      <a:r>
                        <a:rPr lang="en-GB" sz="1600" dirty="0"/>
                        <a:t> </a:t>
                      </a:r>
                      <a:r>
                        <a:rPr lang="en-GB" sz="1600" dirty="0" err="1"/>
                        <a:t>mokymas</a:t>
                      </a:r>
                      <a:endParaRPr dirty="0"/>
                    </a:p>
                  </a:txBody>
                  <a:tcPr marL="91450" marR="91450" marT="45725" marB="45725"/>
                </a:tc>
                <a:tc>
                  <a:txBody>
                    <a:bodyPr/>
                    <a:lstStyle/>
                    <a:p>
                      <a:pPr marL="0" marR="0" lvl="0" indent="0" algn="l" rtl="0">
                        <a:spcBef>
                          <a:spcPts val="0"/>
                        </a:spcBef>
                        <a:spcAft>
                          <a:spcPts val="0"/>
                        </a:spcAft>
                        <a:buNone/>
                      </a:pPr>
                      <a:r>
                        <a:rPr lang="lt-LT" sz="1600" dirty="0"/>
                        <a:t>Mokytojas nori, kad mokiniai dalyvautų visos pamokos metu</a:t>
                      </a:r>
                      <a:endParaRPr dirty="0"/>
                    </a:p>
                  </a:txBody>
                  <a:tcPr marL="91450" marR="91450" marT="45725" marB="45725"/>
                </a:tc>
                <a:tc>
                  <a:txBody>
                    <a:bodyPr/>
                    <a:lstStyle/>
                    <a:p>
                      <a:pPr marL="0" marR="0" lvl="0" indent="0" algn="l" rtl="0">
                        <a:spcBef>
                          <a:spcPts val="0"/>
                        </a:spcBef>
                        <a:spcAft>
                          <a:spcPts val="0"/>
                        </a:spcAft>
                        <a:buNone/>
                      </a:pPr>
                      <a:r>
                        <a:rPr lang="lt-LT" sz="1600" dirty="0"/>
                        <a:t>Besimokantieji gali aktyviai mąstyti ir prisidėti prie pamokos</a:t>
                      </a:r>
                      <a:endParaRPr dirty="0"/>
                    </a:p>
                  </a:txBody>
                  <a:tcPr marL="91450" marR="91450" marT="45725" marB="45725"/>
                </a:tc>
                <a:tc>
                  <a:txBody>
                    <a:bodyPr/>
                    <a:lstStyle/>
                    <a:p>
                      <a:pPr marL="0" marR="0" lvl="0" indent="0" algn="l" rtl="0">
                        <a:spcBef>
                          <a:spcPts val="0"/>
                        </a:spcBef>
                        <a:spcAft>
                          <a:spcPts val="0"/>
                        </a:spcAft>
                        <a:buNone/>
                      </a:pPr>
                      <a:r>
                        <a:rPr lang="en-GB" sz="1600" dirty="0" err="1"/>
                        <a:t>Besimokantieji</a:t>
                      </a:r>
                      <a:r>
                        <a:rPr lang="en-GB" sz="1600" dirty="0"/>
                        <a:t> </a:t>
                      </a:r>
                      <a:r>
                        <a:rPr lang="en-GB" sz="1600" dirty="0" err="1"/>
                        <a:t>neprivalo</a:t>
                      </a:r>
                      <a:r>
                        <a:rPr lang="en-GB" sz="1600" dirty="0"/>
                        <a:t> </a:t>
                      </a:r>
                      <a:r>
                        <a:rPr lang="en-GB" sz="1600" dirty="0" err="1"/>
                        <a:t>būti</a:t>
                      </a:r>
                      <a:r>
                        <a:rPr lang="en-GB" sz="1600" dirty="0"/>
                        <a:t> </a:t>
                      </a:r>
                      <a:r>
                        <a:rPr lang="en-GB" sz="1600" dirty="0" err="1"/>
                        <a:t>aktyvūs</a:t>
                      </a:r>
                      <a:endParaRPr dirty="0"/>
                    </a:p>
                  </a:txBody>
                  <a:tcPr marL="91450" marR="91450" marT="45725" marB="45725"/>
                </a:tc>
                <a:extLst>
                  <a:ext uri="{0D108BD9-81ED-4DB2-BD59-A6C34878D82A}">
                    <a16:rowId xmlns:a16="http://schemas.microsoft.com/office/drawing/2014/main" val="10002"/>
                  </a:ext>
                </a:extLst>
              </a:tr>
              <a:tr h="831675">
                <a:tc>
                  <a:txBody>
                    <a:bodyPr/>
                    <a:lstStyle/>
                    <a:p>
                      <a:pPr marL="0" marR="0" lvl="0" indent="0" algn="l" rtl="0">
                        <a:spcBef>
                          <a:spcPts val="0"/>
                        </a:spcBef>
                        <a:spcAft>
                          <a:spcPts val="0"/>
                        </a:spcAft>
                        <a:buNone/>
                      </a:pPr>
                      <a:r>
                        <a:rPr lang="en-GB" sz="1600" dirty="0" err="1"/>
                        <a:t>Probleminis</a:t>
                      </a:r>
                      <a:r>
                        <a:rPr lang="en-GB" sz="1600" dirty="0"/>
                        <a:t> </a:t>
                      </a:r>
                      <a:r>
                        <a:rPr lang="en-GB" sz="1600" dirty="0" err="1"/>
                        <a:t>mokymasis</a:t>
                      </a:r>
                      <a:r>
                        <a:rPr lang="en-GB" sz="1600" dirty="0"/>
                        <a:t> (PBL)</a:t>
                      </a:r>
                      <a:endParaRPr dirty="0"/>
                    </a:p>
                  </a:txBody>
                  <a:tcPr marL="91450" marR="91450" marT="45725" marB="45725"/>
                </a:tc>
                <a:tc>
                  <a:txBody>
                    <a:bodyPr/>
                    <a:lstStyle/>
                    <a:p>
                      <a:pPr marL="0" marR="0" lvl="0" indent="0" algn="l" rtl="0">
                        <a:spcBef>
                          <a:spcPts val="0"/>
                        </a:spcBef>
                        <a:spcAft>
                          <a:spcPts val="0"/>
                        </a:spcAft>
                        <a:buNone/>
                      </a:pPr>
                      <a:r>
                        <a:rPr lang="en-GB" sz="1600" dirty="0" err="1"/>
                        <a:t>Grupinis</a:t>
                      </a:r>
                      <a:r>
                        <a:rPr lang="en-GB" sz="1600" dirty="0"/>
                        <a:t> </a:t>
                      </a:r>
                      <a:r>
                        <a:rPr lang="en-GB" sz="1600" dirty="0" err="1"/>
                        <a:t>darbas</a:t>
                      </a:r>
                      <a:r>
                        <a:rPr lang="en-GB" sz="1600" dirty="0"/>
                        <a:t> </a:t>
                      </a:r>
                      <a:r>
                        <a:rPr lang="en-GB" sz="1600" dirty="0" err="1"/>
                        <a:t>skirtas</a:t>
                      </a:r>
                      <a:r>
                        <a:rPr lang="en-GB" sz="1600" dirty="0"/>
                        <a:t> </a:t>
                      </a:r>
                      <a:r>
                        <a:rPr lang="en-GB" sz="1600" dirty="0" err="1"/>
                        <a:t>realaus</a:t>
                      </a:r>
                      <a:r>
                        <a:rPr lang="en-GB" sz="1600" dirty="0"/>
                        <a:t> </a:t>
                      </a:r>
                      <a:r>
                        <a:rPr lang="en-GB" sz="1600" dirty="0" err="1"/>
                        <a:t>gyvenimo</a:t>
                      </a:r>
                      <a:r>
                        <a:rPr lang="en-GB" sz="1600" dirty="0"/>
                        <a:t> </a:t>
                      </a:r>
                      <a:r>
                        <a:rPr lang="en-GB" sz="1600" dirty="0" err="1"/>
                        <a:t>problemoms</a:t>
                      </a:r>
                      <a:r>
                        <a:rPr lang="en-GB" sz="1600" dirty="0"/>
                        <a:t> </a:t>
                      </a:r>
                      <a:r>
                        <a:rPr lang="en-GB" sz="1600" dirty="0" err="1"/>
                        <a:t>spręsti</a:t>
                      </a:r>
                      <a:endParaRPr dirty="0"/>
                    </a:p>
                  </a:txBody>
                  <a:tcPr marL="91450" marR="91450" marT="45725" marB="45725"/>
                </a:tc>
                <a:tc>
                  <a:txBody>
                    <a:bodyPr/>
                    <a:lstStyle/>
                    <a:p>
                      <a:pPr marL="0" marR="0" lvl="0" indent="0" algn="l" rtl="0">
                        <a:spcBef>
                          <a:spcPts val="0"/>
                        </a:spcBef>
                        <a:spcAft>
                          <a:spcPts val="0"/>
                        </a:spcAft>
                        <a:buNone/>
                      </a:pPr>
                      <a:r>
                        <a:rPr lang="lt-LT" sz="1600" dirty="0"/>
                        <a:t>Ugdo bendradarbiavimą, problemų sprendimo įgūdžius, kritinį mąstymą</a:t>
                      </a:r>
                      <a:endParaRPr dirty="0"/>
                    </a:p>
                  </a:txBody>
                  <a:tcPr marL="91450" marR="91450" marT="45725" marB="45725"/>
                </a:tc>
                <a:tc>
                  <a:txBody>
                    <a:bodyPr/>
                    <a:lstStyle/>
                    <a:p>
                      <a:pPr marL="0" marR="0" lvl="0" indent="0" algn="l" rtl="0">
                        <a:spcBef>
                          <a:spcPts val="0"/>
                        </a:spcBef>
                        <a:spcAft>
                          <a:spcPts val="0"/>
                        </a:spcAft>
                        <a:buNone/>
                      </a:pPr>
                      <a:r>
                        <a:rPr lang="en-GB" sz="1600" dirty="0" err="1"/>
                        <a:t>Besimokantie</a:t>
                      </a:r>
                      <a:r>
                        <a:rPr lang="lt-LT" sz="1600" dirty="0" err="1"/>
                        <a:t>siems</a:t>
                      </a:r>
                      <a:r>
                        <a:rPr lang="lt-LT" sz="1600" dirty="0"/>
                        <a:t> </a:t>
                      </a:r>
                      <a:r>
                        <a:rPr lang="en-GB" sz="1600" dirty="0"/>
                        <a:t> </a:t>
                      </a:r>
                      <a:r>
                        <a:rPr lang="en-GB" sz="1600" dirty="0" err="1"/>
                        <a:t>gali</a:t>
                      </a:r>
                      <a:r>
                        <a:rPr lang="lt-LT" sz="1600" dirty="0"/>
                        <a:t> būti sunku </a:t>
                      </a:r>
                      <a:r>
                        <a:rPr lang="en-GB" sz="1600" dirty="0"/>
                        <a:t> pat</a:t>
                      </a:r>
                      <a:r>
                        <a:rPr lang="lt-LT" sz="1600" dirty="0" err="1"/>
                        <a:t>iems</a:t>
                      </a:r>
                      <a:r>
                        <a:rPr lang="lt-LT" sz="1600" dirty="0"/>
                        <a:t> išspręsti </a:t>
                      </a:r>
                      <a:r>
                        <a:rPr lang="en-GB" sz="1600" dirty="0"/>
                        <a:t> </a:t>
                      </a:r>
                      <a:r>
                        <a:rPr lang="en-GB" sz="1600" dirty="0" err="1"/>
                        <a:t>problemą</a:t>
                      </a:r>
                      <a:endParaRPr dirty="0"/>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lt-LT" sz="3200" b="1" dirty="0">
                <a:solidFill>
                  <a:schemeClr val="lt1"/>
                </a:solidFill>
              </a:rPr>
            </a:br>
            <a:r>
              <a:rPr lang="lt-LT" sz="3200" b="1" dirty="0">
                <a:solidFill>
                  <a:schemeClr val="lt1"/>
                </a:solidFill>
              </a:rPr>
              <a:t>2. </a:t>
            </a:r>
            <a:r>
              <a:rPr lang="lt-LT" sz="3200" dirty="0">
                <a:solidFill>
                  <a:schemeClr val="lt1"/>
                </a:solidFill>
              </a:rPr>
              <a:t>Turinys</a:t>
            </a:r>
            <a:endParaRPr sz="3200" b="1" dirty="0">
              <a:solidFill>
                <a:schemeClr val="lt1"/>
              </a:solidFill>
            </a:endParaRPr>
          </a:p>
        </p:txBody>
      </p:sp>
      <p:sp>
        <p:nvSpPr>
          <p:cNvPr id="196" name="Google Shape;196;p9"/>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en-GB" sz="1600" b="1"/>
              <a:t>Teaching skills: different teaching approaches (2)</a:t>
            </a:r>
            <a:endParaRPr/>
          </a:p>
          <a:p>
            <a:pPr marL="0" lvl="0" indent="0" algn="l" rtl="0">
              <a:lnSpc>
                <a:spcPct val="150000"/>
              </a:lnSpc>
              <a:spcBef>
                <a:spcPts val="10"/>
              </a:spcBef>
              <a:spcAft>
                <a:spcPts val="0"/>
              </a:spcAft>
              <a:buClr>
                <a:schemeClr val="dk1"/>
              </a:buClr>
              <a:buSzPts val="1600"/>
              <a:buNone/>
            </a:pPr>
            <a:endParaRPr sz="1600" b="1"/>
          </a:p>
          <a:p>
            <a:pPr marL="0" lvl="0" indent="0" algn="l" rtl="0">
              <a:lnSpc>
                <a:spcPct val="150000"/>
              </a:lnSpc>
              <a:spcBef>
                <a:spcPts val="10"/>
              </a:spcBef>
              <a:spcAft>
                <a:spcPts val="0"/>
              </a:spcAft>
              <a:buClr>
                <a:schemeClr val="dk1"/>
              </a:buClr>
              <a:buSzPts val="1600"/>
              <a:buNone/>
            </a:pPr>
            <a:endParaRPr sz="1600"/>
          </a:p>
        </p:txBody>
      </p:sp>
      <p:graphicFrame>
        <p:nvGraphicFramePr>
          <p:cNvPr id="197" name="Google Shape;197;p9"/>
          <p:cNvGraphicFramePr/>
          <p:nvPr>
            <p:extLst>
              <p:ext uri="{D42A27DB-BD31-4B8C-83A1-F6EECF244321}">
                <p14:modId xmlns:p14="http://schemas.microsoft.com/office/powerpoint/2010/main" val="1771831361"/>
              </p:ext>
            </p:extLst>
          </p:nvPr>
        </p:nvGraphicFramePr>
        <p:xfrm>
          <a:off x="838200" y="1893839"/>
          <a:ext cx="10971900" cy="2707310"/>
        </p:xfrm>
        <a:graphic>
          <a:graphicData uri="http://schemas.openxmlformats.org/drawingml/2006/table">
            <a:tbl>
              <a:tblPr firstRow="1" bandRow="1">
                <a:noFill/>
                <a:tableStyleId>{B4A26438-6860-4645-8ABB-5A9AB97868B2}</a:tableStyleId>
              </a:tblPr>
              <a:tblGrid>
                <a:gridCol w="2065675">
                  <a:extLst>
                    <a:ext uri="{9D8B030D-6E8A-4147-A177-3AD203B41FA5}">
                      <a16:colId xmlns:a16="http://schemas.microsoft.com/office/drawing/2014/main" val="20000"/>
                    </a:ext>
                  </a:extLst>
                </a:gridCol>
                <a:gridCol w="3116650">
                  <a:extLst>
                    <a:ext uri="{9D8B030D-6E8A-4147-A177-3AD203B41FA5}">
                      <a16:colId xmlns:a16="http://schemas.microsoft.com/office/drawing/2014/main" val="20001"/>
                    </a:ext>
                  </a:extLst>
                </a:gridCol>
                <a:gridCol w="3160675">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642975">
                <a:tc>
                  <a:txBody>
                    <a:bodyPr/>
                    <a:lstStyle/>
                    <a:p>
                      <a:pPr marL="0" marR="0" lvl="0" indent="0" algn="l" rtl="0">
                        <a:spcBef>
                          <a:spcPts val="0"/>
                        </a:spcBef>
                        <a:spcAft>
                          <a:spcPts val="0"/>
                        </a:spcAft>
                        <a:buNone/>
                      </a:pPr>
                      <a:r>
                        <a:rPr lang="lt-LT" sz="1600" dirty="0"/>
                        <a:t>Mokymo metodas</a:t>
                      </a:r>
                      <a:endParaRPr dirty="0"/>
                    </a:p>
                  </a:txBody>
                  <a:tcPr marL="91450" marR="91450" marT="45725" marB="45725"/>
                </a:tc>
                <a:tc>
                  <a:txBody>
                    <a:bodyPr/>
                    <a:lstStyle/>
                    <a:p>
                      <a:pPr marL="0" marR="0" lvl="0" indent="0" algn="l" rtl="0">
                        <a:spcBef>
                          <a:spcPts val="0"/>
                        </a:spcBef>
                        <a:spcAft>
                          <a:spcPts val="0"/>
                        </a:spcAft>
                        <a:buNone/>
                      </a:pPr>
                      <a:r>
                        <a:rPr lang="lt-LT" sz="1600" dirty="0"/>
                        <a:t>apibrėžimas</a:t>
                      </a:r>
                      <a:endParaRPr dirty="0"/>
                    </a:p>
                  </a:txBody>
                  <a:tcPr marL="91450" marR="91450" marT="45725" marB="45725"/>
                </a:tc>
                <a:tc>
                  <a:txBody>
                    <a:bodyPr/>
                    <a:lstStyle/>
                    <a:p>
                      <a:pPr marL="0" marR="0" lvl="0" indent="0" algn="l" rtl="0">
                        <a:spcBef>
                          <a:spcPts val="0"/>
                        </a:spcBef>
                        <a:spcAft>
                          <a:spcPts val="0"/>
                        </a:spcAft>
                        <a:buNone/>
                      </a:pPr>
                      <a:r>
                        <a:rPr lang="lt-LT" sz="1600" dirty="0"/>
                        <a:t>privalumas</a:t>
                      </a:r>
                      <a:endParaRPr dirty="0"/>
                    </a:p>
                  </a:txBody>
                  <a:tcPr marL="91450" marR="91450" marT="45725" marB="45725"/>
                </a:tc>
                <a:tc>
                  <a:txBody>
                    <a:bodyPr/>
                    <a:lstStyle/>
                    <a:p>
                      <a:pPr marL="0" marR="0" lvl="0" indent="0" algn="l" rtl="0">
                        <a:spcBef>
                          <a:spcPts val="0"/>
                        </a:spcBef>
                        <a:spcAft>
                          <a:spcPts val="0"/>
                        </a:spcAft>
                        <a:buNone/>
                      </a:pPr>
                      <a:r>
                        <a:rPr lang="lt-LT" sz="1600" dirty="0"/>
                        <a:t>trūkumas</a:t>
                      </a:r>
                      <a:endParaRPr dirty="0"/>
                    </a:p>
                  </a:txBody>
                  <a:tcPr marL="91450" marR="91450" marT="45725" marB="45725"/>
                </a:tc>
                <a:extLst>
                  <a:ext uri="{0D108BD9-81ED-4DB2-BD59-A6C34878D82A}">
                    <a16:rowId xmlns:a16="http://schemas.microsoft.com/office/drawing/2014/main" val="10000"/>
                  </a:ext>
                </a:extLst>
              </a:tr>
              <a:tr h="944150">
                <a:tc>
                  <a:txBody>
                    <a:bodyPr/>
                    <a:lstStyle/>
                    <a:p>
                      <a:pPr marL="0" marR="0" lvl="0" indent="0" algn="l" rtl="0">
                        <a:spcBef>
                          <a:spcPts val="0"/>
                        </a:spcBef>
                        <a:spcAft>
                          <a:spcPts val="0"/>
                        </a:spcAft>
                        <a:buNone/>
                      </a:pPr>
                      <a:r>
                        <a:rPr lang="en-GB" sz="1600" dirty="0" err="1"/>
                        <a:t>Projektinis</a:t>
                      </a:r>
                      <a:r>
                        <a:rPr lang="en-GB" sz="1600" dirty="0"/>
                        <a:t> </a:t>
                      </a:r>
                      <a:r>
                        <a:rPr lang="en-GB" sz="1600" dirty="0" err="1"/>
                        <a:t>mokymasis</a:t>
                      </a:r>
                      <a:endParaRPr dirty="0"/>
                    </a:p>
                  </a:txBody>
                  <a:tcPr marL="91450" marR="91450" marT="45725" marB="45725"/>
                </a:tc>
                <a:tc>
                  <a:txBody>
                    <a:bodyPr/>
                    <a:lstStyle/>
                    <a:p>
                      <a:pPr marL="0" marR="0" lvl="0" indent="0" algn="l" rtl="0">
                        <a:spcBef>
                          <a:spcPts val="0"/>
                        </a:spcBef>
                        <a:spcAft>
                          <a:spcPts val="0"/>
                        </a:spcAft>
                        <a:buNone/>
                      </a:pPr>
                      <a:r>
                        <a:rPr lang="lt-LT" sz="1600" dirty="0"/>
                        <a:t>Grupinis arba individualus darbas, skirtas problemoms spręsti projekte su tuo, ką jie išmoko klasėje</a:t>
                      </a:r>
                      <a:endParaRPr dirty="0"/>
                    </a:p>
                  </a:txBody>
                  <a:tcPr marL="91450" marR="91450" marT="45725" marB="45725"/>
                </a:tc>
                <a:tc>
                  <a:txBody>
                    <a:bodyPr/>
                    <a:lstStyle/>
                    <a:p>
                      <a:pPr marL="0" marR="0" lvl="0" indent="0" algn="l" rtl="0">
                        <a:spcBef>
                          <a:spcPts val="0"/>
                        </a:spcBef>
                        <a:spcAft>
                          <a:spcPts val="0"/>
                        </a:spcAft>
                        <a:buNone/>
                      </a:pPr>
                      <a:r>
                        <a:rPr lang="en-GB" sz="1600" dirty="0" err="1"/>
                        <a:t>Skatina</a:t>
                      </a:r>
                      <a:r>
                        <a:rPr lang="en-GB" sz="1600" dirty="0"/>
                        <a:t> </a:t>
                      </a:r>
                      <a:r>
                        <a:rPr lang="en-GB" sz="1600" dirty="0" err="1"/>
                        <a:t>orientaciją</a:t>
                      </a:r>
                      <a:r>
                        <a:rPr lang="en-GB" sz="1600" dirty="0"/>
                        <a:t> į </a:t>
                      </a:r>
                      <a:r>
                        <a:rPr lang="en-GB" sz="1600" dirty="0" err="1"/>
                        <a:t>veiksmą</a:t>
                      </a:r>
                      <a:r>
                        <a:rPr lang="en-GB" sz="1600" dirty="0"/>
                        <a:t>, </a:t>
                      </a:r>
                      <a:r>
                        <a:rPr lang="en-GB" sz="1600" dirty="0" err="1"/>
                        <a:t>bendradarbiavimą</a:t>
                      </a:r>
                      <a:r>
                        <a:rPr lang="en-GB" sz="1600" dirty="0"/>
                        <a:t>, </a:t>
                      </a:r>
                      <a:r>
                        <a:rPr lang="en-GB" sz="1600" dirty="0" err="1"/>
                        <a:t>kūrybiškumą</a:t>
                      </a:r>
                      <a:endParaRPr dirty="0"/>
                    </a:p>
                  </a:txBody>
                  <a:tcPr marL="91450" marR="91450" marT="45725" marB="45725"/>
                </a:tc>
                <a:tc>
                  <a:txBody>
                    <a:bodyPr/>
                    <a:lstStyle/>
                    <a:p>
                      <a:pPr marL="0" marR="0" lvl="0" indent="0" algn="l" rtl="0">
                        <a:spcBef>
                          <a:spcPts val="0"/>
                        </a:spcBef>
                        <a:spcAft>
                          <a:spcPts val="0"/>
                        </a:spcAft>
                        <a:buNone/>
                      </a:pPr>
                      <a:r>
                        <a:rPr lang="en-GB" sz="1600" dirty="0" err="1"/>
                        <a:t>Besimokantie</a:t>
                      </a:r>
                      <a:r>
                        <a:rPr lang="lt-LT" sz="1600" dirty="0" err="1"/>
                        <a:t>siems</a:t>
                      </a:r>
                      <a:r>
                        <a:rPr lang="lt-LT" sz="1600" dirty="0"/>
                        <a:t> </a:t>
                      </a:r>
                      <a:r>
                        <a:rPr lang="en-GB" sz="1600" dirty="0" err="1"/>
                        <a:t>gali</a:t>
                      </a:r>
                      <a:r>
                        <a:rPr lang="en-GB" sz="1600" dirty="0"/>
                        <a:t> </a:t>
                      </a:r>
                      <a:r>
                        <a:rPr lang="en-GB" sz="1600" dirty="0" err="1"/>
                        <a:t>būti</a:t>
                      </a:r>
                      <a:r>
                        <a:rPr lang="en-GB" sz="1600" dirty="0"/>
                        <a:t> </a:t>
                      </a:r>
                      <a:r>
                        <a:rPr lang="lt-LT" sz="1600" dirty="0"/>
                        <a:t>sunku </a:t>
                      </a:r>
                      <a:r>
                        <a:rPr lang="en-GB" sz="1600" dirty="0"/>
                        <a:t> </a:t>
                      </a:r>
                      <a:r>
                        <a:rPr lang="en-GB" sz="1600" dirty="0" err="1"/>
                        <a:t>atliek</a:t>
                      </a:r>
                      <a:r>
                        <a:rPr lang="lt-LT" sz="1600" dirty="0" err="1"/>
                        <a:t>ti</a:t>
                      </a:r>
                      <a:r>
                        <a:rPr lang="en-GB" sz="1600" dirty="0"/>
                        <a:t> </a:t>
                      </a:r>
                      <a:r>
                        <a:rPr lang="en-GB" sz="1600" dirty="0" err="1"/>
                        <a:t>kūrybinę</a:t>
                      </a:r>
                      <a:r>
                        <a:rPr lang="en-GB" sz="1600" dirty="0"/>
                        <a:t> </a:t>
                      </a:r>
                      <a:r>
                        <a:rPr lang="en-GB" sz="1600" dirty="0" err="1"/>
                        <a:t>užduotį</a:t>
                      </a:r>
                      <a:endParaRPr dirty="0"/>
                    </a:p>
                  </a:txBody>
                  <a:tcPr marL="91450" marR="91450" marT="45725" marB="45725"/>
                </a:tc>
                <a:extLst>
                  <a:ext uri="{0D108BD9-81ED-4DB2-BD59-A6C34878D82A}">
                    <a16:rowId xmlns:a16="http://schemas.microsoft.com/office/drawing/2014/main" val="10001"/>
                  </a:ext>
                </a:extLst>
              </a:tr>
              <a:tr h="997525">
                <a:tc>
                  <a:txBody>
                    <a:bodyPr/>
                    <a:lstStyle/>
                    <a:p>
                      <a:pPr marL="0" marR="0" lvl="0" indent="0" algn="l" rtl="0">
                        <a:spcBef>
                          <a:spcPts val="0"/>
                        </a:spcBef>
                        <a:spcAft>
                          <a:spcPts val="0"/>
                        </a:spcAft>
                        <a:buNone/>
                      </a:pPr>
                      <a:r>
                        <a:rPr lang="lt-LT" sz="1600" dirty="0"/>
                        <a:t>„Apversta klasė“</a:t>
                      </a:r>
                    </a:p>
                  </a:txBody>
                  <a:tcPr marL="91450" marR="91450" marT="45725" marB="45725"/>
                </a:tc>
                <a:tc>
                  <a:txBody>
                    <a:bodyPr/>
                    <a:lstStyle/>
                    <a:p>
                      <a:pPr marL="0" marR="0" lvl="0" indent="0" algn="l" rtl="0">
                        <a:spcBef>
                          <a:spcPts val="0"/>
                        </a:spcBef>
                        <a:spcAft>
                          <a:spcPts val="0"/>
                        </a:spcAft>
                        <a:buNone/>
                      </a:pPr>
                      <a:r>
                        <a:rPr lang="lt-LT" sz="1600" dirty="0"/>
                        <a:t>Žinių įgyjama ne pamokose, todėl praktinė veikla vyksta klasėje</a:t>
                      </a:r>
                      <a:endParaRPr dirty="0"/>
                    </a:p>
                  </a:txBody>
                  <a:tcPr marL="91450" marR="91450" marT="45725" marB="45725"/>
                </a:tc>
                <a:tc>
                  <a:txBody>
                    <a:bodyPr/>
                    <a:lstStyle/>
                    <a:p>
                      <a:pPr marL="0" marR="0" lvl="0" indent="0" algn="l" rtl="0">
                        <a:spcBef>
                          <a:spcPts val="0"/>
                        </a:spcBef>
                        <a:spcAft>
                          <a:spcPts val="0"/>
                        </a:spcAft>
                        <a:buNone/>
                      </a:pPr>
                      <a:r>
                        <a:rPr lang="en-GB" sz="1600" dirty="0" err="1"/>
                        <a:t>Teorinę</a:t>
                      </a:r>
                      <a:r>
                        <a:rPr lang="en-GB" sz="1600" dirty="0"/>
                        <a:t> </a:t>
                      </a:r>
                      <a:r>
                        <a:rPr lang="en-GB" sz="1600" dirty="0" err="1"/>
                        <a:t>dalį</a:t>
                      </a:r>
                      <a:r>
                        <a:rPr lang="en-GB" sz="1600" dirty="0"/>
                        <a:t> </a:t>
                      </a:r>
                      <a:r>
                        <a:rPr lang="en-GB" sz="1600" dirty="0" err="1"/>
                        <a:t>besimokantieji</a:t>
                      </a:r>
                      <a:r>
                        <a:rPr lang="en-GB" sz="1600" dirty="0"/>
                        <a:t> </a:t>
                      </a:r>
                      <a:r>
                        <a:rPr lang="en-GB" sz="1600" dirty="0" err="1"/>
                        <a:t>gali</a:t>
                      </a:r>
                      <a:r>
                        <a:rPr lang="en-GB" sz="1600" dirty="0"/>
                        <a:t> </a:t>
                      </a:r>
                      <a:r>
                        <a:rPr lang="en-GB" sz="1600" dirty="0" err="1"/>
                        <a:t>išmokti</a:t>
                      </a:r>
                      <a:r>
                        <a:rPr lang="en-GB" sz="1600" dirty="0"/>
                        <a:t> </a:t>
                      </a:r>
                      <a:r>
                        <a:rPr lang="en-GB" sz="1600" dirty="0" err="1"/>
                        <a:t>patys</a:t>
                      </a:r>
                      <a:r>
                        <a:rPr lang="en-GB" sz="1600" dirty="0"/>
                        <a:t> </a:t>
                      </a:r>
                      <a:r>
                        <a:rPr lang="en-GB" sz="1600" dirty="0" err="1"/>
                        <a:t>ir</a:t>
                      </a:r>
                      <a:r>
                        <a:rPr lang="en-GB" sz="1600" dirty="0"/>
                        <a:t> </a:t>
                      </a:r>
                      <a:r>
                        <a:rPr lang="en-GB" sz="1600" dirty="0" err="1"/>
                        <a:t>aktyviai</a:t>
                      </a:r>
                      <a:r>
                        <a:rPr lang="en-GB" sz="1600" dirty="0"/>
                        <a:t> </a:t>
                      </a:r>
                      <a:r>
                        <a:rPr lang="en-GB" sz="1600" dirty="0" err="1"/>
                        <a:t>dalyvauti</a:t>
                      </a:r>
                      <a:r>
                        <a:rPr lang="en-GB" sz="1600" dirty="0"/>
                        <a:t> </a:t>
                      </a:r>
                      <a:r>
                        <a:rPr lang="en-GB" sz="1600" dirty="0" err="1"/>
                        <a:t>pamokos</a:t>
                      </a:r>
                      <a:r>
                        <a:rPr lang="en-GB" sz="1600" dirty="0"/>
                        <a:t> </a:t>
                      </a:r>
                      <a:r>
                        <a:rPr lang="en-GB" sz="1600" dirty="0" err="1"/>
                        <a:t>metu</a:t>
                      </a:r>
                      <a:endParaRPr dirty="0"/>
                    </a:p>
                  </a:txBody>
                  <a:tcPr marL="91450" marR="91450" marT="45725" marB="45725"/>
                </a:tc>
                <a:tc>
                  <a:txBody>
                    <a:bodyPr/>
                    <a:lstStyle/>
                    <a:p>
                      <a:pPr marL="0" marR="0" lvl="0" indent="0" algn="l" rtl="0">
                        <a:spcBef>
                          <a:spcPts val="0"/>
                        </a:spcBef>
                        <a:spcAft>
                          <a:spcPts val="0"/>
                        </a:spcAft>
                        <a:buNone/>
                      </a:pPr>
                      <a:r>
                        <a:rPr lang="fi-FI" sz="1600" dirty="0" err="1"/>
                        <a:t>Besimokantiesiems</a:t>
                      </a:r>
                      <a:r>
                        <a:rPr lang="fi-FI" sz="1600" dirty="0"/>
                        <a:t> </a:t>
                      </a:r>
                      <a:r>
                        <a:rPr lang="fi-FI" sz="1600" dirty="0" err="1"/>
                        <a:t>gali</a:t>
                      </a:r>
                      <a:r>
                        <a:rPr lang="fi-FI" sz="1600" dirty="0"/>
                        <a:t> </a:t>
                      </a:r>
                      <a:r>
                        <a:rPr lang="fi-FI" sz="1600" dirty="0" err="1"/>
                        <a:t>kilti</a:t>
                      </a:r>
                      <a:r>
                        <a:rPr lang="fi-FI" sz="1600" dirty="0"/>
                        <a:t> </a:t>
                      </a:r>
                      <a:r>
                        <a:rPr lang="fi-FI" sz="1600" dirty="0" err="1"/>
                        <a:t>sunkumų</a:t>
                      </a:r>
                      <a:r>
                        <a:rPr lang="fi-FI" sz="1600" dirty="0"/>
                        <a:t> </a:t>
                      </a:r>
                      <a:r>
                        <a:rPr lang="fi-FI" sz="1600" dirty="0" err="1"/>
                        <a:t>mokantis</a:t>
                      </a:r>
                      <a:r>
                        <a:rPr lang="fi-FI" sz="1600" dirty="0"/>
                        <a:t> ne </a:t>
                      </a:r>
                      <a:r>
                        <a:rPr lang="fi-FI" sz="1600" dirty="0" err="1"/>
                        <a:t>pamokose</a:t>
                      </a:r>
                      <a:endParaRPr dirty="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lt-LT" sz="1600" b="1" dirty="0"/>
              <a:t>Mokymo įgūdžiai: praktikos skirtingų mokymosi lygių mokiniams</a:t>
            </a:r>
          </a:p>
          <a:p>
            <a:pPr marL="0" lvl="0" indent="0" algn="l" rtl="0">
              <a:lnSpc>
                <a:spcPct val="90000"/>
              </a:lnSpc>
              <a:spcBef>
                <a:spcPts val="0"/>
              </a:spcBef>
              <a:spcAft>
                <a:spcPts val="0"/>
              </a:spcAft>
              <a:buClr>
                <a:schemeClr val="dk1"/>
              </a:buClr>
              <a:buSzPts val="1600"/>
              <a:buNone/>
            </a:pPr>
            <a:r>
              <a:rPr lang="lt-LT" sz="1600" dirty="0"/>
              <a:t>Įvairūs besimokančiųjų mokymosi reikalavimai klasėje taip pat reikalauja skirtingos praktikos</a:t>
            </a:r>
            <a:endParaRPr dirty="0"/>
          </a:p>
        </p:txBody>
      </p:sp>
      <p:sp>
        <p:nvSpPr>
          <p:cNvPr id="203" name="Google Shape;203;p10"/>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lt-LT" sz="3200" b="1" dirty="0">
                <a:solidFill>
                  <a:schemeClr val="lt1"/>
                </a:solidFill>
              </a:rPr>
            </a:br>
            <a:r>
              <a:rPr lang="lt-LT" sz="3200" b="1" dirty="0">
                <a:solidFill>
                  <a:schemeClr val="lt1"/>
                </a:solidFill>
              </a:rPr>
              <a:t>2. </a:t>
            </a:r>
            <a:r>
              <a:rPr lang="lt-LT" sz="3200" dirty="0">
                <a:solidFill>
                  <a:schemeClr val="lt1"/>
                </a:solidFill>
              </a:rPr>
              <a:t>Turinys</a:t>
            </a:r>
            <a:endParaRPr sz="3200" b="1" dirty="0">
              <a:solidFill>
                <a:schemeClr val="lt1"/>
              </a:solidFill>
            </a:endParaRPr>
          </a:p>
        </p:txBody>
      </p:sp>
      <p:sp>
        <p:nvSpPr>
          <p:cNvPr id="204" name="Google Shape;204;p10"/>
          <p:cNvSpPr/>
          <p:nvPr/>
        </p:nvSpPr>
        <p:spPr>
          <a:xfrm>
            <a:off x="2057400" y="2190549"/>
            <a:ext cx="5400675" cy="408578"/>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Pateikite</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skirtingas</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užduotis</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su</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skirtingu</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sunkumo</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lygiu</a:t>
            </a:r>
            <a:endParaRPr dirty="0"/>
          </a:p>
        </p:txBody>
      </p:sp>
      <p:sp>
        <p:nvSpPr>
          <p:cNvPr id="205" name="Google Shape;205;p10"/>
          <p:cNvSpPr/>
          <p:nvPr/>
        </p:nvSpPr>
        <p:spPr>
          <a:xfrm>
            <a:off x="514350" y="2918103"/>
            <a:ext cx="5581650" cy="408578"/>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lt1"/>
                </a:solidFill>
                <a:latin typeface="Calibri"/>
                <a:ea typeface="Calibri"/>
                <a:cs typeface="Calibri"/>
                <a:sym typeface="Calibri"/>
              </a:rPr>
              <a:t>Leiskite skirtingų mokymosi lygių mokiniams dirbti kartu</a:t>
            </a:r>
            <a:endParaRPr dirty="0"/>
          </a:p>
        </p:txBody>
      </p:sp>
      <p:sp>
        <p:nvSpPr>
          <p:cNvPr id="206" name="Google Shape;206;p10"/>
          <p:cNvSpPr/>
          <p:nvPr/>
        </p:nvSpPr>
        <p:spPr>
          <a:xfrm>
            <a:off x="1619248" y="3606855"/>
            <a:ext cx="9734552" cy="408578"/>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lt1"/>
                </a:solidFill>
                <a:latin typeface="Calibri"/>
                <a:ea typeface="Calibri"/>
                <a:cs typeface="Calibri"/>
                <a:sym typeface="Calibri"/>
              </a:rPr>
              <a:t>Pateikti skirtingus mokymosi metodus su kintančiomis socialinėmis formomis, grupinį darbą</a:t>
            </a:r>
            <a:endParaRPr dirty="0"/>
          </a:p>
        </p:txBody>
      </p:sp>
      <p:sp>
        <p:nvSpPr>
          <p:cNvPr id="207" name="Google Shape;207;p10"/>
          <p:cNvSpPr/>
          <p:nvPr/>
        </p:nvSpPr>
        <p:spPr>
          <a:xfrm>
            <a:off x="8217124" y="2025713"/>
            <a:ext cx="3339081" cy="715045"/>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err="1">
                <a:solidFill>
                  <a:schemeClr val="lt1"/>
                </a:solidFill>
                <a:latin typeface="Calibri"/>
                <a:ea typeface="Calibri"/>
                <a:cs typeface="Calibri"/>
                <a:sym typeface="Calibri"/>
              </a:rPr>
              <a:t>Naudokite</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skirtingą</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mokymosi</a:t>
            </a:r>
            <a:r>
              <a:rPr lang="en-GB" sz="1800" dirty="0">
                <a:solidFill>
                  <a:schemeClr val="lt1"/>
                </a:solidFill>
                <a:latin typeface="Calibri"/>
                <a:ea typeface="Calibri"/>
                <a:cs typeface="Calibri"/>
                <a:sym typeface="Calibri"/>
              </a:rPr>
              <a:t> </a:t>
            </a:r>
            <a:r>
              <a:rPr lang="en-GB" sz="1800" dirty="0" err="1">
                <a:solidFill>
                  <a:schemeClr val="lt1"/>
                </a:solidFill>
                <a:latin typeface="Calibri"/>
                <a:ea typeface="Calibri"/>
                <a:cs typeface="Calibri"/>
                <a:sym typeface="Calibri"/>
              </a:rPr>
              <a:t>medžiagą</a:t>
            </a:r>
            <a:endParaRPr dirty="0"/>
          </a:p>
        </p:txBody>
      </p:sp>
      <p:sp>
        <p:nvSpPr>
          <p:cNvPr id="208" name="Google Shape;208;p10"/>
          <p:cNvSpPr/>
          <p:nvPr/>
        </p:nvSpPr>
        <p:spPr>
          <a:xfrm>
            <a:off x="2609850" y="4203341"/>
            <a:ext cx="9008902" cy="408578"/>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lt1"/>
                </a:solidFill>
                <a:latin typeface="Calibri"/>
                <a:ea typeface="Calibri"/>
                <a:cs typeface="Calibri"/>
                <a:sym typeface="Calibri"/>
              </a:rPr>
              <a:t>Atkreipkite dėmesį į visus juslinius suvokimus (klausymą, skaitymą, rašymą, žiūrėjimą ir kt.)</a:t>
            </a:r>
            <a:endParaRPr dirty="0"/>
          </a:p>
        </p:txBody>
      </p:sp>
      <p:sp>
        <p:nvSpPr>
          <p:cNvPr id="209" name="Google Shape;209;p10"/>
          <p:cNvSpPr/>
          <p:nvPr/>
        </p:nvSpPr>
        <p:spPr>
          <a:xfrm>
            <a:off x="6419850" y="2987003"/>
            <a:ext cx="5324737" cy="408578"/>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lt1"/>
                </a:solidFill>
                <a:latin typeface="Calibri"/>
                <a:ea typeface="Calibri"/>
                <a:cs typeface="Calibri"/>
                <a:sym typeface="Calibri"/>
              </a:rPr>
              <a:t>Paruoškite papildomų užduočių gerai besimokantiems</a:t>
            </a:r>
            <a:endParaRPr dirty="0"/>
          </a:p>
        </p:txBody>
      </p:sp>
      <p:sp>
        <p:nvSpPr>
          <p:cNvPr id="210" name="Google Shape;210;p10"/>
          <p:cNvSpPr/>
          <p:nvPr/>
        </p:nvSpPr>
        <p:spPr>
          <a:xfrm>
            <a:off x="828675" y="4799827"/>
            <a:ext cx="8659274" cy="408578"/>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lt1"/>
                </a:solidFill>
                <a:latin typeface="Calibri"/>
                <a:ea typeface="Calibri"/>
                <a:cs typeface="Calibri"/>
                <a:sym typeface="Calibri"/>
              </a:rPr>
              <a:t>Mokymosi  stočių organizavimas (įvairios stotys, su skirtinga medžiaga ir užduotimis)</a:t>
            </a:r>
            <a:endParaRPr lang="en-US" dirty="0"/>
          </a:p>
        </p:txBody>
      </p:sp>
      <p:sp>
        <p:nvSpPr>
          <p:cNvPr id="211" name="Google Shape;211;p10"/>
          <p:cNvSpPr/>
          <p:nvPr/>
        </p:nvSpPr>
        <p:spPr>
          <a:xfrm>
            <a:off x="3716256" y="5330048"/>
            <a:ext cx="7734715" cy="408578"/>
          </a:xfrm>
          <a:prstGeom prst="roundRect">
            <a:avLst>
              <a:gd name="adj" fmla="val 16667"/>
            </a:avLst>
          </a:prstGeom>
          <a:gradFill>
            <a:gsLst>
              <a:gs pos="0">
                <a:srgbClr val="9A6615"/>
              </a:gs>
              <a:gs pos="48000">
                <a:srgbClr val="E29A29"/>
              </a:gs>
              <a:gs pos="100000">
                <a:srgbClr val="ECC07C"/>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lt1"/>
                </a:solidFill>
                <a:latin typeface="Calibri"/>
                <a:ea typeface="Calibri"/>
                <a:cs typeface="Calibri"/>
                <a:sym typeface="Calibri"/>
              </a:rPr>
              <a:t>Individualūs mokymosi įvertinimai (priklausomai nuo asmeninio tobulėjimo)</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1"/>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lt-LT" sz="1600" b="1" dirty="0"/>
              <a:t>Mokymo įgūdžiai: gebėjimas planuoti ir vesti efektyvias pamokas.</a:t>
            </a:r>
          </a:p>
          <a:p>
            <a:pPr marL="0" lvl="0" indent="0" algn="l" rtl="0">
              <a:lnSpc>
                <a:spcPct val="90000"/>
              </a:lnSpc>
              <a:spcBef>
                <a:spcPts val="0"/>
              </a:spcBef>
              <a:spcAft>
                <a:spcPts val="0"/>
              </a:spcAft>
              <a:buClr>
                <a:schemeClr val="dk1"/>
              </a:buClr>
              <a:buSzPts val="1600"/>
              <a:buNone/>
            </a:pPr>
            <a:r>
              <a:rPr lang="lt-LT" sz="1600" dirty="0"/>
              <a:t>Kad įvairios mokinių grupės galėtų vesti aukštos kokybės pamokas, mokytojai turi mokėti planuoti ir vesti veiksmingas pamokas.</a:t>
            </a:r>
            <a:endParaRPr sz="1600" dirty="0"/>
          </a:p>
        </p:txBody>
      </p:sp>
      <p:pic>
        <p:nvPicPr>
          <p:cNvPr id="217" name="Google Shape;217;p11"/>
          <p:cNvPicPr preferRelativeResize="0"/>
          <p:nvPr/>
        </p:nvPicPr>
        <p:blipFill rotWithShape="1">
          <a:blip r:embed="rId3">
            <a:alphaModFix/>
          </a:blip>
          <a:srcRect/>
          <a:stretch/>
        </p:blipFill>
        <p:spPr>
          <a:xfrm>
            <a:off x="956607" y="2326549"/>
            <a:ext cx="4569012" cy="2806560"/>
          </a:xfrm>
          <a:prstGeom prst="rect">
            <a:avLst/>
          </a:prstGeom>
          <a:noFill/>
          <a:ln w="9525" cap="flat" cmpd="sng">
            <a:solidFill>
              <a:schemeClr val="dk1"/>
            </a:solidFill>
            <a:prstDash val="solid"/>
            <a:round/>
            <a:headEnd type="none" w="sm" len="sm"/>
            <a:tailEnd type="none" w="sm" len="sm"/>
          </a:ln>
        </p:spPr>
      </p:pic>
      <p:sp>
        <p:nvSpPr>
          <p:cNvPr id="218" name="Google Shape;218;p11"/>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lt-LT" sz="3200" b="1" dirty="0">
                <a:solidFill>
                  <a:schemeClr val="lt1"/>
                </a:solidFill>
              </a:rPr>
            </a:br>
            <a:r>
              <a:rPr lang="lt-LT" sz="3200" b="1" dirty="0">
                <a:solidFill>
                  <a:schemeClr val="lt1"/>
                </a:solidFill>
              </a:rPr>
              <a:t>2. </a:t>
            </a:r>
            <a:r>
              <a:rPr lang="lt-LT" sz="3200" dirty="0">
                <a:solidFill>
                  <a:schemeClr val="lt1"/>
                </a:solidFill>
              </a:rPr>
              <a:t>Turinys</a:t>
            </a:r>
            <a:endParaRPr sz="3200" dirty="0">
              <a:solidFill>
                <a:schemeClr val="lt1"/>
              </a:solidFill>
            </a:endParaRPr>
          </a:p>
        </p:txBody>
      </p:sp>
      <p:sp>
        <p:nvSpPr>
          <p:cNvPr id="219" name="Google Shape;219;p11"/>
          <p:cNvSpPr txBox="1"/>
          <p:nvPr/>
        </p:nvSpPr>
        <p:spPr>
          <a:xfrm>
            <a:off x="956607" y="5143363"/>
            <a:ext cx="416850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a:solidFill>
                  <a:schemeClr val="dk1"/>
                </a:solidFill>
                <a:latin typeface="Calibri"/>
                <a:ea typeface="Calibri"/>
                <a:cs typeface="Calibri"/>
                <a:sym typeface="Calibri"/>
              </a:rPr>
              <a:t>Fig. 1: Concept of lesson planning for inclusive lessons (Black, Lawson &amp; Norwich, 2019, p. 123)</a:t>
            </a:r>
            <a:endParaRPr/>
          </a:p>
        </p:txBody>
      </p:sp>
      <p:grpSp>
        <p:nvGrpSpPr>
          <p:cNvPr id="220" name="Google Shape;220;p11"/>
          <p:cNvGrpSpPr/>
          <p:nvPr/>
        </p:nvGrpSpPr>
        <p:grpSpPr>
          <a:xfrm>
            <a:off x="5706955" y="1923202"/>
            <a:ext cx="6131846" cy="4153493"/>
            <a:chOff x="171610" y="109"/>
            <a:chExt cx="6131846" cy="4153493"/>
          </a:xfrm>
        </p:grpSpPr>
        <p:sp>
          <p:nvSpPr>
            <p:cNvPr id="221" name="Google Shape;221;p11"/>
            <p:cNvSpPr/>
            <p:nvPr/>
          </p:nvSpPr>
          <p:spPr>
            <a:xfrm rot="5400000">
              <a:off x="1732512" y="-1560793"/>
              <a:ext cx="1074123"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txBox="1"/>
            <p:nvPr/>
          </p:nvSpPr>
          <p:spPr>
            <a:xfrm>
              <a:off x="224044" y="52543"/>
              <a:ext cx="4091059" cy="969255"/>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veiklos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valdymo</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ir</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vertinimo</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tikslais</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nebūtina</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visoms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pamokoms</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formalus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procesas</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vertinimo</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tikslais</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200"/>
                <a:buFont typeface="Calibri"/>
                <a:buChar char="•"/>
              </a:pPr>
              <a:r>
                <a:rPr lang="lt-LT" sz="1200" b="0" i="0" u="none" strike="noStrike" cap="none" dirty="0" err="1">
                  <a:solidFill>
                    <a:schemeClr val="dk1"/>
                  </a:solidFill>
                  <a:latin typeface="Calibri"/>
                  <a:ea typeface="Calibri"/>
                  <a:cs typeface="Calibri"/>
                  <a:sym typeface="Calibri"/>
                </a:rPr>
                <a:t>plana</a:t>
              </a:r>
              <a:r>
                <a:rPr lang="en-GB" sz="1200" b="0" i="0" u="none" strike="noStrike" cap="none" dirty="0">
                  <a:solidFill>
                    <a:schemeClr val="dk1"/>
                  </a:solidFill>
                  <a:latin typeface="Calibri"/>
                  <a:ea typeface="Calibri"/>
                  <a:cs typeface="Calibri"/>
                  <a:sym typeface="Calibri"/>
                </a:rPr>
                <a:t> </a:t>
              </a:r>
              <a:r>
                <a:rPr lang="lt-LT" sz="1200" b="0" i="0" u="none" strike="noStrike" cap="none" dirty="0">
                  <a:solidFill>
                    <a:schemeClr val="dk1"/>
                  </a:solidFill>
                  <a:latin typeface="Calibri"/>
                  <a:ea typeface="Calibri"/>
                  <a:cs typeface="Calibri"/>
                  <a:sym typeface="Calibri"/>
                </a:rPr>
                <a:t>parašytas</a:t>
              </a:r>
              <a:endParaRPr dirty="0"/>
            </a:p>
          </p:txBody>
        </p:sp>
        <p:sp>
          <p:nvSpPr>
            <p:cNvPr id="223" name="Google Shape;223;p11"/>
            <p:cNvSpPr/>
            <p:nvPr/>
          </p:nvSpPr>
          <p:spPr>
            <a:xfrm>
              <a:off x="3943248" y="225412"/>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txBox="1"/>
            <p:nvPr/>
          </p:nvSpPr>
          <p:spPr>
            <a:xfrm>
              <a:off x="3973685" y="255849"/>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lt-LT" sz="2000" dirty="0">
                  <a:solidFill>
                    <a:schemeClr val="lt1"/>
                  </a:solidFill>
                  <a:latin typeface="Calibri"/>
                  <a:ea typeface="Calibri"/>
                  <a:cs typeface="Calibri"/>
                  <a:sym typeface="Calibri"/>
                </a:rPr>
                <a:t>Formalus</a:t>
              </a:r>
              <a:r>
                <a:rPr lang="en-GB" sz="2800" dirty="0">
                  <a:solidFill>
                    <a:schemeClr val="lt1"/>
                  </a:solidFill>
                  <a:latin typeface="Calibri"/>
                  <a:ea typeface="Calibri"/>
                  <a:cs typeface="Calibri"/>
                  <a:sym typeface="Calibri"/>
                </a:rPr>
                <a:t> </a:t>
              </a:r>
              <a:r>
                <a:rPr lang="lt-LT" sz="2000" dirty="0">
                  <a:solidFill>
                    <a:schemeClr val="lt1"/>
                  </a:solidFill>
                  <a:latin typeface="Calibri"/>
                  <a:ea typeface="Calibri"/>
                  <a:cs typeface="Calibri"/>
                  <a:sym typeface="Calibri"/>
                </a:rPr>
                <a:t>planavimas</a:t>
              </a:r>
              <a:endParaRPr sz="2800" dirty="0">
                <a:solidFill>
                  <a:schemeClr val="lt1"/>
                </a:solidFill>
                <a:latin typeface="Calibri"/>
                <a:ea typeface="Calibri"/>
                <a:cs typeface="Calibri"/>
                <a:sym typeface="Calibri"/>
              </a:endParaRPr>
            </a:p>
          </p:txBody>
        </p:sp>
        <p:sp>
          <p:nvSpPr>
            <p:cNvPr id="225" name="Google Shape;225;p11"/>
            <p:cNvSpPr/>
            <p:nvPr/>
          </p:nvSpPr>
          <p:spPr>
            <a:xfrm rot="5400000">
              <a:off x="1610819" y="-297843"/>
              <a:ext cx="1317509"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txBox="1"/>
            <p:nvPr/>
          </p:nvSpPr>
          <p:spPr>
            <a:xfrm>
              <a:off x="235925" y="1205681"/>
              <a:ext cx="4067297" cy="1188879"/>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individualiai</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konkrečios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pamokos</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a:solidFill>
                    <a:schemeClr val="dk1"/>
                  </a:solidFill>
                  <a:latin typeface="Calibri"/>
                  <a:ea typeface="Calibri"/>
                  <a:cs typeface="Calibri"/>
                  <a:sym typeface="Calibri"/>
                </a:rPr>
                <a:t>kai </a:t>
              </a:r>
              <a:r>
                <a:rPr lang="en-GB" sz="1200" b="0" i="0" u="none" strike="noStrike" cap="none" dirty="0" err="1">
                  <a:solidFill>
                    <a:schemeClr val="dk1"/>
                  </a:solidFill>
                  <a:latin typeface="Calibri"/>
                  <a:ea typeface="Calibri"/>
                  <a:cs typeface="Calibri"/>
                  <a:sym typeface="Calibri"/>
                </a:rPr>
                <a:t>kurie</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formalaus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planavimo</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elementai</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neformalus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interaktyvus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nuolatinis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procesas</a:t>
              </a:r>
              <a:r>
                <a:rPr lang="en-GB" sz="1200" b="0" i="0" u="none" strike="noStrike" cap="none" dirty="0">
                  <a:solidFill>
                    <a:schemeClr val="dk1"/>
                  </a:solidFill>
                  <a:latin typeface="Calibri"/>
                  <a:ea typeface="Calibri"/>
                  <a:cs typeface="Calibri"/>
                  <a:sym typeface="Calibri"/>
                </a:rPr>
                <a:t> </a:t>
              </a:r>
            </a:p>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formavimo</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ir</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praktiniais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tikslais</a:t>
              </a:r>
              <a:endParaRPr lang="en-GB"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200"/>
                <a:buFont typeface="Calibri"/>
                <a:buChar char="•"/>
              </a:pPr>
              <a:r>
                <a:rPr lang="en-GB" sz="1200" b="0" i="0" u="none" strike="noStrike" cap="none" dirty="0" err="1">
                  <a:solidFill>
                    <a:schemeClr val="dk1"/>
                  </a:solidFill>
                  <a:latin typeface="Calibri"/>
                  <a:ea typeface="Calibri"/>
                  <a:cs typeface="Calibri"/>
                  <a:sym typeface="Calibri"/>
                </a:rPr>
                <a:t>planavimas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užrašomas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pamokos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planavimas</a:t>
              </a:r>
              <a:r>
                <a:rPr lang="en-GB" sz="1200" b="0" i="0" u="none" strike="noStrike" cap="none" dirty="0">
                  <a:solidFill>
                    <a:schemeClr val="dk1"/>
                  </a:solidFill>
                  <a:latin typeface="Calibri"/>
                  <a:ea typeface="Calibri"/>
                  <a:cs typeface="Calibri"/>
                  <a:sym typeface="Calibri"/>
                </a:rPr>
                <a:t> </a:t>
              </a:r>
              <a:r>
                <a:rPr lang="en-GB" sz="1200" b="0" i="0" u="none" strike="noStrike" cap="none" dirty="0" err="1">
                  <a:solidFill>
                    <a:schemeClr val="dk1"/>
                  </a:solidFill>
                  <a:latin typeface="Calibri"/>
                  <a:ea typeface="Calibri"/>
                  <a:cs typeface="Calibri"/>
                  <a:sym typeface="Calibri"/>
                </a:rPr>
                <a:t>mintyse</a:t>
              </a:r>
              <a:endParaRPr dirty="0"/>
            </a:p>
          </p:txBody>
        </p:sp>
        <p:sp>
          <p:nvSpPr>
            <p:cNvPr id="227" name="Google Shape;227;p11"/>
            <p:cNvSpPr/>
            <p:nvPr/>
          </p:nvSpPr>
          <p:spPr>
            <a:xfrm>
              <a:off x="3943248" y="1488361"/>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txBox="1"/>
            <p:nvPr/>
          </p:nvSpPr>
          <p:spPr>
            <a:xfrm>
              <a:off x="3973685" y="1518798"/>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lt-LT" sz="2000" dirty="0">
                  <a:solidFill>
                    <a:schemeClr val="lt1"/>
                  </a:solidFill>
                  <a:latin typeface="Calibri"/>
                  <a:ea typeface="Calibri"/>
                  <a:cs typeface="Calibri"/>
                  <a:sym typeface="Calibri"/>
                </a:rPr>
                <a:t>Individualus</a:t>
              </a:r>
              <a:r>
                <a:rPr lang="en-GB" sz="2000" dirty="0">
                  <a:solidFill>
                    <a:schemeClr val="lt1"/>
                  </a:solidFill>
                  <a:latin typeface="Calibri"/>
                  <a:ea typeface="Calibri"/>
                  <a:cs typeface="Calibri"/>
                  <a:sym typeface="Calibri"/>
                </a:rPr>
                <a:t> </a:t>
              </a:r>
              <a:r>
                <a:rPr lang="lt-LT" sz="2000" dirty="0">
                  <a:solidFill>
                    <a:schemeClr val="lt1"/>
                  </a:solidFill>
                  <a:latin typeface="Calibri"/>
                  <a:ea typeface="Calibri"/>
                  <a:cs typeface="Calibri"/>
                  <a:sym typeface="Calibri"/>
                </a:rPr>
                <a:t>planavimas</a:t>
              </a:r>
              <a:endParaRPr dirty="0"/>
            </a:p>
          </p:txBody>
        </p:sp>
        <p:sp>
          <p:nvSpPr>
            <p:cNvPr id="229" name="Google Shape;229;p11"/>
            <p:cNvSpPr/>
            <p:nvPr/>
          </p:nvSpPr>
          <p:spPr>
            <a:xfrm rot="5400000">
              <a:off x="1813345" y="884272"/>
              <a:ext cx="912457"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txBox="1"/>
            <p:nvPr/>
          </p:nvSpPr>
          <p:spPr>
            <a:xfrm>
              <a:off x="216152" y="2570549"/>
              <a:ext cx="4106843" cy="82337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lt-LT" sz="1200" b="0" i="0" u="none" strike="noStrike" cap="none" dirty="0">
                  <a:solidFill>
                    <a:schemeClr val="dk1"/>
                  </a:solidFill>
                  <a:latin typeface="Calibri"/>
                  <a:ea typeface="Calibri"/>
                  <a:cs typeface="Calibri"/>
                  <a:sym typeface="Calibri"/>
                </a:rPr>
                <a:t>formavimo ir praktiniais tikslais</a:t>
              </a:r>
            </a:p>
            <a:p>
              <a:pPr marL="114300" marR="0" lvl="1" indent="-114300" algn="l" rtl="0">
                <a:lnSpc>
                  <a:spcPct val="90000"/>
                </a:lnSpc>
                <a:spcBef>
                  <a:spcPts val="0"/>
                </a:spcBef>
                <a:spcAft>
                  <a:spcPts val="0"/>
                </a:spcAft>
                <a:buClr>
                  <a:schemeClr val="dk1"/>
                </a:buClr>
                <a:buSzPts val="1200"/>
                <a:buFont typeface="Calibri"/>
                <a:buChar char="•"/>
              </a:pPr>
              <a:r>
                <a:rPr lang="lt-LT" sz="1200" b="0" i="0" u="none" strike="noStrike" cap="none" dirty="0">
                  <a:solidFill>
                    <a:schemeClr val="dk1"/>
                  </a:solidFill>
                  <a:latin typeface="Calibri"/>
                  <a:ea typeface="Calibri"/>
                  <a:cs typeface="Calibri"/>
                  <a:sym typeface="Calibri"/>
                </a:rPr>
                <a:t>planavimas užrašomas arba vyksta mintyse</a:t>
              </a:r>
            </a:p>
            <a:p>
              <a:pPr marL="114300" marR="0" lvl="1" indent="-114300" algn="l" rtl="0">
                <a:lnSpc>
                  <a:spcPct val="90000"/>
                </a:lnSpc>
                <a:spcBef>
                  <a:spcPts val="0"/>
                </a:spcBef>
                <a:spcAft>
                  <a:spcPts val="0"/>
                </a:spcAft>
                <a:buClr>
                  <a:schemeClr val="dk1"/>
                </a:buClr>
                <a:buSzPts val="1200"/>
                <a:buFont typeface="Calibri"/>
                <a:buChar char="•"/>
              </a:pPr>
              <a:r>
                <a:rPr lang="lt-LT" sz="1200" b="0" i="0" u="none" strike="noStrike" cap="none" dirty="0">
                  <a:solidFill>
                    <a:schemeClr val="dk1"/>
                  </a:solidFill>
                  <a:latin typeface="Calibri"/>
                  <a:ea typeface="Calibri"/>
                  <a:cs typeface="Calibri"/>
                  <a:sym typeface="Calibri"/>
                </a:rPr>
                <a:t>netikėtoms situacijoms, suteikia tam tikro lankstumo, prisitaikymo</a:t>
              </a:r>
              <a:endParaRPr dirty="0"/>
            </a:p>
          </p:txBody>
        </p:sp>
        <p:sp>
          <p:nvSpPr>
            <p:cNvPr id="231" name="Google Shape;231;p11"/>
            <p:cNvSpPr/>
            <p:nvPr/>
          </p:nvSpPr>
          <p:spPr>
            <a:xfrm>
              <a:off x="3943248" y="2670478"/>
              <a:ext cx="2360208" cy="62351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txBox="1"/>
            <p:nvPr/>
          </p:nvSpPr>
          <p:spPr>
            <a:xfrm>
              <a:off x="3973685" y="2700915"/>
              <a:ext cx="2299334" cy="562641"/>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lt-LT" sz="2000" dirty="0">
                  <a:solidFill>
                    <a:schemeClr val="lt1"/>
                  </a:solidFill>
                  <a:latin typeface="Calibri"/>
                  <a:ea typeface="Calibri"/>
                  <a:cs typeface="Calibri"/>
                  <a:sym typeface="Calibri"/>
                </a:rPr>
                <a:t>Išplėstinis planavimas</a:t>
              </a:r>
            </a:p>
          </p:txBody>
        </p:sp>
        <p:sp>
          <p:nvSpPr>
            <p:cNvPr id="233" name="Google Shape;233;p11"/>
            <p:cNvSpPr/>
            <p:nvPr/>
          </p:nvSpPr>
          <p:spPr>
            <a:xfrm rot="5400000">
              <a:off x="2026666" y="1731636"/>
              <a:ext cx="485815" cy="4195927"/>
            </a:xfrm>
            <a:prstGeom prst="roundRect">
              <a:avLst>
                <a:gd name="adj" fmla="val 16667"/>
              </a:avLst>
            </a:prstGeom>
            <a:solidFill>
              <a:srgbClr val="E0CCCA">
                <a:alpha val="89803"/>
              </a:srgbClr>
            </a:solidFill>
            <a:ln w="12700" cap="flat" cmpd="sng">
              <a:solidFill>
                <a:srgbClr val="E0CC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1"/>
            <p:cNvSpPr txBox="1"/>
            <p:nvPr/>
          </p:nvSpPr>
          <p:spPr>
            <a:xfrm>
              <a:off x="195326" y="3610408"/>
              <a:ext cx="4148495" cy="43838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200"/>
                <a:buFont typeface="Calibri"/>
                <a:buChar char="•"/>
              </a:pPr>
              <a:r>
                <a:rPr lang="lt-LT" sz="1200" b="0" i="0" u="none" strike="noStrike" cap="none" dirty="0">
                  <a:solidFill>
                    <a:schemeClr val="dk1"/>
                  </a:solidFill>
                  <a:latin typeface="Calibri"/>
                  <a:ea typeface="Calibri"/>
                  <a:cs typeface="Calibri"/>
                  <a:sym typeface="Calibri"/>
                </a:rPr>
                <a:t>planavimas vyksta pamokoje reaguojant į netikėtumus</a:t>
              </a:r>
              <a:endParaRPr dirty="0"/>
            </a:p>
          </p:txBody>
        </p:sp>
        <p:sp>
          <p:nvSpPr>
            <p:cNvPr id="235" name="Google Shape;235;p11"/>
            <p:cNvSpPr/>
            <p:nvPr/>
          </p:nvSpPr>
          <p:spPr>
            <a:xfrm>
              <a:off x="3943248" y="3505597"/>
              <a:ext cx="2360208" cy="648005"/>
            </a:xfrm>
            <a:prstGeom prst="roundRect">
              <a:avLst>
                <a:gd name="adj" fmla="val 16667"/>
              </a:avLst>
            </a:prstGeom>
            <a:solidFill>
              <a:srgbClr val="A52F0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txBox="1"/>
            <p:nvPr/>
          </p:nvSpPr>
          <p:spPr>
            <a:xfrm>
              <a:off x="3974881" y="3537230"/>
              <a:ext cx="2296942" cy="584739"/>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lt-LT" sz="2000" dirty="0">
                  <a:solidFill>
                    <a:schemeClr val="lt1"/>
                  </a:solidFill>
                  <a:latin typeface="Calibri"/>
                  <a:ea typeface="Calibri"/>
                  <a:cs typeface="Calibri"/>
                  <a:sym typeface="Calibri"/>
                </a:rPr>
                <a:t>Laisvas planavimas</a:t>
              </a:r>
              <a:endParaRPr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2"/>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en-GB" sz="3200" b="1" dirty="0">
                <a:solidFill>
                  <a:schemeClr val="lt1"/>
                </a:solidFill>
              </a:rPr>
            </a:br>
            <a:r>
              <a:rPr lang="en-GB" sz="3200" b="1" dirty="0">
                <a:solidFill>
                  <a:schemeClr val="lt1"/>
                </a:solidFill>
              </a:rPr>
              <a:t>2</a:t>
            </a:r>
            <a:r>
              <a:rPr lang="en-GB" sz="3200" dirty="0">
                <a:solidFill>
                  <a:schemeClr val="lt1"/>
                </a:solidFill>
              </a:rPr>
              <a:t>. </a:t>
            </a:r>
            <a:r>
              <a:rPr lang="lt-LT" sz="3200" dirty="0">
                <a:solidFill>
                  <a:schemeClr val="lt1"/>
                </a:solidFill>
              </a:rPr>
              <a:t>Turinys</a:t>
            </a:r>
            <a:endParaRPr sz="3200" b="1" dirty="0">
              <a:solidFill>
                <a:schemeClr val="lt1"/>
              </a:solidFill>
            </a:endParaRPr>
          </a:p>
        </p:txBody>
      </p:sp>
      <p:sp>
        <p:nvSpPr>
          <p:cNvPr id="242" name="Google Shape;242;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lt-LT" sz="1600" dirty="0"/>
              <a:t>Mokytojo mokančio mokinius, turinčius </a:t>
            </a:r>
            <a:r>
              <a:rPr lang="lt-LT" sz="1600" dirty="0" err="1"/>
              <a:t>disklakulijos</a:t>
            </a:r>
            <a:r>
              <a:rPr lang="lt-LT" sz="1600" dirty="0"/>
              <a:t> sutrikimą  profesiniai įgūdžiai:</a:t>
            </a:r>
            <a:endParaRPr sz="1600" dirty="0"/>
          </a:p>
        </p:txBody>
      </p:sp>
      <p:grpSp>
        <p:nvGrpSpPr>
          <p:cNvPr id="243" name="Google Shape;243;p12"/>
          <p:cNvGrpSpPr/>
          <p:nvPr/>
        </p:nvGrpSpPr>
        <p:grpSpPr>
          <a:xfrm>
            <a:off x="843016" y="1931769"/>
            <a:ext cx="10267470" cy="3689167"/>
            <a:chOff x="4817" y="79218"/>
            <a:chExt cx="10267470" cy="3689167"/>
          </a:xfrm>
        </p:grpSpPr>
        <p:sp>
          <p:nvSpPr>
            <p:cNvPr id="244" name="Google Shape;244;p12"/>
            <p:cNvSpPr/>
            <p:nvPr/>
          </p:nvSpPr>
          <p:spPr>
            <a:xfrm>
              <a:off x="4817"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2"/>
            <p:cNvSpPr txBox="1"/>
            <p:nvPr/>
          </p:nvSpPr>
          <p:spPr>
            <a:xfrm>
              <a:off x="4817"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lt-LT" sz="1500" dirty="0">
                  <a:solidFill>
                    <a:schemeClr val="lt1"/>
                  </a:solidFill>
                  <a:latin typeface="Calibri"/>
                  <a:ea typeface="Calibri"/>
                  <a:cs typeface="Calibri"/>
                  <a:sym typeface="Calibri"/>
                </a:rPr>
                <a:t>žinios</a:t>
              </a:r>
              <a:endParaRPr dirty="0"/>
            </a:p>
          </p:txBody>
        </p:sp>
        <p:sp>
          <p:nvSpPr>
            <p:cNvPr id="246" name="Google Shape;246;p12"/>
            <p:cNvSpPr/>
            <p:nvPr/>
          </p:nvSpPr>
          <p:spPr>
            <a:xfrm>
              <a:off x="4817"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2"/>
            <p:cNvSpPr txBox="1"/>
            <p:nvPr/>
          </p:nvSpPr>
          <p:spPr>
            <a:xfrm>
              <a:off x="4817"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lt-LT" sz="1500" b="0" i="0" u="none" strike="noStrike" cap="none" dirty="0">
                  <a:solidFill>
                    <a:schemeClr val="dk1"/>
                  </a:solidFill>
                  <a:latin typeface="Calibri"/>
                  <a:ea typeface="Calibri"/>
                  <a:cs typeface="Calibri"/>
                  <a:sym typeface="Calibri"/>
                </a:rPr>
                <a:t>Siekdami efektyviai mokyti </a:t>
              </a:r>
              <a:r>
                <a:rPr lang="lt-LT" sz="1500" b="0" i="0" u="none" strike="noStrike" cap="none" dirty="0" err="1">
                  <a:solidFill>
                    <a:schemeClr val="dk1"/>
                  </a:solidFill>
                  <a:latin typeface="Calibri"/>
                  <a:ea typeface="Calibri"/>
                  <a:cs typeface="Calibri"/>
                  <a:sym typeface="Calibri"/>
                </a:rPr>
                <a:t>mokinius,turinčius</a:t>
              </a:r>
              <a:r>
                <a:rPr lang="lt-LT" sz="1500" b="0" i="0" u="none" strike="noStrike" cap="none" dirty="0">
                  <a:solidFill>
                    <a:schemeClr val="dk1"/>
                  </a:solidFill>
                  <a:latin typeface="Calibri"/>
                  <a:ea typeface="Calibri"/>
                  <a:cs typeface="Calibri"/>
                  <a:sym typeface="Calibri"/>
                </a:rPr>
                <a:t> </a:t>
              </a:r>
              <a:r>
                <a:rPr lang="lt-LT" sz="1500" b="0" i="0" u="none" strike="noStrike" cap="none" dirty="0" err="1">
                  <a:solidFill>
                    <a:schemeClr val="dk1"/>
                  </a:solidFill>
                  <a:latin typeface="Calibri"/>
                  <a:ea typeface="Calibri"/>
                  <a:cs typeface="Calibri"/>
                  <a:sym typeface="Calibri"/>
                </a:rPr>
                <a:t>diskalkulijos</a:t>
              </a:r>
              <a:r>
                <a:rPr lang="lt-LT" sz="1500" b="0" i="0" u="none" strike="noStrike" cap="none" dirty="0">
                  <a:solidFill>
                    <a:schemeClr val="dk1"/>
                  </a:solidFill>
                  <a:latin typeface="Calibri"/>
                  <a:ea typeface="Calibri"/>
                  <a:cs typeface="Calibri"/>
                  <a:sym typeface="Calibri"/>
                </a:rPr>
                <a:t> sutrikimą,  mokytojai turi žinoti apie </a:t>
              </a:r>
              <a:r>
                <a:rPr lang="lt-LT" sz="1500" b="0" i="0" u="none" strike="noStrike" cap="none" dirty="0" err="1">
                  <a:solidFill>
                    <a:schemeClr val="dk1"/>
                  </a:solidFill>
                  <a:latin typeface="Calibri"/>
                  <a:ea typeface="Calibri"/>
                  <a:cs typeface="Calibri"/>
                  <a:sym typeface="Calibri"/>
                </a:rPr>
                <a:t>diskalkuliją</a:t>
              </a:r>
              <a:r>
                <a:rPr lang="lt-LT" sz="1500" b="0" i="0" u="none" strike="noStrike" cap="none" dirty="0">
                  <a:solidFill>
                    <a:schemeClr val="dk1"/>
                  </a:solidFill>
                  <a:latin typeface="Calibri"/>
                  <a:ea typeface="Calibri"/>
                  <a:cs typeface="Calibri"/>
                  <a:sym typeface="Calibri"/>
                </a:rPr>
                <a:t> ir jos poveikį mokymosi procesams, mokiniams, šeimai, draugams ir kitiems klasės mokiniams.</a:t>
              </a:r>
              <a:endParaRPr dirty="0"/>
            </a:p>
          </p:txBody>
        </p:sp>
        <p:sp>
          <p:nvSpPr>
            <p:cNvPr id="248" name="Google Shape;248;p12"/>
            <p:cNvSpPr/>
            <p:nvPr/>
          </p:nvSpPr>
          <p:spPr>
            <a:xfrm>
              <a:off x="2110018"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2"/>
            <p:cNvSpPr txBox="1"/>
            <p:nvPr/>
          </p:nvSpPr>
          <p:spPr>
            <a:xfrm>
              <a:off x="2110018"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lt-LT" sz="1500" dirty="0">
                  <a:solidFill>
                    <a:schemeClr val="lt1"/>
                  </a:solidFill>
                  <a:latin typeface="Calibri"/>
                  <a:ea typeface="Calibri"/>
                  <a:cs typeface="Calibri"/>
                  <a:sym typeface="Calibri"/>
                </a:rPr>
                <a:t>artumas</a:t>
              </a:r>
              <a:endParaRPr dirty="0"/>
            </a:p>
          </p:txBody>
        </p:sp>
        <p:sp>
          <p:nvSpPr>
            <p:cNvPr id="250" name="Google Shape;250;p12"/>
            <p:cNvSpPr/>
            <p:nvPr/>
          </p:nvSpPr>
          <p:spPr>
            <a:xfrm>
              <a:off x="2110018"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2"/>
            <p:cNvSpPr txBox="1"/>
            <p:nvPr/>
          </p:nvSpPr>
          <p:spPr>
            <a:xfrm>
              <a:off x="2110018"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lt-LT" sz="1500" b="0" i="0" u="none" strike="noStrike" cap="none" dirty="0">
                  <a:solidFill>
                    <a:schemeClr val="dk1"/>
                  </a:solidFill>
                  <a:latin typeface="Calibri"/>
                  <a:ea typeface="Calibri"/>
                  <a:cs typeface="Calibri"/>
                  <a:sym typeface="Calibri"/>
                </a:rPr>
                <a:t>Mokytojas turi pažinti kiekvieną klasės mokinį, kad galėtų jiems padėti individualiai</a:t>
              </a:r>
            </a:p>
            <a:p>
              <a:pPr marL="114300" marR="0" lvl="1" indent="-114300" algn="l" rtl="0">
                <a:lnSpc>
                  <a:spcPct val="90000"/>
                </a:lnSpc>
                <a:spcBef>
                  <a:spcPts val="0"/>
                </a:spcBef>
                <a:spcAft>
                  <a:spcPts val="0"/>
                </a:spcAft>
                <a:buClr>
                  <a:schemeClr val="dk1"/>
                </a:buClr>
                <a:buSzPts val="1500"/>
                <a:buFont typeface="Calibri"/>
                <a:buChar char="•"/>
              </a:pPr>
              <a:r>
                <a:rPr lang="lt-LT" sz="1500" b="0" i="0" u="none" strike="noStrike" cap="none" dirty="0">
                  <a:solidFill>
                    <a:schemeClr val="dk1"/>
                  </a:solidFill>
                  <a:latin typeface="Calibri"/>
                  <a:ea typeface="Calibri"/>
                  <a:cs typeface="Calibri"/>
                  <a:sym typeface="Calibri"/>
                </a:rPr>
                <a:t>Tik tada, kai mokytojas žino, ko kiekvienam besimokančiajam reikia, jis gali veiksmingai padėti</a:t>
              </a:r>
              <a:endParaRPr dirty="0"/>
            </a:p>
          </p:txBody>
        </p:sp>
        <p:sp>
          <p:nvSpPr>
            <p:cNvPr id="252" name="Google Shape;252;p12"/>
            <p:cNvSpPr/>
            <p:nvPr/>
          </p:nvSpPr>
          <p:spPr>
            <a:xfrm>
              <a:off x="4215218"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2"/>
            <p:cNvSpPr txBox="1"/>
            <p:nvPr/>
          </p:nvSpPr>
          <p:spPr>
            <a:xfrm>
              <a:off x="4215218"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lt-LT" sz="1500" dirty="0">
                  <a:solidFill>
                    <a:schemeClr val="lt1"/>
                  </a:solidFill>
                  <a:latin typeface="Calibri"/>
                  <a:ea typeface="Calibri"/>
                  <a:cs typeface="Calibri"/>
                  <a:sym typeface="Calibri"/>
                </a:rPr>
                <a:t>pedagogika</a:t>
              </a:r>
              <a:endParaRPr dirty="0"/>
            </a:p>
          </p:txBody>
        </p:sp>
        <p:sp>
          <p:nvSpPr>
            <p:cNvPr id="254" name="Google Shape;254;p12"/>
            <p:cNvSpPr/>
            <p:nvPr/>
          </p:nvSpPr>
          <p:spPr>
            <a:xfrm>
              <a:off x="4215218"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2"/>
            <p:cNvSpPr txBox="1"/>
            <p:nvPr/>
          </p:nvSpPr>
          <p:spPr>
            <a:xfrm>
              <a:off x="4215218"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lt-LT" sz="1500" b="0" i="0" u="none" strike="noStrike" cap="none" dirty="0">
                  <a:solidFill>
                    <a:schemeClr val="dk1"/>
                  </a:solidFill>
                  <a:latin typeface="Calibri"/>
                  <a:ea typeface="Calibri"/>
                  <a:cs typeface="Calibri"/>
                  <a:sym typeface="Calibri"/>
                </a:rPr>
                <a:t>Mokytojas neturėtų žiūrėti į mokinius, turinčius </a:t>
              </a:r>
              <a:r>
                <a:rPr lang="lt-LT" sz="1500" b="0" i="0" u="none" strike="noStrike" cap="none" dirty="0" err="1">
                  <a:solidFill>
                    <a:schemeClr val="dk1"/>
                  </a:solidFill>
                  <a:latin typeface="Calibri"/>
                  <a:ea typeface="Calibri"/>
                  <a:cs typeface="Calibri"/>
                  <a:sym typeface="Calibri"/>
                </a:rPr>
                <a:t>diskalkulijos</a:t>
              </a:r>
              <a:r>
                <a:rPr lang="lt-LT" sz="1500" b="0" i="0" u="none" strike="noStrike" cap="none" dirty="0">
                  <a:solidFill>
                    <a:schemeClr val="dk1"/>
                  </a:solidFill>
                  <a:latin typeface="Calibri"/>
                  <a:ea typeface="Calibri"/>
                  <a:cs typeface="Calibri"/>
                  <a:sym typeface="Calibri"/>
                </a:rPr>
                <a:t> sutrikimą, kaip į sergančius vaikus</a:t>
              </a:r>
            </a:p>
          </p:txBody>
        </p:sp>
        <p:sp>
          <p:nvSpPr>
            <p:cNvPr id="256" name="Google Shape;256;p12"/>
            <p:cNvSpPr/>
            <p:nvPr/>
          </p:nvSpPr>
          <p:spPr>
            <a:xfrm>
              <a:off x="6320419"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2"/>
            <p:cNvSpPr txBox="1"/>
            <p:nvPr/>
          </p:nvSpPr>
          <p:spPr>
            <a:xfrm>
              <a:off x="6320419"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dirty="0" err="1">
                  <a:solidFill>
                    <a:schemeClr val="lt1"/>
                  </a:solidFill>
                  <a:latin typeface="Calibri"/>
                  <a:ea typeface="Calibri"/>
                  <a:cs typeface="Calibri"/>
                  <a:sym typeface="Calibri"/>
                </a:rPr>
                <a:t>tolesnis</a:t>
              </a:r>
              <a:r>
                <a:rPr lang="en-GB" sz="1500" dirty="0">
                  <a:solidFill>
                    <a:schemeClr val="lt1"/>
                  </a:solidFill>
                  <a:latin typeface="Calibri"/>
                  <a:ea typeface="Calibri"/>
                  <a:cs typeface="Calibri"/>
                  <a:sym typeface="Calibri"/>
                </a:rPr>
                <a:t> </a:t>
              </a:r>
              <a:r>
                <a:rPr lang="en-GB" sz="1500" dirty="0" err="1">
                  <a:solidFill>
                    <a:schemeClr val="lt1"/>
                  </a:solidFill>
                  <a:latin typeface="Calibri"/>
                  <a:ea typeface="Calibri"/>
                  <a:cs typeface="Calibri"/>
                  <a:sym typeface="Calibri"/>
                </a:rPr>
                <a:t>mokymas</a:t>
              </a:r>
              <a:r>
                <a:rPr lang="en-GB" sz="1500" dirty="0">
                  <a:solidFill>
                    <a:schemeClr val="lt1"/>
                  </a:solidFill>
                  <a:latin typeface="Calibri"/>
                  <a:ea typeface="Calibri"/>
                  <a:cs typeface="Calibri"/>
                  <a:sym typeface="Calibri"/>
                </a:rPr>
                <a:t> </a:t>
              </a:r>
              <a:r>
                <a:rPr lang="en-GB" sz="1500" dirty="0" err="1">
                  <a:solidFill>
                    <a:schemeClr val="lt1"/>
                  </a:solidFill>
                  <a:latin typeface="Calibri"/>
                  <a:ea typeface="Calibri"/>
                  <a:cs typeface="Calibri"/>
                  <a:sym typeface="Calibri"/>
                </a:rPr>
                <a:t>ir</a:t>
              </a:r>
              <a:r>
                <a:rPr lang="en-GB" sz="1500" dirty="0">
                  <a:solidFill>
                    <a:schemeClr val="lt1"/>
                  </a:solidFill>
                  <a:latin typeface="Calibri"/>
                  <a:ea typeface="Calibri"/>
                  <a:cs typeface="Calibri"/>
                  <a:sym typeface="Calibri"/>
                </a:rPr>
                <a:t> </a:t>
              </a:r>
              <a:r>
                <a:rPr lang="en-GB" sz="1500" dirty="0" err="1">
                  <a:solidFill>
                    <a:schemeClr val="lt1"/>
                  </a:solidFill>
                  <a:latin typeface="Calibri"/>
                  <a:ea typeface="Calibri"/>
                  <a:cs typeface="Calibri"/>
                  <a:sym typeface="Calibri"/>
                </a:rPr>
                <a:t>mokymas</a:t>
              </a:r>
              <a:r>
                <a:rPr lang="lt-LT" sz="1500" dirty="0" err="1">
                  <a:solidFill>
                    <a:schemeClr val="lt1"/>
                  </a:solidFill>
                  <a:latin typeface="Calibri"/>
                  <a:ea typeface="Calibri"/>
                  <a:cs typeface="Calibri"/>
                  <a:sym typeface="Calibri"/>
                </a:rPr>
                <a:t>is</a:t>
              </a:r>
              <a:endParaRPr dirty="0"/>
            </a:p>
          </p:txBody>
        </p:sp>
        <p:sp>
          <p:nvSpPr>
            <p:cNvPr id="258" name="Google Shape;258;p12"/>
            <p:cNvSpPr/>
            <p:nvPr/>
          </p:nvSpPr>
          <p:spPr>
            <a:xfrm>
              <a:off x="6320419"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2"/>
            <p:cNvSpPr txBox="1"/>
            <p:nvPr/>
          </p:nvSpPr>
          <p:spPr>
            <a:xfrm>
              <a:off x="6320419"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lt-LT" sz="1500" b="0" i="0" u="none" strike="noStrike" cap="none" dirty="0">
                  <a:solidFill>
                    <a:schemeClr val="dk1"/>
                  </a:solidFill>
                  <a:latin typeface="Calibri"/>
                  <a:ea typeface="Calibri"/>
                  <a:cs typeface="Calibri"/>
                  <a:sym typeface="Calibri"/>
                </a:rPr>
                <a:t>Mokytojas turi aktyviai dalyvauti tolesniuose mokymuose apie </a:t>
              </a:r>
              <a:r>
                <a:rPr lang="lt-LT" sz="1500" b="0" i="0" u="none" strike="noStrike" cap="none" dirty="0" err="1">
                  <a:solidFill>
                    <a:schemeClr val="dk1"/>
                  </a:solidFill>
                  <a:latin typeface="Calibri"/>
                  <a:ea typeface="Calibri"/>
                  <a:cs typeface="Calibri"/>
                  <a:sym typeface="Calibri"/>
                </a:rPr>
                <a:t>diskalkuliją</a:t>
              </a:r>
              <a:r>
                <a:rPr lang="lt-LT" sz="1500" b="0" i="0" u="none" strike="noStrike" cap="none" dirty="0">
                  <a:solidFill>
                    <a:schemeClr val="dk1"/>
                  </a:solidFill>
                  <a:latin typeface="Calibri"/>
                  <a:ea typeface="Calibri"/>
                  <a:cs typeface="Calibri"/>
                  <a:sym typeface="Calibri"/>
                </a:rPr>
                <a:t>, nes žinios apie </a:t>
              </a:r>
              <a:r>
                <a:rPr lang="lt-LT" sz="1500" b="0" i="0" u="none" strike="noStrike" cap="none" dirty="0" err="1">
                  <a:solidFill>
                    <a:schemeClr val="dk1"/>
                  </a:solidFill>
                  <a:latin typeface="Calibri"/>
                  <a:ea typeface="Calibri"/>
                  <a:cs typeface="Calibri"/>
                  <a:sym typeface="Calibri"/>
                </a:rPr>
                <a:t>diskalkuliją</a:t>
              </a:r>
              <a:r>
                <a:rPr lang="lt-LT" sz="1500" b="0" i="0" u="none" strike="noStrike" cap="none" dirty="0">
                  <a:solidFill>
                    <a:schemeClr val="dk1"/>
                  </a:solidFill>
                  <a:latin typeface="Calibri"/>
                  <a:ea typeface="Calibri"/>
                  <a:cs typeface="Calibri"/>
                  <a:sym typeface="Calibri"/>
                </a:rPr>
                <a:t> nėra galutinės, jos vis dar tiriamos ir įgyjama naujų įžvalgų.</a:t>
              </a:r>
              <a:endParaRPr dirty="0"/>
            </a:p>
          </p:txBody>
        </p:sp>
        <p:sp>
          <p:nvSpPr>
            <p:cNvPr id="260" name="Google Shape;260;p12"/>
            <p:cNvSpPr/>
            <p:nvPr/>
          </p:nvSpPr>
          <p:spPr>
            <a:xfrm>
              <a:off x="8425620" y="79218"/>
              <a:ext cx="1846667" cy="547000"/>
            </a:xfrm>
            <a:prstGeom prst="rect">
              <a:avLst/>
            </a:prstGeom>
            <a:solidFill>
              <a:srgbClr val="EF9668"/>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2"/>
            <p:cNvSpPr txBox="1"/>
            <p:nvPr/>
          </p:nvSpPr>
          <p:spPr>
            <a:xfrm>
              <a:off x="8425620" y="79218"/>
              <a:ext cx="1846667" cy="547000"/>
            </a:xfrm>
            <a:prstGeom prst="rect">
              <a:avLst/>
            </a:prstGeom>
            <a:noFill/>
            <a:ln>
              <a:noFill/>
            </a:ln>
          </p:spPr>
          <p:txBody>
            <a:bodyPr spcFirstLastPara="1" wrap="square" lIns="106675" tIns="60950" rIns="106675" bIns="60950"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lt-LT" sz="1500" dirty="0">
                  <a:solidFill>
                    <a:schemeClr val="lt1"/>
                  </a:solidFill>
                  <a:latin typeface="Calibri"/>
                  <a:ea typeface="Calibri"/>
                  <a:cs typeface="Calibri"/>
                  <a:sym typeface="Calibri"/>
                </a:rPr>
                <a:t>tinklas</a:t>
              </a:r>
              <a:endParaRPr dirty="0"/>
            </a:p>
          </p:txBody>
        </p:sp>
        <p:sp>
          <p:nvSpPr>
            <p:cNvPr id="262" name="Google Shape;262;p12"/>
            <p:cNvSpPr/>
            <p:nvPr/>
          </p:nvSpPr>
          <p:spPr>
            <a:xfrm>
              <a:off x="8425620" y="626218"/>
              <a:ext cx="1846667" cy="3142167"/>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2"/>
            <p:cNvSpPr txBox="1"/>
            <p:nvPr/>
          </p:nvSpPr>
          <p:spPr>
            <a:xfrm>
              <a:off x="8425620" y="626218"/>
              <a:ext cx="1846667" cy="3142167"/>
            </a:xfrm>
            <a:prstGeom prst="rect">
              <a:avLst/>
            </a:prstGeom>
            <a:noFill/>
            <a:ln>
              <a:noFill/>
            </a:ln>
          </p:spPr>
          <p:txBody>
            <a:bodyPr spcFirstLastPara="1" wrap="square" lIns="80000" tIns="80000" rIns="106675" bIns="120000" anchor="t"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lt-LT" sz="1500" b="0" i="0" u="none" strike="noStrike" cap="none" dirty="0">
                  <a:solidFill>
                    <a:schemeClr val="dk1"/>
                  </a:solidFill>
                  <a:latin typeface="Calibri"/>
                  <a:ea typeface="Calibri"/>
                  <a:cs typeface="Calibri"/>
                  <a:sym typeface="Calibri"/>
                </a:rPr>
                <a:t>Mokytojas turi sukurti tinklą su kitais mokytojais, kad jie galėtų patarti vieni kitiems.</a:t>
              </a:r>
            </a:p>
            <a:p>
              <a:pPr marL="114300" marR="0" lvl="1" indent="-114300" algn="l" rtl="0">
                <a:lnSpc>
                  <a:spcPct val="90000"/>
                </a:lnSpc>
                <a:spcBef>
                  <a:spcPts val="0"/>
                </a:spcBef>
                <a:spcAft>
                  <a:spcPts val="0"/>
                </a:spcAft>
                <a:buClr>
                  <a:schemeClr val="dk1"/>
                </a:buClr>
                <a:buSzPts val="1500"/>
                <a:buFont typeface="Calibri"/>
                <a:buChar char="•"/>
              </a:pPr>
              <a:r>
                <a:rPr lang="lt-LT" sz="1500" b="0" i="0" u="none" strike="noStrike" cap="none" dirty="0">
                  <a:solidFill>
                    <a:schemeClr val="dk1"/>
                  </a:solidFill>
                  <a:latin typeface="Calibri"/>
                  <a:ea typeface="Calibri"/>
                  <a:cs typeface="Calibri"/>
                  <a:sym typeface="Calibri"/>
                </a:rPr>
                <a:t>Mokytojas taip pat turėtų palaikyti ryšį su mokinių, turinčių </a:t>
              </a:r>
              <a:r>
                <a:rPr lang="lt-LT" sz="1500" b="0" i="0" u="none" strike="noStrike" cap="none" dirty="0" err="1">
                  <a:solidFill>
                    <a:schemeClr val="dk1"/>
                  </a:solidFill>
                  <a:latin typeface="Calibri"/>
                  <a:ea typeface="Calibri"/>
                  <a:cs typeface="Calibri"/>
                  <a:sym typeface="Calibri"/>
                </a:rPr>
                <a:t>diskalkulijos</a:t>
              </a:r>
              <a:r>
                <a:rPr lang="lt-LT" sz="1500" b="0" i="0" u="none" strike="noStrike" cap="none">
                  <a:solidFill>
                    <a:schemeClr val="dk1"/>
                  </a:solidFill>
                  <a:latin typeface="Calibri"/>
                  <a:ea typeface="Calibri"/>
                  <a:cs typeface="Calibri"/>
                  <a:sym typeface="Calibri"/>
                </a:rPr>
                <a:t> sutrikimą , </a:t>
              </a:r>
              <a:r>
                <a:rPr lang="lt-LT" sz="1500" b="0" i="0" u="none" strike="noStrike" cap="none" dirty="0">
                  <a:solidFill>
                    <a:schemeClr val="dk1"/>
                  </a:solidFill>
                  <a:latin typeface="Calibri"/>
                  <a:ea typeface="Calibri"/>
                  <a:cs typeface="Calibri"/>
                  <a:sym typeface="Calibri"/>
                </a:rPr>
                <a:t>šeima</a:t>
              </a:r>
              <a:endParaRPr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3"/>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en-GB" sz="3200" b="1" dirty="0">
                <a:solidFill>
                  <a:schemeClr val="lt1"/>
                </a:solidFill>
              </a:rPr>
            </a:br>
            <a:r>
              <a:rPr lang="en-GB" sz="3200" b="1" dirty="0">
                <a:solidFill>
                  <a:schemeClr val="lt1"/>
                </a:solidFill>
              </a:rPr>
              <a:t>2</a:t>
            </a:r>
            <a:r>
              <a:rPr lang="en-GB" sz="3200" dirty="0">
                <a:solidFill>
                  <a:schemeClr val="lt1"/>
                </a:solidFill>
              </a:rPr>
              <a:t>. </a:t>
            </a:r>
            <a:r>
              <a:rPr lang="lt-LT" sz="3200" dirty="0">
                <a:solidFill>
                  <a:schemeClr val="lt1"/>
                </a:solidFill>
              </a:rPr>
              <a:t>Turinys</a:t>
            </a:r>
            <a:endParaRPr sz="3200" b="1" dirty="0">
              <a:solidFill>
                <a:schemeClr val="lt1"/>
              </a:solidFill>
            </a:endParaRPr>
          </a:p>
        </p:txBody>
      </p:sp>
      <p:sp>
        <p:nvSpPr>
          <p:cNvPr id="269" name="Google Shape;269;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600"/>
              <a:buNone/>
            </a:pPr>
            <a:r>
              <a:rPr lang="lt-LT" sz="1600" dirty="0"/>
              <a:t>Labai svarbu suvokti nuolatinio pedagogų profesinio tobulėjimo svarbą. Mokytojų profesionalumas vaidina pagrindinį vaidmenį remiant mokinius, turinčius  </a:t>
            </a:r>
            <a:r>
              <a:rPr lang="lt-LT" sz="1600" dirty="0" err="1"/>
              <a:t>diskalkulijos</a:t>
            </a:r>
            <a:r>
              <a:rPr lang="lt-LT" sz="1600" dirty="0"/>
              <a:t> sutrikimą. Štai keletas esminių profesinių įgūdžių, kuriuos mokytojai turėtų išsiugdyti šiame kontekste:</a:t>
            </a:r>
            <a:endParaRPr sz="1600" dirty="0"/>
          </a:p>
        </p:txBody>
      </p:sp>
      <p:sp>
        <p:nvSpPr>
          <p:cNvPr id="270" name="Google Shape;270;p13"/>
          <p:cNvSpPr txBox="1"/>
          <p:nvPr/>
        </p:nvSpPr>
        <p:spPr>
          <a:xfrm>
            <a:off x="210741" y="2297894"/>
            <a:ext cx="9771459"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dirty="0">
                <a:solidFill>
                  <a:schemeClr val="lt1"/>
                </a:solidFill>
                <a:latin typeface="Calibri"/>
                <a:ea typeface="Calibri"/>
                <a:cs typeface="Calibri"/>
                <a:sym typeface="Calibri"/>
              </a:rPr>
              <a:t>Mokytojai turėtų turėti galimybę nuolat mokytis ir tobulinti savo mokymo įgūdžius. Labai svarbu pripažinti nuolat kintantį švietimo kraštovaizdį ir norą mokytis naujų metodų bei požiūrių. Ypač kalbant apie mokymosi sutrikimų, tokių kaip </a:t>
            </a:r>
            <a:r>
              <a:rPr lang="lt-LT" sz="1400" dirty="0" err="1">
                <a:solidFill>
                  <a:schemeClr val="lt1"/>
                </a:solidFill>
                <a:latin typeface="Calibri"/>
                <a:ea typeface="Calibri"/>
                <a:cs typeface="Calibri"/>
                <a:sym typeface="Calibri"/>
              </a:rPr>
              <a:t>diskalkulija</a:t>
            </a:r>
            <a:r>
              <a:rPr lang="lt-LT" sz="1400" dirty="0">
                <a:solidFill>
                  <a:schemeClr val="lt1"/>
                </a:solidFill>
                <a:latin typeface="Calibri"/>
                <a:ea typeface="Calibri"/>
                <a:cs typeface="Calibri"/>
                <a:sym typeface="Calibri"/>
              </a:rPr>
              <a:t>, tyrimus, mokytojai turi nuolat plėsti savo žinias ir atitinkamai pritaikyti mokymą.</a:t>
            </a:r>
            <a:endParaRPr dirty="0"/>
          </a:p>
        </p:txBody>
      </p:sp>
      <p:sp>
        <p:nvSpPr>
          <p:cNvPr id="271" name="Google Shape;271;p13"/>
          <p:cNvSpPr txBox="1"/>
          <p:nvPr/>
        </p:nvSpPr>
        <p:spPr>
          <a:xfrm>
            <a:off x="8884444" y="2775045"/>
            <a:ext cx="2802731" cy="33855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dirty="0">
                <a:solidFill>
                  <a:schemeClr val="dk1"/>
                </a:solidFill>
                <a:latin typeface="Calibri"/>
                <a:ea typeface="Calibri"/>
                <a:cs typeface="Calibri"/>
                <a:sym typeface="Calibri"/>
              </a:rPr>
              <a:t>Profesinis tobulėjimas</a:t>
            </a:r>
            <a:endParaRPr dirty="0"/>
          </a:p>
        </p:txBody>
      </p:sp>
      <p:sp>
        <p:nvSpPr>
          <p:cNvPr id="272" name="Google Shape;272;p13"/>
          <p:cNvSpPr txBox="1"/>
          <p:nvPr/>
        </p:nvSpPr>
        <p:spPr>
          <a:xfrm>
            <a:off x="2457450" y="3234872"/>
            <a:ext cx="8220074"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dirty="0">
                <a:solidFill>
                  <a:schemeClr val="lt1"/>
                </a:solidFill>
                <a:latin typeface="Calibri"/>
                <a:ea typeface="Calibri"/>
                <a:cs typeface="Calibri"/>
                <a:sym typeface="Calibri"/>
              </a:rPr>
              <a:t>Gebėjimas kurti ir įgyvendinti mokymo strategijas, kurios atitiktų ugdymo tikslus ir patenkintų įvairių besimokančiųjų poreikius, yra labai svarbios. Bendraujant su mokiniais, turinčiais </a:t>
            </a:r>
            <a:r>
              <a:rPr lang="lt-LT" sz="1400" dirty="0" err="1">
                <a:solidFill>
                  <a:schemeClr val="lt1"/>
                </a:solidFill>
                <a:latin typeface="Calibri"/>
                <a:ea typeface="Calibri"/>
                <a:cs typeface="Calibri"/>
                <a:sym typeface="Calibri"/>
              </a:rPr>
              <a:t>diskalkulijos</a:t>
            </a:r>
            <a:r>
              <a:rPr lang="lt-LT" sz="1400" dirty="0">
                <a:solidFill>
                  <a:schemeClr val="lt1"/>
                </a:solidFill>
                <a:latin typeface="Calibri"/>
                <a:ea typeface="Calibri"/>
                <a:cs typeface="Calibri"/>
                <a:sym typeface="Calibri"/>
              </a:rPr>
              <a:t> sutrikimą, ypač svarbu žinoti ir taikyti alternatyvius mokymo metodus, siekiant atsižvelgti į individualius mokymosi poreikius.</a:t>
            </a:r>
            <a:endParaRPr dirty="0"/>
          </a:p>
        </p:txBody>
      </p:sp>
      <p:sp>
        <p:nvSpPr>
          <p:cNvPr id="273" name="Google Shape;273;p13"/>
          <p:cNvSpPr txBox="1"/>
          <p:nvPr/>
        </p:nvSpPr>
        <p:spPr>
          <a:xfrm>
            <a:off x="83891" y="3422813"/>
            <a:ext cx="2430710" cy="33851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dirty="0">
                <a:solidFill>
                  <a:schemeClr val="dk1"/>
                </a:solidFill>
                <a:latin typeface="Calibri"/>
                <a:ea typeface="Calibri"/>
                <a:cs typeface="Calibri"/>
                <a:sym typeface="Calibri"/>
              </a:rPr>
              <a:t>Pedagoginė kompetencija</a:t>
            </a:r>
            <a:endParaRPr dirty="0"/>
          </a:p>
        </p:txBody>
      </p:sp>
      <p:sp>
        <p:nvSpPr>
          <p:cNvPr id="274" name="Google Shape;274;p13"/>
          <p:cNvSpPr txBox="1"/>
          <p:nvPr/>
        </p:nvSpPr>
        <p:spPr>
          <a:xfrm>
            <a:off x="210742" y="4189965"/>
            <a:ext cx="8390334" cy="738623"/>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dirty="0">
                <a:solidFill>
                  <a:schemeClr val="lt1"/>
                </a:solidFill>
                <a:latin typeface="Calibri"/>
                <a:ea typeface="Calibri"/>
                <a:cs typeface="Calibri"/>
                <a:sym typeface="Calibri"/>
              </a:rPr>
              <a:t>Mokytojai turėtų turėti galimybę veiksmingai bendradarbiauti su kolegomis, tėvais ir kitomis suinteresuotosiomis šalimis, kad pagerintų besimokančiųjų mokymosi patirtį. Bendradarbiavimas įgalina holistinį požiūrį į diskusijos sutrikimų turinčių besimokančiųjų pagalbą, nes galima sujungti skirtingas perspektyvas ir patirtį.</a:t>
            </a:r>
            <a:endParaRPr dirty="0"/>
          </a:p>
        </p:txBody>
      </p:sp>
      <p:sp>
        <p:nvSpPr>
          <p:cNvPr id="275" name="Google Shape;275;p13"/>
          <p:cNvSpPr txBox="1"/>
          <p:nvPr/>
        </p:nvSpPr>
        <p:spPr>
          <a:xfrm>
            <a:off x="8474870" y="4402134"/>
            <a:ext cx="2878930" cy="33851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dirty="0">
                <a:solidFill>
                  <a:schemeClr val="dk1"/>
                </a:solidFill>
                <a:latin typeface="Calibri"/>
                <a:ea typeface="Calibri"/>
                <a:cs typeface="Calibri"/>
                <a:sym typeface="Calibri"/>
              </a:rPr>
              <a:t>Bendradarbiavimo kompetencija</a:t>
            </a:r>
            <a:endParaRPr dirty="0"/>
          </a:p>
        </p:txBody>
      </p:sp>
      <p:sp>
        <p:nvSpPr>
          <p:cNvPr id="276" name="Google Shape;276;p13"/>
          <p:cNvSpPr txBox="1"/>
          <p:nvPr/>
        </p:nvSpPr>
        <p:spPr>
          <a:xfrm>
            <a:off x="3299221" y="5152026"/>
            <a:ext cx="6868236" cy="738664"/>
          </a:xfrm>
          <a:prstGeom prst="rect">
            <a:avLst/>
          </a:prstGeom>
          <a:solidFill>
            <a:schemeClr val="accen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dirty="0">
                <a:solidFill>
                  <a:schemeClr val="lt1"/>
                </a:solidFill>
                <a:latin typeface="Calibri"/>
                <a:ea typeface="Calibri"/>
                <a:cs typeface="Calibri"/>
                <a:sym typeface="Calibri"/>
              </a:rPr>
              <a:t>Gebėjimas efektyviai perteikti informaciją ir bendrauti su besimokančiaisiais, kitais mokytojais ir šeimomis yra būtinas. Aiškus ir suprantamas bendravimas skatina palankią mokymosi aplinką ir palengvina visų suinteresuotųjų šalių bendradarbiavimą</a:t>
            </a:r>
            <a:r>
              <a:rPr lang="en-GB" sz="1400" dirty="0">
                <a:solidFill>
                  <a:schemeClr val="lt1"/>
                </a:solidFill>
                <a:latin typeface="Calibri"/>
                <a:ea typeface="Calibri"/>
                <a:cs typeface="Calibri"/>
                <a:sym typeface="Calibri"/>
              </a:rPr>
              <a:t>.</a:t>
            </a:r>
            <a:endParaRPr dirty="0"/>
          </a:p>
        </p:txBody>
      </p:sp>
      <p:sp>
        <p:nvSpPr>
          <p:cNvPr id="277" name="Google Shape;277;p13"/>
          <p:cNvSpPr txBox="1"/>
          <p:nvPr/>
        </p:nvSpPr>
        <p:spPr>
          <a:xfrm>
            <a:off x="704675" y="5354220"/>
            <a:ext cx="2629075" cy="338514"/>
          </a:xfrm>
          <a:prstGeom prst="rect">
            <a:avLst/>
          </a:prstGeom>
          <a:gradFill>
            <a:gsLst>
              <a:gs pos="0">
                <a:srgbClr val="F2A99B"/>
              </a:gs>
              <a:gs pos="50000">
                <a:srgbClr val="EA9D8D"/>
              </a:gs>
              <a:gs pos="100000">
                <a:srgbClr val="ED8D78"/>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dirty="0">
                <a:solidFill>
                  <a:schemeClr val="dk1"/>
                </a:solidFill>
                <a:latin typeface="Calibri"/>
                <a:ea typeface="Calibri"/>
                <a:cs typeface="Calibri"/>
                <a:sym typeface="Calibri"/>
              </a:rPr>
              <a:t>Bendravimo kompetencija</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4"/>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en-GB" sz="3200" b="1" dirty="0">
                <a:solidFill>
                  <a:schemeClr val="lt1"/>
                </a:solidFill>
              </a:rPr>
            </a:br>
            <a:r>
              <a:rPr lang="en-GB" sz="3200" b="1" dirty="0">
                <a:solidFill>
                  <a:schemeClr val="lt1"/>
                </a:solidFill>
              </a:rPr>
              <a:t>2</a:t>
            </a:r>
            <a:r>
              <a:rPr lang="en-GB" sz="3200" dirty="0">
                <a:solidFill>
                  <a:schemeClr val="lt1"/>
                </a:solidFill>
              </a:rPr>
              <a:t>. </a:t>
            </a:r>
            <a:r>
              <a:rPr lang="lt-LT" sz="3200" dirty="0">
                <a:solidFill>
                  <a:schemeClr val="lt1"/>
                </a:solidFill>
              </a:rPr>
              <a:t>Turinys</a:t>
            </a:r>
            <a:endParaRPr sz="3200" b="1" dirty="0">
              <a:solidFill>
                <a:schemeClr val="lt1"/>
              </a:solidFill>
            </a:endParaRPr>
          </a:p>
        </p:txBody>
      </p:sp>
      <p:sp>
        <p:nvSpPr>
          <p:cNvPr id="283" name="Google Shape;283;p1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600"/>
              <a:buNone/>
            </a:pPr>
            <a:r>
              <a:rPr lang="lt-LT" sz="1600" dirty="0"/>
              <a:t>Mokytojo, mokančio mokinius turinčius </a:t>
            </a:r>
            <a:r>
              <a:rPr lang="lt-LT" sz="1600" dirty="0" err="1"/>
              <a:t>diskalkulijos</a:t>
            </a:r>
            <a:r>
              <a:rPr lang="lt-LT" sz="1600" dirty="0"/>
              <a:t> sutrikimą&lt; metodinės kompetencijos yra šios:</a:t>
            </a:r>
            <a:endParaRPr sz="1600" dirty="0"/>
          </a:p>
        </p:txBody>
      </p:sp>
      <p:grpSp>
        <p:nvGrpSpPr>
          <p:cNvPr id="284" name="Google Shape;284;p14"/>
          <p:cNvGrpSpPr/>
          <p:nvPr/>
        </p:nvGrpSpPr>
        <p:grpSpPr>
          <a:xfrm>
            <a:off x="3726584" y="2039324"/>
            <a:ext cx="7386410" cy="3446102"/>
            <a:chOff x="2309" y="229573"/>
            <a:chExt cx="7386410" cy="3446102"/>
          </a:xfrm>
        </p:grpSpPr>
        <p:sp>
          <p:nvSpPr>
            <p:cNvPr id="285" name="Google Shape;285;p14"/>
            <p:cNvSpPr/>
            <p:nvPr/>
          </p:nvSpPr>
          <p:spPr>
            <a:xfrm>
              <a:off x="2309"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4"/>
            <p:cNvSpPr txBox="1"/>
            <p:nvPr/>
          </p:nvSpPr>
          <p:spPr>
            <a:xfrm>
              <a:off x="2309"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metodinė kompetencija</a:t>
              </a:r>
            </a:p>
          </p:txBody>
        </p:sp>
        <p:sp>
          <p:nvSpPr>
            <p:cNvPr id="287" name="Google Shape;287;p14"/>
            <p:cNvSpPr/>
            <p:nvPr/>
          </p:nvSpPr>
          <p:spPr>
            <a:xfrm>
              <a:off x="2309"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4"/>
            <p:cNvSpPr txBox="1"/>
            <p:nvPr/>
          </p:nvSpPr>
          <p:spPr>
            <a:xfrm>
              <a:off x="2309"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endParaRPr lang="lt-LT" sz="13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Mokytojai turėtų turėti galimybę pasirinkti ir taikyti tinkamus mokymo metodus ir metodus įvairiems mokymosi lygiams</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Mokiniams, turintiems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ypač svarbu įvaldyti įvairius metodinius metodus, atitinkančius individualius mokymosi poreikius</a:t>
              </a:r>
              <a:endParaRPr dirty="0"/>
            </a:p>
          </p:txBody>
        </p:sp>
        <p:sp>
          <p:nvSpPr>
            <p:cNvPr id="289" name="Google Shape;289;p14"/>
            <p:cNvSpPr/>
            <p:nvPr/>
          </p:nvSpPr>
          <p:spPr>
            <a:xfrm>
              <a:off x="2569537"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4"/>
            <p:cNvSpPr txBox="1"/>
            <p:nvPr/>
          </p:nvSpPr>
          <p:spPr>
            <a:xfrm>
              <a:off x="2569537"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dirty="0" err="1">
                  <a:solidFill>
                    <a:schemeClr val="lt1"/>
                  </a:solidFill>
                  <a:latin typeface="Calibri"/>
                  <a:ea typeface="Calibri"/>
                  <a:cs typeface="Calibri"/>
                  <a:sym typeface="Calibri"/>
                </a:rPr>
                <a:t>prisitaikymas</a:t>
              </a:r>
              <a:endParaRPr dirty="0"/>
            </a:p>
          </p:txBody>
        </p:sp>
        <p:sp>
          <p:nvSpPr>
            <p:cNvPr id="291" name="Google Shape;291;p14"/>
            <p:cNvSpPr/>
            <p:nvPr/>
          </p:nvSpPr>
          <p:spPr>
            <a:xfrm>
              <a:off x="2569537"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4"/>
            <p:cNvSpPr txBox="1"/>
            <p:nvPr/>
          </p:nvSpPr>
          <p:spPr>
            <a:xfrm>
              <a:off x="2569537"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Gebėjimas pritaikyti mokymo metodus skirtingų mokymosi lygių mokinių poreikiams yra labai svarbus</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Tam reikia lankstumo ir noro dinamiškai organizuoti pamokas, kad būtų patenkinti įvairūs mokinių, turinčių  </a:t>
              </a:r>
              <a:r>
                <a:rPr lang="lt-LT" sz="1300" b="0" i="0" u="none" strike="noStrike" cap="none" dirty="0" err="1">
                  <a:solidFill>
                    <a:schemeClr val="dk1"/>
                  </a:solidFill>
                  <a:latin typeface="Calibri"/>
                  <a:ea typeface="Calibri"/>
                  <a:cs typeface="Calibri"/>
                  <a:sym typeface="Calibri"/>
                </a:rPr>
                <a:t>diskalkulijos</a:t>
              </a:r>
              <a:r>
                <a:rPr lang="lt-LT" sz="1300" b="0" i="0" u="none" strike="noStrike" cap="none" dirty="0">
                  <a:solidFill>
                    <a:schemeClr val="dk1"/>
                  </a:solidFill>
                  <a:latin typeface="Calibri"/>
                  <a:ea typeface="Calibri"/>
                  <a:cs typeface="Calibri"/>
                  <a:sym typeface="Calibri"/>
                </a:rPr>
                <a:t> sutrikimą , poreikiai.</a:t>
              </a:r>
              <a:endParaRPr dirty="0"/>
            </a:p>
          </p:txBody>
        </p:sp>
        <p:sp>
          <p:nvSpPr>
            <p:cNvPr id="293" name="Google Shape;293;p14"/>
            <p:cNvSpPr/>
            <p:nvPr/>
          </p:nvSpPr>
          <p:spPr>
            <a:xfrm>
              <a:off x="5136765" y="229573"/>
              <a:ext cx="2251954" cy="473096"/>
            </a:xfrm>
            <a:prstGeom prst="rect">
              <a:avLst/>
            </a:prstGeom>
            <a:solidFill>
              <a:srgbClr val="E7DED9"/>
            </a:solidFill>
            <a:ln w="12700" cap="flat" cmpd="sng">
              <a:solidFill>
                <a:srgbClr val="952B0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4"/>
            <p:cNvSpPr txBox="1"/>
            <p:nvPr/>
          </p:nvSpPr>
          <p:spPr>
            <a:xfrm>
              <a:off x="5136765" y="229573"/>
              <a:ext cx="2251954" cy="473096"/>
            </a:xfrm>
            <a:prstGeom prst="rect">
              <a:avLst/>
            </a:prstGeom>
            <a:noFill/>
            <a:ln>
              <a:noFill/>
            </a:ln>
          </p:spPr>
          <p:txBody>
            <a:bodyPr spcFirstLastPara="1" wrap="square" lIns="92450" tIns="52825" rIns="92450" bIns="528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lt-LT" sz="1300" dirty="0">
                  <a:solidFill>
                    <a:schemeClr val="lt1"/>
                  </a:solidFill>
                  <a:latin typeface="Calibri"/>
                  <a:ea typeface="Calibri"/>
                  <a:cs typeface="Calibri"/>
                  <a:sym typeface="Calibri"/>
                </a:rPr>
                <a:t>nuolatinis metodinių kompetencijų tobulinimas</a:t>
              </a:r>
              <a:endParaRPr dirty="0"/>
            </a:p>
          </p:txBody>
        </p:sp>
        <p:sp>
          <p:nvSpPr>
            <p:cNvPr id="295" name="Google Shape;295;p14"/>
            <p:cNvSpPr/>
            <p:nvPr/>
          </p:nvSpPr>
          <p:spPr>
            <a:xfrm>
              <a:off x="5136765" y="702669"/>
              <a:ext cx="2251954" cy="2973006"/>
            </a:xfrm>
            <a:prstGeom prst="rect">
              <a:avLst/>
            </a:prstGeom>
            <a:solidFill>
              <a:schemeClr val="lt1">
                <a:alpha val="89803"/>
              </a:schemeClr>
            </a:solidFill>
            <a:ln w="12700" cap="flat" cmpd="sng">
              <a:solidFill>
                <a:srgbClr val="A52F0C">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4"/>
            <p:cNvSpPr txBox="1"/>
            <p:nvPr/>
          </p:nvSpPr>
          <p:spPr>
            <a:xfrm>
              <a:off x="5136765" y="702669"/>
              <a:ext cx="2251954" cy="2973006"/>
            </a:xfrm>
            <a:prstGeom prst="rect">
              <a:avLst/>
            </a:prstGeom>
            <a:noFill/>
            <a:ln>
              <a:noFill/>
            </a:ln>
          </p:spPr>
          <p:txBody>
            <a:bodyPr spcFirstLastPara="1" wrap="square" lIns="69325" tIns="69325" rIns="92450" bIns="104000" anchor="t" anchorCtr="0">
              <a:noAutofit/>
            </a:bodyPr>
            <a:lstStyle/>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Norint sėkmingai taikyti skirtingus metodus ir praktikas, veiklos pavyzdžius įvairaus mokymosi lygio mokinių ugdyme, būtinas nuolatinis metodinių kompetencijų ugdymas.</a:t>
              </a:r>
            </a:p>
            <a:p>
              <a:pPr marL="114300" marR="0" lvl="1" indent="-114300" algn="l" rtl="0">
                <a:lnSpc>
                  <a:spcPct val="90000"/>
                </a:lnSpc>
                <a:spcBef>
                  <a:spcPts val="0"/>
                </a:spcBef>
                <a:spcAft>
                  <a:spcPts val="0"/>
                </a:spcAft>
                <a:buClr>
                  <a:schemeClr val="dk1"/>
                </a:buClr>
                <a:buSzPts val="1300"/>
                <a:buFont typeface="Calibri"/>
                <a:buChar char="•"/>
              </a:pPr>
              <a:r>
                <a:rPr lang="lt-LT" sz="1300" b="0" i="0" u="none" strike="noStrike" cap="none" dirty="0">
                  <a:solidFill>
                    <a:schemeClr val="dk1"/>
                  </a:solidFill>
                  <a:latin typeface="Calibri"/>
                  <a:ea typeface="Calibri"/>
                  <a:cs typeface="Calibri"/>
                  <a:sym typeface="Calibri"/>
                </a:rPr>
                <a:t>Mokytojai turėtų tobulinti  savo įgūdžius toliau mokydami ir keisdamiesi gerąja patirtimi</a:t>
              </a:r>
              <a:endParaRPr dirty="0"/>
            </a:p>
          </p:txBody>
        </p:sp>
      </p:grpSp>
      <p:sp>
        <p:nvSpPr>
          <p:cNvPr id="297" name="Google Shape;297;p14"/>
          <p:cNvSpPr txBox="1"/>
          <p:nvPr/>
        </p:nvSpPr>
        <p:spPr>
          <a:xfrm>
            <a:off x="838200" y="2130841"/>
            <a:ext cx="2428875" cy="37856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dirty="0">
                <a:solidFill>
                  <a:schemeClr val="dk1"/>
                </a:solidFill>
                <a:latin typeface="Calibri"/>
                <a:ea typeface="Calibri"/>
                <a:cs typeface="Calibri"/>
                <a:sym typeface="Calibri"/>
              </a:rPr>
              <a:t>Šių metodinių įgūdžių ugdymas ir palaikymas leidžia mokytojams organizuoti pamokas taip, kad atitiktų mokinių, turinčių  </a:t>
            </a:r>
            <a:r>
              <a:rPr lang="lt-LT" sz="1600" dirty="0" err="1">
                <a:solidFill>
                  <a:schemeClr val="dk1"/>
                </a:solidFill>
                <a:latin typeface="Calibri"/>
                <a:ea typeface="Calibri"/>
                <a:cs typeface="Calibri"/>
                <a:sym typeface="Calibri"/>
              </a:rPr>
              <a:t>diskalkulijos</a:t>
            </a:r>
            <a:r>
              <a:rPr lang="lt-LT" sz="1600" dirty="0">
                <a:solidFill>
                  <a:schemeClr val="dk1"/>
                </a:solidFill>
                <a:latin typeface="Calibri"/>
                <a:ea typeface="Calibri"/>
                <a:cs typeface="Calibri"/>
                <a:sym typeface="Calibri"/>
              </a:rPr>
              <a:t> sutrikimą, poreikius. Prisitaikymas ir nuolatinis noras tobulėti yra pagrindiniai elementai kuriant veiksmingą ir palaikančią mokymosi aplinką, atitinkančią įvairius besimokančiųjų poreikius.</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5"/>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GB" sz="1600" b="1"/>
              <a:t>“Meeting the Needs of Students with Dyslexia and Dyscalculia"</a:t>
            </a:r>
            <a:endParaRPr/>
          </a:p>
          <a:p>
            <a:pPr marL="0" lvl="0" indent="0" algn="l" rtl="0">
              <a:lnSpc>
                <a:spcPct val="90000"/>
              </a:lnSpc>
              <a:spcBef>
                <a:spcPts val="1000"/>
              </a:spcBef>
              <a:spcAft>
                <a:spcPts val="0"/>
              </a:spcAft>
              <a:buClr>
                <a:schemeClr val="dk1"/>
              </a:buClr>
              <a:buSzPts val="1600"/>
              <a:buNone/>
            </a:pPr>
            <a:endParaRPr sz="1600"/>
          </a:p>
          <a:p>
            <a:pPr marL="0" lvl="0" indent="0" algn="l" rtl="0">
              <a:lnSpc>
                <a:spcPct val="90000"/>
              </a:lnSpc>
              <a:spcBef>
                <a:spcPts val="1000"/>
              </a:spcBef>
              <a:spcAft>
                <a:spcPts val="0"/>
              </a:spcAft>
              <a:buClr>
                <a:schemeClr val="dk1"/>
              </a:buClr>
              <a:buSzPts val="1600"/>
              <a:buNone/>
            </a:pPr>
            <a:r>
              <a:rPr lang="en-GB" sz="1600"/>
              <a:t>Authors: B. Witzel &amp; M. Mize (Withrop University)</a:t>
            </a:r>
            <a:endParaRPr/>
          </a:p>
          <a:p>
            <a:pPr marL="0" lvl="0" indent="0" algn="l" rtl="0">
              <a:lnSpc>
                <a:spcPct val="90000"/>
              </a:lnSpc>
              <a:spcBef>
                <a:spcPts val="1000"/>
              </a:spcBef>
              <a:spcAft>
                <a:spcPts val="0"/>
              </a:spcAft>
              <a:buClr>
                <a:schemeClr val="dk1"/>
              </a:buClr>
              <a:buSzPts val="1600"/>
              <a:buNone/>
            </a:pPr>
            <a:r>
              <a:rPr lang="en-GB" sz="1600"/>
              <a:t>Published in: SRATE Journal 27(1)</a:t>
            </a:r>
            <a:endParaRPr/>
          </a:p>
          <a:p>
            <a:pPr marL="0" lvl="0" indent="0" algn="l" rtl="0">
              <a:lnSpc>
                <a:spcPct val="90000"/>
              </a:lnSpc>
              <a:spcBef>
                <a:spcPts val="1000"/>
              </a:spcBef>
              <a:spcAft>
                <a:spcPts val="0"/>
              </a:spcAft>
              <a:buClr>
                <a:schemeClr val="dk1"/>
              </a:buClr>
              <a:buSzPts val="1600"/>
              <a:buNone/>
            </a:pPr>
            <a:r>
              <a:rPr lang="en-GB" sz="1600"/>
              <a:t>Year: 2018</a:t>
            </a:r>
            <a:endParaRPr/>
          </a:p>
          <a:p>
            <a:pPr marL="0" lvl="0" indent="0" algn="l" rtl="0">
              <a:lnSpc>
                <a:spcPct val="90000"/>
              </a:lnSpc>
              <a:spcBef>
                <a:spcPts val="1000"/>
              </a:spcBef>
              <a:spcAft>
                <a:spcPts val="0"/>
              </a:spcAft>
              <a:buClr>
                <a:schemeClr val="dk1"/>
              </a:buClr>
              <a:buSzPts val="1600"/>
              <a:buNone/>
            </a:pPr>
            <a:endParaRPr sz="1600" u="sng">
              <a:solidFill>
                <a:schemeClr val="hlink"/>
              </a:solidFill>
              <a:hlinkClick r:id="rId3"/>
            </a:endParaRPr>
          </a:p>
          <a:p>
            <a:pPr marL="0" lvl="0" indent="0" algn="l" rtl="0">
              <a:lnSpc>
                <a:spcPct val="90000"/>
              </a:lnSpc>
              <a:spcBef>
                <a:spcPts val="1000"/>
              </a:spcBef>
              <a:spcAft>
                <a:spcPts val="0"/>
              </a:spcAft>
              <a:buClr>
                <a:schemeClr val="dk1"/>
              </a:buClr>
              <a:buSzPts val="1600"/>
              <a:buNone/>
            </a:pPr>
            <a:r>
              <a:rPr lang="en-GB" sz="1600"/>
              <a:t>Link: </a:t>
            </a:r>
            <a:r>
              <a:rPr lang="en-GB" sz="1600" u="sng">
                <a:solidFill>
                  <a:schemeClr val="hlink"/>
                </a:solidFill>
                <a:hlinkClick r:id="rId3"/>
              </a:rPr>
              <a:t>https://files.eric.ed.gov/fulltext/EJ1166703.pdf</a:t>
            </a:r>
            <a:r>
              <a:rPr lang="en-GB" sz="1600"/>
              <a:t> </a:t>
            </a:r>
            <a:endParaRPr/>
          </a:p>
        </p:txBody>
      </p:sp>
      <p:sp>
        <p:nvSpPr>
          <p:cNvPr id="303" name="Google Shape;303;p15"/>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en-GB" sz="3200" b="1" dirty="0">
                <a:solidFill>
                  <a:schemeClr val="lt1"/>
                </a:solidFill>
              </a:rPr>
            </a:br>
            <a:r>
              <a:rPr lang="en-GB" sz="3200" b="1" dirty="0">
                <a:solidFill>
                  <a:schemeClr val="lt1"/>
                </a:solidFill>
              </a:rPr>
              <a:t>3</a:t>
            </a:r>
            <a:r>
              <a:rPr lang="en-GB" sz="3200" dirty="0">
                <a:solidFill>
                  <a:schemeClr val="lt1"/>
                </a:solidFill>
              </a:rPr>
              <a:t>. </a:t>
            </a:r>
            <a:r>
              <a:rPr lang="lt-LT" sz="3200" dirty="0">
                <a:solidFill>
                  <a:schemeClr val="lt1"/>
                </a:solidFill>
              </a:rPr>
              <a:t>Papildoma literatūra </a:t>
            </a:r>
            <a:endParaRPr sz="3200" b="1" dirty="0">
              <a:solidFill>
                <a:schemeClr val="lt1"/>
              </a:solidFill>
            </a:endParaRPr>
          </a:p>
        </p:txBody>
      </p:sp>
      <p:pic>
        <p:nvPicPr>
          <p:cNvPr id="304" name="Google Shape;304;p15"/>
          <p:cNvPicPr preferRelativeResize="0"/>
          <p:nvPr/>
        </p:nvPicPr>
        <p:blipFill rotWithShape="1">
          <a:blip r:embed="rId4">
            <a:alphaModFix/>
          </a:blip>
          <a:srcRect/>
          <a:stretch/>
        </p:blipFill>
        <p:spPr>
          <a:xfrm>
            <a:off x="6793155" y="1843945"/>
            <a:ext cx="1729890" cy="21795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6"/>
          <p:cNvSpPr/>
          <p:nvPr/>
        </p:nvSpPr>
        <p:spPr>
          <a:xfrm>
            <a:off x="838200" y="1558886"/>
            <a:ext cx="6696075"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16"/>
          <p:cNvSpPr txBox="1">
            <a:spLocks noGrp="1"/>
          </p:cNvSpPr>
          <p:nvPr>
            <p:ph type="body" idx="1"/>
          </p:nvPr>
        </p:nvSpPr>
        <p:spPr>
          <a:xfrm>
            <a:off x="972112" y="1918916"/>
            <a:ext cx="6224024" cy="532824"/>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chemeClr val="dk1"/>
              </a:buClr>
              <a:buSzPts val="1600"/>
              <a:buNone/>
            </a:pPr>
            <a:r>
              <a:rPr lang="lt-LT" sz="1600" b="1" dirty="0"/>
              <a:t>Nuorodą į </a:t>
            </a:r>
            <a:r>
              <a:rPr lang="en-GB" sz="1600" b="1" dirty="0"/>
              <a:t> </a:t>
            </a:r>
            <a:r>
              <a:rPr lang="lt-LT" sz="1600" b="1" dirty="0"/>
              <a:t>v</a:t>
            </a:r>
            <a:r>
              <a:rPr lang="en-GB" sz="1600" b="1" dirty="0" err="1"/>
              <a:t>ideo</a:t>
            </a:r>
            <a:r>
              <a:rPr lang="en-GB" sz="1600" b="1" dirty="0"/>
              <a:t> </a:t>
            </a:r>
            <a:r>
              <a:rPr lang="lt-LT" sz="1600" b="1" dirty="0"/>
              <a:t>anglų kalba </a:t>
            </a:r>
            <a:r>
              <a:rPr lang="en-GB" sz="1600" b="1" dirty="0"/>
              <a:t>: “Dyscalculia: Teaching Strategies &amp; Modifications”</a:t>
            </a:r>
            <a:endParaRPr dirty="0"/>
          </a:p>
          <a:p>
            <a:pPr marL="0" lvl="0" indent="0" algn="l" rtl="0">
              <a:lnSpc>
                <a:spcPct val="90000"/>
              </a:lnSpc>
              <a:spcBef>
                <a:spcPts val="1000"/>
              </a:spcBef>
              <a:spcAft>
                <a:spcPts val="0"/>
              </a:spcAft>
              <a:buClr>
                <a:schemeClr val="dk1"/>
              </a:buClr>
              <a:buSzPts val="1600"/>
              <a:buNone/>
            </a:pPr>
            <a:r>
              <a:rPr lang="en-GB" sz="1600" u="sng" dirty="0">
                <a:solidFill>
                  <a:schemeClr val="hlink"/>
                </a:solidFill>
                <a:hlinkClick r:id="rId3"/>
              </a:rPr>
              <a:t>https://www.youtube.com/watch?v=BWaam8s9wSs</a:t>
            </a:r>
            <a:endParaRPr sz="1600" dirty="0"/>
          </a:p>
        </p:txBody>
      </p:sp>
      <p:sp>
        <p:nvSpPr>
          <p:cNvPr id="311" name="Google Shape;311;p16"/>
          <p:cNvSpPr txBox="1">
            <a:spLocks noGrp="1"/>
          </p:cNvSpPr>
          <p:nvPr>
            <p:ph type="title"/>
          </p:nvPr>
        </p:nvSpPr>
        <p:spPr>
          <a:xfrm>
            <a:off x="838200" y="158517"/>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lt-LT" sz="3200" b="1" dirty="0">
                <a:solidFill>
                  <a:schemeClr val="lt1"/>
                </a:solidFill>
              </a:rPr>
            </a:br>
            <a:r>
              <a:rPr lang="en-GB" sz="3200" b="1" dirty="0">
                <a:solidFill>
                  <a:schemeClr val="lt1"/>
                </a:solidFill>
              </a:rPr>
              <a:t>4</a:t>
            </a:r>
            <a:r>
              <a:rPr lang="en-GB" sz="3200" dirty="0">
                <a:solidFill>
                  <a:schemeClr val="lt1"/>
                </a:solidFill>
              </a:rPr>
              <a:t>.</a:t>
            </a:r>
            <a:r>
              <a:rPr lang="lt-LT" sz="3200" dirty="0">
                <a:solidFill>
                  <a:schemeClr val="lt1"/>
                </a:solidFill>
              </a:rPr>
              <a:t>Papildomi vaizdo įrašai </a:t>
            </a:r>
            <a:endParaRPr sz="3200" b="1" dirty="0">
              <a:solidFill>
                <a:schemeClr val="lt1"/>
              </a:solidFill>
            </a:endParaRPr>
          </a:p>
        </p:txBody>
      </p:sp>
      <p:pic>
        <p:nvPicPr>
          <p:cNvPr id="312" name="Google Shape;312;p16"/>
          <p:cNvPicPr preferRelativeResize="0"/>
          <p:nvPr/>
        </p:nvPicPr>
        <p:blipFill rotWithShape="1">
          <a:blip r:embed="rId4">
            <a:alphaModFix/>
          </a:blip>
          <a:srcRect/>
          <a:stretch/>
        </p:blipFill>
        <p:spPr>
          <a:xfrm>
            <a:off x="7981950" y="1262501"/>
            <a:ext cx="2143125" cy="2143125"/>
          </a:xfrm>
          <a:prstGeom prst="rect">
            <a:avLst/>
          </a:prstGeom>
          <a:noFill/>
          <a:ln w="9525" cap="flat" cmpd="sng">
            <a:solidFill>
              <a:schemeClr val="accent1"/>
            </a:solidFill>
            <a:prstDash val="solid"/>
            <a:round/>
            <a:headEnd type="none" w="sm" len="sm"/>
            <a:tailEnd type="none" w="sm" len="sm"/>
          </a:ln>
        </p:spPr>
      </p:pic>
      <p:sp>
        <p:nvSpPr>
          <p:cNvPr id="313" name="Google Shape;313;p16"/>
          <p:cNvSpPr/>
          <p:nvPr/>
        </p:nvSpPr>
        <p:spPr>
          <a:xfrm rot="10800000">
            <a:off x="2924173" y="4378301"/>
            <a:ext cx="8543926" cy="1290199"/>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16"/>
          <p:cNvSpPr txBox="1"/>
          <p:nvPr/>
        </p:nvSpPr>
        <p:spPr>
          <a:xfrm>
            <a:off x="3495676" y="4733725"/>
            <a:ext cx="8181974"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dirty="0">
                <a:solidFill>
                  <a:schemeClr val="dk1"/>
                </a:solidFill>
                <a:latin typeface="Calibri"/>
                <a:ea typeface="Calibri"/>
                <a:cs typeface="Calibri"/>
                <a:sym typeface="Calibri"/>
              </a:rPr>
              <a:t>Nuoroda į </a:t>
            </a:r>
            <a:r>
              <a:rPr lang="lt-LT" sz="1600" b="1" dirty="0" err="1">
                <a:solidFill>
                  <a:schemeClr val="dk1"/>
                </a:solidFill>
                <a:latin typeface="Calibri"/>
                <a:ea typeface="Calibri"/>
                <a:cs typeface="Calibri"/>
                <a:sym typeface="Calibri"/>
              </a:rPr>
              <a:t>vedeo</a:t>
            </a:r>
            <a:r>
              <a:rPr lang="lt-LT" sz="1600" b="1" dirty="0">
                <a:solidFill>
                  <a:schemeClr val="dk1"/>
                </a:solidFill>
                <a:latin typeface="Calibri"/>
                <a:ea typeface="Calibri"/>
                <a:cs typeface="Calibri"/>
                <a:sym typeface="Calibri"/>
              </a:rPr>
              <a:t> vokiečių kalba </a:t>
            </a:r>
            <a:r>
              <a:rPr lang="en-GB" sz="1600" b="1" dirty="0">
                <a:solidFill>
                  <a:schemeClr val="dk1"/>
                </a:solidFill>
                <a:latin typeface="Calibri"/>
                <a:ea typeface="Calibri"/>
                <a:cs typeface="Calibri"/>
                <a:sym typeface="Calibri"/>
              </a:rPr>
              <a:t>: “</a:t>
            </a:r>
            <a:r>
              <a:rPr lang="en-GB" sz="1600" b="1" dirty="0" err="1">
                <a:solidFill>
                  <a:schemeClr val="dk1"/>
                </a:solidFill>
                <a:latin typeface="Calibri"/>
                <a:ea typeface="Calibri"/>
                <a:cs typeface="Calibri"/>
                <a:sym typeface="Calibri"/>
              </a:rPr>
              <a:t>Rechenschwäche</a:t>
            </a:r>
            <a:r>
              <a:rPr lang="en-GB" sz="1600" b="1" dirty="0">
                <a:solidFill>
                  <a:schemeClr val="dk1"/>
                </a:solidFill>
                <a:latin typeface="Calibri"/>
                <a:ea typeface="Calibri"/>
                <a:cs typeface="Calibri"/>
                <a:sym typeface="Calibri"/>
              </a:rPr>
              <a:t> - Was tun </a:t>
            </a:r>
            <a:r>
              <a:rPr lang="en-GB" sz="1600" b="1" dirty="0" err="1">
                <a:solidFill>
                  <a:schemeClr val="dk1"/>
                </a:solidFill>
                <a:latin typeface="Calibri"/>
                <a:ea typeface="Calibri"/>
                <a:cs typeface="Calibri"/>
                <a:sym typeface="Calibri"/>
              </a:rPr>
              <a:t>bei</a:t>
            </a:r>
            <a:r>
              <a:rPr lang="en-GB" sz="1600" b="1" dirty="0">
                <a:solidFill>
                  <a:schemeClr val="dk1"/>
                </a:solidFill>
                <a:latin typeface="Calibri"/>
                <a:ea typeface="Calibri"/>
                <a:cs typeface="Calibri"/>
                <a:sym typeface="Calibri"/>
              </a:rPr>
              <a:t> </a:t>
            </a:r>
            <a:r>
              <a:rPr lang="en-GB" sz="1600" b="1" dirty="0" err="1">
                <a:solidFill>
                  <a:schemeClr val="dk1"/>
                </a:solidFill>
                <a:latin typeface="Calibri"/>
                <a:ea typeface="Calibri"/>
                <a:cs typeface="Calibri"/>
                <a:sym typeface="Calibri"/>
              </a:rPr>
              <a:t>Dyskalkulie</a:t>
            </a:r>
            <a:r>
              <a:rPr lang="en-GB" sz="1600" b="1" dirty="0">
                <a:solidFill>
                  <a:schemeClr val="dk1"/>
                </a:solidFill>
                <a:latin typeface="Calibri"/>
                <a:ea typeface="Calibri"/>
                <a:cs typeface="Calibri"/>
                <a:sym typeface="Calibri"/>
              </a:rPr>
              <a:t>? | Schule </a:t>
            </a:r>
            <a:r>
              <a:rPr lang="en-GB" sz="1600" b="1" dirty="0" err="1">
                <a:solidFill>
                  <a:schemeClr val="dk1"/>
                </a:solidFill>
                <a:latin typeface="Calibri"/>
                <a:ea typeface="Calibri"/>
                <a:cs typeface="Calibri"/>
                <a:sym typeface="Calibri"/>
              </a:rPr>
              <a:t>im</a:t>
            </a:r>
            <a:r>
              <a:rPr lang="en-GB" sz="1600" b="1" dirty="0">
                <a:solidFill>
                  <a:schemeClr val="dk1"/>
                </a:solidFill>
                <a:latin typeface="Calibri"/>
                <a:ea typeface="Calibri"/>
                <a:cs typeface="Calibri"/>
                <a:sym typeface="Calibri"/>
              </a:rPr>
              <a:t> </a:t>
            </a:r>
            <a:r>
              <a:rPr lang="en-GB" sz="1600" b="1" dirty="0" err="1">
                <a:solidFill>
                  <a:schemeClr val="dk1"/>
                </a:solidFill>
                <a:latin typeface="Calibri"/>
                <a:ea typeface="Calibri"/>
                <a:cs typeface="Calibri"/>
                <a:sym typeface="Calibri"/>
              </a:rPr>
              <a:t>Gespräch</a:t>
            </a:r>
            <a:r>
              <a:rPr lang="en-GB" sz="1600" b="1" dirty="0">
                <a:solidFill>
                  <a:schemeClr val="dk1"/>
                </a:solidFill>
                <a:latin typeface="Calibri"/>
                <a:ea typeface="Calibri"/>
                <a:cs typeface="Calibri"/>
                <a:sym typeface="Calibri"/>
              </a:rPr>
              <a:t> #190”</a:t>
            </a:r>
            <a:r>
              <a:rPr lang="lt-LT" b="1" dirty="0">
                <a:ea typeface="Calibri"/>
              </a:rPr>
              <a:t>  </a:t>
            </a:r>
            <a:r>
              <a:rPr lang="en-GB" sz="1600" u="sng" dirty="0">
                <a:solidFill>
                  <a:srgbClr val="6B9F25"/>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https://www.youtube.com/watch?v=N_ur5UD2iv4</a:t>
            </a:r>
            <a:r>
              <a:rPr lang="en-GB" sz="1600" dirty="0">
                <a:solidFill>
                  <a:srgbClr val="6B9F25"/>
                </a:solidFill>
                <a:latin typeface="Calibri"/>
                <a:ea typeface="Calibri"/>
                <a:cs typeface="Calibri"/>
                <a:sym typeface="Calibri"/>
              </a:rPr>
              <a:t> </a:t>
            </a:r>
            <a:endParaRPr dirty="0"/>
          </a:p>
        </p:txBody>
      </p:sp>
      <p:pic>
        <p:nvPicPr>
          <p:cNvPr id="315" name="Google Shape;315;p16"/>
          <p:cNvPicPr preferRelativeResize="0"/>
          <p:nvPr/>
        </p:nvPicPr>
        <p:blipFill rotWithShape="1">
          <a:blip r:embed="rId6">
            <a:alphaModFix/>
          </a:blip>
          <a:srcRect/>
          <a:stretch/>
        </p:blipFill>
        <p:spPr>
          <a:xfrm>
            <a:off x="681601" y="3952401"/>
            <a:ext cx="2142000" cy="2142000"/>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7"/>
          <p:cNvSpPr txBox="1">
            <a:spLocks noGrp="1"/>
          </p:cNvSpPr>
          <p:nvPr>
            <p:ph type="body" idx="1"/>
          </p:nvPr>
        </p:nvSpPr>
        <p:spPr>
          <a:xfrm>
            <a:off x="0" y="925913"/>
            <a:ext cx="6096000" cy="2503088"/>
          </a:xfrm>
          <a:prstGeom prst="rect">
            <a:avLst/>
          </a:prstGeom>
          <a:solidFill>
            <a:srgbClr val="F3D5A6"/>
          </a:solidFill>
          <a:ln>
            <a:noFill/>
          </a:ln>
        </p:spPr>
        <p:txBody>
          <a:bodyPr spcFirstLastPara="1" wrap="square" lIns="91425" tIns="45700" rIns="91425" bIns="45700" anchor="t" anchorCtr="0">
            <a:normAutofit/>
          </a:bodyPr>
          <a:lstStyle/>
          <a:p>
            <a:pPr marL="342900" lvl="0" algn="l" rtl="0">
              <a:lnSpc>
                <a:spcPct val="90000"/>
              </a:lnSpc>
              <a:spcBef>
                <a:spcPts val="0"/>
              </a:spcBef>
              <a:spcAft>
                <a:spcPts val="0"/>
              </a:spcAft>
              <a:buClr>
                <a:schemeClr val="dk1"/>
              </a:buClr>
              <a:buSzPts val="1600"/>
              <a:buAutoNum type="arabicPeriod"/>
            </a:pPr>
            <a:r>
              <a:rPr lang="lt-LT" sz="1600" b="1" dirty="0"/>
              <a:t>Klausimas (galimi keli atsakymų variantai) :  Kokios yra pagrindinės mokytojų, turinčių mokinį su </a:t>
            </a:r>
            <a:r>
              <a:rPr lang="lt-LT" sz="1600" b="1" dirty="0" err="1"/>
              <a:t>disleksijos</a:t>
            </a:r>
            <a:r>
              <a:rPr lang="lt-LT" sz="1600" b="1" dirty="0"/>
              <a:t> sutrikimu, kompetencijos?</a:t>
            </a:r>
          </a:p>
          <a:p>
            <a:pPr marL="0" lvl="0" indent="0" algn="l" rtl="0">
              <a:lnSpc>
                <a:spcPct val="90000"/>
              </a:lnSpc>
              <a:spcBef>
                <a:spcPts val="0"/>
              </a:spcBef>
              <a:spcAft>
                <a:spcPts val="0"/>
              </a:spcAft>
              <a:buClr>
                <a:schemeClr val="dk1"/>
              </a:buClr>
              <a:buSzPts val="1600"/>
              <a:buNone/>
            </a:pPr>
            <a:endParaRPr lang="lt-LT" sz="1600" b="1" dirty="0"/>
          </a:p>
          <a:p>
            <a:pPr marL="0" lvl="0" indent="0" algn="l" rtl="0">
              <a:lnSpc>
                <a:spcPct val="90000"/>
              </a:lnSpc>
              <a:spcBef>
                <a:spcPts val="0"/>
              </a:spcBef>
              <a:spcAft>
                <a:spcPts val="0"/>
              </a:spcAft>
              <a:buClr>
                <a:schemeClr val="dk1"/>
              </a:buClr>
              <a:buSzPts val="1600"/>
              <a:buNone/>
            </a:pPr>
            <a:r>
              <a:rPr lang="lt-LT" sz="1600" dirty="0"/>
              <a:t>1. </a:t>
            </a:r>
            <a:r>
              <a:rPr lang="lt-LT" sz="1600" dirty="0">
                <a:highlight>
                  <a:srgbClr val="FFFF00"/>
                </a:highlight>
              </a:rPr>
              <a:t>Atspindys</a:t>
            </a:r>
          </a:p>
          <a:p>
            <a:pPr marL="0" lvl="0" indent="0" algn="l" rtl="0">
              <a:lnSpc>
                <a:spcPct val="90000"/>
              </a:lnSpc>
              <a:spcBef>
                <a:spcPts val="0"/>
              </a:spcBef>
              <a:spcAft>
                <a:spcPts val="0"/>
              </a:spcAft>
              <a:buClr>
                <a:schemeClr val="dk1"/>
              </a:buClr>
              <a:buSzPts val="1600"/>
              <a:buNone/>
            </a:pPr>
            <a:r>
              <a:rPr lang="lt-LT" sz="1600" dirty="0"/>
              <a:t>2. </a:t>
            </a:r>
            <a:r>
              <a:rPr lang="lt-LT" sz="1600" dirty="0">
                <a:highlight>
                  <a:srgbClr val="FFFF00"/>
                </a:highlight>
              </a:rPr>
              <a:t>Palengvinimas</a:t>
            </a:r>
          </a:p>
          <a:p>
            <a:pPr marL="0" lvl="0" indent="0" algn="l" rtl="0">
              <a:lnSpc>
                <a:spcPct val="90000"/>
              </a:lnSpc>
              <a:spcBef>
                <a:spcPts val="0"/>
              </a:spcBef>
              <a:spcAft>
                <a:spcPts val="0"/>
              </a:spcAft>
              <a:buClr>
                <a:schemeClr val="dk1"/>
              </a:buClr>
              <a:buSzPts val="1600"/>
              <a:buNone/>
            </a:pPr>
            <a:r>
              <a:rPr lang="lt-LT" sz="1600" dirty="0"/>
              <a:t>3. Nesugebėjimas bendrauti</a:t>
            </a:r>
          </a:p>
          <a:p>
            <a:pPr marL="0" lvl="0" indent="0" algn="l" rtl="0">
              <a:lnSpc>
                <a:spcPct val="90000"/>
              </a:lnSpc>
              <a:spcBef>
                <a:spcPts val="0"/>
              </a:spcBef>
              <a:spcAft>
                <a:spcPts val="0"/>
              </a:spcAft>
              <a:buClr>
                <a:schemeClr val="dk1"/>
              </a:buClr>
              <a:buSzPts val="1600"/>
              <a:buNone/>
            </a:pPr>
            <a:r>
              <a:rPr lang="lt-LT" sz="1600" dirty="0"/>
              <a:t>4. </a:t>
            </a:r>
            <a:r>
              <a:rPr lang="lt-LT" sz="1600" dirty="0">
                <a:highlight>
                  <a:srgbClr val="FFFF00"/>
                </a:highlight>
              </a:rPr>
              <a:t>Atsakomybė</a:t>
            </a:r>
          </a:p>
          <a:p>
            <a:pPr marL="0" lvl="0" indent="0" algn="l" rtl="0">
              <a:lnSpc>
                <a:spcPct val="90000"/>
              </a:lnSpc>
              <a:spcBef>
                <a:spcPts val="0"/>
              </a:spcBef>
              <a:spcAft>
                <a:spcPts val="0"/>
              </a:spcAft>
              <a:buClr>
                <a:schemeClr val="dk1"/>
              </a:buClr>
              <a:buSzPts val="1600"/>
              <a:buNone/>
            </a:pPr>
            <a:r>
              <a:rPr lang="lt-LT" sz="1600" dirty="0"/>
              <a:t>5. Netolerancija</a:t>
            </a:r>
          </a:p>
          <a:p>
            <a:pPr marL="0" lvl="0" indent="0" algn="l" rtl="0">
              <a:lnSpc>
                <a:spcPct val="90000"/>
              </a:lnSpc>
              <a:spcBef>
                <a:spcPts val="0"/>
              </a:spcBef>
              <a:spcAft>
                <a:spcPts val="0"/>
              </a:spcAft>
              <a:buClr>
                <a:schemeClr val="dk1"/>
              </a:buClr>
              <a:buSzPts val="1600"/>
              <a:buNone/>
            </a:pPr>
            <a:r>
              <a:rPr lang="lt-LT" sz="1600" dirty="0"/>
              <a:t>6. </a:t>
            </a:r>
            <a:r>
              <a:rPr lang="lt-LT" sz="1600" dirty="0">
                <a:highlight>
                  <a:srgbClr val="FFFF00"/>
                </a:highlight>
              </a:rPr>
              <a:t>Palaikymas</a:t>
            </a:r>
            <a:endParaRPr sz="1600" dirty="0">
              <a:highlight>
                <a:srgbClr val="FFFF00"/>
              </a:highlight>
            </a:endParaRPr>
          </a:p>
        </p:txBody>
      </p:sp>
      <p:sp>
        <p:nvSpPr>
          <p:cNvPr id="321" name="Google Shape;321;p17"/>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sz="3200" b="1" dirty="0">
                <a:solidFill>
                  <a:schemeClr val="lt1"/>
                </a:solidFill>
              </a:rPr>
              <a:t>1 Modulis: Bendrųjų kompetencijų ugdymas</a:t>
            </a:r>
            <a:br>
              <a:rPr lang="en-GB" sz="3200" b="1" dirty="0">
                <a:solidFill>
                  <a:schemeClr val="lt1"/>
                </a:solidFill>
              </a:rPr>
            </a:br>
            <a:r>
              <a:rPr lang="en-GB" sz="3200" b="1" dirty="0">
                <a:solidFill>
                  <a:schemeClr val="lt1"/>
                </a:solidFill>
              </a:rPr>
              <a:t>5</a:t>
            </a:r>
            <a:r>
              <a:rPr lang="en-GB" sz="3200" dirty="0">
                <a:solidFill>
                  <a:schemeClr val="lt1"/>
                </a:solidFill>
              </a:rPr>
              <a:t>. </a:t>
            </a:r>
            <a:r>
              <a:rPr lang="en-GB" sz="3200" dirty="0" err="1">
                <a:solidFill>
                  <a:schemeClr val="lt1"/>
                </a:solidFill>
              </a:rPr>
              <a:t>Apklausa</a:t>
            </a:r>
            <a:endParaRPr sz="3200" b="1" dirty="0">
              <a:solidFill>
                <a:schemeClr val="lt1"/>
              </a:solidFill>
            </a:endParaRPr>
          </a:p>
        </p:txBody>
      </p:sp>
      <p:sp>
        <p:nvSpPr>
          <p:cNvPr id="322" name="Google Shape;322;p17"/>
          <p:cNvSpPr txBox="1"/>
          <p:nvPr/>
        </p:nvSpPr>
        <p:spPr>
          <a:xfrm>
            <a:off x="6096000" y="925912"/>
            <a:ext cx="6096000" cy="2308284"/>
          </a:xfrm>
          <a:prstGeom prst="rect">
            <a:avLst/>
          </a:prstGeom>
          <a:solidFill>
            <a:srgbClr val="F9F2D9"/>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dirty="0">
                <a:solidFill>
                  <a:schemeClr val="dk1"/>
                </a:solidFill>
                <a:latin typeface="Calibri"/>
                <a:ea typeface="Calibri"/>
                <a:cs typeface="Calibri"/>
                <a:sym typeface="Calibri"/>
              </a:rPr>
              <a:t>2. Klausimas ( galimas tik 1 teisingas atsakymas): Koks mokymo metodas skatina orientaciją į veiksmą, bendradarbiavimą ir kūrybiškumą?</a:t>
            </a:r>
          </a:p>
          <a:p>
            <a:pPr marL="0" marR="0" lvl="0" indent="0" algn="l" rtl="0">
              <a:spcBef>
                <a:spcPts val="0"/>
              </a:spcBef>
              <a:spcAft>
                <a:spcPts val="0"/>
              </a:spcAft>
              <a:buNone/>
            </a:pPr>
            <a:r>
              <a:rPr lang="lt-LT" sz="1600" dirty="0">
                <a:solidFill>
                  <a:schemeClr val="dk1"/>
                </a:solidFill>
                <a:latin typeface="Calibri"/>
                <a:ea typeface="Calibri"/>
                <a:cs typeface="Calibri"/>
                <a:sym typeface="Calibri"/>
              </a:rPr>
              <a:t>1. Paskaitomis paremtas mokymas</a:t>
            </a:r>
          </a:p>
          <a:p>
            <a:pPr marL="0" marR="0" lvl="0" indent="0" algn="l" rtl="0">
              <a:spcBef>
                <a:spcPts val="0"/>
              </a:spcBef>
              <a:spcAft>
                <a:spcPts val="0"/>
              </a:spcAft>
              <a:buNone/>
            </a:pPr>
            <a:r>
              <a:rPr lang="lt-LT" sz="1600" dirty="0">
                <a:solidFill>
                  <a:schemeClr val="dk1"/>
                </a:solidFill>
                <a:latin typeface="Calibri"/>
                <a:ea typeface="Calibri"/>
                <a:cs typeface="Calibri"/>
                <a:sym typeface="Calibri"/>
              </a:rPr>
              <a:t>2. Interaktyvus mokymas</a:t>
            </a:r>
          </a:p>
          <a:p>
            <a:pPr marL="0" marR="0" lvl="0" indent="0" algn="l" rtl="0">
              <a:spcBef>
                <a:spcPts val="0"/>
              </a:spcBef>
              <a:spcAft>
                <a:spcPts val="0"/>
              </a:spcAft>
              <a:buNone/>
            </a:pPr>
            <a:r>
              <a:rPr lang="lt-LT" sz="1600" dirty="0">
                <a:solidFill>
                  <a:schemeClr val="dk1"/>
                </a:solidFill>
                <a:latin typeface="Calibri"/>
                <a:ea typeface="Calibri"/>
                <a:cs typeface="Calibri"/>
                <a:sym typeface="Calibri"/>
              </a:rPr>
              <a:t>3. Probleminis mokymasis </a:t>
            </a:r>
          </a:p>
          <a:p>
            <a:pPr marL="0" marR="0" lvl="0" indent="0" algn="l" rtl="0">
              <a:spcBef>
                <a:spcPts val="0"/>
              </a:spcBef>
              <a:spcAft>
                <a:spcPts val="0"/>
              </a:spcAft>
              <a:buNone/>
            </a:pPr>
            <a:r>
              <a:rPr lang="lt-LT" sz="1600" dirty="0">
                <a:solidFill>
                  <a:schemeClr val="dk1"/>
                </a:solidFill>
                <a:latin typeface="Calibri"/>
                <a:ea typeface="Calibri"/>
                <a:cs typeface="Calibri"/>
                <a:sym typeface="Calibri"/>
              </a:rPr>
              <a:t>4. Apversta klasė</a:t>
            </a:r>
          </a:p>
          <a:p>
            <a:pPr marL="0" marR="0" lvl="0" indent="0" algn="l" rtl="0">
              <a:spcBef>
                <a:spcPts val="0"/>
              </a:spcBef>
              <a:spcAft>
                <a:spcPts val="0"/>
              </a:spcAft>
              <a:buNone/>
            </a:pPr>
            <a:r>
              <a:rPr lang="lt-LT" sz="1600" dirty="0">
                <a:solidFill>
                  <a:schemeClr val="dk1"/>
                </a:solidFill>
                <a:highlight>
                  <a:srgbClr val="FFFF00"/>
                </a:highlight>
                <a:latin typeface="Calibri"/>
                <a:ea typeface="Calibri"/>
                <a:cs typeface="Calibri"/>
                <a:sym typeface="Calibri"/>
              </a:rPr>
              <a:t>5. Projektinis mokymasis</a:t>
            </a:r>
          </a:p>
          <a:p>
            <a:pPr marL="0" marR="0" lvl="0" indent="0" algn="l" rtl="0">
              <a:spcBef>
                <a:spcPts val="0"/>
              </a:spcBef>
              <a:spcAft>
                <a:spcPts val="0"/>
              </a:spcAft>
              <a:buNone/>
            </a:pPr>
            <a:r>
              <a:rPr lang="lt-LT" sz="1600" dirty="0">
                <a:solidFill>
                  <a:schemeClr val="dk1"/>
                </a:solidFill>
                <a:latin typeface="Calibri"/>
                <a:ea typeface="Calibri"/>
                <a:cs typeface="Calibri"/>
                <a:sym typeface="Calibri"/>
              </a:rPr>
              <a:t>6. Paskaitomis paremtas mokymas</a:t>
            </a:r>
            <a:endParaRPr sz="1600" dirty="0">
              <a:solidFill>
                <a:schemeClr val="dk1"/>
              </a:solidFill>
              <a:latin typeface="Calibri"/>
              <a:ea typeface="Calibri"/>
              <a:cs typeface="Calibri"/>
              <a:sym typeface="Calibri"/>
            </a:endParaRPr>
          </a:p>
        </p:txBody>
      </p:sp>
      <p:sp>
        <p:nvSpPr>
          <p:cNvPr id="323" name="Google Shape;323;p17"/>
          <p:cNvSpPr txBox="1"/>
          <p:nvPr/>
        </p:nvSpPr>
        <p:spPr>
          <a:xfrm>
            <a:off x="0" y="3427912"/>
            <a:ext cx="6096000" cy="2772000"/>
          </a:xfrm>
          <a:prstGeom prst="rect">
            <a:avLst/>
          </a:prstGeom>
          <a:solidFill>
            <a:srgbClr val="F59D83"/>
          </a:solid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1600"/>
              <a:buFont typeface="Arial"/>
              <a:buNone/>
            </a:pPr>
            <a:r>
              <a:rPr lang="lt-LT" sz="1600" b="1" dirty="0">
                <a:solidFill>
                  <a:schemeClr val="dk1"/>
                </a:solidFill>
                <a:latin typeface="Calibri"/>
                <a:ea typeface="Calibri"/>
                <a:cs typeface="Calibri"/>
                <a:sym typeface="Calibri"/>
              </a:rPr>
              <a:t>3. Kodėl mokytojams, kurie moko mokinius, turinčius </a:t>
            </a:r>
            <a:r>
              <a:rPr lang="lt-LT" sz="1600" b="1" dirty="0" err="1">
                <a:solidFill>
                  <a:schemeClr val="dk1"/>
                </a:solidFill>
                <a:latin typeface="Calibri"/>
                <a:ea typeface="Calibri"/>
                <a:cs typeface="Calibri"/>
                <a:sym typeface="Calibri"/>
              </a:rPr>
              <a:t>diskalkulijos</a:t>
            </a:r>
            <a:r>
              <a:rPr lang="lt-LT" sz="1600" b="1" dirty="0">
                <a:solidFill>
                  <a:schemeClr val="dk1"/>
                </a:solidFill>
                <a:latin typeface="Calibri"/>
                <a:ea typeface="Calibri"/>
                <a:cs typeface="Calibri"/>
                <a:sym typeface="Calibri"/>
              </a:rPr>
              <a:t> sutrikimą , ypač svarbu nuolat tobulėti?</a:t>
            </a:r>
          </a:p>
          <a:p>
            <a:pPr marL="0" marR="0" lvl="0" indent="0" algn="l" rtl="0">
              <a:lnSpc>
                <a:spcPct val="90000"/>
              </a:lnSpc>
              <a:spcBef>
                <a:spcPts val="0"/>
              </a:spcBef>
              <a:spcAft>
                <a:spcPts val="0"/>
              </a:spcAft>
              <a:buClr>
                <a:schemeClr val="dk1"/>
              </a:buClr>
              <a:buSzPts val="1600"/>
              <a:buFont typeface="Arial"/>
              <a:buNone/>
            </a:pPr>
            <a:endParaRPr lang="lt-LT" sz="1600" dirty="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1600"/>
              <a:buFont typeface="Arial"/>
              <a:buNone/>
            </a:pPr>
            <a:r>
              <a:rPr lang="lt-LT" sz="1600" dirty="0">
                <a:solidFill>
                  <a:schemeClr val="dk1"/>
                </a:solidFill>
                <a:latin typeface="Calibri"/>
                <a:ea typeface="Calibri"/>
                <a:cs typeface="Calibri"/>
                <a:sym typeface="Calibri"/>
              </a:rPr>
              <a:t>1. Išmokti alternatyvių mokymo metodų individualiems mokymosi poreikiams.</a:t>
            </a:r>
          </a:p>
          <a:p>
            <a:pPr marL="0" marR="0" lvl="0" indent="0" algn="l" rtl="0">
              <a:lnSpc>
                <a:spcPct val="90000"/>
              </a:lnSpc>
              <a:spcBef>
                <a:spcPts val="0"/>
              </a:spcBef>
              <a:spcAft>
                <a:spcPts val="0"/>
              </a:spcAft>
              <a:buClr>
                <a:schemeClr val="dk1"/>
              </a:buClr>
              <a:buSzPts val="1600"/>
              <a:buFont typeface="Arial"/>
              <a:buNone/>
            </a:pPr>
            <a:r>
              <a:rPr lang="lt-LT" sz="1600" dirty="0">
                <a:solidFill>
                  <a:schemeClr val="dk1"/>
                </a:solidFill>
                <a:latin typeface="Calibri"/>
                <a:ea typeface="Calibri"/>
                <a:cs typeface="Calibri"/>
                <a:sym typeface="Calibri"/>
              </a:rPr>
              <a:t>2. Kad geriau atlaikytų mokinių sunkumus.</a:t>
            </a:r>
          </a:p>
          <a:p>
            <a:pPr marL="0" marR="0" lvl="0" indent="0" algn="l" rtl="0">
              <a:lnSpc>
                <a:spcPct val="90000"/>
              </a:lnSpc>
              <a:spcBef>
                <a:spcPts val="0"/>
              </a:spcBef>
              <a:spcAft>
                <a:spcPts val="0"/>
              </a:spcAft>
              <a:buClr>
                <a:schemeClr val="dk1"/>
              </a:buClr>
              <a:buSzPts val="1600"/>
              <a:buFont typeface="Arial"/>
              <a:buNone/>
            </a:pPr>
            <a:r>
              <a:rPr lang="lt-LT" sz="1600" dirty="0">
                <a:solidFill>
                  <a:schemeClr val="dk1"/>
                </a:solidFill>
                <a:latin typeface="Calibri"/>
                <a:ea typeface="Calibri"/>
                <a:cs typeface="Calibri"/>
                <a:sym typeface="Calibri"/>
              </a:rPr>
              <a:t>3. Atsižvelgti į dabartinius tyrimų rezultatus </a:t>
            </a:r>
            <a:r>
              <a:rPr lang="lt-LT" sz="1600" dirty="0" err="1">
                <a:solidFill>
                  <a:schemeClr val="dk1"/>
                </a:solidFill>
                <a:latin typeface="Calibri"/>
                <a:ea typeface="Calibri"/>
                <a:cs typeface="Calibri"/>
                <a:sym typeface="Calibri"/>
              </a:rPr>
              <a:t>diskalkulijos</a:t>
            </a:r>
            <a:r>
              <a:rPr lang="lt-LT" sz="1600" dirty="0">
                <a:solidFill>
                  <a:schemeClr val="dk1"/>
                </a:solidFill>
                <a:latin typeface="Calibri"/>
                <a:ea typeface="Calibri"/>
                <a:cs typeface="Calibri"/>
                <a:sym typeface="Calibri"/>
              </a:rPr>
              <a:t> srityje.</a:t>
            </a:r>
          </a:p>
          <a:p>
            <a:pPr marL="0" marR="0" lvl="0" indent="0" algn="l" rtl="0">
              <a:lnSpc>
                <a:spcPct val="90000"/>
              </a:lnSpc>
              <a:spcBef>
                <a:spcPts val="0"/>
              </a:spcBef>
              <a:spcAft>
                <a:spcPts val="0"/>
              </a:spcAft>
              <a:buClr>
                <a:schemeClr val="dk1"/>
              </a:buClr>
              <a:buSzPts val="1600"/>
              <a:buFont typeface="Arial"/>
              <a:buNone/>
            </a:pPr>
            <a:r>
              <a:rPr lang="lt-LT" sz="1600" dirty="0">
                <a:solidFill>
                  <a:schemeClr val="dk1"/>
                </a:solidFill>
                <a:highlight>
                  <a:srgbClr val="FFFF00"/>
                </a:highlight>
                <a:latin typeface="Calibri"/>
                <a:ea typeface="Calibri"/>
                <a:cs typeface="Calibri"/>
                <a:sym typeface="Calibri"/>
              </a:rPr>
              <a:t>4. Visi atsakymai.</a:t>
            </a:r>
            <a:endParaRPr dirty="0">
              <a:highlight>
                <a:srgbClr val="FFFF00"/>
              </a:highlight>
            </a:endParaRPr>
          </a:p>
        </p:txBody>
      </p:sp>
      <p:sp>
        <p:nvSpPr>
          <p:cNvPr id="324" name="Google Shape;324;p17"/>
          <p:cNvSpPr txBox="1"/>
          <p:nvPr/>
        </p:nvSpPr>
        <p:spPr>
          <a:xfrm>
            <a:off x="6096000" y="3427911"/>
            <a:ext cx="6096000" cy="2772000"/>
          </a:xfrm>
          <a:prstGeom prst="rect">
            <a:avLst/>
          </a:prstGeom>
          <a:solidFill>
            <a:srgbClr val="FBCDBF"/>
          </a:solid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chemeClr val="dk1"/>
              </a:buClr>
              <a:buSzPts val="1700"/>
              <a:buFont typeface="Arial"/>
              <a:buNone/>
            </a:pPr>
            <a:r>
              <a:rPr lang="lt-LT" sz="1700" b="1" dirty="0">
                <a:solidFill>
                  <a:schemeClr val="dk1"/>
                </a:solidFill>
                <a:latin typeface="Calibri"/>
                <a:ea typeface="Calibri"/>
                <a:cs typeface="Calibri"/>
                <a:sym typeface="Calibri"/>
              </a:rPr>
              <a:t>4.</a:t>
            </a:r>
            <a:r>
              <a:rPr lang="lt-LT" sz="1600" b="1" dirty="0">
                <a:solidFill>
                  <a:schemeClr val="dk1"/>
                </a:solidFill>
                <a:latin typeface="Calibri"/>
                <a:ea typeface="Calibri"/>
                <a:cs typeface="Calibri"/>
                <a:sym typeface="Calibri"/>
              </a:rPr>
              <a:t>Kodėl </a:t>
            </a:r>
            <a:r>
              <a:rPr lang="lt-LT" sz="1600" b="1" dirty="0" err="1">
                <a:solidFill>
                  <a:schemeClr val="dk1"/>
                </a:solidFill>
                <a:latin typeface="Calibri"/>
                <a:ea typeface="Calibri"/>
                <a:cs typeface="Calibri"/>
                <a:sym typeface="Calibri"/>
              </a:rPr>
              <a:t>diskalkulijos</a:t>
            </a:r>
            <a:r>
              <a:rPr lang="lt-LT" sz="1600" b="1" dirty="0">
                <a:solidFill>
                  <a:schemeClr val="dk1"/>
                </a:solidFill>
                <a:latin typeface="Calibri"/>
                <a:ea typeface="Calibri"/>
                <a:cs typeface="Calibri"/>
                <a:sym typeface="Calibri"/>
              </a:rPr>
              <a:t> turinčių besimokančiųjų mokytojams svarbu planuoti pamokas, tačiau išlaikyti tam tikrą prisitaikymo laipsnį?</a:t>
            </a:r>
          </a:p>
          <a:p>
            <a:pPr marL="0" marR="0" lvl="0" indent="0" algn="l" rtl="0">
              <a:lnSpc>
                <a:spcPct val="100000"/>
              </a:lnSpc>
              <a:spcBef>
                <a:spcPts val="0"/>
              </a:spcBef>
              <a:spcAft>
                <a:spcPts val="0"/>
              </a:spcAft>
              <a:buClr>
                <a:schemeClr val="dk1"/>
              </a:buClr>
              <a:buSzPts val="1700"/>
              <a:buFont typeface="Arial"/>
              <a:buNone/>
            </a:pPr>
            <a:endParaRPr lang="lt-LT" sz="16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700"/>
              <a:buFont typeface="Arial"/>
              <a:buNone/>
            </a:pPr>
            <a:r>
              <a:rPr lang="lt-LT" sz="1600" dirty="0">
                <a:solidFill>
                  <a:schemeClr val="dk1"/>
                </a:solidFill>
                <a:latin typeface="Calibri"/>
                <a:ea typeface="Calibri"/>
                <a:cs typeface="Calibri"/>
                <a:sym typeface="Calibri"/>
              </a:rPr>
              <a:t>1. Kadangi pamokų plane pateikiama aiški struktūra ir mokytojai gali iš anksto nustatyti savo tikslus.</a:t>
            </a:r>
          </a:p>
          <a:p>
            <a:pPr marL="0" marR="0" lvl="0" indent="0" algn="l" rtl="0">
              <a:lnSpc>
                <a:spcPct val="100000"/>
              </a:lnSpc>
              <a:spcBef>
                <a:spcPts val="0"/>
              </a:spcBef>
              <a:spcAft>
                <a:spcPts val="0"/>
              </a:spcAft>
              <a:buClr>
                <a:schemeClr val="dk1"/>
              </a:buClr>
              <a:buSzPts val="1700"/>
              <a:buFont typeface="Arial"/>
              <a:buNone/>
            </a:pPr>
            <a:r>
              <a:rPr lang="lt-LT" sz="1600" dirty="0">
                <a:solidFill>
                  <a:schemeClr val="dk1"/>
                </a:solidFill>
                <a:highlight>
                  <a:srgbClr val="FFFF00"/>
                </a:highlight>
                <a:latin typeface="Calibri"/>
                <a:ea typeface="Calibri"/>
                <a:cs typeface="Calibri"/>
                <a:sym typeface="Calibri"/>
              </a:rPr>
              <a:t>2. Nes lankstus pamokų pritaikymas leidžia patenkinti individualius besimokančiųjų poreikius ir pažangą.</a:t>
            </a:r>
          </a:p>
          <a:p>
            <a:pPr marL="0" marR="0" lvl="0" indent="0" algn="l" rtl="0">
              <a:lnSpc>
                <a:spcPct val="100000"/>
              </a:lnSpc>
              <a:spcBef>
                <a:spcPts val="0"/>
              </a:spcBef>
              <a:spcAft>
                <a:spcPts val="0"/>
              </a:spcAft>
              <a:buClr>
                <a:schemeClr val="dk1"/>
              </a:buClr>
              <a:buSzPts val="1700"/>
              <a:buFont typeface="Arial"/>
              <a:buNone/>
            </a:pPr>
            <a:r>
              <a:rPr lang="lt-LT" sz="1600" dirty="0">
                <a:solidFill>
                  <a:schemeClr val="dk1"/>
                </a:solidFill>
                <a:latin typeface="Calibri"/>
                <a:ea typeface="Calibri"/>
                <a:cs typeface="Calibri"/>
                <a:sym typeface="Calibri"/>
              </a:rPr>
              <a:t>3. Kadangi turintiesiems </a:t>
            </a:r>
            <a:r>
              <a:rPr lang="lt-LT" sz="1600" dirty="0" err="1">
                <a:solidFill>
                  <a:schemeClr val="dk1"/>
                </a:solidFill>
                <a:latin typeface="Calibri"/>
                <a:ea typeface="Calibri"/>
                <a:cs typeface="Calibri"/>
                <a:sym typeface="Calibri"/>
              </a:rPr>
              <a:t>diskalkulijos</a:t>
            </a:r>
            <a:r>
              <a:rPr lang="lt-LT" sz="1600" dirty="0">
                <a:solidFill>
                  <a:schemeClr val="dk1"/>
                </a:solidFill>
                <a:latin typeface="Calibri"/>
                <a:ea typeface="Calibri"/>
                <a:cs typeface="Calibri"/>
                <a:sym typeface="Calibri"/>
              </a:rPr>
              <a:t> sutrikimą yra naudinga aiškios ir nuspėjamos struktūros.</a:t>
            </a:r>
          </a:p>
          <a:p>
            <a:pPr marL="0" marR="0" lvl="0" indent="0" algn="l" rtl="0">
              <a:lnSpc>
                <a:spcPct val="100000"/>
              </a:lnSpc>
              <a:spcBef>
                <a:spcPts val="0"/>
              </a:spcBef>
              <a:spcAft>
                <a:spcPts val="0"/>
              </a:spcAft>
              <a:buClr>
                <a:schemeClr val="dk1"/>
              </a:buClr>
              <a:buSzPts val="1700"/>
              <a:buFont typeface="Arial"/>
              <a:buNone/>
            </a:pPr>
            <a:r>
              <a:rPr lang="lt-LT" sz="1600" dirty="0">
                <a:solidFill>
                  <a:schemeClr val="dk1"/>
                </a:solidFill>
                <a:latin typeface="Calibri"/>
                <a:ea typeface="Calibri"/>
                <a:cs typeface="Calibri"/>
                <a:sym typeface="Calibri"/>
              </a:rPr>
              <a:t>4. Nes iš anksto nustatytas planas leidžia mokytojams mokyti efektyviau.</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dirty="0">
                <a:solidFill>
                  <a:schemeClr val="lt1"/>
                </a:solidFill>
              </a:rPr>
              <a:t>Šaltiniai</a:t>
            </a:r>
            <a:endParaRPr dirty="0">
              <a:solidFill>
                <a:schemeClr val="lt1"/>
              </a:solidFill>
            </a:endParaRPr>
          </a:p>
        </p:txBody>
      </p:sp>
      <p:sp>
        <p:nvSpPr>
          <p:cNvPr id="330" name="Google Shape;330;p18"/>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GB"/>
              <a:t>Black, A., Lawson, H. &amp; Norwich, B. (2019). Lesson planning for diversity. Journal of Research in Special Educational Needs 19(2), p. 115-125.</a:t>
            </a:r>
            <a:endParaRPr/>
          </a:p>
          <a:p>
            <a:pPr marL="228600" lvl="0" indent="-228600" algn="l" rtl="0">
              <a:lnSpc>
                <a:spcPct val="90000"/>
              </a:lnSpc>
              <a:spcBef>
                <a:spcPts val="1000"/>
              </a:spcBef>
              <a:spcAft>
                <a:spcPts val="0"/>
              </a:spcAft>
              <a:buClr>
                <a:schemeClr val="dk1"/>
              </a:buClr>
              <a:buSzPct val="100000"/>
              <a:buChar char="•"/>
            </a:pPr>
            <a:r>
              <a:rPr lang="en-GB"/>
              <a:t>Sankar, S. (2022). Primary Teachers’ Competencies For Dealing Students With Dyscalculia. Journal of Pharmaceutical Negative Results 13(7), p. 8247-8270.</a:t>
            </a:r>
            <a:endParaRPr/>
          </a:p>
          <a:p>
            <a:pPr marL="228600" lvl="0" indent="-228600" algn="l" rtl="0">
              <a:lnSpc>
                <a:spcPct val="90000"/>
              </a:lnSpc>
              <a:spcBef>
                <a:spcPts val="1000"/>
              </a:spcBef>
              <a:spcAft>
                <a:spcPts val="0"/>
              </a:spcAft>
              <a:buClr>
                <a:schemeClr val="dk1"/>
              </a:buClr>
              <a:buSzPct val="100000"/>
              <a:buChar char="•"/>
            </a:pPr>
            <a:r>
              <a:rPr lang="en-GB"/>
              <a:t>Ufer, S., Heinze, A. &amp; Lipowsky, F. (2023). Unterrichtsqualität und Instruktionsstrategien [Teaching quality and instructional strategies]. In R. Bruder, A. Büchter, H. Gasteiger, B. Schmidt-Thieme &amp; H.-G. Weigand (Ed.) Handbuch der Mathematikdidaktik (2. ed.), S. 465-492. Berlin: Springer Spektrum.</a:t>
            </a:r>
            <a:endParaRPr/>
          </a:p>
          <a:p>
            <a:pPr marL="228600" lvl="0" indent="-228600" algn="l" rtl="0">
              <a:lnSpc>
                <a:spcPct val="90000"/>
              </a:lnSpc>
              <a:spcBef>
                <a:spcPts val="1000"/>
              </a:spcBef>
              <a:spcAft>
                <a:spcPts val="0"/>
              </a:spcAft>
              <a:buClr>
                <a:schemeClr val="dk1"/>
              </a:buClr>
              <a:buSzPct val="100000"/>
              <a:buChar char="•"/>
            </a:pPr>
            <a:r>
              <a:rPr lang="en-GB"/>
              <a:t>Williams, A. (2012). A teacher´s perspective of dyscalculia: Who counts? An interdisciplinary overview. Australian Journal of Learning Difficulties, 18(1), p. 1-16.</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lt-LT" dirty="0">
                <a:solidFill>
                  <a:schemeClr val="lt1"/>
                </a:solidFill>
              </a:rPr>
              <a:t>Kontaktai</a:t>
            </a:r>
            <a:endParaRPr dirty="0">
              <a:solidFill>
                <a:schemeClr val="lt1"/>
              </a:solidFill>
            </a:endParaRPr>
          </a:p>
        </p:txBody>
      </p:sp>
      <p:sp>
        <p:nvSpPr>
          <p:cNvPr id="336" name="Google Shape;336;p19"/>
          <p:cNvSpPr/>
          <p:nvPr/>
        </p:nvSpPr>
        <p:spPr>
          <a:xfrm>
            <a:off x="4685500" y="3220973"/>
            <a:ext cx="3194088" cy="184665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1800" b="1" i="0" u="none" strike="noStrike" cap="none">
                <a:solidFill>
                  <a:schemeClr val="dk1"/>
                </a:solidFill>
                <a:latin typeface="Quattrocento Sans"/>
                <a:ea typeface="Quattrocento Sans"/>
                <a:cs typeface="Quattrocento Sans"/>
                <a:sym typeface="Quattrocento Sans"/>
              </a:rPr>
              <a:t>Helene Lindenthal</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Research Assistant</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Faculty of Economics</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Chair of Business and Human Resource Education II</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Office</a:t>
            </a:r>
            <a:r>
              <a:rPr lang="en-GB" sz="1200" b="0" i="0" u="none" strike="noStrike" cap="none">
                <a:solidFill>
                  <a:schemeClr val="dk1"/>
                </a:solidFill>
                <a:latin typeface="Quattrocento Sans"/>
                <a:ea typeface="Quattrocento Sans"/>
                <a:cs typeface="Quattrocento Sans"/>
                <a:sym typeface="Quattrocento Sans"/>
              </a:rPr>
              <a:t> Q1.451</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Telephone</a:t>
            </a:r>
            <a:r>
              <a:rPr lang="en-GB" sz="1200" b="0" i="0" u="none" strike="noStrike" cap="none">
                <a:solidFill>
                  <a:schemeClr val="dk1"/>
                </a:solidFill>
                <a:latin typeface="Quattrocento Sans"/>
                <a:ea typeface="Quattrocento Sans"/>
                <a:cs typeface="Quattrocento Sans"/>
                <a:sym typeface="Quattrocento Sans"/>
              </a:rPr>
              <a:t> +49 5251 60-5010</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E-Mail</a:t>
            </a:r>
            <a:r>
              <a:rPr lang="en-GB" sz="1200" b="0" i="0" u="none" strike="noStrike" cap="none">
                <a:solidFill>
                  <a:schemeClr val="dk1"/>
                </a:solidFill>
                <a:latin typeface="Quattrocento Sans"/>
                <a:ea typeface="Quattrocento Sans"/>
                <a:cs typeface="Quattrocento Sans"/>
                <a:sym typeface="Quattrocento Sans"/>
              </a:rPr>
              <a:t> </a:t>
            </a:r>
            <a:r>
              <a:rPr lang="en-GB" sz="1200" b="0" i="0" u="sng" strike="noStrike" cap="none">
                <a:solidFill>
                  <a:srgbClr val="0563C1"/>
                </a:solidFill>
                <a:latin typeface="Quattrocento Sans"/>
                <a:ea typeface="Quattrocento Sans"/>
                <a:cs typeface="Quattrocento Sans"/>
                <a:sym typeface="Quattrocento Sans"/>
                <a:hlinkClick r:id="rId3">
                  <a:extLst>
                    <a:ext uri="{A12FA001-AC4F-418D-AE19-62706E023703}">
                      <ahyp:hlinkClr xmlns:ahyp="http://schemas.microsoft.com/office/drawing/2018/hyperlinkcolor" val="tx"/>
                    </a:ext>
                  </a:extLst>
                </a:hlinkClick>
              </a:rPr>
              <a:t>helene.lindenthal@uni-paderborn.de</a:t>
            </a:r>
            <a:endParaRPr sz="1200" b="0" i="0" u="none" strike="noStrike" cap="none">
              <a:solidFill>
                <a:schemeClr val="dk1"/>
              </a:solidFill>
              <a:latin typeface="Calibri"/>
              <a:ea typeface="Calibri"/>
              <a:cs typeface="Calibri"/>
              <a:sym typeface="Calibri"/>
            </a:endParaRPr>
          </a:p>
        </p:txBody>
      </p:sp>
      <p:pic>
        <p:nvPicPr>
          <p:cNvPr id="337" name="Google Shape;337;p19" descr="Paderborn University">
            <a:hlinkClick r:id="rId4"/>
          </p:cNvPr>
          <p:cNvPicPr preferRelativeResize="0"/>
          <p:nvPr/>
        </p:nvPicPr>
        <p:blipFill rotWithShape="1">
          <a:blip r:embed="rId5">
            <a:alphaModFix/>
          </a:blip>
          <a:srcRect t="-19820" r="-8533" b="-19176"/>
          <a:stretch/>
        </p:blipFill>
        <p:spPr>
          <a:xfrm>
            <a:off x="845311" y="1790368"/>
            <a:ext cx="2458014" cy="1068272"/>
          </a:xfrm>
          <a:prstGeom prst="rect">
            <a:avLst/>
          </a:prstGeom>
          <a:noFill/>
          <a:ln>
            <a:noFill/>
          </a:ln>
        </p:spPr>
      </p:pic>
      <p:sp>
        <p:nvSpPr>
          <p:cNvPr id="338" name="Google Shape;338;p19"/>
          <p:cNvSpPr/>
          <p:nvPr/>
        </p:nvSpPr>
        <p:spPr>
          <a:xfrm>
            <a:off x="3303325" y="2187325"/>
            <a:ext cx="4218410"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Warburger Str. 100</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DE-33098 Paderborn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Web </a:t>
            </a:r>
            <a:r>
              <a:rPr lang="en-GB" sz="1200" b="0" i="0" u="sng" strike="noStrike" cap="none">
                <a:solidFill>
                  <a:srgbClr val="0563C1"/>
                </a:solidFill>
                <a:latin typeface="Quattrocento Sans"/>
                <a:ea typeface="Quattrocento Sans"/>
                <a:cs typeface="Quattrocento Sans"/>
                <a:sym typeface="Quattrocento Sans"/>
                <a:hlinkClick r:id="rId4">
                  <a:extLst>
                    <a:ext uri="{A12FA001-AC4F-418D-AE19-62706E023703}">
                      <ahyp:hlinkClr xmlns:ahyp="http://schemas.microsoft.com/office/drawing/2018/hyperlinkcolor" val="tx"/>
                    </a:ext>
                  </a:extLst>
                </a:hlinkClick>
              </a:rPr>
              <a:t>www.uni-paderborn.de/en</a:t>
            </a:r>
            <a:endParaRPr sz="1200" b="0" i="0" u="none" strike="noStrike" cap="none">
              <a:solidFill>
                <a:schemeClr val="dk1"/>
              </a:solidFill>
              <a:latin typeface="Arial"/>
              <a:ea typeface="Arial"/>
              <a:cs typeface="Arial"/>
              <a:sym typeface="Arial"/>
            </a:endParaRPr>
          </a:p>
        </p:txBody>
      </p:sp>
      <p:sp>
        <p:nvSpPr>
          <p:cNvPr id="339" name="Google Shape;339;p19"/>
          <p:cNvSpPr/>
          <p:nvPr/>
        </p:nvSpPr>
        <p:spPr>
          <a:xfrm>
            <a:off x="845311" y="3209431"/>
            <a:ext cx="3194088" cy="182357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1800" b="1" i="0" u="none" strike="noStrike" cap="none">
                <a:solidFill>
                  <a:schemeClr val="dk1"/>
                </a:solidFill>
                <a:latin typeface="Quattrocento Sans"/>
                <a:ea typeface="Quattrocento Sans"/>
                <a:cs typeface="Quattrocento Sans"/>
                <a:sym typeface="Quattrocento Sans"/>
              </a:rPr>
              <a:t>Prof. </a:t>
            </a:r>
            <a:r>
              <a:rPr lang="en-GB" sz="1800" b="1">
                <a:solidFill>
                  <a:schemeClr val="dk1"/>
                </a:solidFill>
                <a:latin typeface="Quattrocento Sans"/>
                <a:ea typeface="Quattrocento Sans"/>
                <a:cs typeface="Quattrocento Sans"/>
                <a:sym typeface="Quattrocento Sans"/>
              </a:rPr>
              <a:t>Dr. Marc Beutner</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a:solidFill>
                  <a:schemeClr val="dk1"/>
                </a:solidFill>
                <a:latin typeface="Quattrocento Sans"/>
                <a:ea typeface="Quattrocento Sans"/>
                <a:cs typeface="Quattrocento Sans"/>
                <a:sym typeface="Quattrocento Sans"/>
              </a:rPr>
              <a:t>Professor and Head of Chair </a:t>
            </a:r>
            <a:r>
              <a:rPr lang="en-GB" sz="1200">
                <a:solidFill>
                  <a:schemeClr val="dk1"/>
                </a:solidFill>
                <a:latin typeface="Quattrocento Sans"/>
                <a:ea typeface="Quattrocento Sans"/>
                <a:cs typeface="Quattrocento Sans"/>
                <a:sym typeface="Quattrocento Sans"/>
              </a:rPr>
              <a:t>of Business and Human Resource Education II</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0" i="0" u="none" strike="noStrike" cap="none">
                <a:solidFill>
                  <a:schemeClr val="dk1"/>
                </a:solidFill>
                <a:latin typeface="Quattrocento Sans"/>
                <a:ea typeface="Quattrocento Sans"/>
                <a:cs typeface="Quattrocento Sans"/>
                <a:sym typeface="Quattrocento Sans"/>
              </a:rPr>
              <a:t>Faculty of Economics</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Office</a:t>
            </a:r>
            <a:r>
              <a:rPr lang="en-GB" sz="1200" b="0" i="0" u="none" strike="noStrike" cap="none">
                <a:solidFill>
                  <a:schemeClr val="dk1"/>
                </a:solidFill>
                <a:latin typeface="Quattrocento Sans"/>
                <a:ea typeface="Quattrocento Sans"/>
                <a:cs typeface="Quattrocento Sans"/>
                <a:sym typeface="Quattrocento Sans"/>
              </a:rPr>
              <a:t> Q1.441</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Telephone</a:t>
            </a:r>
            <a:r>
              <a:rPr lang="en-GB" sz="1200" b="0" i="0" u="none" strike="noStrike" cap="none">
                <a:solidFill>
                  <a:schemeClr val="dk1"/>
                </a:solidFill>
                <a:latin typeface="Quattrocento Sans"/>
                <a:ea typeface="Quattrocento Sans"/>
                <a:cs typeface="Quattrocento Sans"/>
                <a:sym typeface="Quattrocento Sans"/>
              </a:rPr>
              <a:t> +49 5251 60-2367</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Quattrocento Sans"/>
              <a:buNone/>
            </a:pPr>
            <a:r>
              <a:rPr lang="en-GB" sz="1200" b="1" i="0" u="none" strike="noStrike" cap="none">
                <a:solidFill>
                  <a:schemeClr val="dk1"/>
                </a:solidFill>
                <a:latin typeface="Quattrocento Sans"/>
                <a:ea typeface="Quattrocento Sans"/>
                <a:cs typeface="Quattrocento Sans"/>
                <a:sym typeface="Quattrocento Sans"/>
              </a:rPr>
              <a:t>E-Mail</a:t>
            </a:r>
            <a:r>
              <a:rPr lang="en-GB" sz="1200" b="0" i="0" u="none" strike="noStrike" cap="none">
                <a:solidFill>
                  <a:schemeClr val="dk1"/>
                </a:solidFill>
                <a:latin typeface="Quattrocento Sans"/>
                <a:ea typeface="Quattrocento Sans"/>
                <a:cs typeface="Quattrocento Sans"/>
                <a:sym typeface="Quattrocento Sans"/>
              </a:rPr>
              <a:t> </a:t>
            </a:r>
            <a:r>
              <a:rPr lang="en-GB" sz="1200" u="sng">
                <a:solidFill>
                  <a:srgbClr val="0563C1"/>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val="tx"/>
                    </a:ext>
                  </a:extLst>
                </a:hlinkClick>
              </a:rPr>
              <a:t>marc.beutner</a:t>
            </a:r>
            <a:r>
              <a:rPr lang="en-GB" sz="1200" b="0" i="0" u="sng" strike="noStrike" cap="none">
                <a:solidFill>
                  <a:srgbClr val="0563C1"/>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val="tx"/>
                    </a:ext>
                  </a:extLst>
                </a:hlinkClick>
              </a:rPr>
              <a:t>@uni-paderborn.de</a:t>
            </a:r>
            <a:r>
              <a:rPr lang="en-GB" sz="1200" b="0" i="0" u="none" strike="noStrike" cap="none">
                <a:solidFill>
                  <a:srgbClr val="0563C1"/>
                </a:solidFill>
                <a:latin typeface="Quattrocento Sans"/>
                <a:ea typeface="Quattrocento Sans"/>
                <a:cs typeface="Quattrocento Sans"/>
                <a:sym typeface="Quattrocento Sans"/>
              </a:rPr>
              <a:t>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2321</Words>
  <Application>Microsoft Office PowerPoint</Application>
  <PresentationFormat>Plačiaekranė</PresentationFormat>
  <Paragraphs>238</Paragraphs>
  <Slides>19</Slides>
  <Notes>19</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19</vt:i4>
      </vt:variant>
    </vt:vector>
  </HeadingPairs>
  <TitlesOfParts>
    <vt:vector size="24" baseType="lpstr">
      <vt:lpstr>Quattrocento Sans</vt:lpstr>
      <vt:lpstr>Arial</vt:lpstr>
      <vt:lpstr>Calibri</vt:lpstr>
      <vt:lpstr>Noto Sans Symbols</vt:lpstr>
      <vt:lpstr>Office</vt:lpstr>
      <vt:lpstr>Diskalkulija:  Intelektualinis produktas 2:  Diskalkulija mokymo programa ir kurso medžiaga  Prof. Dr. Marc Beutner Helene Lindenthal</vt:lpstr>
      <vt:lpstr>Dyscalculia  Module 1: Development of key competences  Prof. Dr. Marc Beutner Helene Lindenthal</vt:lpstr>
      <vt:lpstr>1 Modulis: Bendrųjų kompetencijų ugdymas</vt:lpstr>
      <vt:lpstr>1 Modulis: Bendrųjų kompetencijų ugdymas 1. Įvadas</vt:lpstr>
      <vt:lpstr>1 Modulis: Bendrųjų kompetencijų ugdymas 1. Įvadas</vt:lpstr>
      <vt:lpstr>1 Modulis: Bendrųjų kompetencijų ugdymas 2. Turinys</vt:lpstr>
      <vt:lpstr>1 Modulis: Bendrųjų kompetencijų ugdymas 2. Turinys</vt:lpstr>
      <vt:lpstr>1 Modulis: Bendrųjų kompetencijų ugdymas 2. Turinys</vt:lpstr>
      <vt:lpstr>1 Modulis: Bendrųjų kompetencijų ugdymas 2. Turinys</vt:lpstr>
      <vt:lpstr>1 Modulis: Bendrųjų kompetencijų ugdymas 2. Turinys</vt:lpstr>
      <vt:lpstr>1 Modulis: Bendrųjų kompetencijų ugdymas 2. Turinys</vt:lpstr>
      <vt:lpstr>1 Modulis: Bendrųjų kompetencijų ugdymas 2. Turinys</vt:lpstr>
      <vt:lpstr>1 Modulis: Bendrųjų kompetencijų ugdymas 2. Turinys</vt:lpstr>
      <vt:lpstr>1 Modulis: Bendrųjų kompetencijų ugdymas 2. Turinys</vt:lpstr>
      <vt:lpstr>1 Modulis: Bendrųjų kompetencijų ugdymas 3. Papildoma literatūra </vt:lpstr>
      <vt:lpstr>1 Modulis: Bendrųjų kompetencijų ugdymas 4.Papildomi vaizdo įrašai </vt:lpstr>
      <vt:lpstr>1 Modulis: Bendrųjų kompetencijų ugdymas 5. Apklausa</vt:lpstr>
      <vt:lpstr>Šaltiniai</vt:lpstr>
      <vt:lpstr>Kontaktai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Helene Lindenthal</dc:creator>
  <cp:lastModifiedBy>Kristina Žiedelienė</cp:lastModifiedBy>
  <cp:revision>1</cp:revision>
  <dcterms:created xsi:type="dcterms:W3CDTF">2023-09-04T09:53:46Z</dcterms:created>
  <dcterms:modified xsi:type="dcterms:W3CDTF">2024-08-15T18:16:16Z</dcterms:modified>
</cp:coreProperties>
</file>