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Quattrocento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gXRKSrZ5yjZW9jiWGXpQvp7dir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4A26438-6860-4645-8ABB-5A9AB97868B2}">
  <a:tblStyle styleId="{B4A26438-6860-4645-8ABB-5A9AB97868B2}"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0E7E6"/>
          </a:solidFill>
        </a:fill>
      </a:tcStyle>
    </a:wholeTbl>
    <a:band1H>
      <a:tcTxStyle/>
      <a:tcStyle>
        <a:fill>
          <a:solidFill>
            <a:srgbClr val="E0CCCA"/>
          </a:solidFill>
        </a:fill>
      </a:tcStyle>
    </a:band1H>
    <a:band2H>
      <a:tcTxStyle/>
    </a:band2H>
    <a:band1V>
      <a:tcTxStyle/>
      <a:tcStyle>
        <a:fill>
          <a:solidFill>
            <a:srgbClr val="E0CCC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attrocentoSans-bold.fntdata"/><Relationship Id="rId25" Type="http://schemas.openxmlformats.org/officeDocument/2006/relationships/font" Target="fonts/QuattrocentoSans-regular.fntdata"/><Relationship Id="rId28" Type="http://schemas.openxmlformats.org/officeDocument/2006/relationships/font" Target="fonts/QuattrocentoSans-boldItalic.fntdata"/><Relationship Id="rId27" Type="http://schemas.openxmlformats.org/officeDocument/2006/relationships/font" Target="fonts/QuattrocentoSans-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17" name="Shape 17"/>
        <p:cNvGrpSpPr/>
        <p:nvPr/>
      </p:nvGrpSpPr>
      <p:grpSpPr>
        <a:xfrm>
          <a:off x="0" y="0"/>
          <a:ext cx="0" cy="0"/>
          <a:chOff x="0" y="0"/>
          <a:chExt cx="0" cy="0"/>
        </a:xfrm>
      </p:grpSpPr>
      <p:sp>
        <p:nvSpPr>
          <p:cNvPr id="18" name="Google Shape;18;p2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23" name="Shape 23"/>
        <p:cNvGrpSpPr/>
        <p:nvPr/>
      </p:nvGrpSpPr>
      <p:grpSpPr>
        <a:xfrm>
          <a:off x="0" y="0"/>
          <a:ext cx="0" cy="0"/>
          <a:chOff x="0" y="0"/>
          <a:chExt cx="0" cy="0"/>
        </a:xfrm>
      </p:grpSpPr>
      <p:sp>
        <p:nvSpPr>
          <p:cNvPr id="24" name="Google Shape;24;p22"/>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2"/>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9" name="Shape 29"/>
        <p:cNvGrpSpPr/>
        <p:nvPr/>
      </p:nvGrpSpPr>
      <p:grpSpPr>
        <a:xfrm>
          <a:off x="0" y="0"/>
          <a:ext cx="0" cy="0"/>
          <a:chOff x="0" y="0"/>
          <a:chExt cx="0" cy="0"/>
        </a:xfrm>
      </p:grpSpPr>
      <p:sp>
        <p:nvSpPr>
          <p:cNvPr id="30" name="Google Shape;30;p23"/>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3"/>
          <p:cNvSpPr txBox="1"/>
          <p:nvPr>
            <p:ph idx="1" type="body"/>
          </p:nvPr>
        </p:nvSpPr>
        <p:spPr>
          <a:xfrm>
            <a:off x="838200" y="1825625"/>
            <a:ext cx="5181600" cy="410322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3"/>
          <p:cNvSpPr txBox="1"/>
          <p:nvPr>
            <p:ph idx="2" type="body"/>
          </p:nvPr>
        </p:nvSpPr>
        <p:spPr>
          <a:xfrm>
            <a:off x="6172200" y="1825625"/>
            <a:ext cx="5181600" cy="410322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36" name="Shape 36"/>
        <p:cNvGrpSpPr/>
        <p:nvPr/>
      </p:nvGrpSpPr>
      <p:grpSpPr>
        <a:xfrm>
          <a:off x="0" y="0"/>
          <a:ext cx="0" cy="0"/>
          <a:chOff x="0" y="0"/>
          <a:chExt cx="0" cy="0"/>
        </a:xfrm>
      </p:grpSpPr>
      <p:sp>
        <p:nvSpPr>
          <p:cNvPr id="37" name="Google Shape;37;p2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42" name="Shape 42"/>
        <p:cNvGrpSpPr/>
        <p:nvPr/>
      </p:nvGrpSpPr>
      <p:grpSpPr>
        <a:xfrm>
          <a:off x="0" y="0"/>
          <a:ext cx="0" cy="0"/>
          <a:chOff x="0" y="0"/>
          <a:chExt cx="0" cy="0"/>
        </a:xfrm>
      </p:grpSpPr>
      <p:sp>
        <p:nvSpPr>
          <p:cNvPr id="43" name="Google Shape;43;p2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2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51" name="Shape 51"/>
        <p:cNvGrpSpPr/>
        <p:nvPr/>
      </p:nvGrpSpPr>
      <p:grpSpPr>
        <a:xfrm>
          <a:off x="0" y="0"/>
          <a:ext cx="0" cy="0"/>
          <a:chOff x="0" y="0"/>
          <a:chExt cx="0" cy="0"/>
        </a:xfrm>
      </p:grpSpPr>
      <p:sp>
        <p:nvSpPr>
          <p:cNvPr id="52" name="Google Shape;52;p26"/>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56" name="Shape 56"/>
        <p:cNvGrpSpPr/>
        <p:nvPr/>
      </p:nvGrpSpPr>
      <p:grpSpPr>
        <a:xfrm>
          <a:off x="0" y="0"/>
          <a:ext cx="0" cy="0"/>
          <a:chOff x="0" y="0"/>
          <a:chExt cx="0" cy="0"/>
        </a:xfrm>
      </p:grpSpPr>
      <p:sp>
        <p:nvSpPr>
          <p:cNvPr id="57" name="Google Shape;57;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60" name="Shape 60"/>
        <p:cNvGrpSpPr/>
        <p:nvPr/>
      </p:nvGrpSpPr>
      <p:grpSpPr>
        <a:xfrm>
          <a:off x="0" y="0"/>
          <a:ext cx="0" cy="0"/>
          <a:chOff x="0" y="0"/>
          <a:chExt cx="0" cy="0"/>
        </a:xfrm>
      </p:grpSpPr>
      <p:sp>
        <p:nvSpPr>
          <p:cNvPr id="61" name="Google Shape;61;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2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2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7" name="Shape 67"/>
        <p:cNvGrpSpPr/>
        <p:nvPr/>
      </p:nvGrpSpPr>
      <p:grpSpPr>
        <a:xfrm>
          <a:off x="0" y="0"/>
          <a:ext cx="0" cy="0"/>
          <a:chOff x="0" y="0"/>
          <a:chExt cx="0" cy="0"/>
        </a:xfrm>
      </p:grpSpPr>
      <p:sp>
        <p:nvSpPr>
          <p:cNvPr id="68" name="Google Shape;68;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29"/>
          <p:cNvSpPr/>
          <p:nvPr>
            <p:ph idx="2" type="pic"/>
          </p:nvPr>
        </p:nvSpPr>
        <p:spPr>
          <a:xfrm>
            <a:off x="5183188" y="987425"/>
            <a:ext cx="6172200" cy="4873625"/>
          </a:xfrm>
          <a:prstGeom prst="rect">
            <a:avLst/>
          </a:prstGeom>
          <a:noFill/>
          <a:ln>
            <a:noFill/>
          </a:ln>
        </p:spPr>
      </p:sp>
      <p:sp>
        <p:nvSpPr>
          <p:cNvPr id="70" name="Google Shape;70;p2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74" name="Shape 74"/>
        <p:cNvGrpSpPr/>
        <p:nvPr/>
      </p:nvGrpSpPr>
      <p:grpSpPr>
        <a:xfrm>
          <a:off x="0" y="0"/>
          <a:ext cx="0" cy="0"/>
          <a:chOff x="0" y="0"/>
          <a:chExt cx="0" cy="0"/>
        </a:xfrm>
      </p:grpSpPr>
      <p:sp>
        <p:nvSpPr>
          <p:cNvPr id="75" name="Google Shape;75;p30"/>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0"/>
          <p:cNvSpPr txBox="1"/>
          <p:nvPr>
            <p:ph idx="1" type="body"/>
          </p:nvPr>
        </p:nvSpPr>
        <p:spPr>
          <a:xfrm rot="5400000">
            <a:off x="3751681" y="-1650980"/>
            <a:ext cx="46886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80" name="Shape 80"/>
        <p:cNvGrpSpPr/>
        <p:nvPr/>
      </p:nvGrpSpPr>
      <p:grpSpPr>
        <a:xfrm>
          <a:off x="0" y="0"/>
          <a:ext cx="0" cy="0"/>
          <a:chOff x="0" y="0"/>
          <a:chExt cx="0" cy="0"/>
        </a:xfrm>
      </p:grpSpPr>
      <p:sp>
        <p:nvSpPr>
          <p:cNvPr id="81" name="Google Shape;81;p3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3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2.jpg"/><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2.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cap="flat" cmpd="sng" w="12700">
            <a:solidFill>
              <a:srgbClr val="4514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 name="Google Shape;7;p20"/>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20"/>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 name="Google Shape;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2" name="Google Shape;12;p20"/>
          <p:cNvSpPr/>
          <p:nvPr/>
        </p:nvSpPr>
        <p:spPr>
          <a:xfrm>
            <a:off x="-17320" y="6204155"/>
            <a:ext cx="12209320" cy="670314"/>
          </a:xfrm>
          <a:prstGeom prst="rect">
            <a:avLst/>
          </a:prstGeom>
          <a:solidFill>
            <a:srgbClr val="C00000"/>
          </a:solidFill>
          <a:ln cap="flat" cmpd="sng" w="12700">
            <a:solidFill>
              <a:srgbClr val="4514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
            <a:alphaModFix/>
          </a:blip>
          <a:srcRect b="0" l="0" r="0" t="0"/>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GB" sz="900" u="none" cap="none" strike="noStrik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15" name="Google Shape;15;p20"/>
          <p:cNvPicPr preferRelativeResize="0"/>
          <p:nvPr/>
        </p:nvPicPr>
        <p:blipFill rotWithShape="1">
          <a:blip r:embed="rId2">
            <a:alphaModFix/>
          </a:blip>
          <a:srcRect b="0" l="0" r="0" t="0"/>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3">
            <a:alphaModFix/>
          </a:blip>
          <a:srcRect b="0" l="0" r="0" t="0"/>
          <a:stretch/>
        </p:blipFill>
        <p:spPr>
          <a:xfrm>
            <a:off x="11169445" y="-55640"/>
            <a:ext cx="1022555" cy="97897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files.eric.ed.gov/fulltext/EJ1166703.pdf" TargetMode="External"/><Relationship Id="rId4" Type="http://schemas.openxmlformats.org/officeDocument/2006/relationships/hyperlink" Target="https://files.eric.ed.gov/fulltext/EJ1166703.pdf" TargetMode="External"/><Relationship Id="rId5"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www.youtube.com/watch?v=BWaam8s9wSs" TargetMode="External"/><Relationship Id="rId4" Type="http://schemas.openxmlformats.org/officeDocument/2006/relationships/image" Target="../media/image8.png"/><Relationship Id="rId5" Type="http://schemas.openxmlformats.org/officeDocument/2006/relationships/hyperlink" Target="https://www.youtube.com/watch?v=N_ur5UD2iv4" TargetMode="External"/><Relationship Id="rId6"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mailto:helene.lindenthal@uni-paderborn.de" TargetMode="External"/><Relationship Id="rId4" Type="http://schemas.openxmlformats.org/officeDocument/2006/relationships/hyperlink" Target="http://www.uni-paderborn.de/en" TargetMode="External"/><Relationship Id="rId5" Type="http://schemas.openxmlformats.org/officeDocument/2006/relationships/image" Target="../media/image10.png"/><Relationship Id="rId6" Type="http://schemas.openxmlformats.org/officeDocument/2006/relationships/hyperlink" Target="http://www.uni-paderborn.de/en" TargetMode="External"/><Relationship Id="rId7" Type="http://schemas.openxmlformats.org/officeDocument/2006/relationships/hyperlink" Target="mailto:marc.beutner@uni-paderborn.de" TargetMode="External"/><Relationship Id="rId8" Type="http://schemas.openxmlformats.org/officeDocument/2006/relationships/hyperlink" Target="mailto:marc.beutner@uni-paderborn.d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
          <p:cNvSpPr txBox="1"/>
          <p:nvPr>
            <p:ph type="ctrTitle"/>
          </p:nvPr>
        </p:nvSpPr>
        <p:spPr>
          <a:xfrm>
            <a:off x="-17320" y="1473375"/>
            <a:ext cx="12192000" cy="4175009"/>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C00000"/>
              </a:buClr>
              <a:buSzPct val="272727"/>
              <a:buFont typeface="Calibri"/>
              <a:buNone/>
            </a:pPr>
            <a:r>
              <a:rPr b="1" lang="en-GB">
                <a:solidFill>
                  <a:srgbClr val="C00000"/>
                </a:solidFill>
              </a:rPr>
              <a:t>Dyscalculia</a:t>
            </a:r>
            <a:br>
              <a:rPr lang="en-GB"/>
            </a:br>
            <a:br>
              <a:rPr lang="en-GB"/>
            </a:br>
            <a:r>
              <a:rPr b="1" lang="en-GB"/>
              <a:t>WP2: Dyscalculia Curriculum and Course Material</a:t>
            </a:r>
            <a:br>
              <a:rPr b="1" lang="en-GB"/>
            </a:br>
            <a:br>
              <a:rPr lang="en-GB"/>
            </a:br>
            <a:r>
              <a:rPr lang="en-GB" sz="2200"/>
              <a:t>Prof. Dr. Marc Beutner</a:t>
            </a:r>
            <a:br>
              <a:rPr lang="en-GB" sz="2200"/>
            </a:br>
            <a:r>
              <a:rPr lang="en-GB" sz="2200"/>
              <a:t>Helene Lindenthal</a:t>
            </a:r>
            <a:endParaRPr sz="2200"/>
          </a:p>
        </p:txBody>
      </p:sp>
      <p:sp>
        <p:nvSpPr>
          <p:cNvPr id="91" name="Google Shape;91;p1"/>
          <p:cNvSpPr txBox="1"/>
          <p:nvPr/>
        </p:nvSpPr>
        <p:spPr>
          <a:xfrm>
            <a:off x="-1" y="-1"/>
            <a:ext cx="546561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u="none" cap="none" strike="noStrike">
                <a:solidFill>
                  <a:schemeClr val="lt1"/>
                </a:solidFill>
                <a:latin typeface="Calibri"/>
                <a:ea typeface="Calibri"/>
                <a:cs typeface="Calibri"/>
                <a:sym typeface="Calibri"/>
              </a:rPr>
              <a:t>Change Your Perspective: It´s Just Dyscalculia</a:t>
            </a:r>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92" name="Google Shape;92;p1"/>
          <p:cNvSpPr txBox="1"/>
          <p:nvPr/>
        </p:nvSpPr>
        <p:spPr>
          <a:xfrm>
            <a:off x="6096000" y="0"/>
            <a:ext cx="546561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93" name="Google Shape;93;p1"/>
          <p:cNvPicPr preferRelativeResize="0"/>
          <p:nvPr/>
        </p:nvPicPr>
        <p:blipFill rotWithShape="1">
          <a:blip r:embed="rId3">
            <a:alphaModFix/>
          </a:blip>
          <a:srcRect b="0" l="0" r="0" t="0"/>
          <a:stretch/>
        </p:blipFill>
        <p:spPr>
          <a:xfrm>
            <a:off x="5394562" y="5648384"/>
            <a:ext cx="1368235" cy="4385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txBox="1"/>
          <p:nvPr>
            <p:ph type="ctrTitle"/>
          </p:nvPr>
        </p:nvSpPr>
        <p:spPr>
          <a:xfrm>
            <a:off x="-17320" y="1473375"/>
            <a:ext cx="12192000" cy="4175009"/>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C00000"/>
              </a:buClr>
              <a:buSzPct val="272727"/>
              <a:buFont typeface="Calibri"/>
              <a:buNone/>
            </a:pPr>
            <a:r>
              <a:rPr b="1" lang="en-GB">
                <a:solidFill>
                  <a:srgbClr val="C00000"/>
                </a:solidFill>
              </a:rPr>
              <a:t>Dyscalculia</a:t>
            </a:r>
            <a:br>
              <a:rPr lang="en-GB"/>
            </a:br>
            <a:br>
              <a:rPr lang="en-GB"/>
            </a:br>
            <a:r>
              <a:rPr b="1" lang="en-GB"/>
              <a:t>Module 1: Development of key competences</a:t>
            </a:r>
            <a:br>
              <a:rPr b="1" lang="en-GB"/>
            </a:br>
            <a:br>
              <a:rPr lang="en-GB"/>
            </a:br>
            <a:r>
              <a:rPr lang="en-GB" sz="2200"/>
              <a:t>Prof. Dr. Marc Beutner</a:t>
            </a:r>
            <a:br>
              <a:rPr lang="en-GB" sz="2200"/>
            </a:br>
            <a:r>
              <a:rPr lang="en-GB" sz="2200"/>
              <a:t>Helene Lindenthal</a:t>
            </a:r>
            <a:endParaRPr sz="2200"/>
          </a:p>
        </p:txBody>
      </p:sp>
      <p:sp>
        <p:nvSpPr>
          <p:cNvPr id="99" name="Google Shape;99;p2"/>
          <p:cNvSpPr txBox="1"/>
          <p:nvPr/>
        </p:nvSpPr>
        <p:spPr>
          <a:xfrm>
            <a:off x="-1" y="-1"/>
            <a:ext cx="546561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Change Your Perspective: It´s Just Dyscalculia</a:t>
            </a:r>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100" name="Google Shape;100;p2"/>
          <p:cNvSpPr txBox="1"/>
          <p:nvPr/>
        </p:nvSpPr>
        <p:spPr>
          <a:xfrm>
            <a:off x="6096000" y="0"/>
            <a:ext cx="546561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101" name="Google Shape;101;p2"/>
          <p:cNvPicPr preferRelativeResize="0"/>
          <p:nvPr/>
        </p:nvPicPr>
        <p:blipFill rotWithShape="1">
          <a:blip r:embed="rId3">
            <a:alphaModFix/>
          </a:blip>
          <a:srcRect b="0" l="0" r="0" t="0"/>
          <a:stretch/>
        </p:blipFill>
        <p:spPr>
          <a:xfrm>
            <a:off x="5394562" y="5648384"/>
            <a:ext cx="1368235" cy="43855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
          <p:cNvSpPr txBox="1"/>
          <p:nvPr>
            <p:ph type="title"/>
          </p:nvPr>
        </p:nvSpPr>
        <p:spPr>
          <a:xfrm>
            <a:off x="838200" y="365126"/>
            <a:ext cx="10515600" cy="55820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Calibri"/>
              <a:buNone/>
            </a:pPr>
            <a:r>
              <a:rPr b="1" lang="en-GB" sz="3200">
                <a:solidFill>
                  <a:schemeClr val="lt1"/>
                </a:solidFill>
              </a:rPr>
              <a:t>Module 1: Development of key competences</a:t>
            </a:r>
            <a:endParaRPr b="1" sz="3200">
              <a:solidFill>
                <a:schemeClr val="lt1"/>
              </a:solidFill>
            </a:endParaRPr>
          </a:p>
        </p:txBody>
      </p:sp>
      <p:sp>
        <p:nvSpPr>
          <p:cNvPr id="107" name="Google Shape;107;p3"/>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514350" lvl="0" marL="514350" rtl="0" algn="l">
              <a:lnSpc>
                <a:spcPct val="150000"/>
              </a:lnSpc>
              <a:spcBef>
                <a:spcPts val="0"/>
              </a:spcBef>
              <a:spcAft>
                <a:spcPts val="0"/>
              </a:spcAft>
              <a:buClr>
                <a:schemeClr val="dk1"/>
              </a:buClr>
              <a:buSzPts val="2800"/>
              <a:buFont typeface="Calibri"/>
              <a:buAutoNum type="arabicPeriod"/>
            </a:pPr>
            <a:r>
              <a:rPr lang="en-GB" sz="2800"/>
              <a:t>Introduction of the Module</a:t>
            </a:r>
            <a:endParaRPr/>
          </a:p>
          <a:p>
            <a:pPr indent="-514350" lvl="0" marL="514350" rtl="0" algn="l">
              <a:lnSpc>
                <a:spcPct val="150000"/>
              </a:lnSpc>
              <a:spcBef>
                <a:spcPts val="10"/>
              </a:spcBef>
              <a:spcAft>
                <a:spcPts val="0"/>
              </a:spcAft>
              <a:buClr>
                <a:schemeClr val="dk1"/>
              </a:buClr>
              <a:buSzPts val="2800"/>
              <a:buFont typeface="Calibri"/>
              <a:buAutoNum type="arabicPeriod"/>
            </a:pPr>
            <a:r>
              <a:rPr lang="en-GB"/>
              <a:t>Content of the Module</a:t>
            </a:r>
            <a:endParaRPr/>
          </a:p>
          <a:p>
            <a:pPr indent="-514350" lvl="0" marL="514350" rtl="0" algn="l">
              <a:lnSpc>
                <a:spcPct val="150000"/>
              </a:lnSpc>
              <a:spcBef>
                <a:spcPts val="10"/>
              </a:spcBef>
              <a:spcAft>
                <a:spcPts val="0"/>
              </a:spcAft>
              <a:buClr>
                <a:schemeClr val="dk1"/>
              </a:buClr>
              <a:buSzPts val="2800"/>
              <a:buFont typeface="Calibri"/>
              <a:buAutoNum type="arabicPeriod"/>
            </a:pPr>
            <a:r>
              <a:rPr lang="en-GB" sz="2800"/>
              <a:t>Link to additional text</a:t>
            </a:r>
            <a:endParaRPr/>
          </a:p>
          <a:p>
            <a:pPr indent="-514350" lvl="0" marL="514350" rtl="0" algn="l">
              <a:lnSpc>
                <a:spcPct val="150000"/>
              </a:lnSpc>
              <a:spcBef>
                <a:spcPts val="10"/>
              </a:spcBef>
              <a:spcAft>
                <a:spcPts val="0"/>
              </a:spcAft>
              <a:buClr>
                <a:schemeClr val="dk1"/>
              </a:buClr>
              <a:buSzPts val="2800"/>
              <a:buFont typeface="Calibri"/>
              <a:buAutoNum type="arabicPeriod"/>
            </a:pPr>
            <a:r>
              <a:rPr lang="en-GB"/>
              <a:t>Link to additional videos</a:t>
            </a:r>
            <a:endParaRPr/>
          </a:p>
          <a:p>
            <a:pPr indent="-514350" lvl="0" marL="514350" rtl="0" algn="l">
              <a:lnSpc>
                <a:spcPct val="150000"/>
              </a:lnSpc>
              <a:spcBef>
                <a:spcPts val="10"/>
              </a:spcBef>
              <a:spcAft>
                <a:spcPts val="0"/>
              </a:spcAft>
              <a:buClr>
                <a:schemeClr val="dk1"/>
              </a:buClr>
              <a:buSzPts val="2800"/>
              <a:buFont typeface="Calibri"/>
              <a:buAutoNum type="arabicPeriod"/>
            </a:pPr>
            <a:r>
              <a:rPr lang="en-GB" sz="2800"/>
              <a:t>Quiz</a:t>
            </a:r>
            <a:endParaRPr/>
          </a:p>
          <a:p>
            <a:pPr indent="-514350" lvl="0" marL="514350" rtl="0" algn="l">
              <a:lnSpc>
                <a:spcPct val="150000"/>
              </a:lnSpc>
              <a:spcBef>
                <a:spcPts val="10"/>
              </a:spcBef>
              <a:spcAft>
                <a:spcPts val="0"/>
              </a:spcAft>
              <a:buClr>
                <a:schemeClr val="dk1"/>
              </a:buClr>
              <a:buSzPts val="2800"/>
              <a:buFont typeface="Calibri"/>
              <a:buAutoNum type="arabicPeriod"/>
            </a:pPr>
            <a:r>
              <a:rPr lang="en-GB"/>
              <a:t>Summary of the Module</a:t>
            </a:r>
            <a:endParaRPr/>
          </a:p>
          <a:p>
            <a:pPr indent="-514350" lvl="0" marL="514350" rtl="0" algn="l">
              <a:lnSpc>
                <a:spcPct val="150000"/>
              </a:lnSpc>
              <a:spcBef>
                <a:spcPts val="10"/>
              </a:spcBef>
              <a:spcAft>
                <a:spcPts val="0"/>
              </a:spcAft>
              <a:buClr>
                <a:schemeClr val="dk1"/>
              </a:buClr>
              <a:buSzPts val="2800"/>
              <a:buFont typeface="Calibri"/>
              <a:buAutoNum type="arabicPeriod"/>
            </a:pPr>
            <a:r>
              <a:rPr lang="en-GB" sz="2800"/>
              <a:t>Resources</a:t>
            </a:r>
            <a:endParaRPr/>
          </a:p>
          <a:p>
            <a:pPr indent="0" lvl="0" marL="0" rtl="0" algn="l">
              <a:lnSpc>
                <a:spcPct val="150000"/>
              </a:lnSpc>
              <a:spcBef>
                <a:spcPts val="10"/>
              </a:spcBef>
              <a:spcAft>
                <a:spcPts val="0"/>
              </a:spcAft>
              <a:buClr>
                <a:schemeClr val="dk1"/>
              </a:buClr>
              <a:buSzPts val="2800"/>
              <a:buNone/>
            </a:pPr>
            <a:r>
              <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4"/>
          <p:cNvSpPr txBox="1"/>
          <p:nvPr>
            <p:ph type="title"/>
          </p:nvPr>
        </p:nvSpPr>
        <p:spPr>
          <a:xfrm>
            <a:off x="838200" y="142504"/>
            <a:ext cx="10515600" cy="7834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lang="en-GB" sz="3200">
                <a:solidFill>
                  <a:schemeClr val="lt1"/>
                </a:solidFill>
              </a:rPr>
              <a:t>1. Introduction of the Module</a:t>
            </a:r>
            <a:endParaRPr b="1" sz="3200">
              <a:solidFill>
                <a:schemeClr val="lt1"/>
              </a:solidFill>
            </a:endParaRPr>
          </a:p>
        </p:txBody>
      </p:sp>
      <p:sp>
        <p:nvSpPr>
          <p:cNvPr id="113" name="Google Shape;113;p4"/>
          <p:cNvSpPr txBox="1"/>
          <p:nvPr>
            <p:ph idx="1" type="body"/>
          </p:nvPr>
        </p:nvSpPr>
        <p:spPr>
          <a:xfrm>
            <a:off x="838201" y="1558559"/>
            <a:ext cx="5181600" cy="3740880"/>
          </a:xfrm>
          <a:prstGeom prst="rect">
            <a:avLst/>
          </a:prstGeom>
          <a:noFill/>
          <a:ln>
            <a:noFill/>
          </a:ln>
        </p:spPr>
        <p:txBody>
          <a:bodyPr anchorCtr="0" anchor="t" bIns="45700" lIns="91425" spcFirstLastPara="1" rIns="91425" wrap="square" tIns="45700">
            <a:normAutofit/>
          </a:bodyPr>
          <a:lstStyle/>
          <a:p>
            <a:pPr indent="0" lvl="0" marL="0" rtl="0" algn="just">
              <a:lnSpc>
                <a:spcPct val="150000"/>
              </a:lnSpc>
              <a:spcBef>
                <a:spcPts val="0"/>
              </a:spcBef>
              <a:spcAft>
                <a:spcPts val="0"/>
              </a:spcAft>
              <a:buClr>
                <a:schemeClr val="dk1"/>
              </a:buClr>
              <a:buSzPts val="1600"/>
              <a:buNone/>
            </a:pPr>
            <a:r>
              <a:rPr lang="en-GB" sz="1600"/>
              <a:t>“Module 1: Development of key competences” is about the key competences which are needed as a teacher of dyscalculic students. There will be an overview of teaching and professional skills needed and how to increase them. Methodological competences are presented in order to use different approaches and practices, activity examples, teaching methods and techniques for the education of students with different learning levels. Finally, there will be an outline of how educators can develop their capacity in the long term.</a:t>
            </a:r>
            <a:endParaRPr/>
          </a:p>
        </p:txBody>
      </p:sp>
      <p:pic>
        <p:nvPicPr>
          <p:cNvPr id="114" name="Google Shape;114;p4"/>
          <p:cNvPicPr preferRelativeResize="0"/>
          <p:nvPr>
            <p:ph idx="2" type="body"/>
          </p:nvPr>
        </p:nvPicPr>
        <p:blipFill rotWithShape="1">
          <a:blip r:embed="rId3">
            <a:alphaModFix/>
          </a:blip>
          <a:srcRect b="0" l="0" r="0" t="0"/>
          <a:stretch/>
        </p:blipFill>
        <p:spPr>
          <a:xfrm>
            <a:off x="6172200" y="2277308"/>
            <a:ext cx="5181600" cy="2303383"/>
          </a:xfrm>
          <a:prstGeom prst="rect">
            <a:avLst/>
          </a:prstGeom>
          <a:noFill/>
          <a:ln>
            <a:noFill/>
          </a:ln>
          <a:effectLst>
            <a:outerShdw blurRad="190500" rotWithShape="0" algn="tl">
              <a:srgbClr val="000000">
                <a:alpha val="69803"/>
              </a:srgbClr>
            </a:outerShdw>
          </a:effectLst>
        </p:spPr>
      </p:pic>
      <p:sp>
        <p:nvSpPr>
          <p:cNvPr id="115" name="Google Shape;115;p4"/>
          <p:cNvSpPr txBox="1"/>
          <p:nvPr/>
        </p:nvSpPr>
        <p:spPr>
          <a:xfrm>
            <a:off x="6172200" y="4619625"/>
            <a:ext cx="4017446"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Calibri"/>
                <a:ea typeface="Calibri"/>
                <a:cs typeface="Calibri"/>
                <a:sym typeface="Calibri"/>
              </a:rPr>
              <a:t>Source: https://cdn.pixabay.com/photo/2021/06/05/04/52/competence-6311491_1280.jpg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5"/>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121" name="Google Shape;121;p5"/>
          <p:cNvSpPr txBox="1"/>
          <p:nvPr/>
        </p:nvSpPr>
        <p:spPr>
          <a:xfrm>
            <a:off x="2209800" y="1702111"/>
            <a:ext cx="5886450" cy="646331"/>
          </a:xfrm>
          <a:prstGeom prst="rect">
            <a:avLst/>
          </a:prstGeom>
          <a:solidFill>
            <a:srgbClr val="F06C4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Teachers should adapt their lessons not only to the learning content but above all to the individual needs of the learners. </a:t>
            </a:r>
            <a:endParaRPr/>
          </a:p>
        </p:txBody>
      </p:sp>
      <p:sp>
        <p:nvSpPr>
          <p:cNvPr id="122" name="Google Shape;122;p5"/>
          <p:cNvSpPr txBox="1"/>
          <p:nvPr/>
        </p:nvSpPr>
        <p:spPr>
          <a:xfrm>
            <a:off x="2857500" y="2544381"/>
            <a:ext cx="8277225" cy="646331"/>
          </a:xfrm>
          <a:prstGeom prst="rect">
            <a:avLst/>
          </a:prstGeom>
          <a:solidFill>
            <a:srgbClr val="FBCDB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The learners' needs are very individual and different, as each learner brings different prior knowledge, learning requirements, motivation, daily form, etc. to the classroom. </a:t>
            </a:r>
            <a:endParaRPr/>
          </a:p>
        </p:txBody>
      </p:sp>
      <p:sp>
        <p:nvSpPr>
          <p:cNvPr id="123" name="Google Shape;123;p5"/>
          <p:cNvSpPr txBox="1"/>
          <p:nvPr/>
        </p:nvSpPr>
        <p:spPr>
          <a:xfrm>
            <a:off x="1857375" y="3386651"/>
            <a:ext cx="6610350" cy="369332"/>
          </a:xfrm>
          <a:prstGeom prst="rect">
            <a:avLst/>
          </a:prstGeom>
          <a:solidFill>
            <a:srgbClr val="F59D83"/>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Learners also bring learning disorders with them, such as dyscalculia. </a:t>
            </a:r>
            <a:endParaRPr/>
          </a:p>
        </p:txBody>
      </p:sp>
      <p:sp>
        <p:nvSpPr>
          <p:cNvPr id="124" name="Google Shape;124;p5"/>
          <p:cNvSpPr txBox="1"/>
          <p:nvPr/>
        </p:nvSpPr>
        <p:spPr>
          <a:xfrm>
            <a:off x="2571750" y="3951922"/>
            <a:ext cx="7981950" cy="646331"/>
          </a:xfrm>
          <a:prstGeom prst="rect">
            <a:avLst/>
          </a:prstGeom>
          <a:solidFill>
            <a:srgbClr val="EF9668"/>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Teachers need knowledge, appropriate awareness and essential skills to effectively treat children with dyscalculia in school to provide them with high-quality teaching. </a:t>
            </a:r>
            <a:endParaRPr/>
          </a:p>
        </p:txBody>
      </p:sp>
      <p:sp>
        <p:nvSpPr>
          <p:cNvPr id="125" name="Google Shape;125;p5"/>
          <p:cNvSpPr txBox="1"/>
          <p:nvPr/>
        </p:nvSpPr>
        <p:spPr>
          <a:xfrm>
            <a:off x="3009900" y="4794192"/>
            <a:ext cx="5514975" cy="646331"/>
          </a:xfrm>
          <a:prstGeom prst="rect">
            <a:avLst/>
          </a:prstGeom>
          <a:solidFill>
            <a:srgbClr val="F5B999"/>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The key competences of a teacher for dyscalculic learners are crucial for learning success in maths lessons.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6"/>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131" name="Google Shape;131;p6"/>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1600"/>
              <a:buNone/>
            </a:pPr>
            <a:r>
              <a:rPr lang="en-GB" sz="1600"/>
              <a:t>The </a:t>
            </a:r>
            <a:r>
              <a:rPr b="1" lang="en-GB" sz="1600"/>
              <a:t>key competences </a:t>
            </a:r>
            <a:r>
              <a:rPr lang="en-GB" sz="1600"/>
              <a:t>of a teacher for dyscalculic students are:</a:t>
            </a:r>
            <a:endParaRPr/>
          </a:p>
          <a:p>
            <a:pPr indent="0" lvl="0" marL="0" rtl="0" algn="l">
              <a:lnSpc>
                <a:spcPct val="150000"/>
              </a:lnSpc>
              <a:spcBef>
                <a:spcPts val="10"/>
              </a:spcBef>
              <a:spcAft>
                <a:spcPts val="0"/>
              </a:spcAft>
              <a:buClr>
                <a:schemeClr val="dk1"/>
              </a:buClr>
              <a:buSzPts val="1600"/>
              <a:buNone/>
            </a:pPr>
            <a:r>
              <a:t/>
            </a:r>
            <a:endParaRPr sz="1600"/>
          </a:p>
        </p:txBody>
      </p:sp>
      <p:grpSp>
        <p:nvGrpSpPr>
          <p:cNvPr id="132" name="Google Shape;132;p6"/>
          <p:cNvGrpSpPr/>
          <p:nvPr/>
        </p:nvGrpSpPr>
        <p:grpSpPr>
          <a:xfrm>
            <a:off x="843016" y="1868271"/>
            <a:ext cx="10267470" cy="3711505"/>
            <a:chOff x="4817" y="15720"/>
            <a:chExt cx="10267470" cy="3711505"/>
          </a:xfrm>
        </p:grpSpPr>
        <p:sp>
          <p:nvSpPr>
            <p:cNvPr id="133" name="Google Shape;133;p6"/>
            <p:cNvSpPr/>
            <p:nvPr/>
          </p:nvSpPr>
          <p:spPr>
            <a:xfrm>
              <a:off x="4817"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6"/>
            <p:cNvSpPr txBox="1"/>
            <p:nvPr/>
          </p:nvSpPr>
          <p:spPr>
            <a:xfrm>
              <a:off x="4817"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facilitation</a:t>
              </a:r>
              <a:endParaRPr/>
            </a:p>
          </p:txBody>
        </p:sp>
        <p:sp>
          <p:nvSpPr>
            <p:cNvPr id="135" name="Google Shape;135;p6"/>
            <p:cNvSpPr/>
            <p:nvPr/>
          </p:nvSpPr>
          <p:spPr>
            <a:xfrm>
              <a:off x="4817" y="390120"/>
              <a:ext cx="1846667" cy="3337105"/>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
            <p:cNvSpPr txBox="1"/>
            <p:nvPr/>
          </p:nvSpPr>
          <p:spPr>
            <a:xfrm>
              <a:off x="4817"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be a facilitator in the learning process</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Dyscalculic learners in particular need support in their learning processes</a:t>
              </a:r>
              <a:endParaRPr/>
            </a:p>
          </p:txBody>
        </p:sp>
        <p:sp>
          <p:nvSpPr>
            <p:cNvPr id="137" name="Google Shape;137;p6"/>
            <p:cNvSpPr/>
            <p:nvPr/>
          </p:nvSpPr>
          <p:spPr>
            <a:xfrm>
              <a:off x="2110018"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6"/>
            <p:cNvSpPr txBox="1"/>
            <p:nvPr/>
          </p:nvSpPr>
          <p:spPr>
            <a:xfrm>
              <a:off x="2110018"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responsibility</a:t>
              </a:r>
              <a:endParaRPr/>
            </a:p>
          </p:txBody>
        </p:sp>
        <p:sp>
          <p:nvSpPr>
            <p:cNvPr id="139" name="Google Shape;139;p6"/>
            <p:cNvSpPr/>
            <p:nvPr/>
          </p:nvSpPr>
          <p:spPr>
            <a:xfrm>
              <a:off x="2110018" y="390120"/>
              <a:ext cx="1846667" cy="3337105"/>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6"/>
            <p:cNvSpPr txBox="1"/>
            <p:nvPr/>
          </p:nvSpPr>
          <p:spPr>
            <a:xfrm>
              <a:off x="2110018"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know when to hand over the responsibility of the learning process to the learners</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create space for learners to take responsibility</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Dyscalculic learners can be strengthened if they are allowed to take responsibility themselves</a:t>
              </a:r>
              <a:endParaRPr/>
            </a:p>
          </p:txBody>
        </p:sp>
        <p:sp>
          <p:nvSpPr>
            <p:cNvPr id="141" name="Google Shape;141;p6"/>
            <p:cNvSpPr/>
            <p:nvPr/>
          </p:nvSpPr>
          <p:spPr>
            <a:xfrm>
              <a:off x="4215218"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6"/>
            <p:cNvSpPr txBox="1"/>
            <p:nvPr/>
          </p:nvSpPr>
          <p:spPr>
            <a:xfrm>
              <a:off x="4215218"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reflection</a:t>
              </a:r>
              <a:endParaRPr/>
            </a:p>
          </p:txBody>
        </p:sp>
        <p:sp>
          <p:nvSpPr>
            <p:cNvPr id="143" name="Google Shape;143;p6"/>
            <p:cNvSpPr/>
            <p:nvPr/>
          </p:nvSpPr>
          <p:spPr>
            <a:xfrm>
              <a:off x="4215218" y="390120"/>
              <a:ext cx="1846667" cy="3337105"/>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6"/>
            <p:cNvSpPr txBox="1"/>
            <p:nvPr/>
          </p:nvSpPr>
          <p:spPr>
            <a:xfrm>
              <a:off x="4215218"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and learner need to reflect on the teaching and learning processes regularly</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Reflection is important for dyscalculic learners in order to become self-aware of their progress</a:t>
              </a:r>
              <a:endParaRPr/>
            </a:p>
          </p:txBody>
        </p:sp>
        <p:sp>
          <p:nvSpPr>
            <p:cNvPr id="145" name="Google Shape;145;p6"/>
            <p:cNvSpPr/>
            <p:nvPr/>
          </p:nvSpPr>
          <p:spPr>
            <a:xfrm>
              <a:off x="6320419"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6"/>
            <p:cNvSpPr txBox="1"/>
            <p:nvPr/>
          </p:nvSpPr>
          <p:spPr>
            <a:xfrm>
              <a:off x="6320419"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support</a:t>
              </a:r>
              <a:endParaRPr/>
            </a:p>
          </p:txBody>
        </p:sp>
        <p:sp>
          <p:nvSpPr>
            <p:cNvPr id="147" name="Google Shape;147;p6"/>
            <p:cNvSpPr/>
            <p:nvPr/>
          </p:nvSpPr>
          <p:spPr>
            <a:xfrm>
              <a:off x="6320419" y="390120"/>
              <a:ext cx="1846667" cy="3337105"/>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6"/>
            <p:cNvSpPr txBox="1"/>
            <p:nvPr/>
          </p:nvSpPr>
          <p:spPr>
            <a:xfrm>
              <a:off x="6320419"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establish a support system for the development of knowledge, skills, attitudes, values</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Dyscalculic learners should have the feeling that the teacher is supportive</a:t>
              </a:r>
              <a:endParaRPr/>
            </a:p>
          </p:txBody>
        </p:sp>
        <p:sp>
          <p:nvSpPr>
            <p:cNvPr id="149" name="Google Shape;149;p6"/>
            <p:cNvSpPr/>
            <p:nvPr/>
          </p:nvSpPr>
          <p:spPr>
            <a:xfrm>
              <a:off x="8425620"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6"/>
            <p:cNvSpPr txBox="1"/>
            <p:nvPr/>
          </p:nvSpPr>
          <p:spPr>
            <a:xfrm>
              <a:off x="8425620"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feedback</a:t>
              </a:r>
              <a:endParaRPr/>
            </a:p>
          </p:txBody>
        </p:sp>
        <p:sp>
          <p:nvSpPr>
            <p:cNvPr id="151" name="Google Shape;151;p6"/>
            <p:cNvSpPr/>
            <p:nvPr/>
          </p:nvSpPr>
          <p:spPr>
            <a:xfrm>
              <a:off x="8425620" y="390120"/>
              <a:ext cx="1846667" cy="3337105"/>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6"/>
            <p:cNvSpPr txBox="1"/>
            <p:nvPr/>
          </p:nvSpPr>
          <p:spPr>
            <a:xfrm>
              <a:off x="8425620"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establish a feedback system in which both teacher and learner can receive feedback respectfully and regularly</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Feedback should be appropriate, specific and timely</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Both positive and negative feedback can help dyscalculic learners in their learning processes to adapt their learning behaviour</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7"/>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158" name="Google Shape;158;p7"/>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1600"/>
              <a:buNone/>
            </a:pPr>
            <a:r>
              <a:rPr lang="en-GB" sz="1600"/>
              <a:t>The </a:t>
            </a:r>
            <a:r>
              <a:rPr b="1" lang="en-GB" sz="1600"/>
              <a:t>teaching skills </a:t>
            </a:r>
            <a:r>
              <a:rPr lang="en-GB" sz="1600"/>
              <a:t>of a teacher for dyscalculic students are:</a:t>
            </a:r>
            <a:endParaRPr/>
          </a:p>
          <a:p>
            <a:pPr indent="0" lvl="0" marL="0" rtl="0" algn="l">
              <a:lnSpc>
                <a:spcPct val="150000"/>
              </a:lnSpc>
              <a:spcBef>
                <a:spcPts val="10"/>
              </a:spcBef>
              <a:spcAft>
                <a:spcPts val="0"/>
              </a:spcAft>
              <a:buClr>
                <a:schemeClr val="dk1"/>
              </a:buClr>
              <a:buSzPts val="1600"/>
              <a:buNone/>
            </a:pPr>
            <a:r>
              <a:t/>
            </a:r>
            <a:endParaRPr sz="1600"/>
          </a:p>
        </p:txBody>
      </p:sp>
      <p:grpSp>
        <p:nvGrpSpPr>
          <p:cNvPr id="159" name="Google Shape;159;p7"/>
          <p:cNvGrpSpPr/>
          <p:nvPr/>
        </p:nvGrpSpPr>
        <p:grpSpPr>
          <a:xfrm>
            <a:off x="841084" y="1889655"/>
            <a:ext cx="10271333" cy="3773395"/>
            <a:chOff x="2885" y="37104"/>
            <a:chExt cx="10271333" cy="3773395"/>
          </a:xfrm>
        </p:grpSpPr>
        <p:sp>
          <p:nvSpPr>
            <p:cNvPr id="160" name="Google Shape;160;p7"/>
            <p:cNvSpPr/>
            <p:nvPr/>
          </p:nvSpPr>
          <p:spPr>
            <a:xfrm>
              <a:off x="2885" y="37104"/>
              <a:ext cx="1533034" cy="471418"/>
            </a:xfrm>
            <a:prstGeom prst="rect">
              <a:avLst/>
            </a:prstGeom>
            <a:solidFill>
              <a:srgbClr val="F3D5A6"/>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7"/>
            <p:cNvSpPr txBox="1"/>
            <p:nvPr/>
          </p:nvSpPr>
          <p:spPr>
            <a:xfrm>
              <a:off x="2885" y="37104"/>
              <a:ext cx="1533034" cy="471418"/>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individuality</a:t>
              </a:r>
              <a:endParaRPr/>
            </a:p>
          </p:txBody>
        </p:sp>
        <p:sp>
          <p:nvSpPr>
            <p:cNvPr id="162" name="Google Shape;162;p7"/>
            <p:cNvSpPr/>
            <p:nvPr/>
          </p:nvSpPr>
          <p:spPr>
            <a:xfrm>
              <a:off x="2885" y="508522"/>
              <a:ext cx="1533034" cy="330197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7"/>
            <p:cNvSpPr txBox="1"/>
            <p:nvPr/>
          </p:nvSpPr>
          <p:spPr>
            <a:xfrm>
              <a:off x="2885" y="508522"/>
              <a:ext cx="1533034" cy="3301977"/>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be able to support learners through individual learning experiences</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Dyscalculic learners need individual support</a:t>
              </a:r>
              <a:endParaRPr/>
            </a:p>
          </p:txBody>
        </p:sp>
        <p:sp>
          <p:nvSpPr>
            <p:cNvPr id="164" name="Google Shape;164;p7"/>
            <p:cNvSpPr/>
            <p:nvPr/>
          </p:nvSpPr>
          <p:spPr>
            <a:xfrm>
              <a:off x="1750545" y="37104"/>
              <a:ext cx="1533034" cy="471418"/>
            </a:xfrm>
            <a:prstGeom prst="rect">
              <a:avLst/>
            </a:prstGeom>
            <a:solidFill>
              <a:srgbClr val="F3D5A6"/>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7"/>
            <p:cNvSpPr txBox="1"/>
            <p:nvPr/>
          </p:nvSpPr>
          <p:spPr>
            <a:xfrm>
              <a:off x="1750545" y="37104"/>
              <a:ext cx="1533034" cy="471418"/>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additional resources</a:t>
              </a:r>
              <a:endParaRPr/>
            </a:p>
          </p:txBody>
        </p:sp>
        <p:sp>
          <p:nvSpPr>
            <p:cNvPr id="166" name="Google Shape;166;p7"/>
            <p:cNvSpPr/>
            <p:nvPr/>
          </p:nvSpPr>
          <p:spPr>
            <a:xfrm>
              <a:off x="1750545" y="508522"/>
              <a:ext cx="1533034" cy="330197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7"/>
            <p:cNvSpPr txBox="1"/>
            <p:nvPr/>
          </p:nvSpPr>
          <p:spPr>
            <a:xfrm>
              <a:off x="1750545" y="508522"/>
              <a:ext cx="1533034" cy="3301977"/>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provide additional open educational resources (OER) for learners to learn individually on their own</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Additional OER are helpful for dyscalculic learners because they can learn on their own outside of the classroom which could help to reduce possible pressure</a:t>
              </a:r>
              <a:endParaRPr/>
            </a:p>
          </p:txBody>
        </p:sp>
        <p:sp>
          <p:nvSpPr>
            <p:cNvPr id="168" name="Google Shape;168;p7"/>
            <p:cNvSpPr/>
            <p:nvPr/>
          </p:nvSpPr>
          <p:spPr>
            <a:xfrm>
              <a:off x="3498205" y="37104"/>
              <a:ext cx="1533034" cy="471418"/>
            </a:xfrm>
            <a:prstGeom prst="rect">
              <a:avLst/>
            </a:prstGeom>
            <a:solidFill>
              <a:srgbClr val="F3D5A6"/>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7"/>
            <p:cNvSpPr txBox="1"/>
            <p:nvPr/>
          </p:nvSpPr>
          <p:spPr>
            <a:xfrm>
              <a:off x="3498205" y="37104"/>
              <a:ext cx="1533034" cy="471418"/>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minds-on experiences</a:t>
              </a:r>
              <a:endParaRPr/>
            </a:p>
          </p:txBody>
        </p:sp>
        <p:sp>
          <p:nvSpPr>
            <p:cNvPr id="170" name="Google Shape;170;p7"/>
            <p:cNvSpPr/>
            <p:nvPr/>
          </p:nvSpPr>
          <p:spPr>
            <a:xfrm>
              <a:off x="3498205" y="508522"/>
              <a:ext cx="1533034" cy="330197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7"/>
            <p:cNvSpPr txBox="1"/>
            <p:nvPr/>
          </p:nvSpPr>
          <p:spPr>
            <a:xfrm>
              <a:off x="3498205" y="508522"/>
              <a:ext cx="1533034" cy="3301977"/>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provide minds-on experiences</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Dyscalculic learners should be challenged to use and therefore broaden their mind</a:t>
              </a:r>
              <a:endParaRPr/>
            </a:p>
          </p:txBody>
        </p:sp>
        <p:sp>
          <p:nvSpPr>
            <p:cNvPr id="172" name="Google Shape;172;p7"/>
            <p:cNvSpPr/>
            <p:nvPr/>
          </p:nvSpPr>
          <p:spPr>
            <a:xfrm>
              <a:off x="5245864" y="37104"/>
              <a:ext cx="1533034" cy="471418"/>
            </a:xfrm>
            <a:prstGeom prst="rect">
              <a:avLst/>
            </a:prstGeom>
            <a:solidFill>
              <a:srgbClr val="F3D5A6"/>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7"/>
            <p:cNvSpPr txBox="1"/>
            <p:nvPr/>
          </p:nvSpPr>
          <p:spPr>
            <a:xfrm>
              <a:off x="5245864" y="37104"/>
              <a:ext cx="1533034" cy="471418"/>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hands-on experiences</a:t>
              </a:r>
              <a:endParaRPr/>
            </a:p>
          </p:txBody>
        </p:sp>
        <p:sp>
          <p:nvSpPr>
            <p:cNvPr id="174" name="Google Shape;174;p7"/>
            <p:cNvSpPr/>
            <p:nvPr/>
          </p:nvSpPr>
          <p:spPr>
            <a:xfrm>
              <a:off x="5245864" y="508522"/>
              <a:ext cx="1533034" cy="330197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7"/>
            <p:cNvSpPr txBox="1"/>
            <p:nvPr/>
          </p:nvSpPr>
          <p:spPr>
            <a:xfrm>
              <a:off x="5245864" y="508522"/>
              <a:ext cx="1533034" cy="3301977"/>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provide hands-on experiences</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It is helpful to learn with practical cases for dyscalculic learners, so the mathematical content can be transferred into real life</a:t>
              </a:r>
              <a:endParaRPr/>
            </a:p>
          </p:txBody>
        </p:sp>
        <p:sp>
          <p:nvSpPr>
            <p:cNvPr id="176" name="Google Shape;176;p7"/>
            <p:cNvSpPr/>
            <p:nvPr/>
          </p:nvSpPr>
          <p:spPr>
            <a:xfrm>
              <a:off x="6993524" y="37104"/>
              <a:ext cx="1533034" cy="471418"/>
            </a:xfrm>
            <a:prstGeom prst="rect">
              <a:avLst/>
            </a:prstGeom>
            <a:solidFill>
              <a:srgbClr val="F3D5A6"/>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7"/>
            <p:cNvSpPr txBox="1"/>
            <p:nvPr/>
          </p:nvSpPr>
          <p:spPr>
            <a:xfrm>
              <a:off x="6993524" y="37104"/>
              <a:ext cx="1533034" cy="471418"/>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projects</a:t>
              </a:r>
              <a:endParaRPr/>
            </a:p>
          </p:txBody>
        </p:sp>
        <p:sp>
          <p:nvSpPr>
            <p:cNvPr id="178" name="Google Shape;178;p7"/>
            <p:cNvSpPr/>
            <p:nvPr/>
          </p:nvSpPr>
          <p:spPr>
            <a:xfrm>
              <a:off x="6993524" y="508522"/>
              <a:ext cx="1533034" cy="330197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7"/>
            <p:cNvSpPr txBox="1"/>
            <p:nvPr/>
          </p:nvSpPr>
          <p:spPr>
            <a:xfrm>
              <a:off x="6993524" y="508522"/>
              <a:ext cx="1533034" cy="3301977"/>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offer project-based learning</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Through different kinds of learning scenarios, dyscalculic learners can transfer their knowledge</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Projects are closed cases, and these can help to transfer the theoretical knowledge</a:t>
              </a:r>
              <a:endParaRPr/>
            </a:p>
          </p:txBody>
        </p:sp>
        <p:sp>
          <p:nvSpPr>
            <p:cNvPr id="180" name="Google Shape;180;p7"/>
            <p:cNvSpPr/>
            <p:nvPr/>
          </p:nvSpPr>
          <p:spPr>
            <a:xfrm>
              <a:off x="8741184" y="37104"/>
              <a:ext cx="1533034" cy="471418"/>
            </a:xfrm>
            <a:prstGeom prst="rect">
              <a:avLst/>
            </a:prstGeom>
            <a:solidFill>
              <a:srgbClr val="F3D5A6"/>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7"/>
            <p:cNvSpPr txBox="1"/>
            <p:nvPr/>
          </p:nvSpPr>
          <p:spPr>
            <a:xfrm>
              <a:off x="8741184" y="37104"/>
              <a:ext cx="1533034" cy="471418"/>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social form</a:t>
              </a:r>
              <a:endParaRPr/>
            </a:p>
          </p:txBody>
        </p:sp>
        <p:sp>
          <p:nvSpPr>
            <p:cNvPr id="182" name="Google Shape;182;p7"/>
            <p:cNvSpPr/>
            <p:nvPr/>
          </p:nvSpPr>
          <p:spPr>
            <a:xfrm>
              <a:off x="8741184" y="508522"/>
              <a:ext cx="1533034" cy="330197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7"/>
            <p:cNvSpPr txBox="1"/>
            <p:nvPr/>
          </p:nvSpPr>
          <p:spPr>
            <a:xfrm>
              <a:off x="8741184" y="508522"/>
              <a:ext cx="1533034" cy="3301977"/>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 needs to offer different kinds of social form within the learning processes</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Cooperative learning can help dyscalculic learners to engage and learn with and from others</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8"/>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189" name="Google Shape;189;p8"/>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1600"/>
              <a:buNone/>
            </a:pPr>
            <a:r>
              <a:rPr b="1" lang="en-GB" sz="1600"/>
              <a:t>Teaching skills: different teaching approaches (1)</a:t>
            </a:r>
            <a:endParaRPr/>
          </a:p>
          <a:p>
            <a:pPr indent="0" lvl="0" marL="0" rtl="0" algn="l">
              <a:lnSpc>
                <a:spcPct val="150000"/>
              </a:lnSpc>
              <a:spcBef>
                <a:spcPts val="10"/>
              </a:spcBef>
              <a:spcAft>
                <a:spcPts val="0"/>
              </a:spcAft>
              <a:buClr>
                <a:schemeClr val="dk1"/>
              </a:buClr>
              <a:buSzPts val="1600"/>
              <a:buNone/>
            </a:pPr>
            <a:r>
              <a:rPr lang="en-GB" sz="1600"/>
              <a:t>In most cases, the learners in a school class are heterogeneous in many respects. Different teaching approaches are required to meet the different needs. Here is a small selection of teaching approaches:</a:t>
            </a:r>
            <a:endParaRPr/>
          </a:p>
          <a:p>
            <a:pPr indent="0" lvl="0" marL="0" rtl="0" algn="l">
              <a:lnSpc>
                <a:spcPct val="150000"/>
              </a:lnSpc>
              <a:spcBef>
                <a:spcPts val="10"/>
              </a:spcBef>
              <a:spcAft>
                <a:spcPts val="0"/>
              </a:spcAft>
              <a:buClr>
                <a:schemeClr val="dk1"/>
              </a:buClr>
              <a:buSzPts val="1600"/>
              <a:buNone/>
            </a:pPr>
            <a:r>
              <a:t/>
            </a:r>
            <a:endParaRPr b="1" sz="1600"/>
          </a:p>
          <a:p>
            <a:pPr indent="0" lvl="0" marL="0" rtl="0" algn="l">
              <a:lnSpc>
                <a:spcPct val="150000"/>
              </a:lnSpc>
              <a:spcBef>
                <a:spcPts val="10"/>
              </a:spcBef>
              <a:spcAft>
                <a:spcPts val="0"/>
              </a:spcAft>
              <a:buClr>
                <a:schemeClr val="dk1"/>
              </a:buClr>
              <a:buSzPts val="1600"/>
              <a:buNone/>
            </a:pPr>
            <a:r>
              <a:t/>
            </a:r>
            <a:endParaRPr sz="1600"/>
          </a:p>
        </p:txBody>
      </p:sp>
      <p:graphicFrame>
        <p:nvGraphicFramePr>
          <p:cNvPr id="190" name="Google Shape;190;p8"/>
          <p:cNvGraphicFramePr/>
          <p:nvPr/>
        </p:nvGraphicFramePr>
        <p:xfrm>
          <a:off x="838199" y="2496515"/>
          <a:ext cx="3000000" cy="3000000"/>
        </p:xfrm>
        <a:graphic>
          <a:graphicData uri="http://schemas.openxmlformats.org/drawingml/2006/table">
            <a:tbl>
              <a:tblPr bandRow="1" firstRow="1">
                <a:noFill/>
                <a:tableStyleId>{B4A26438-6860-4645-8ABB-5A9AB97868B2}</a:tableStyleId>
              </a:tblPr>
              <a:tblGrid>
                <a:gridCol w="1609375"/>
                <a:gridCol w="3116650"/>
                <a:gridCol w="3160675"/>
                <a:gridCol w="2628900"/>
              </a:tblGrid>
              <a:tr h="585250">
                <a:tc>
                  <a:txBody>
                    <a:bodyPr/>
                    <a:lstStyle/>
                    <a:p>
                      <a:pPr indent="0" lvl="0" marL="0" marR="0" rtl="0" algn="l">
                        <a:spcBef>
                          <a:spcPts val="0"/>
                        </a:spcBef>
                        <a:spcAft>
                          <a:spcPts val="0"/>
                        </a:spcAft>
                        <a:buNone/>
                      </a:pPr>
                      <a:r>
                        <a:rPr lang="en-GB" sz="1600" u="none" cap="none" strike="noStrike"/>
                        <a:t>teaching approach</a:t>
                      </a:r>
                      <a:endParaRPr/>
                    </a:p>
                  </a:txBody>
                  <a:tcPr marT="45725" marB="45725" marR="91450" marL="91450"/>
                </a:tc>
                <a:tc>
                  <a:txBody>
                    <a:bodyPr/>
                    <a:lstStyle/>
                    <a:p>
                      <a:pPr indent="0" lvl="0" marL="0" marR="0" rtl="0" algn="l">
                        <a:spcBef>
                          <a:spcPts val="0"/>
                        </a:spcBef>
                        <a:spcAft>
                          <a:spcPts val="0"/>
                        </a:spcAft>
                        <a:buNone/>
                      </a:pPr>
                      <a:r>
                        <a:rPr lang="en-GB" sz="1600"/>
                        <a:t>definition</a:t>
                      </a:r>
                      <a:endParaRPr/>
                    </a:p>
                  </a:txBody>
                  <a:tcPr marT="45725" marB="45725" marR="91450" marL="91450"/>
                </a:tc>
                <a:tc>
                  <a:txBody>
                    <a:bodyPr/>
                    <a:lstStyle/>
                    <a:p>
                      <a:pPr indent="0" lvl="0" marL="0" marR="0" rtl="0" algn="l">
                        <a:spcBef>
                          <a:spcPts val="0"/>
                        </a:spcBef>
                        <a:spcAft>
                          <a:spcPts val="0"/>
                        </a:spcAft>
                        <a:buNone/>
                      </a:pPr>
                      <a:r>
                        <a:rPr lang="en-GB" sz="1600"/>
                        <a:t>advantage</a:t>
                      </a:r>
                      <a:endParaRPr/>
                    </a:p>
                  </a:txBody>
                  <a:tcPr marT="45725" marB="45725" marR="91450" marL="91450"/>
                </a:tc>
                <a:tc>
                  <a:txBody>
                    <a:bodyPr/>
                    <a:lstStyle/>
                    <a:p>
                      <a:pPr indent="0" lvl="0" marL="0" marR="0" rtl="0" algn="l">
                        <a:spcBef>
                          <a:spcPts val="0"/>
                        </a:spcBef>
                        <a:spcAft>
                          <a:spcPts val="0"/>
                        </a:spcAft>
                        <a:buNone/>
                      </a:pPr>
                      <a:r>
                        <a:rPr lang="en-GB" sz="1600"/>
                        <a:t>disadvantage</a:t>
                      </a:r>
                      <a:endParaRPr/>
                    </a:p>
                  </a:txBody>
                  <a:tcPr marT="45725" marB="45725" marR="91450" marL="91450"/>
                </a:tc>
              </a:tr>
              <a:tr h="1168125">
                <a:tc>
                  <a:txBody>
                    <a:bodyPr/>
                    <a:lstStyle/>
                    <a:p>
                      <a:pPr indent="0" lvl="0" marL="0" marR="0" rtl="0" algn="l">
                        <a:spcBef>
                          <a:spcPts val="0"/>
                        </a:spcBef>
                        <a:spcAft>
                          <a:spcPts val="0"/>
                        </a:spcAft>
                        <a:buNone/>
                      </a:pPr>
                      <a:r>
                        <a:rPr lang="en-GB" sz="1600"/>
                        <a:t>Lecture-based teaching</a:t>
                      </a:r>
                      <a:endParaRPr/>
                    </a:p>
                  </a:txBody>
                  <a:tcPr marT="45725" marB="45725" marR="91450" marL="91450"/>
                </a:tc>
                <a:tc>
                  <a:txBody>
                    <a:bodyPr/>
                    <a:lstStyle/>
                    <a:p>
                      <a:pPr indent="0" lvl="0" marL="0" marR="0" rtl="0" algn="l">
                        <a:spcBef>
                          <a:spcPts val="0"/>
                        </a:spcBef>
                        <a:spcAft>
                          <a:spcPts val="0"/>
                        </a:spcAft>
                        <a:buNone/>
                      </a:pPr>
                      <a:r>
                        <a:rPr lang="en-GB" sz="1600"/>
                        <a:t>Teacher conveys theoretical content to the whole class, learners only participate passively in the lesson</a:t>
                      </a:r>
                      <a:endParaRPr/>
                    </a:p>
                  </a:txBody>
                  <a:tcPr marT="45725" marB="45725" marR="91450" marL="91450"/>
                </a:tc>
                <a:tc>
                  <a:txBody>
                    <a:bodyPr/>
                    <a:lstStyle/>
                    <a:p>
                      <a:pPr indent="0" lvl="0" marL="0" marR="0" rtl="0" algn="l">
                        <a:spcBef>
                          <a:spcPts val="0"/>
                        </a:spcBef>
                        <a:spcAft>
                          <a:spcPts val="0"/>
                        </a:spcAft>
                        <a:buNone/>
                      </a:pPr>
                      <a:r>
                        <a:rPr lang="en-GB" sz="1600"/>
                        <a:t>A lot of content can be conveyed in a short time</a:t>
                      </a:r>
                      <a:endParaRPr/>
                    </a:p>
                  </a:txBody>
                  <a:tcPr marT="45725" marB="45725" marR="91450" marL="91450"/>
                </a:tc>
                <a:tc>
                  <a:txBody>
                    <a:bodyPr/>
                    <a:lstStyle/>
                    <a:p>
                      <a:pPr indent="0" lvl="0" marL="0" marR="0" rtl="0" algn="l">
                        <a:spcBef>
                          <a:spcPts val="0"/>
                        </a:spcBef>
                        <a:spcAft>
                          <a:spcPts val="0"/>
                        </a:spcAft>
                        <a:buNone/>
                      </a:pPr>
                      <a:r>
                        <a:rPr lang="en-GB" sz="1600"/>
                        <a:t>Learners are only passive and cannot learn actively</a:t>
                      </a:r>
                      <a:endParaRPr/>
                    </a:p>
                  </a:txBody>
                  <a:tcPr marT="45725" marB="45725" marR="91450" marL="91450"/>
                </a:tc>
              </a:tr>
              <a:tr h="585250">
                <a:tc>
                  <a:txBody>
                    <a:bodyPr/>
                    <a:lstStyle/>
                    <a:p>
                      <a:pPr indent="0" lvl="0" marL="0" marR="0" rtl="0" algn="l">
                        <a:spcBef>
                          <a:spcPts val="0"/>
                        </a:spcBef>
                        <a:spcAft>
                          <a:spcPts val="0"/>
                        </a:spcAft>
                        <a:buNone/>
                      </a:pPr>
                      <a:r>
                        <a:rPr lang="en-GB" sz="1600"/>
                        <a:t>Interactive teaching</a:t>
                      </a:r>
                      <a:endParaRPr/>
                    </a:p>
                  </a:txBody>
                  <a:tcPr marT="45725" marB="45725" marR="91450" marL="91450"/>
                </a:tc>
                <a:tc>
                  <a:txBody>
                    <a:bodyPr/>
                    <a:lstStyle/>
                    <a:p>
                      <a:pPr indent="0" lvl="0" marL="0" marR="0" rtl="0" algn="l">
                        <a:spcBef>
                          <a:spcPts val="0"/>
                        </a:spcBef>
                        <a:spcAft>
                          <a:spcPts val="0"/>
                        </a:spcAft>
                        <a:buNone/>
                      </a:pPr>
                      <a:r>
                        <a:rPr lang="en-GB" sz="1600"/>
                        <a:t>Teacher wants participation of learners throughout the lesson</a:t>
                      </a:r>
                      <a:endParaRPr/>
                    </a:p>
                  </a:txBody>
                  <a:tcPr marT="45725" marB="45725" marR="91450" marL="91450"/>
                </a:tc>
                <a:tc>
                  <a:txBody>
                    <a:bodyPr/>
                    <a:lstStyle/>
                    <a:p>
                      <a:pPr indent="0" lvl="0" marL="0" marR="0" rtl="0" algn="l">
                        <a:spcBef>
                          <a:spcPts val="0"/>
                        </a:spcBef>
                        <a:spcAft>
                          <a:spcPts val="0"/>
                        </a:spcAft>
                        <a:buNone/>
                      </a:pPr>
                      <a:r>
                        <a:rPr lang="en-GB" sz="1600"/>
                        <a:t>Learners can actively think and contribute to the lesson</a:t>
                      </a:r>
                      <a:endParaRPr/>
                    </a:p>
                  </a:txBody>
                  <a:tcPr marT="45725" marB="45725" marR="91450" marL="91450"/>
                </a:tc>
                <a:tc>
                  <a:txBody>
                    <a:bodyPr/>
                    <a:lstStyle/>
                    <a:p>
                      <a:pPr indent="0" lvl="0" marL="0" marR="0" rtl="0" algn="l">
                        <a:spcBef>
                          <a:spcPts val="0"/>
                        </a:spcBef>
                        <a:spcAft>
                          <a:spcPts val="0"/>
                        </a:spcAft>
                        <a:buNone/>
                      </a:pPr>
                      <a:r>
                        <a:rPr lang="en-GB" sz="1600"/>
                        <a:t>Learners don´t have to be active</a:t>
                      </a:r>
                      <a:endParaRPr/>
                    </a:p>
                  </a:txBody>
                  <a:tcPr marT="45725" marB="45725" marR="91450" marL="91450"/>
                </a:tc>
              </a:tr>
              <a:tr h="831675">
                <a:tc>
                  <a:txBody>
                    <a:bodyPr/>
                    <a:lstStyle/>
                    <a:p>
                      <a:pPr indent="0" lvl="0" marL="0" marR="0" rtl="0" algn="l">
                        <a:spcBef>
                          <a:spcPts val="0"/>
                        </a:spcBef>
                        <a:spcAft>
                          <a:spcPts val="0"/>
                        </a:spcAft>
                        <a:buNone/>
                      </a:pPr>
                      <a:r>
                        <a:rPr lang="en-GB" sz="1600"/>
                        <a:t>Problem-Based Learning (PBL)</a:t>
                      </a:r>
                      <a:endParaRPr/>
                    </a:p>
                  </a:txBody>
                  <a:tcPr marT="45725" marB="45725" marR="91450" marL="91450"/>
                </a:tc>
                <a:tc>
                  <a:txBody>
                    <a:bodyPr/>
                    <a:lstStyle/>
                    <a:p>
                      <a:pPr indent="0" lvl="0" marL="0" marR="0" rtl="0" algn="l">
                        <a:spcBef>
                          <a:spcPts val="0"/>
                        </a:spcBef>
                        <a:spcAft>
                          <a:spcPts val="0"/>
                        </a:spcAft>
                        <a:buNone/>
                      </a:pPr>
                      <a:r>
                        <a:rPr lang="en-GB" sz="1600"/>
                        <a:t>Groupwork for solving real-life problems</a:t>
                      </a:r>
                      <a:endParaRPr/>
                    </a:p>
                  </a:txBody>
                  <a:tcPr marT="45725" marB="45725" marR="91450" marL="91450"/>
                </a:tc>
                <a:tc>
                  <a:txBody>
                    <a:bodyPr/>
                    <a:lstStyle/>
                    <a:p>
                      <a:pPr indent="0" lvl="0" marL="0" marR="0" rtl="0" algn="l">
                        <a:spcBef>
                          <a:spcPts val="0"/>
                        </a:spcBef>
                        <a:spcAft>
                          <a:spcPts val="0"/>
                        </a:spcAft>
                        <a:buNone/>
                      </a:pPr>
                      <a:r>
                        <a:rPr lang="en-GB" sz="1600"/>
                        <a:t>Fosters collaboration, problem-solving skills, critical thinking</a:t>
                      </a:r>
                      <a:endParaRPr/>
                    </a:p>
                  </a:txBody>
                  <a:tcPr marT="45725" marB="45725" marR="91450" marL="91450"/>
                </a:tc>
                <a:tc>
                  <a:txBody>
                    <a:bodyPr/>
                    <a:lstStyle/>
                    <a:p>
                      <a:pPr indent="0" lvl="0" marL="0" marR="0" rtl="0" algn="l">
                        <a:spcBef>
                          <a:spcPts val="0"/>
                        </a:spcBef>
                        <a:spcAft>
                          <a:spcPts val="0"/>
                        </a:spcAft>
                        <a:buNone/>
                      </a:pPr>
                      <a:r>
                        <a:rPr lang="en-GB" sz="1600"/>
                        <a:t>Learners can be overwhelmed with solving the problem on their own</a:t>
                      </a:r>
                      <a:endParaRPr/>
                    </a:p>
                  </a:txBody>
                  <a:tcPr marT="45725" marB="45725" marR="91450" marL="9145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9"/>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196" name="Google Shape;196;p9"/>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1600"/>
              <a:buNone/>
            </a:pPr>
            <a:r>
              <a:rPr b="1" lang="en-GB" sz="1600"/>
              <a:t>Teaching skills: different teaching approaches (2)</a:t>
            </a:r>
            <a:endParaRPr/>
          </a:p>
          <a:p>
            <a:pPr indent="0" lvl="0" marL="0" rtl="0" algn="l">
              <a:lnSpc>
                <a:spcPct val="150000"/>
              </a:lnSpc>
              <a:spcBef>
                <a:spcPts val="10"/>
              </a:spcBef>
              <a:spcAft>
                <a:spcPts val="0"/>
              </a:spcAft>
              <a:buClr>
                <a:schemeClr val="dk1"/>
              </a:buClr>
              <a:buSzPts val="1600"/>
              <a:buNone/>
            </a:pPr>
            <a:r>
              <a:t/>
            </a:r>
            <a:endParaRPr b="1" sz="1600"/>
          </a:p>
          <a:p>
            <a:pPr indent="0" lvl="0" marL="0" rtl="0" algn="l">
              <a:lnSpc>
                <a:spcPct val="150000"/>
              </a:lnSpc>
              <a:spcBef>
                <a:spcPts val="10"/>
              </a:spcBef>
              <a:spcAft>
                <a:spcPts val="0"/>
              </a:spcAft>
              <a:buClr>
                <a:schemeClr val="dk1"/>
              </a:buClr>
              <a:buSzPts val="1600"/>
              <a:buNone/>
            </a:pPr>
            <a:r>
              <a:t/>
            </a:r>
            <a:endParaRPr sz="1600"/>
          </a:p>
        </p:txBody>
      </p:sp>
      <p:graphicFrame>
        <p:nvGraphicFramePr>
          <p:cNvPr id="197" name="Google Shape;197;p9"/>
          <p:cNvGraphicFramePr/>
          <p:nvPr/>
        </p:nvGraphicFramePr>
        <p:xfrm>
          <a:off x="838200" y="1893839"/>
          <a:ext cx="3000000" cy="3000000"/>
        </p:xfrm>
        <a:graphic>
          <a:graphicData uri="http://schemas.openxmlformats.org/drawingml/2006/table">
            <a:tbl>
              <a:tblPr bandRow="1" firstRow="1">
                <a:noFill/>
                <a:tableStyleId>{B4A26438-6860-4645-8ABB-5A9AB97868B2}</a:tableStyleId>
              </a:tblPr>
              <a:tblGrid>
                <a:gridCol w="1609375"/>
                <a:gridCol w="3116650"/>
                <a:gridCol w="3160675"/>
                <a:gridCol w="2628900"/>
              </a:tblGrid>
              <a:tr h="642975">
                <a:tc>
                  <a:txBody>
                    <a:bodyPr/>
                    <a:lstStyle/>
                    <a:p>
                      <a:pPr indent="0" lvl="0" marL="0" marR="0" rtl="0" algn="l">
                        <a:spcBef>
                          <a:spcPts val="0"/>
                        </a:spcBef>
                        <a:spcAft>
                          <a:spcPts val="0"/>
                        </a:spcAft>
                        <a:buNone/>
                      </a:pPr>
                      <a:r>
                        <a:rPr lang="en-GB" sz="1600"/>
                        <a:t>teaching approach</a:t>
                      </a:r>
                      <a:endParaRPr/>
                    </a:p>
                  </a:txBody>
                  <a:tcPr marT="45725" marB="45725" marR="91450" marL="91450"/>
                </a:tc>
                <a:tc>
                  <a:txBody>
                    <a:bodyPr/>
                    <a:lstStyle/>
                    <a:p>
                      <a:pPr indent="0" lvl="0" marL="0" marR="0" rtl="0" algn="l">
                        <a:spcBef>
                          <a:spcPts val="0"/>
                        </a:spcBef>
                        <a:spcAft>
                          <a:spcPts val="0"/>
                        </a:spcAft>
                        <a:buNone/>
                      </a:pPr>
                      <a:r>
                        <a:rPr lang="en-GB" sz="1600"/>
                        <a:t>definition</a:t>
                      </a:r>
                      <a:endParaRPr/>
                    </a:p>
                  </a:txBody>
                  <a:tcPr marT="45725" marB="45725" marR="91450" marL="91450"/>
                </a:tc>
                <a:tc>
                  <a:txBody>
                    <a:bodyPr/>
                    <a:lstStyle/>
                    <a:p>
                      <a:pPr indent="0" lvl="0" marL="0" marR="0" rtl="0" algn="l">
                        <a:spcBef>
                          <a:spcPts val="0"/>
                        </a:spcBef>
                        <a:spcAft>
                          <a:spcPts val="0"/>
                        </a:spcAft>
                        <a:buNone/>
                      </a:pPr>
                      <a:r>
                        <a:rPr lang="en-GB" sz="1600"/>
                        <a:t>advantage</a:t>
                      </a:r>
                      <a:endParaRPr/>
                    </a:p>
                  </a:txBody>
                  <a:tcPr marT="45725" marB="45725" marR="91450" marL="91450"/>
                </a:tc>
                <a:tc>
                  <a:txBody>
                    <a:bodyPr/>
                    <a:lstStyle/>
                    <a:p>
                      <a:pPr indent="0" lvl="0" marL="0" marR="0" rtl="0" algn="l">
                        <a:spcBef>
                          <a:spcPts val="0"/>
                        </a:spcBef>
                        <a:spcAft>
                          <a:spcPts val="0"/>
                        </a:spcAft>
                        <a:buNone/>
                      </a:pPr>
                      <a:r>
                        <a:rPr lang="en-GB" sz="1600"/>
                        <a:t>disadvantage</a:t>
                      </a:r>
                      <a:endParaRPr/>
                    </a:p>
                  </a:txBody>
                  <a:tcPr marT="45725" marB="45725" marR="91450" marL="91450"/>
                </a:tc>
              </a:tr>
              <a:tr h="944150">
                <a:tc>
                  <a:txBody>
                    <a:bodyPr/>
                    <a:lstStyle/>
                    <a:p>
                      <a:pPr indent="0" lvl="0" marL="0" marR="0" rtl="0" algn="l">
                        <a:spcBef>
                          <a:spcPts val="0"/>
                        </a:spcBef>
                        <a:spcAft>
                          <a:spcPts val="0"/>
                        </a:spcAft>
                        <a:buNone/>
                      </a:pPr>
                      <a:r>
                        <a:rPr lang="en-GB" sz="1600"/>
                        <a:t>Project-Based Learning</a:t>
                      </a:r>
                      <a:endParaRPr/>
                    </a:p>
                  </a:txBody>
                  <a:tcPr marT="45725" marB="45725" marR="91450" marL="91450"/>
                </a:tc>
                <a:tc>
                  <a:txBody>
                    <a:bodyPr/>
                    <a:lstStyle/>
                    <a:p>
                      <a:pPr indent="0" lvl="0" marL="0" marR="0" rtl="0" algn="l">
                        <a:spcBef>
                          <a:spcPts val="0"/>
                        </a:spcBef>
                        <a:spcAft>
                          <a:spcPts val="0"/>
                        </a:spcAft>
                        <a:buNone/>
                      </a:pPr>
                      <a:r>
                        <a:rPr lang="en-GB" sz="1600"/>
                        <a:t>Group- or single work for solving problems within a project with what they have learned in class</a:t>
                      </a:r>
                      <a:endParaRPr/>
                    </a:p>
                  </a:txBody>
                  <a:tcPr marT="45725" marB="45725" marR="91450" marL="91450"/>
                </a:tc>
                <a:tc>
                  <a:txBody>
                    <a:bodyPr/>
                    <a:lstStyle/>
                    <a:p>
                      <a:pPr indent="0" lvl="0" marL="0" marR="0" rtl="0" algn="l">
                        <a:spcBef>
                          <a:spcPts val="0"/>
                        </a:spcBef>
                        <a:spcAft>
                          <a:spcPts val="0"/>
                        </a:spcAft>
                        <a:buNone/>
                      </a:pPr>
                      <a:r>
                        <a:rPr lang="en-GB" sz="1600"/>
                        <a:t>Promotes action-orientation, collaboration, creativity</a:t>
                      </a:r>
                      <a:endParaRPr/>
                    </a:p>
                  </a:txBody>
                  <a:tcPr marT="45725" marB="45725" marR="91450" marL="91450"/>
                </a:tc>
                <a:tc>
                  <a:txBody>
                    <a:bodyPr/>
                    <a:lstStyle/>
                    <a:p>
                      <a:pPr indent="0" lvl="0" marL="0" marR="0" rtl="0" algn="l">
                        <a:spcBef>
                          <a:spcPts val="0"/>
                        </a:spcBef>
                        <a:spcAft>
                          <a:spcPts val="0"/>
                        </a:spcAft>
                        <a:buNone/>
                      </a:pPr>
                      <a:r>
                        <a:rPr lang="en-GB" sz="1600"/>
                        <a:t>Learners can be overwhelmed with the creative task</a:t>
                      </a:r>
                      <a:endParaRPr/>
                    </a:p>
                  </a:txBody>
                  <a:tcPr marT="45725" marB="45725" marR="91450" marL="91450"/>
                </a:tc>
              </a:tr>
              <a:tr h="997525">
                <a:tc>
                  <a:txBody>
                    <a:bodyPr/>
                    <a:lstStyle/>
                    <a:p>
                      <a:pPr indent="0" lvl="0" marL="0" marR="0" rtl="0" algn="l">
                        <a:spcBef>
                          <a:spcPts val="0"/>
                        </a:spcBef>
                        <a:spcAft>
                          <a:spcPts val="0"/>
                        </a:spcAft>
                        <a:buNone/>
                      </a:pPr>
                      <a:r>
                        <a:rPr lang="en-GB" sz="1600"/>
                        <a:t>Flipped Classroom</a:t>
                      </a:r>
                      <a:endParaRPr/>
                    </a:p>
                  </a:txBody>
                  <a:tcPr marT="45725" marB="45725" marR="91450" marL="91450"/>
                </a:tc>
                <a:tc>
                  <a:txBody>
                    <a:bodyPr/>
                    <a:lstStyle/>
                    <a:p>
                      <a:pPr indent="0" lvl="0" marL="0" marR="0" rtl="0" algn="l">
                        <a:spcBef>
                          <a:spcPts val="0"/>
                        </a:spcBef>
                        <a:spcAft>
                          <a:spcPts val="0"/>
                        </a:spcAft>
                        <a:buNone/>
                      </a:pPr>
                      <a:r>
                        <a:rPr lang="en-GB" sz="1600"/>
                        <a:t>Gain of knowledge is happening outside of class so hands-on activities are happening in class</a:t>
                      </a:r>
                      <a:endParaRPr/>
                    </a:p>
                  </a:txBody>
                  <a:tcPr marT="45725" marB="45725" marR="91450" marL="91450"/>
                </a:tc>
                <a:tc>
                  <a:txBody>
                    <a:bodyPr/>
                    <a:lstStyle/>
                    <a:p>
                      <a:pPr indent="0" lvl="0" marL="0" marR="0" rtl="0" algn="l">
                        <a:spcBef>
                          <a:spcPts val="0"/>
                        </a:spcBef>
                        <a:spcAft>
                          <a:spcPts val="0"/>
                        </a:spcAft>
                        <a:buNone/>
                      </a:pPr>
                      <a:r>
                        <a:rPr lang="en-GB" sz="1600"/>
                        <a:t>Learners can learn the theoretical part on their own and participate actively during the lesson</a:t>
                      </a:r>
                      <a:endParaRPr/>
                    </a:p>
                  </a:txBody>
                  <a:tcPr marT="45725" marB="45725" marR="91450" marL="91450"/>
                </a:tc>
                <a:tc>
                  <a:txBody>
                    <a:bodyPr/>
                    <a:lstStyle/>
                    <a:p>
                      <a:pPr indent="0" lvl="0" marL="0" marR="0" rtl="0" algn="l">
                        <a:spcBef>
                          <a:spcPts val="0"/>
                        </a:spcBef>
                        <a:spcAft>
                          <a:spcPts val="0"/>
                        </a:spcAft>
                        <a:buNone/>
                      </a:pPr>
                      <a:r>
                        <a:rPr lang="en-GB" sz="1600"/>
                        <a:t>Learners can have difficulties with learning outside of class</a:t>
                      </a:r>
                      <a:endParaRPr/>
                    </a:p>
                  </a:txBody>
                  <a:tcPr marT="45725" marB="45725" marR="91450" marL="91450"/>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0"/>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b="1" lang="en-GB" sz="1600"/>
              <a:t>Teaching skills: practices for students with different levels of learning</a:t>
            </a:r>
            <a:endParaRPr/>
          </a:p>
          <a:p>
            <a:pPr indent="0" lvl="0" marL="0" rtl="0" algn="l">
              <a:lnSpc>
                <a:spcPct val="90000"/>
              </a:lnSpc>
              <a:spcBef>
                <a:spcPts val="1000"/>
              </a:spcBef>
              <a:spcAft>
                <a:spcPts val="0"/>
              </a:spcAft>
              <a:buClr>
                <a:schemeClr val="dk1"/>
              </a:buClr>
              <a:buSzPts val="1600"/>
              <a:buNone/>
            </a:pPr>
            <a:r>
              <a:rPr lang="en-GB" sz="1600"/>
              <a:t>The heterogeneous learning requirements of the learners in a class also require different practices.</a:t>
            </a:r>
            <a:endParaRPr/>
          </a:p>
        </p:txBody>
      </p:sp>
      <p:sp>
        <p:nvSpPr>
          <p:cNvPr id="203" name="Google Shape;203;p10"/>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204" name="Google Shape;204;p10"/>
          <p:cNvSpPr/>
          <p:nvPr/>
        </p:nvSpPr>
        <p:spPr>
          <a:xfrm>
            <a:off x="2057400" y="2190549"/>
            <a:ext cx="5400675" cy="408623"/>
          </a:xfrm>
          <a:prstGeom prst="roundRect">
            <a:avLst>
              <a:gd fmla="val 16667" name="adj"/>
            </a:avLst>
          </a:prstGeom>
          <a:gradFill>
            <a:gsLst>
              <a:gs pos="0">
                <a:srgbClr val="9A6615"/>
              </a:gs>
              <a:gs pos="48000">
                <a:srgbClr val="E29A29"/>
              </a:gs>
              <a:gs pos="100000">
                <a:srgbClr val="ECC07C"/>
              </a:gs>
            </a:gsLst>
            <a:lin ang="16200000" scaled="0"/>
          </a:gra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Provide different tasks with different levels of difficulty</a:t>
            </a:r>
            <a:endParaRPr/>
          </a:p>
        </p:txBody>
      </p:sp>
      <p:sp>
        <p:nvSpPr>
          <p:cNvPr id="205" name="Google Shape;205;p10"/>
          <p:cNvSpPr/>
          <p:nvPr/>
        </p:nvSpPr>
        <p:spPr>
          <a:xfrm>
            <a:off x="1095375" y="2794778"/>
            <a:ext cx="5314950" cy="408623"/>
          </a:xfrm>
          <a:prstGeom prst="roundRect">
            <a:avLst>
              <a:gd fmla="val 16667" name="adj"/>
            </a:avLst>
          </a:prstGeom>
          <a:gradFill>
            <a:gsLst>
              <a:gs pos="0">
                <a:srgbClr val="9A6615"/>
              </a:gs>
              <a:gs pos="48000">
                <a:srgbClr val="E29A29"/>
              </a:gs>
              <a:gs pos="100000">
                <a:srgbClr val="ECC07C"/>
              </a:gs>
            </a:gsLst>
            <a:lin ang="16200000" scaled="0"/>
          </a:gra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Let students of different learning levels work together</a:t>
            </a:r>
            <a:endParaRPr/>
          </a:p>
        </p:txBody>
      </p:sp>
      <p:sp>
        <p:nvSpPr>
          <p:cNvPr id="206" name="Google Shape;206;p10"/>
          <p:cNvSpPr/>
          <p:nvPr/>
        </p:nvSpPr>
        <p:spPr>
          <a:xfrm>
            <a:off x="1619248" y="3606855"/>
            <a:ext cx="7210425" cy="408623"/>
          </a:xfrm>
          <a:prstGeom prst="roundRect">
            <a:avLst>
              <a:gd fmla="val 16667" name="adj"/>
            </a:avLst>
          </a:prstGeom>
          <a:gradFill>
            <a:gsLst>
              <a:gs pos="0">
                <a:srgbClr val="9A6615"/>
              </a:gs>
              <a:gs pos="48000">
                <a:srgbClr val="E29A29"/>
              </a:gs>
              <a:gs pos="100000">
                <a:srgbClr val="ECC07C"/>
              </a:gs>
            </a:gsLst>
            <a:lin ang="16200000" scaled="0"/>
          </a:gra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Provide different learning methods with changing social forms, group work</a:t>
            </a:r>
            <a:endParaRPr/>
          </a:p>
        </p:txBody>
      </p:sp>
      <p:sp>
        <p:nvSpPr>
          <p:cNvPr id="207" name="Google Shape;207;p10"/>
          <p:cNvSpPr/>
          <p:nvPr/>
        </p:nvSpPr>
        <p:spPr>
          <a:xfrm>
            <a:off x="7934325" y="2364075"/>
            <a:ext cx="3181350" cy="408623"/>
          </a:xfrm>
          <a:prstGeom prst="roundRect">
            <a:avLst>
              <a:gd fmla="val 16667" name="adj"/>
            </a:avLst>
          </a:prstGeom>
          <a:gradFill>
            <a:gsLst>
              <a:gs pos="0">
                <a:srgbClr val="9A6615"/>
              </a:gs>
              <a:gs pos="48000">
                <a:srgbClr val="E29A29"/>
              </a:gs>
              <a:gs pos="100000">
                <a:srgbClr val="ECC07C"/>
              </a:gs>
            </a:gsLst>
            <a:lin ang="16200000" scaled="0"/>
          </a:gra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Use different learning material</a:t>
            </a:r>
            <a:endParaRPr/>
          </a:p>
        </p:txBody>
      </p:sp>
      <p:sp>
        <p:nvSpPr>
          <p:cNvPr id="208" name="Google Shape;208;p10"/>
          <p:cNvSpPr/>
          <p:nvPr/>
        </p:nvSpPr>
        <p:spPr>
          <a:xfrm>
            <a:off x="2609850" y="4203341"/>
            <a:ext cx="7210425" cy="408623"/>
          </a:xfrm>
          <a:prstGeom prst="roundRect">
            <a:avLst>
              <a:gd fmla="val 16667" name="adj"/>
            </a:avLst>
          </a:prstGeom>
          <a:gradFill>
            <a:gsLst>
              <a:gs pos="0">
                <a:srgbClr val="9A6615"/>
              </a:gs>
              <a:gs pos="48000">
                <a:srgbClr val="E29A29"/>
              </a:gs>
              <a:gs pos="100000">
                <a:srgbClr val="ECC07C"/>
              </a:gs>
            </a:gsLst>
            <a:lin ang="16200000" scaled="0"/>
          </a:gra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Address all sensory perceptions (listening, reading, writing, watching, etc.)</a:t>
            </a:r>
            <a:endParaRPr/>
          </a:p>
        </p:txBody>
      </p:sp>
      <p:sp>
        <p:nvSpPr>
          <p:cNvPr id="209" name="Google Shape;209;p10"/>
          <p:cNvSpPr/>
          <p:nvPr/>
        </p:nvSpPr>
        <p:spPr>
          <a:xfrm>
            <a:off x="6815136" y="2987003"/>
            <a:ext cx="3609975" cy="408623"/>
          </a:xfrm>
          <a:prstGeom prst="roundRect">
            <a:avLst>
              <a:gd fmla="val 16667" name="adj"/>
            </a:avLst>
          </a:prstGeom>
          <a:gradFill>
            <a:gsLst>
              <a:gs pos="0">
                <a:srgbClr val="9A6615"/>
              </a:gs>
              <a:gs pos="48000">
                <a:srgbClr val="E29A29"/>
              </a:gs>
              <a:gs pos="100000">
                <a:srgbClr val="ECC07C"/>
              </a:gs>
            </a:gsLst>
            <a:lin ang="16200000" scaled="0"/>
          </a:gra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Prepare extra tasks for fast learners</a:t>
            </a:r>
            <a:endParaRPr/>
          </a:p>
        </p:txBody>
      </p:sp>
      <p:sp>
        <p:nvSpPr>
          <p:cNvPr id="210" name="Google Shape;210;p10"/>
          <p:cNvSpPr/>
          <p:nvPr/>
        </p:nvSpPr>
        <p:spPr>
          <a:xfrm>
            <a:off x="828675" y="4799827"/>
            <a:ext cx="8334375" cy="408623"/>
          </a:xfrm>
          <a:prstGeom prst="roundRect">
            <a:avLst>
              <a:gd fmla="val 16667" name="adj"/>
            </a:avLst>
          </a:prstGeom>
          <a:gradFill>
            <a:gsLst>
              <a:gs pos="0">
                <a:srgbClr val="9A6615"/>
              </a:gs>
              <a:gs pos="48000">
                <a:srgbClr val="E29A29"/>
              </a:gs>
              <a:gs pos="100000">
                <a:srgbClr val="ECC07C"/>
              </a:gs>
            </a:gsLst>
            <a:lin ang="16200000" scaled="0"/>
          </a:gra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Learning counters, station learning (various stations, with different materials and tasks)</a:t>
            </a:r>
            <a:endParaRPr/>
          </a:p>
        </p:txBody>
      </p:sp>
      <p:sp>
        <p:nvSpPr>
          <p:cNvPr id="211" name="Google Shape;211;p10"/>
          <p:cNvSpPr/>
          <p:nvPr/>
        </p:nvSpPr>
        <p:spPr>
          <a:xfrm>
            <a:off x="4014787" y="5418681"/>
            <a:ext cx="6796088" cy="408623"/>
          </a:xfrm>
          <a:prstGeom prst="roundRect">
            <a:avLst>
              <a:gd fmla="val 16667" name="adj"/>
            </a:avLst>
          </a:prstGeom>
          <a:gradFill>
            <a:gsLst>
              <a:gs pos="0">
                <a:srgbClr val="9A6615"/>
              </a:gs>
              <a:gs pos="48000">
                <a:srgbClr val="E29A29"/>
              </a:gs>
              <a:gs pos="100000">
                <a:srgbClr val="ECC07C"/>
              </a:gs>
            </a:gsLst>
            <a:lin ang="16200000" scaled="0"/>
          </a:gra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Individual learning assessments (depending on personal development)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1"/>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b="1" lang="en-GB" sz="1600"/>
              <a:t>Teaching skills: Proficiency in planning and delivering effective lessons.</a:t>
            </a:r>
            <a:endParaRPr/>
          </a:p>
          <a:p>
            <a:pPr indent="0" lvl="0" marL="0" rtl="0" algn="l">
              <a:lnSpc>
                <a:spcPct val="90000"/>
              </a:lnSpc>
              <a:spcBef>
                <a:spcPts val="1000"/>
              </a:spcBef>
              <a:spcAft>
                <a:spcPts val="0"/>
              </a:spcAft>
              <a:buClr>
                <a:schemeClr val="dk1"/>
              </a:buClr>
              <a:buSzPts val="1600"/>
              <a:buNone/>
            </a:pPr>
            <a:r>
              <a:rPr lang="en-GB" sz="1600"/>
              <a:t>In order to deliver high-quality lessons to a diverse group of learners, teachers need proficiency in planning and delivering effective lessons.</a:t>
            </a:r>
            <a:endParaRPr/>
          </a:p>
          <a:p>
            <a:pPr indent="0" lvl="0" marL="0" rtl="0" algn="l">
              <a:lnSpc>
                <a:spcPct val="90000"/>
              </a:lnSpc>
              <a:spcBef>
                <a:spcPts val="1000"/>
              </a:spcBef>
              <a:spcAft>
                <a:spcPts val="0"/>
              </a:spcAft>
              <a:buClr>
                <a:schemeClr val="dk1"/>
              </a:buClr>
              <a:buSzPts val="1600"/>
              <a:buNone/>
            </a:pPr>
            <a:r>
              <a:t/>
            </a:r>
            <a:endParaRPr sz="1600"/>
          </a:p>
          <a:p>
            <a:pPr indent="0" lvl="0" marL="0" rtl="0" algn="l">
              <a:lnSpc>
                <a:spcPct val="90000"/>
              </a:lnSpc>
              <a:spcBef>
                <a:spcPts val="1000"/>
              </a:spcBef>
              <a:spcAft>
                <a:spcPts val="0"/>
              </a:spcAft>
              <a:buClr>
                <a:schemeClr val="dk1"/>
              </a:buClr>
              <a:buSzPts val="1600"/>
              <a:buNone/>
            </a:pPr>
            <a:r>
              <a:rPr lang="en-GB" sz="1600"/>
              <a:t>unexpected</a:t>
            </a:r>
            <a:endParaRPr/>
          </a:p>
        </p:txBody>
      </p:sp>
      <p:pic>
        <p:nvPicPr>
          <p:cNvPr id="217" name="Google Shape;217;p11"/>
          <p:cNvPicPr preferRelativeResize="0"/>
          <p:nvPr/>
        </p:nvPicPr>
        <p:blipFill rotWithShape="1">
          <a:blip r:embed="rId3">
            <a:alphaModFix/>
          </a:blip>
          <a:srcRect b="0" l="0" r="0" t="0"/>
          <a:stretch/>
        </p:blipFill>
        <p:spPr>
          <a:xfrm>
            <a:off x="956607" y="2326549"/>
            <a:ext cx="4569012" cy="2806560"/>
          </a:xfrm>
          <a:prstGeom prst="rect">
            <a:avLst/>
          </a:prstGeom>
          <a:noFill/>
          <a:ln cap="flat" cmpd="sng" w="9525">
            <a:solidFill>
              <a:schemeClr val="dk1"/>
            </a:solidFill>
            <a:prstDash val="solid"/>
            <a:round/>
            <a:headEnd len="sm" w="sm" type="none"/>
            <a:tailEnd len="sm" w="sm" type="none"/>
          </a:ln>
        </p:spPr>
      </p:pic>
      <p:sp>
        <p:nvSpPr>
          <p:cNvPr id="218" name="Google Shape;218;p11"/>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219" name="Google Shape;219;p11"/>
          <p:cNvSpPr txBox="1"/>
          <p:nvPr/>
        </p:nvSpPr>
        <p:spPr>
          <a:xfrm>
            <a:off x="956607" y="5143363"/>
            <a:ext cx="416850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200">
                <a:solidFill>
                  <a:schemeClr val="dk1"/>
                </a:solidFill>
                <a:latin typeface="Calibri"/>
                <a:ea typeface="Calibri"/>
                <a:cs typeface="Calibri"/>
                <a:sym typeface="Calibri"/>
              </a:rPr>
              <a:t>Fig. 1: Concept of lesson planning for inclusive lessons (Black, Lawson &amp; Norwich, 2019, p. 123)</a:t>
            </a:r>
            <a:endParaRPr/>
          </a:p>
        </p:txBody>
      </p:sp>
      <p:grpSp>
        <p:nvGrpSpPr>
          <p:cNvPr id="220" name="Google Shape;220;p11"/>
          <p:cNvGrpSpPr/>
          <p:nvPr/>
        </p:nvGrpSpPr>
        <p:grpSpPr>
          <a:xfrm>
            <a:off x="5706955" y="1923202"/>
            <a:ext cx="6131846" cy="4153493"/>
            <a:chOff x="171610" y="109"/>
            <a:chExt cx="6131846" cy="4153493"/>
          </a:xfrm>
        </p:grpSpPr>
        <p:sp>
          <p:nvSpPr>
            <p:cNvPr id="221" name="Google Shape;221;p11"/>
            <p:cNvSpPr/>
            <p:nvPr/>
          </p:nvSpPr>
          <p:spPr>
            <a:xfrm rot="5400000">
              <a:off x="1732512" y="-1560793"/>
              <a:ext cx="1074123" cy="4195927"/>
            </a:xfrm>
            <a:prstGeom prst="roundRect">
              <a:avLst>
                <a:gd fmla="val 16667" name="adj"/>
              </a:avLst>
            </a:prstGeom>
            <a:solidFill>
              <a:srgbClr val="E0CCCA">
                <a:alpha val="89803"/>
              </a:srgbClr>
            </a:solidFill>
            <a:ln cap="flat" cmpd="sng" w="12700">
              <a:solidFill>
                <a:srgbClr val="E0CCCA">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txBox="1"/>
            <p:nvPr/>
          </p:nvSpPr>
          <p:spPr>
            <a:xfrm>
              <a:off x="224044" y="52543"/>
              <a:ext cx="4091059" cy="969255"/>
            </a:xfrm>
            <a:prstGeom prst="rect">
              <a:avLst/>
            </a:prstGeom>
            <a:noFill/>
            <a:ln>
              <a:noFill/>
            </a:ln>
          </p:spPr>
          <p:txBody>
            <a:bodyPr anchorCtr="0" anchor="ctr" bIns="123825" lIns="247650" spcFirstLastPara="1" rIns="247650" wrap="square" tIns="123825">
              <a:noAutofit/>
            </a:bodyPr>
            <a:lstStyle/>
            <a:p>
              <a:pPr indent="-114300" lvl="1" marL="114300" marR="0" rtl="0" algn="l">
                <a:lnSpc>
                  <a:spcPct val="90000"/>
                </a:lnSpc>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for performance management and appraisal purposes</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not required for all lessons</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formal process</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evaluating purposes</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planning is written down</a:t>
              </a:r>
              <a:endParaRPr/>
            </a:p>
          </p:txBody>
        </p:sp>
        <p:sp>
          <p:nvSpPr>
            <p:cNvPr id="223" name="Google Shape;223;p11"/>
            <p:cNvSpPr/>
            <p:nvPr/>
          </p:nvSpPr>
          <p:spPr>
            <a:xfrm>
              <a:off x="3943248" y="225412"/>
              <a:ext cx="2360208" cy="623515"/>
            </a:xfrm>
            <a:prstGeom prst="roundRect">
              <a:avLst>
                <a:gd fmla="val 16667" name="adj"/>
              </a:avLst>
            </a:prstGeom>
            <a:solidFill>
              <a:srgbClr val="A52F0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txBox="1"/>
            <p:nvPr/>
          </p:nvSpPr>
          <p:spPr>
            <a:xfrm>
              <a:off x="3973685" y="255849"/>
              <a:ext cx="2299334" cy="562641"/>
            </a:xfrm>
            <a:prstGeom prst="rect">
              <a:avLst/>
            </a:prstGeom>
            <a:noFill/>
            <a:ln>
              <a:noFill/>
            </a:ln>
          </p:spPr>
          <p:txBody>
            <a:bodyPr anchorCtr="0" anchor="ctr" bIns="38100" lIns="76200" spcFirstLastPara="1" rIns="76200" wrap="square" tIns="38100">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Formal</a:t>
              </a:r>
              <a:r>
                <a:rPr lang="en-GB" sz="2800">
                  <a:solidFill>
                    <a:schemeClr val="lt1"/>
                  </a:solidFill>
                  <a:latin typeface="Calibri"/>
                  <a:ea typeface="Calibri"/>
                  <a:cs typeface="Calibri"/>
                  <a:sym typeface="Calibri"/>
                </a:rPr>
                <a:t> </a:t>
              </a:r>
              <a:r>
                <a:rPr lang="en-GB" sz="2000">
                  <a:solidFill>
                    <a:schemeClr val="lt1"/>
                  </a:solidFill>
                  <a:latin typeface="Calibri"/>
                  <a:ea typeface="Calibri"/>
                  <a:cs typeface="Calibri"/>
                  <a:sym typeface="Calibri"/>
                </a:rPr>
                <a:t>planning</a:t>
              </a:r>
              <a:endParaRPr sz="2800">
                <a:solidFill>
                  <a:schemeClr val="lt1"/>
                </a:solidFill>
                <a:latin typeface="Calibri"/>
                <a:ea typeface="Calibri"/>
                <a:cs typeface="Calibri"/>
                <a:sym typeface="Calibri"/>
              </a:endParaRPr>
            </a:p>
          </p:txBody>
        </p:sp>
        <p:sp>
          <p:nvSpPr>
            <p:cNvPr id="225" name="Google Shape;225;p11"/>
            <p:cNvSpPr/>
            <p:nvPr/>
          </p:nvSpPr>
          <p:spPr>
            <a:xfrm rot="5400000">
              <a:off x="1610819" y="-297843"/>
              <a:ext cx="1317509" cy="4195927"/>
            </a:xfrm>
            <a:prstGeom prst="roundRect">
              <a:avLst>
                <a:gd fmla="val 16667" name="adj"/>
              </a:avLst>
            </a:prstGeom>
            <a:solidFill>
              <a:srgbClr val="E0CCCA">
                <a:alpha val="89803"/>
              </a:srgbClr>
            </a:solidFill>
            <a:ln cap="flat" cmpd="sng" w="12700">
              <a:solidFill>
                <a:srgbClr val="E0CCCA">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txBox="1"/>
            <p:nvPr/>
          </p:nvSpPr>
          <p:spPr>
            <a:xfrm>
              <a:off x="235925" y="1205681"/>
              <a:ext cx="4067297" cy="1188879"/>
            </a:xfrm>
            <a:prstGeom prst="rect">
              <a:avLst/>
            </a:prstGeom>
            <a:noFill/>
            <a:ln>
              <a:noFill/>
            </a:ln>
          </p:spPr>
          <p:txBody>
            <a:bodyPr anchorCtr="0" anchor="ctr" bIns="123825" lIns="247650" spcFirstLastPara="1" rIns="247650" wrap="square" tIns="123825">
              <a:noAutofit/>
            </a:bodyPr>
            <a:lstStyle/>
            <a:p>
              <a:pPr indent="-114300" lvl="1" marL="114300" marR="0" rtl="0" algn="l">
                <a:lnSpc>
                  <a:spcPct val="90000"/>
                </a:lnSpc>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individually</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lesson specific</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some elements of formal planning</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informal, interactive, ongoing process </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formative and practical purposes</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planning is written down, in-mind planning for the lesson</a:t>
              </a:r>
              <a:endParaRPr/>
            </a:p>
          </p:txBody>
        </p:sp>
        <p:sp>
          <p:nvSpPr>
            <p:cNvPr id="227" name="Google Shape;227;p11"/>
            <p:cNvSpPr/>
            <p:nvPr/>
          </p:nvSpPr>
          <p:spPr>
            <a:xfrm>
              <a:off x="3943248" y="1488361"/>
              <a:ext cx="2360208" cy="623515"/>
            </a:xfrm>
            <a:prstGeom prst="roundRect">
              <a:avLst>
                <a:gd fmla="val 16667" name="adj"/>
              </a:avLst>
            </a:prstGeom>
            <a:solidFill>
              <a:srgbClr val="A52F0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1"/>
            <p:cNvSpPr txBox="1"/>
            <p:nvPr/>
          </p:nvSpPr>
          <p:spPr>
            <a:xfrm>
              <a:off x="3973685" y="1518798"/>
              <a:ext cx="2299334" cy="562641"/>
            </a:xfrm>
            <a:prstGeom prst="rect">
              <a:avLst/>
            </a:prstGeom>
            <a:noFill/>
            <a:ln>
              <a:noFill/>
            </a:ln>
          </p:spPr>
          <p:txBody>
            <a:bodyPr anchorCtr="0" anchor="ctr" bIns="38100" lIns="76200" spcFirstLastPara="1" rIns="76200" wrap="square" tIns="38100">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Personal planning</a:t>
              </a:r>
              <a:endParaRPr/>
            </a:p>
          </p:txBody>
        </p:sp>
        <p:sp>
          <p:nvSpPr>
            <p:cNvPr id="229" name="Google Shape;229;p11"/>
            <p:cNvSpPr/>
            <p:nvPr/>
          </p:nvSpPr>
          <p:spPr>
            <a:xfrm rot="5400000">
              <a:off x="1813345" y="884272"/>
              <a:ext cx="912457" cy="4195927"/>
            </a:xfrm>
            <a:prstGeom prst="roundRect">
              <a:avLst>
                <a:gd fmla="val 16667" name="adj"/>
              </a:avLst>
            </a:prstGeom>
            <a:solidFill>
              <a:srgbClr val="E0CCCA">
                <a:alpha val="89803"/>
              </a:srgbClr>
            </a:solidFill>
            <a:ln cap="flat" cmpd="sng" w="12700">
              <a:solidFill>
                <a:srgbClr val="E0CCCA">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txBox="1"/>
            <p:nvPr/>
          </p:nvSpPr>
          <p:spPr>
            <a:xfrm>
              <a:off x="216152" y="2570549"/>
              <a:ext cx="4106843" cy="823373"/>
            </a:xfrm>
            <a:prstGeom prst="rect">
              <a:avLst/>
            </a:prstGeom>
            <a:noFill/>
            <a:ln>
              <a:noFill/>
            </a:ln>
          </p:spPr>
          <p:txBody>
            <a:bodyPr anchorCtr="0" anchor="ctr" bIns="123825" lIns="247650" spcFirstLastPara="1" rIns="247650" wrap="square" tIns="123825">
              <a:noAutofit/>
            </a:bodyPr>
            <a:lstStyle/>
            <a:p>
              <a:pPr indent="-114300" lvl="1" marL="114300" marR="0" rtl="0" algn="l">
                <a:lnSpc>
                  <a:spcPct val="90000"/>
                </a:lnSpc>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formative and practical purposes</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planning is written down or takes place in the mind</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for unexpected situations, gives some kind of flexibility, adaptability</a:t>
              </a:r>
              <a:endParaRPr/>
            </a:p>
          </p:txBody>
        </p:sp>
        <p:sp>
          <p:nvSpPr>
            <p:cNvPr id="231" name="Google Shape;231;p11"/>
            <p:cNvSpPr/>
            <p:nvPr/>
          </p:nvSpPr>
          <p:spPr>
            <a:xfrm>
              <a:off x="3943248" y="2670478"/>
              <a:ext cx="2360208" cy="623515"/>
            </a:xfrm>
            <a:prstGeom prst="roundRect">
              <a:avLst>
                <a:gd fmla="val 16667" name="adj"/>
              </a:avLst>
            </a:prstGeom>
            <a:solidFill>
              <a:srgbClr val="A52F0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txBox="1"/>
            <p:nvPr/>
          </p:nvSpPr>
          <p:spPr>
            <a:xfrm>
              <a:off x="3973685" y="2700915"/>
              <a:ext cx="2299334" cy="562641"/>
            </a:xfrm>
            <a:prstGeom prst="rect">
              <a:avLst/>
            </a:prstGeom>
            <a:noFill/>
            <a:ln>
              <a:noFill/>
            </a:ln>
          </p:spPr>
          <p:txBody>
            <a:bodyPr anchorCtr="0" anchor="ctr" bIns="38100" lIns="76200" spcFirstLastPara="1" rIns="76200" wrap="square" tIns="38100">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Extended planning</a:t>
              </a:r>
              <a:endParaRPr/>
            </a:p>
          </p:txBody>
        </p:sp>
        <p:sp>
          <p:nvSpPr>
            <p:cNvPr id="233" name="Google Shape;233;p11"/>
            <p:cNvSpPr/>
            <p:nvPr/>
          </p:nvSpPr>
          <p:spPr>
            <a:xfrm rot="5400000">
              <a:off x="2026666" y="1731636"/>
              <a:ext cx="485815" cy="4195927"/>
            </a:xfrm>
            <a:prstGeom prst="roundRect">
              <a:avLst>
                <a:gd fmla="val 16667" name="adj"/>
              </a:avLst>
            </a:prstGeom>
            <a:solidFill>
              <a:srgbClr val="E0CCCA">
                <a:alpha val="89803"/>
              </a:srgbClr>
            </a:solidFill>
            <a:ln cap="flat" cmpd="sng" w="12700">
              <a:solidFill>
                <a:srgbClr val="E0CCCA">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txBox="1"/>
            <p:nvPr/>
          </p:nvSpPr>
          <p:spPr>
            <a:xfrm>
              <a:off x="195326" y="3610408"/>
              <a:ext cx="4148495" cy="438383"/>
            </a:xfrm>
            <a:prstGeom prst="rect">
              <a:avLst/>
            </a:prstGeom>
            <a:noFill/>
            <a:ln>
              <a:noFill/>
            </a:ln>
          </p:spPr>
          <p:txBody>
            <a:bodyPr anchorCtr="0" anchor="ctr" bIns="123825" lIns="247650" spcFirstLastPara="1" rIns="247650" wrap="square" tIns="123825">
              <a:noAutofit/>
            </a:bodyPr>
            <a:lstStyle/>
            <a:p>
              <a:pPr indent="-114300" lvl="1" marL="114300" marR="0" rtl="0" algn="l">
                <a:lnSpc>
                  <a:spcPct val="90000"/>
                </a:lnSpc>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planning takes place in the mind</a:t>
              </a:r>
              <a:endParaRPr/>
            </a:p>
            <a:p>
              <a:pPr indent="-114300" lvl="1" marL="114300" marR="0" rtl="0" algn="l">
                <a:lnSpc>
                  <a:spcPct val="90000"/>
                </a:lnSpc>
                <a:spcBef>
                  <a:spcPts val="18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during the lesson in response to the unexpected</a:t>
              </a:r>
              <a:endParaRPr/>
            </a:p>
          </p:txBody>
        </p:sp>
        <p:sp>
          <p:nvSpPr>
            <p:cNvPr id="235" name="Google Shape;235;p11"/>
            <p:cNvSpPr/>
            <p:nvPr/>
          </p:nvSpPr>
          <p:spPr>
            <a:xfrm>
              <a:off x="3943248" y="3505597"/>
              <a:ext cx="2360208" cy="648005"/>
            </a:xfrm>
            <a:prstGeom prst="roundRect">
              <a:avLst>
                <a:gd fmla="val 16667" name="adj"/>
              </a:avLst>
            </a:prstGeom>
            <a:solidFill>
              <a:srgbClr val="A52F0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txBox="1"/>
            <p:nvPr/>
          </p:nvSpPr>
          <p:spPr>
            <a:xfrm>
              <a:off x="3974881" y="3537230"/>
              <a:ext cx="2296942" cy="584739"/>
            </a:xfrm>
            <a:prstGeom prst="rect">
              <a:avLst/>
            </a:prstGeom>
            <a:noFill/>
            <a:ln>
              <a:noFill/>
            </a:ln>
          </p:spPr>
          <p:txBody>
            <a:bodyPr anchorCtr="0" anchor="ctr" bIns="38100" lIns="76200" spcFirstLastPara="1" rIns="76200" wrap="square" tIns="38100">
              <a:noAutofit/>
            </a:bodyPr>
            <a:lstStyle/>
            <a:p>
              <a:pPr indent="0" lvl="0" marL="0" marR="0" rtl="0" algn="ctr">
                <a:lnSpc>
                  <a:spcPct val="90000"/>
                </a:lnSpc>
                <a:spcBef>
                  <a:spcPts val="0"/>
                </a:spcBef>
                <a:spcAft>
                  <a:spcPts val="0"/>
                </a:spcAft>
                <a:buClr>
                  <a:schemeClr val="lt1"/>
                </a:buClr>
                <a:buSzPts val="2000"/>
                <a:buFont typeface="Calibri"/>
                <a:buNone/>
              </a:pPr>
              <a:r>
                <a:rPr lang="en-GB" sz="2000">
                  <a:solidFill>
                    <a:schemeClr val="lt1"/>
                  </a:solidFill>
                  <a:latin typeface="Calibri"/>
                  <a:ea typeface="Calibri"/>
                  <a:cs typeface="Calibri"/>
                  <a:sym typeface="Calibri"/>
                </a:rPr>
                <a:t>Planning on the fly</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2"/>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242" name="Google Shape;242;p12"/>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1600"/>
              <a:buNone/>
            </a:pPr>
            <a:r>
              <a:rPr lang="en-GB" sz="1600"/>
              <a:t>The </a:t>
            </a:r>
            <a:r>
              <a:rPr b="1" lang="en-GB" sz="1600"/>
              <a:t>professional skills </a:t>
            </a:r>
            <a:r>
              <a:rPr lang="en-GB" sz="1600"/>
              <a:t>of a teacher for dyscalculic students are:</a:t>
            </a:r>
            <a:endParaRPr/>
          </a:p>
          <a:p>
            <a:pPr indent="0" lvl="0" marL="0" rtl="0" algn="l">
              <a:lnSpc>
                <a:spcPct val="150000"/>
              </a:lnSpc>
              <a:spcBef>
                <a:spcPts val="10"/>
              </a:spcBef>
              <a:spcAft>
                <a:spcPts val="0"/>
              </a:spcAft>
              <a:buClr>
                <a:schemeClr val="dk1"/>
              </a:buClr>
              <a:buSzPts val="1600"/>
              <a:buNone/>
            </a:pPr>
            <a:r>
              <a:t/>
            </a:r>
            <a:endParaRPr sz="1600"/>
          </a:p>
        </p:txBody>
      </p:sp>
      <p:grpSp>
        <p:nvGrpSpPr>
          <p:cNvPr id="243" name="Google Shape;243;p12"/>
          <p:cNvGrpSpPr/>
          <p:nvPr/>
        </p:nvGrpSpPr>
        <p:grpSpPr>
          <a:xfrm>
            <a:off x="843016" y="1931769"/>
            <a:ext cx="10267470" cy="3689167"/>
            <a:chOff x="4817" y="79218"/>
            <a:chExt cx="10267470" cy="3689167"/>
          </a:xfrm>
        </p:grpSpPr>
        <p:sp>
          <p:nvSpPr>
            <p:cNvPr id="244" name="Google Shape;244;p12"/>
            <p:cNvSpPr/>
            <p:nvPr/>
          </p:nvSpPr>
          <p:spPr>
            <a:xfrm>
              <a:off x="4817" y="79218"/>
              <a:ext cx="1846667" cy="547000"/>
            </a:xfrm>
            <a:prstGeom prst="rect">
              <a:avLst/>
            </a:prstGeom>
            <a:solidFill>
              <a:srgbClr val="EF9668"/>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2"/>
            <p:cNvSpPr txBox="1"/>
            <p:nvPr/>
          </p:nvSpPr>
          <p:spPr>
            <a:xfrm>
              <a:off x="4817" y="79218"/>
              <a:ext cx="1846667" cy="547000"/>
            </a:xfrm>
            <a:prstGeom prst="rect">
              <a:avLst/>
            </a:prstGeom>
            <a:noFill/>
            <a:ln>
              <a:noFill/>
            </a:ln>
          </p:spPr>
          <p:txBody>
            <a:bodyPr anchorCtr="0" anchor="ctr" bIns="60950" lIns="106675" spcFirstLastPara="1" rIns="106675" wrap="square" tIns="60950">
              <a:noAutofit/>
            </a:bodyPr>
            <a:lstStyle/>
            <a:p>
              <a:pPr indent="0" lvl="0" marL="0" marR="0" rtl="0" algn="ctr">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knowledge</a:t>
              </a:r>
              <a:endParaRPr/>
            </a:p>
          </p:txBody>
        </p:sp>
        <p:sp>
          <p:nvSpPr>
            <p:cNvPr id="246" name="Google Shape;246;p12"/>
            <p:cNvSpPr/>
            <p:nvPr/>
          </p:nvSpPr>
          <p:spPr>
            <a:xfrm>
              <a:off x="4817" y="626218"/>
              <a:ext cx="1846667" cy="314216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2"/>
            <p:cNvSpPr txBox="1"/>
            <p:nvPr/>
          </p:nvSpPr>
          <p:spPr>
            <a:xfrm>
              <a:off x="4817" y="626218"/>
              <a:ext cx="1846667" cy="3142167"/>
            </a:xfrm>
            <a:prstGeom prst="rect">
              <a:avLst/>
            </a:prstGeom>
            <a:noFill/>
            <a:ln>
              <a:noFill/>
            </a:ln>
          </p:spPr>
          <p:txBody>
            <a:bodyPr anchorCtr="0" anchor="t" bIns="120000" lIns="80000" spcFirstLastPara="1" rIns="106675" wrap="square" tIns="80000">
              <a:noAutofit/>
            </a:bodyPr>
            <a:lstStyle/>
            <a:p>
              <a:pPr indent="-114300" lvl="1" marL="114300" marR="0" rtl="0" algn="l">
                <a:lnSpc>
                  <a:spcPct val="90000"/>
                </a:lnSpc>
                <a:spcBef>
                  <a:spcPts val="0"/>
                </a:spcBef>
                <a:spcAft>
                  <a:spcPts val="0"/>
                </a:spcAft>
                <a:buClr>
                  <a:schemeClr val="dk1"/>
                </a:buClr>
                <a:buSzPts val="1500"/>
                <a:buFont typeface="Calibri"/>
                <a:buChar char="•"/>
              </a:pPr>
              <a:r>
                <a:rPr b="0" i="0" lang="en-GB" sz="1500" u="none" cap="none" strike="noStrike">
                  <a:solidFill>
                    <a:schemeClr val="dk1"/>
                  </a:solidFill>
                  <a:latin typeface="Calibri"/>
                  <a:ea typeface="Calibri"/>
                  <a:cs typeface="Calibri"/>
                  <a:sym typeface="Calibri"/>
                </a:rPr>
                <a:t>In order to effectively teach dyscalculic learners, teachers need to know about dyscalculia and its effects on the learning processes, the learners, the family, friends and other learners in class</a:t>
              </a:r>
              <a:endParaRPr/>
            </a:p>
          </p:txBody>
        </p:sp>
        <p:sp>
          <p:nvSpPr>
            <p:cNvPr id="248" name="Google Shape;248;p12"/>
            <p:cNvSpPr/>
            <p:nvPr/>
          </p:nvSpPr>
          <p:spPr>
            <a:xfrm>
              <a:off x="2110018" y="79218"/>
              <a:ext cx="1846667" cy="547000"/>
            </a:xfrm>
            <a:prstGeom prst="rect">
              <a:avLst/>
            </a:prstGeom>
            <a:solidFill>
              <a:srgbClr val="EF9668"/>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2"/>
            <p:cNvSpPr txBox="1"/>
            <p:nvPr/>
          </p:nvSpPr>
          <p:spPr>
            <a:xfrm>
              <a:off x="2110018" y="79218"/>
              <a:ext cx="1846667" cy="547000"/>
            </a:xfrm>
            <a:prstGeom prst="rect">
              <a:avLst/>
            </a:prstGeom>
            <a:noFill/>
            <a:ln>
              <a:noFill/>
            </a:ln>
          </p:spPr>
          <p:txBody>
            <a:bodyPr anchorCtr="0" anchor="ctr" bIns="60950" lIns="106675" spcFirstLastPara="1" rIns="106675" wrap="square" tIns="60950">
              <a:noAutofit/>
            </a:bodyPr>
            <a:lstStyle/>
            <a:p>
              <a:pPr indent="0" lvl="0" marL="0" marR="0" rtl="0" algn="ctr">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closeness</a:t>
              </a:r>
              <a:endParaRPr/>
            </a:p>
          </p:txBody>
        </p:sp>
        <p:sp>
          <p:nvSpPr>
            <p:cNvPr id="250" name="Google Shape;250;p12"/>
            <p:cNvSpPr/>
            <p:nvPr/>
          </p:nvSpPr>
          <p:spPr>
            <a:xfrm>
              <a:off x="2110018" y="626218"/>
              <a:ext cx="1846667" cy="314216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2"/>
            <p:cNvSpPr txBox="1"/>
            <p:nvPr/>
          </p:nvSpPr>
          <p:spPr>
            <a:xfrm>
              <a:off x="2110018" y="626218"/>
              <a:ext cx="1846667" cy="3142167"/>
            </a:xfrm>
            <a:prstGeom prst="rect">
              <a:avLst/>
            </a:prstGeom>
            <a:noFill/>
            <a:ln>
              <a:noFill/>
            </a:ln>
          </p:spPr>
          <p:txBody>
            <a:bodyPr anchorCtr="0" anchor="t" bIns="120000" lIns="80000" spcFirstLastPara="1" rIns="106675" wrap="square" tIns="80000">
              <a:noAutofit/>
            </a:bodyPr>
            <a:lstStyle/>
            <a:p>
              <a:pPr indent="-114300" lvl="1" marL="114300" marR="0" rtl="0" algn="l">
                <a:lnSpc>
                  <a:spcPct val="90000"/>
                </a:lnSpc>
                <a:spcBef>
                  <a:spcPts val="0"/>
                </a:spcBef>
                <a:spcAft>
                  <a:spcPts val="0"/>
                </a:spcAft>
                <a:buClr>
                  <a:schemeClr val="dk1"/>
                </a:buClr>
                <a:buSzPts val="1500"/>
                <a:buFont typeface="Calibri"/>
                <a:buChar char="•"/>
              </a:pPr>
              <a:r>
                <a:rPr b="0" i="0" lang="en-GB" sz="1500" u="none" cap="none" strike="noStrike">
                  <a:solidFill>
                    <a:schemeClr val="dk1"/>
                  </a:solidFill>
                  <a:latin typeface="Calibri"/>
                  <a:ea typeface="Calibri"/>
                  <a:cs typeface="Calibri"/>
                  <a:sym typeface="Calibri"/>
                </a:rPr>
                <a:t>Teacher needs to know each learner in the class, so s/he can help them individually</a:t>
              </a:r>
              <a:endParaRPr/>
            </a:p>
            <a:p>
              <a:pPr indent="-114300" lvl="1" marL="114300" marR="0" rtl="0" algn="l">
                <a:lnSpc>
                  <a:spcPct val="90000"/>
                </a:lnSpc>
                <a:spcBef>
                  <a:spcPts val="225"/>
                </a:spcBef>
                <a:spcAft>
                  <a:spcPts val="0"/>
                </a:spcAft>
                <a:buClr>
                  <a:schemeClr val="dk1"/>
                </a:buClr>
                <a:buSzPts val="1500"/>
                <a:buFont typeface="Calibri"/>
                <a:buChar char="•"/>
              </a:pPr>
              <a:r>
                <a:rPr b="0" i="0" lang="en-GB" sz="1500" u="none" cap="none" strike="noStrike">
                  <a:solidFill>
                    <a:schemeClr val="dk1"/>
                  </a:solidFill>
                  <a:latin typeface="Calibri"/>
                  <a:ea typeface="Calibri"/>
                  <a:cs typeface="Calibri"/>
                  <a:sym typeface="Calibri"/>
                </a:rPr>
                <a:t>Only when the teacher knows what each of the learner needs, s/he can help them effectively</a:t>
              </a:r>
              <a:endParaRPr/>
            </a:p>
          </p:txBody>
        </p:sp>
        <p:sp>
          <p:nvSpPr>
            <p:cNvPr id="252" name="Google Shape;252;p12"/>
            <p:cNvSpPr/>
            <p:nvPr/>
          </p:nvSpPr>
          <p:spPr>
            <a:xfrm>
              <a:off x="4215218" y="79218"/>
              <a:ext cx="1846667" cy="547000"/>
            </a:xfrm>
            <a:prstGeom prst="rect">
              <a:avLst/>
            </a:prstGeom>
            <a:solidFill>
              <a:srgbClr val="EF9668"/>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2"/>
            <p:cNvSpPr txBox="1"/>
            <p:nvPr/>
          </p:nvSpPr>
          <p:spPr>
            <a:xfrm>
              <a:off x="4215218" y="79218"/>
              <a:ext cx="1846667" cy="547000"/>
            </a:xfrm>
            <a:prstGeom prst="rect">
              <a:avLst/>
            </a:prstGeom>
            <a:noFill/>
            <a:ln>
              <a:noFill/>
            </a:ln>
          </p:spPr>
          <p:txBody>
            <a:bodyPr anchorCtr="0" anchor="ctr" bIns="60950" lIns="106675" spcFirstLastPara="1" rIns="106675" wrap="square" tIns="60950">
              <a:noAutofit/>
            </a:bodyPr>
            <a:lstStyle/>
            <a:p>
              <a:pPr indent="0" lvl="0" marL="0" marR="0" rtl="0" algn="ctr">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pedagogue</a:t>
              </a:r>
              <a:endParaRPr/>
            </a:p>
          </p:txBody>
        </p:sp>
        <p:sp>
          <p:nvSpPr>
            <p:cNvPr id="254" name="Google Shape;254;p12"/>
            <p:cNvSpPr/>
            <p:nvPr/>
          </p:nvSpPr>
          <p:spPr>
            <a:xfrm>
              <a:off x="4215218" y="626218"/>
              <a:ext cx="1846667" cy="314216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2"/>
            <p:cNvSpPr txBox="1"/>
            <p:nvPr/>
          </p:nvSpPr>
          <p:spPr>
            <a:xfrm>
              <a:off x="4215218" y="626218"/>
              <a:ext cx="1846667" cy="3142167"/>
            </a:xfrm>
            <a:prstGeom prst="rect">
              <a:avLst/>
            </a:prstGeom>
            <a:noFill/>
            <a:ln>
              <a:noFill/>
            </a:ln>
          </p:spPr>
          <p:txBody>
            <a:bodyPr anchorCtr="0" anchor="t" bIns="120000" lIns="80000" spcFirstLastPara="1" rIns="106675" wrap="square" tIns="80000">
              <a:noAutofit/>
            </a:bodyPr>
            <a:lstStyle/>
            <a:p>
              <a:pPr indent="-114300" lvl="1" marL="114300" marR="0" rtl="0" algn="l">
                <a:lnSpc>
                  <a:spcPct val="90000"/>
                </a:lnSpc>
                <a:spcBef>
                  <a:spcPts val="0"/>
                </a:spcBef>
                <a:spcAft>
                  <a:spcPts val="0"/>
                </a:spcAft>
                <a:buClr>
                  <a:schemeClr val="dk1"/>
                </a:buClr>
                <a:buSzPts val="1500"/>
                <a:buFont typeface="Calibri"/>
                <a:buChar char="•"/>
              </a:pPr>
              <a:r>
                <a:rPr b="0" i="0" lang="en-GB" sz="1500" u="none" cap="none" strike="noStrike">
                  <a:solidFill>
                    <a:schemeClr val="dk1"/>
                  </a:solidFill>
                  <a:latin typeface="Calibri"/>
                  <a:ea typeface="Calibri"/>
                  <a:cs typeface="Calibri"/>
                  <a:sym typeface="Calibri"/>
                </a:rPr>
                <a:t>Teacher should not look at dyscalculic learners as ill children</a:t>
              </a:r>
              <a:endParaRPr/>
            </a:p>
            <a:p>
              <a:pPr indent="-114300" lvl="1" marL="114300" marR="0" rtl="0" algn="l">
                <a:lnSpc>
                  <a:spcPct val="90000"/>
                </a:lnSpc>
                <a:spcBef>
                  <a:spcPts val="225"/>
                </a:spcBef>
                <a:spcAft>
                  <a:spcPts val="0"/>
                </a:spcAft>
                <a:buClr>
                  <a:schemeClr val="dk1"/>
                </a:buClr>
                <a:buSzPts val="1500"/>
                <a:buFont typeface="Calibri"/>
                <a:buChar char="•"/>
              </a:pPr>
              <a:r>
                <a:rPr b="0" i="0" lang="en-GB" sz="1500" u="none" cap="none" strike="noStrike">
                  <a:solidFill>
                    <a:schemeClr val="dk1"/>
                  </a:solidFill>
                  <a:latin typeface="Calibri"/>
                  <a:ea typeface="Calibri"/>
                  <a:cs typeface="Calibri"/>
                  <a:sym typeface="Calibri"/>
                </a:rPr>
                <a:t>Teacher should treat them as children with a speciality</a:t>
              </a:r>
              <a:endParaRPr/>
            </a:p>
          </p:txBody>
        </p:sp>
        <p:sp>
          <p:nvSpPr>
            <p:cNvPr id="256" name="Google Shape;256;p12"/>
            <p:cNvSpPr/>
            <p:nvPr/>
          </p:nvSpPr>
          <p:spPr>
            <a:xfrm>
              <a:off x="6320419" y="79218"/>
              <a:ext cx="1846667" cy="547000"/>
            </a:xfrm>
            <a:prstGeom prst="rect">
              <a:avLst/>
            </a:prstGeom>
            <a:solidFill>
              <a:srgbClr val="EF9668"/>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2"/>
            <p:cNvSpPr txBox="1"/>
            <p:nvPr/>
          </p:nvSpPr>
          <p:spPr>
            <a:xfrm>
              <a:off x="6320419" y="79218"/>
              <a:ext cx="1846667" cy="547000"/>
            </a:xfrm>
            <a:prstGeom prst="rect">
              <a:avLst/>
            </a:prstGeom>
            <a:noFill/>
            <a:ln>
              <a:noFill/>
            </a:ln>
          </p:spPr>
          <p:txBody>
            <a:bodyPr anchorCtr="0" anchor="ctr" bIns="60950" lIns="106675" spcFirstLastPara="1" rIns="106675" wrap="square" tIns="60950">
              <a:noAutofit/>
            </a:bodyPr>
            <a:lstStyle/>
            <a:p>
              <a:pPr indent="0" lvl="0" marL="0" marR="0" rtl="0" algn="ctr">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further education and training</a:t>
              </a:r>
              <a:endParaRPr/>
            </a:p>
          </p:txBody>
        </p:sp>
        <p:sp>
          <p:nvSpPr>
            <p:cNvPr id="258" name="Google Shape;258;p12"/>
            <p:cNvSpPr/>
            <p:nvPr/>
          </p:nvSpPr>
          <p:spPr>
            <a:xfrm>
              <a:off x="6320419" y="626218"/>
              <a:ext cx="1846667" cy="314216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2"/>
            <p:cNvSpPr txBox="1"/>
            <p:nvPr/>
          </p:nvSpPr>
          <p:spPr>
            <a:xfrm>
              <a:off x="6320419" y="626218"/>
              <a:ext cx="1846667" cy="3142167"/>
            </a:xfrm>
            <a:prstGeom prst="rect">
              <a:avLst/>
            </a:prstGeom>
            <a:noFill/>
            <a:ln>
              <a:noFill/>
            </a:ln>
          </p:spPr>
          <p:txBody>
            <a:bodyPr anchorCtr="0" anchor="t" bIns="120000" lIns="80000" spcFirstLastPara="1" rIns="106675" wrap="square" tIns="80000">
              <a:noAutofit/>
            </a:bodyPr>
            <a:lstStyle/>
            <a:p>
              <a:pPr indent="-114300" lvl="1" marL="114300" marR="0" rtl="0" algn="l">
                <a:lnSpc>
                  <a:spcPct val="90000"/>
                </a:lnSpc>
                <a:spcBef>
                  <a:spcPts val="0"/>
                </a:spcBef>
                <a:spcAft>
                  <a:spcPts val="0"/>
                </a:spcAft>
                <a:buClr>
                  <a:schemeClr val="dk1"/>
                </a:buClr>
                <a:buSzPts val="1500"/>
                <a:buFont typeface="Calibri"/>
                <a:buChar char="•"/>
              </a:pPr>
              <a:r>
                <a:rPr b="0" i="0" lang="en-GB" sz="1500" u="none" cap="none" strike="noStrike">
                  <a:solidFill>
                    <a:schemeClr val="dk1"/>
                  </a:solidFill>
                  <a:latin typeface="Calibri"/>
                  <a:ea typeface="Calibri"/>
                  <a:cs typeface="Calibri"/>
                  <a:sym typeface="Calibri"/>
                </a:rPr>
                <a:t>Teacher needs to actively take part in further education and training concerning teaching, learning and dyscalculia, because the knowledge about dyscalculia is not final, it is still being researched and new insights are being gained</a:t>
              </a:r>
              <a:endParaRPr/>
            </a:p>
          </p:txBody>
        </p:sp>
        <p:sp>
          <p:nvSpPr>
            <p:cNvPr id="260" name="Google Shape;260;p12"/>
            <p:cNvSpPr/>
            <p:nvPr/>
          </p:nvSpPr>
          <p:spPr>
            <a:xfrm>
              <a:off x="8425620" y="79218"/>
              <a:ext cx="1846667" cy="547000"/>
            </a:xfrm>
            <a:prstGeom prst="rect">
              <a:avLst/>
            </a:prstGeom>
            <a:solidFill>
              <a:srgbClr val="EF9668"/>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2"/>
            <p:cNvSpPr txBox="1"/>
            <p:nvPr/>
          </p:nvSpPr>
          <p:spPr>
            <a:xfrm>
              <a:off x="8425620" y="79218"/>
              <a:ext cx="1846667" cy="547000"/>
            </a:xfrm>
            <a:prstGeom prst="rect">
              <a:avLst/>
            </a:prstGeom>
            <a:noFill/>
            <a:ln>
              <a:noFill/>
            </a:ln>
          </p:spPr>
          <p:txBody>
            <a:bodyPr anchorCtr="0" anchor="ctr" bIns="60950" lIns="106675" spcFirstLastPara="1" rIns="106675" wrap="square" tIns="60950">
              <a:noAutofit/>
            </a:bodyPr>
            <a:lstStyle/>
            <a:p>
              <a:pPr indent="0" lvl="0" marL="0" marR="0" rtl="0" algn="ctr">
                <a:lnSpc>
                  <a:spcPct val="90000"/>
                </a:lnSpc>
                <a:spcBef>
                  <a:spcPts val="0"/>
                </a:spcBef>
                <a:spcAft>
                  <a:spcPts val="0"/>
                </a:spcAft>
                <a:buClr>
                  <a:schemeClr val="lt1"/>
                </a:buClr>
                <a:buSzPts val="1500"/>
                <a:buFont typeface="Calibri"/>
                <a:buNone/>
              </a:pPr>
              <a:r>
                <a:rPr lang="en-GB" sz="1500">
                  <a:solidFill>
                    <a:schemeClr val="lt1"/>
                  </a:solidFill>
                  <a:latin typeface="Calibri"/>
                  <a:ea typeface="Calibri"/>
                  <a:cs typeface="Calibri"/>
                  <a:sym typeface="Calibri"/>
                </a:rPr>
                <a:t>network</a:t>
              </a:r>
              <a:endParaRPr/>
            </a:p>
          </p:txBody>
        </p:sp>
        <p:sp>
          <p:nvSpPr>
            <p:cNvPr id="262" name="Google Shape;262;p12"/>
            <p:cNvSpPr/>
            <p:nvPr/>
          </p:nvSpPr>
          <p:spPr>
            <a:xfrm>
              <a:off x="8425620" y="626218"/>
              <a:ext cx="1846667" cy="3142167"/>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2"/>
            <p:cNvSpPr txBox="1"/>
            <p:nvPr/>
          </p:nvSpPr>
          <p:spPr>
            <a:xfrm>
              <a:off x="8425620" y="626218"/>
              <a:ext cx="1846667" cy="3142167"/>
            </a:xfrm>
            <a:prstGeom prst="rect">
              <a:avLst/>
            </a:prstGeom>
            <a:noFill/>
            <a:ln>
              <a:noFill/>
            </a:ln>
          </p:spPr>
          <p:txBody>
            <a:bodyPr anchorCtr="0" anchor="t" bIns="120000" lIns="80000" spcFirstLastPara="1" rIns="106675" wrap="square" tIns="80000">
              <a:noAutofit/>
            </a:bodyPr>
            <a:lstStyle/>
            <a:p>
              <a:pPr indent="-114300" lvl="1" marL="114300" marR="0" rtl="0" algn="l">
                <a:lnSpc>
                  <a:spcPct val="90000"/>
                </a:lnSpc>
                <a:spcBef>
                  <a:spcPts val="0"/>
                </a:spcBef>
                <a:spcAft>
                  <a:spcPts val="0"/>
                </a:spcAft>
                <a:buClr>
                  <a:schemeClr val="dk1"/>
                </a:buClr>
                <a:buSzPts val="1500"/>
                <a:buFont typeface="Calibri"/>
                <a:buChar char="•"/>
              </a:pPr>
              <a:r>
                <a:rPr b="0" i="0" lang="en-GB" sz="1500" u="none" cap="none" strike="noStrike">
                  <a:solidFill>
                    <a:schemeClr val="dk1"/>
                  </a:solidFill>
                  <a:latin typeface="Calibri"/>
                  <a:ea typeface="Calibri"/>
                  <a:cs typeface="Calibri"/>
                  <a:sym typeface="Calibri"/>
                </a:rPr>
                <a:t>Teacher needs to build a network with other teachers, so they can advise each other on the learning processes of the dyscalculic learners</a:t>
              </a:r>
              <a:endParaRPr/>
            </a:p>
            <a:p>
              <a:pPr indent="-114300" lvl="1" marL="114300" marR="0" rtl="0" algn="l">
                <a:lnSpc>
                  <a:spcPct val="90000"/>
                </a:lnSpc>
                <a:spcBef>
                  <a:spcPts val="225"/>
                </a:spcBef>
                <a:spcAft>
                  <a:spcPts val="0"/>
                </a:spcAft>
                <a:buClr>
                  <a:schemeClr val="dk1"/>
                </a:buClr>
                <a:buSzPts val="1500"/>
                <a:buFont typeface="Calibri"/>
                <a:buChar char="•"/>
              </a:pPr>
              <a:r>
                <a:rPr b="0" i="0" lang="en-GB" sz="1500" u="none" cap="none" strike="noStrike">
                  <a:solidFill>
                    <a:schemeClr val="dk1"/>
                  </a:solidFill>
                  <a:latin typeface="Calibri"/>
                  <a:ea typeface="Calibri"/>
                  <a:cs typeface="Calibri"/>
                  <a:sym typeface="Calibri"/>
                </a:rPr>
                <a:t>Teacher should also stay in contact with the family of the dyscalculic learners</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3"/>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269" name="Google Shape;269;p13"/>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1600"/>
              <a:buNone/>
            </a:pPr>
            <a:r>
              <a:rPr lang="en-GB" sz="1600"/>
              <a:t>Awareness of the importance of </a:t>
            </a:r>
            <a:r>
              <a:rPr b="1" lang="en-GB" sz="1600"/>
              <a:t>continuous professional development </a:t>
            </a:r>
            <a:r>
              <a:rPr lang="en-GB" sz="1600"/>
              <a:t>for educators is crucial. The professionalisation of teachers plays a central role in supporting learners with dyscalculia. Here are some essential professional skills that teachers should develop in this context:</a:t>
            </a:r>
            <a:endParaRPr/>
          </a:p>
          <a:p>
            <a:pPr indent="0" lvl="0" marL="0" rtl="0" algn="l">
              <a:lnSpc>
                <a:spcPct val="150000"/>
              </a:lnSpc>
              <a:spcBef>
                <a:spcPts val="10"/>
              </a:spcBef>
              <a:spcAft>
                <a:spcPts val="0"/>
              </a:spcAft>
              <a:buClr>
                <a:schemeClr val="dk1"/>
              </a:buClr>
              <a:buSzPts val="1600"/>
              <a:buNone/>
            </a:pPr>
            <a:r>
              <a:t/>
            </a:r>
            <a:endParaRPr sz="1600"/>
          </a:p>
        </p:txBody>
      </p:sp>
      <p:sp>
        <p:nvSpPr>
          <p:cNvPr id="270" name="Google Shape;270;p13"/>
          <p:cNvSpPr txBox="1"/>
          <p:nvPr/>
        </p:nvSpPr>
        <p:spPr>
          <a:xfrm>
            <a:off x="210741" y="2297894"/>
            <a:ext cx="9771459" cy="738664"/>
          </a:xfrm>
          <a:prstGeom prst="rect">
            <a:avLst/>
          </a:prstGeom>
          <a:solidFill>
            <a:schemeClr val="accent2">
              <a:alpha val="49803"/>
            </a:scheme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Calibri"/>
                <a:ea typeface="Calibri"/>
                <a:cs typeface="Calibri"/>
                <a:sym typeface="Calibri"/>
              </a:rPr>
              <a:t>Teachers should have the ability to continuously learn and improve their teaching skills. Recognising the ever-changing educational landscape and a willingness to learn new methods and approaches are crucial. Especially when it comes to research into learning disabilities such as dyscalculia, teachers must constantly expand their knowledge and adapt their teaching accordingly.</a:t>
            </a:r>
            <a:endParaRPr/>
          </a:p>
        </p:txBody>
      </p:sp>
      <p:sp>
        <p:nvSpPr>
          <p:cNvPr id="271" name="Google Shape;271;p13"/>
          <p:cNvSpPr txBox="1"/>
          <p:nvPr/>
        </p:nvSpPr>
        <p:spPr>
          <a:xfrm>
            <a:off x="8884444" y="2775045"/>
            <a:ext cx="2802731" cy="338554"/>
          </a:xfrm>
          <a:prstGeom prst="rect">
            <a:avLst/>
          </a:prstGeom>
          <a:gradFill>
            <a:gsLst>
              <a:gs pos="0">
                <a:srgbClr val="F2A99B"/>
              </a:gs>
              <a:gs pos="50000">
                <a:srgbClr val="EA9D8D"/>
              </a:gs>
              <a:gs pos="100000">
                <a:srgbClr val="ED8D78"/>
              </a:gs>
            </a:gsLst>
            <a:lin ang="5400000" scaled="0"/>
          </a:gradFill>
          <a:ln cap="flat" cmpd="sng" w="9525">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Calibri"/>
                <a:ea typeface="Calibri"/>
                <a:cs typeface="Calibri"/>
                <a:sym typeface="Calibri"/>
              </a:rPr>
              <a:t>Professional development skills </a:t>
            </a:r>
            <a:endParaRPr/>
          </a:p>
        </p:txBody>
      </p:sp>
      <p:sp>
        <p:nvSpPr>
          <p:cNvPr id="272" name="Google Shape;272;p13"/>
          <p:cNvSpPr txBox="1"/>
          <p:nvPr/>
        </p:nvSpPr>
        <p:spPr>
          <a:xfrm>
            <a:off x="2457450" y="3234872"/>
            <a:ext cx="8220074" cy="738664"/>
          </a:xfrm>
          <a:prstGeom prst="rect">
            <a:avLst/>
          </a:prstGeom>
          <a:solidFill>
            <a:schemeClr val="accent2">
              <a:alpha val="49803"/>
            </a:scheme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Calibri"/>
                <a:ea typeface="Calibri"/>
                <a:cs typeface="Calibri"/>
                <a:sym typeface="Calibri"/>
              </a:rPr>
              <a:t>The ability to develop and implement teaching strategies that meet educational objectives and cater for the needs of different learners is essential. When dealing with learners with dyscalculia, it is particularly important to know and apply alternative teaching methods in order to take individual learning needs into account.</a:t>
            </a:r>
            <a:endParaRPr/>
          </a:p>
        </p:txBody>
      </p:sp>
      <p:sp>
        <p:nvSpPr>
          <p:cNvPr id="273" name="Google Shape;273;p13"/>
          <p:cNvSpPr txBox="1"/>
          <p:nvPr/>
        </p:nvSpPr>
        <p:spPr>
          <a:xfrm>
            <a:off x="210741" y="3422813"/>
            <a:ext cx="2303859" cy="338554"/>
          </a:xfrm>
          <a:prstGeom prst="rect">
            <a:avLst/>
          </a:prstGeom>
          <a:gradFill>
            <a:gsLst>
              <a:gs pos="0">
                <a:srgbClr val="F2A99B"/>
              </a:gs>
              <a:gs pos="50000">
                <a:srgbClr val="EA9D8D"/>
              </a:gs>
              <a:gs pos="100000">
                <a:srgbClr val="ED8D78"/>
              </a:gs>
            </a:gsLst>
            <a:lin ang="5400000" scaled="0"/>
          </a:gradFill>
          <a:ln cap="flat" cmpd="sng" w="9525">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Calibri"/>
                <a:ea typeface="Calibri"/>
                <a:cs typeface="Calibri"/>
                <a:sym typeface="Calibri"/>
              </a:rPr>
              <a:t>Pedagogical competence</a:t>
            </a:r>
            <a:endParaRPr/>
          </a:p>
        </p:txBody>
      </p:sp>
      <p:sp>
        <p:nvSpPr>
          <p:cNvPr id="274" name="Google Shape;274;p13"/>
          <p:cNvSpPr txBox="1"/>
          <p:nvPr/>
        </p:nvSpPr>
        <p:spPr>
          <a:xfrm>
            <a:off x="1276350" y="4189965"/>
            <a:ext cx="7324725" cy="738664"/>
          </a:xfrm>
          <a:prstGeom prst="rect">
            <a:avLst/>
          </a:prstGeom>
          <a:solidFill>
            <a:schemeClr val="accent2">
              <a:alpha val="49803"/>
            </a:scheme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Calibri"/>
                <a:ea typeface="Calibri"/>
                <a:cs typeface="Calibri"/>
                <a:sym typeface="Calibri"/>
              </a:rPr>
              <a:t>Teachers should be able to collaborate effectively with colleagues, parents and other stakeholders to improve the educational experience for learners. Collaboration enables a holistic approach to support learners with dyscalculia as different perspectives and expertise can be brought together.</a:t>
            </a:r>
            <a:endParaRPr/>
          </a:p>
        </p:txBody>
      </p:sp>
      <p:sp>
        <p:nvSpPr>
          <p:cNvPr id="275" name="Google Shape;275;p13"/>
          <p:cNvSpPr txBox="1"/>
          <p:nvPr/>
        </p:nvSpPr>
        <p:spPr>
          <a:xfrm>
            <a:off x="8474870" y="4402134"/>
            <a:ext cx="1745456" cy="338554"/>
          </a:xfrm>
          <a:prstGeom prst="rect">
            <a:avLst/>
          </a:prstGeom>
          <a:gradFill>
            <a:gsLst>
              <a:gs pos="0">
                <a:srgbClr val="F2A99B"/>
              </a:gs>
              <a:gs pos="50000">
                <a:srgbClr val="EA9D8D"/>
              </a:gs>
              <a:gs pos="100000">
                <a:srgbClr val="ED8D78"/>
              </a:gs>
            </a:gsLst>
            <a:lin ang="5400000" scaled="0"/>
          </a:gradFill>
          <a:ln cap="flat" cmpd="sng" w="9525">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Calibri"/>
                <a:ea typeface="Calibri"/>
                <a:cs typeface="Calibri"/>
                <a:sym typeface="Calibri"/>
              </a:rPr>
              <a:t>Collaboration skills</a:t>
            </a:r>
            <a:endParaRPr/>
          </a:p>
        </p:txBody>
      </p:sp>
      <p:sp>
        <p:nvSpPr>
          <p:cNvPr id="276" name="Google Shape;276;p13"/>
          <p:cNvSpPr txBox="1"/>
          <p:nvPr/>
        </p:nvSpPr>
        <p:spPr>
          <a:xfrm>
            <a:off x="3299221" y="5152026"/>
            <a:ext cx="6536531" cy="738664"/>
          </a:xfrm>
          <a:prstGeom prst="rect">
            <a:avLst/>
          </a:prstGeom>
          <a:solidFill>
            <a:schemeClr val="accent2">
              <a:alpha val="49803"/>
            </a:scheme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Calibri"/>
                <a:ea typeface="Calibri"/>
                <a:cs typeface="Calibri"/>
                <a:sym typeface="Calibri"/>
              </a:rPr>
              <a:t>The ability to effectively convey information and interact with learners, other teachers and families is essential. Communicating clearly and comprehensibly fosters a supportive learning environment and facilitates collaboration among all stakeholders.</a:t>
            </a:r>
            <a:endParaRPr/>
          </a:p>
        </p:txBody>
      </p:sp>
      <p:sp>
        <p:nvSpPr>
          <p:cNvPr id="277" name="Google Shape;277;p13"/>
          <p:cNvSpPr txBox="1"/>
          <p:nvPr/>
        </p:nvSpPr>
        <p:spPr>
          <a:xfrm>
            <a:off x="1304925" y="5354220"/>
            <a:ext cx="2028825" cy="338554"/>
          </a:xfrm>
          <a:prstGeom prst="rect">
            <a:avLst/>
          </a:prstGeom>
          <a:gradFill>
            <a:gsLst>
              <a:gs pos="0">
                <a:srgbClr val="F2A99B"/>
              </a:gs>
              <a:gs pos="50000">
                <a:srgbClr val="EA9D8D"/>
              </a:gs>
              <a:gs pos="100000">
                <a:srgbClr val="ED8D78"/>
              </a:gs>
            </a:gsLst>
            <a:lin ang="5400000" scaled="0"/>
          </a:gradFill>
          <a:ln cap="flat" cmpd="sng" w="9525">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Calibri"/>
                <a:ea typeface="Calibri"/>
                <a:cs typeface="Calibri"/>
                <a:sym typeface="Calibri"/>
              </a:rPr>
              <a:t>Communication skills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4"/>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2</a:t>
            </a:r>
            <a:r>
              <a:rPr lang="en-GB" sz="3200">
                <a:solidFill>
                  <a:schemeClr val="lt1"/>
                </a:solidFill>
              </a:rPr>
              <a:t>. Content of the Module</a:t>
            </a:r>
            <a:endParaRPr b="1" sz="3200">
              <a:solidFill>
                <a:schemeClr val="lt1"/>
              </a:solidFill>
            </a:endParaRPr>
          </a:p>
        </p:txBody>
      </p:sp>
      <p:sp>
        <p:nvSpPr>
          <p:cNvPr id="283" name="Google Shape;283;p14"/>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1600"/>
              <a:buNone/>
            </a:pPr>
            <a:r>
              <a:rPr lang="en-GB" sz="1600"/>
              <a:t>The </a:t>
            </a:r>
            <a:r>
              <a:rPr b="1" lang="en-GB" sz="1600"/>
              <a:t>methodological competences </a:t>
            </a:r>
            <a:r>
              <a:rPr lang="en-GB" sz="1600"/>
              <a:t>of a teacher for dyscalculic students are:</a:t>
            </a:r>
            <a:endParaRPr/>
          </a:p>
          <a:p>
            <a:pPr indent="0" lvl="0" marL="0" rtl="0" algn="l">
              <a:lnSpc>
                <a:spcPct val="150000"/>
              </a:lnSpc>
              <a:spcBef>
                <a:spcPts val="10"/>
              </a:spcBef>
              <a:spcAft>
                <a:spcPts val="0"/>
              </a:spcAft>
              <a:buClr>
                <a:schemeClr val="dk1"/>
              </a:buClr>
              <a:buSzPts val="1600"/>
              <a:buNone/>
            </a:pPr>
            <a:r>
              <a:t/>
            </a:r>
            <a:endParaRPr sz="1600"/>
          </a:p>
        </p:txBody>
      </p:sp>
      <p:grpSp>
        <p:nvGrpSpPr>
          <p:cNvPr id="284" name="Google Shape;284;p14"/>
          <p:cNvGrpSpPr/>
          <p:nvPr/>
        </p:nvGrpSpPr>
        <p:grpSpPr>
          <a:xfrm>
            <a:off x="3726584" y="2039324"/>
            <a:ext cx="7386410" cy="3446102"/>
            <a:chOff x="2309" y="229573"/>
            <a:chExt cx="7386410" cy="3446102"/>
          </a:xfrm>
        </p:grpSpPr>
        <p:sp>
          <p:nvSpPr>
            <p:cNvPr id="285" name="Google Shape;285;p14"/>
            <p:cNvSpPr/>
            <p:nvPr/>
          </p:nvSpPr>
          <p:spPr>
            <a:xfrm>
              <a:off x="2309" y="229573"/>
              <a:ext cx="2251954" cy="473096"/>
            </a:xfrm>
            <a:prstGeom prst="rect">
              <a:avLst/>
            </a:prstGeom>
            <a:solidFill>
              <a:srgbClr val="E7DED9"/>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4"/>
            <p:cNvSpPr txBox="1"/>
            <p:nvPr/>
          </p:nvSpPr>
          <p:spPr>
            <a:xfrm>
              <a:off x="2309" y="229573"/>
              <a:ext cx="2251954" cy="473096"/>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methodological competence</a:t>
              </a:r>
              <a:endParaRPr/>
            </a:p>
          </p:txBody>
        </p:sp>
        <p:sp>
          <p:nvSpPr>
            <p:cNvPr id="287" name="Google Shape;287;p14"/>
            <p:cNvSpPr/>
            <p:nvPr/>
          </p:nvSpPr>
          <p:spPr>
            <a:xfrm>
              <a:off x="2309" y="702669"/>
              <a:ext cx="2251954" cy="2973006"/>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4"/>
            <p:cNvSpPr txBox="1"/>
            <p:nvPr/>
          </p:nvSpPr>
          <p:spPr>
            <a:xfrm>
              <a:off x="2309" y="702669"/>
              <a:ext cx="2251954" cy="2973006"/>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Teachers should have the ability to choose and apply appropriate teaching methods and techniques for different levels of learning</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For students with dyscalculia, it is particularly important to master a variety of methodological approaches to meet individual learning needs</a:t>
              </a:r>
              <a:endParaRPr/>
            </a:p>
          </p:txBody>
        </p:sp>
        <p:sp>
          <p:nvSpPr>
            <p:cNvPr id="289" name="Google Shape;289;p14"/>
            <p:cNvSpPr/>
            <p:nvPr/>
          </p:nvSpPr>
          <p:spPr>
            <a:xfrm>
              <a:off x="2569537" y="229573"/>
              <a:ext cx="2251954" cy="473096"/>
            </a:xfrm>
            <a:prstGeom prst="rect">
              <a:avLst/>
            </a:prstGeom>
            <a:solidFill>
              <a:srgbClr val="E7DED9"/>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txBox="1"/>
            <p:nvPr/>
          </p:nvSpPr>
          <p:spPr>
            <a:xfrm>
              <a:off x="2569537" y="229573"/>
              <a:ext cx="2251954" cy="473096"/>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adaptability</a:t>
              </a:r>
              <a:endParaRPr/>
            </a:p>
          </p:txBody>
        </p:sp>
        <p:sp>
          <p:nvSpPr>
            <p:cNvPr id="291" name="Google Shape;291;p14"/>
            <p:cNvSpPr/>
            <p:nvPr/>
          </p:nvSpPr>
          <p:spPr>
            <a:xfrm>
              <a:off x="2569537" y="702669"/>
              <a:ext cx="2251954" cy="2973006"/>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4"/>
            <p:cNvSpPr txBox="1"/>
            <p:nvPr/>
          </p:nvSpPr>
          <p:spPr>
            <a:xfrm>
              <a:off x="2569537" y="702669"/>
              <a:ext cx="2251954" cy="2973006"/>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The ability to adapt teaching methods to meet the needs of students with different learning levels is crucial</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This requires flexibility and a willingness to organise lessons dynamically to meet the different needs of learners with dyscalculia</a:t>
              </a:r>
              <a:endParaRPr/>
            </a:p>
          </p:txBody>
        </p:sp>
        <p:sp>
          <p:nvSpPr>
            <p:cNvPr id="293" name="Google Shape;293;p14"/>
            <p:cNvSpPr/>
            <p:nvPr/>
          </p:nvSpPr>
          <p:spPr>
            <a:xfrm>
              <a:off x="5136765" y="229573"/>
              <a:ext cx="2251954" cy="473096"/>
            </a:xfrm>
            <a:prstGeom prst="rect">
              <a:avLst/>
            </a:prstGeom>
            <a:solidFill>
              <a:srgbClr val="E7DED9"/>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txBox="1"/>
            <p:nvPr/>
          </p:nvSpPr>
          <p:spPr>
            <a:xfrm>
              <a:off x="5136765" y="229573"/>
              <a:ext cx="2251954" cy="473096"/>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lang="en-GB" sz="1300">
                  <a:solidFill>
                    <a:schemeClr val="lt1"/>
                  </a:solidFill>
                  <a:latin typeface="Calibri"/>
                  <a:ea typeface="Calibri"/>
                  <a:cs typeface="Calibri"/>
                  <a:sym typeface="Calibri"/>
                </a:rPr>
                <a:t>continuous development of methodological competences </a:t>
              </a:r>
              <a:endParaRPr/>
            </a:p>
          </p:txBody>
        </p:sp>
        <p:sp>
          <p:nvSpPr>
            <p:cNvPr id="295" name="Google Shape;295;p14"/>
            <p:cNvSpPr/>
            <p:nvPr/>
          </p:nvSpPr>
          <p:spPr>
            <a:xfrm>
              <a:off x="5136765" y="702669"/>
              <a:ext cx="2251954" cy="2973006"/>
            </a:xfrm>
            <a:prstGeom prst="rect">
              <a:avLst/>
            </a:prstGeom>
            <a:solidFill>
              <a:schemeClr val="lt1">
                <a:alpha val="89803"/>
              </a:schemeClr>
            </a:solidFill>
            <a:ln cap="flat" cmpd="sng" w="12700">
              <a:solidFill>
                <a:srgbClr val="A52F0C">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4"/>
            <p:cNvSpPr txBox="1"/>
            <p:nvPr/>
          </p:nvSpPr>
          <p:spPr>
            <a:xfrm>
              <a:off x="5136765" y="702669"/>
              <a:ext cx="2251954" cy="2973006"/>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In order to successfully use different approaches and practices, examples of activities, teaching methods and techniques in education for students with different levels of learning, the continuous development of methodological competencies is essential</a:t>
              </a:r>
              <a:endParaRPr/>
            </a:p>
            <a:p>
              <a:pPr indent="-114300" lvl="1" marL="114300" marR="0" rtl="0" algn="l">
                <a:lnSpc>
                  <a:spcPct val="90000"/>
                </a:lnSpc>
                <a:spcBef>
                  <a:spcPts val="195"/>
                </a:spcBef>
                <a:spcAft>
                  <a:spcPts val="0"/>
                </a:spcAft>
                <a:buClr>
                  <a:schemeClr val="dk1"/>
                </a:buClr>
                <a:buSzPts val="1300"/>
                <a:buFont typeface="Calibri"/>
                <a:buChar char="•"/>
              </a:pPr>
              <a:r>
                <a:rPr b="0" i="0" lang="en-GB" sz="1300" u="none" cap="none" strike="noStrike">
                  <a:solidFill>
                    <a:schemeClr val="dk1"/>
                  </a:solidFill>
                  <a:latin typeface="Calibri"/>
                  <a:ea typeface="Calibri"/>
                  <a:cs typeface="Calibri"/>
                  <a:sym typeface="Calibri"/>
                </a:rPr>
                <a:t>Teachers should put effort into the improvement of their skills through further training and the exchange of good practice</a:t>
              </a:r>
              <a:endParaRPr/>
            </a:p>
          </p:txBody>
        </p:sp>
      </p:grpSp>
      <p:sp>
        <p:nvSpPr>
          <p:cNvPr id="297" name="Google Shape;297;p14"/>
          <p:cNvSpPr txBox="1"/>
          <p:nvPr/>
        </p:nvSpPr>
        <p:spPr>
          <a:xfrm>
            <a:off x="838200" y="2130841"/>
            <a:ext cx="2428875"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Calibri"/>
                <a:ea typeface="Calibri"/>
                <a:cs typeface="Calibri"/>
                <a:sym typeface="Calibri"/>
              </a:rPr>
              <a:t>Developing and maintaining these methodological skills enables teachers to organise lessons to meet the needs of learners with dyscalculia. Adaptability and a constant willingness to evolve are key elements in creating an effective and supportive learning environment that meets the diverse needs of learners.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5"/>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b="1" lang="en-GB" sz="1600"/>
              <a:t>“Meeting the Needs of Students with Dyslexia and Dyscalculia"</a:t>
            </a:r>
            <a:endParaRPr/>
          </a:p>
          <a:p>
            <a:pPr indent="0" lvl="0" marL="0" rtl="0" algn="l">
              <a:lnSpc>
                <a:spcPct val="90000"/>
              </a:lnSpc>
              <a:spcBef>
                <a:spcPts val="1000"/>
              </a:spcBef>
              <a:spcAft>
                <a:spcPts val="0"/>
              </a:spcAft>
              <a:buClr>
                <a:schemeClr val="dk1"/>
              </a:buClr>
              <a:buSzPts val="1600"/>
              <a:buNone/>
            </a:pPr>
            <a:r>
              <a:t/>
            </a:r>
            <a:endParaRPr sz="1600"/>
          </a:p>
          <a:p>
            <a:pPr indent="0" lvl="0" marL="0" rtl="0" algn="l">
              <a:lnSpc>
                <a:spcPct val="90000"/>
              </a:lnSpc>
              <a:spcBef>
                <a:spcPts val="1000"/>
              </a:spcBef>
              <a:spcAft>
                <a:spcPts val="0"/>
              </a:spcAft>
              <a:buClr>
                <a:schemeClr val="dk1"/>
              </a:buClr>
              <a:buSzPts val="1600"/>
              <a:buNone/>
            </a:pPr>
            <a:r>
              <a:rPr lang="en-GB" sz="1600"/>
              <a:t>Authors: B. Witzel &amp; M. Mize (Withrop University)</a:t>
            </a:r>
            <a:endParaRPr/>
          </a:p>
          <a:p>
            <a:pPr indent="0" lvl="0" marL="0" rtl="0" algn="l">
              <a:lnSpc>
                <a:spcPct val="90000"/>
              </a:lnSpc>
              <a:spcBef>
                <a:spcPts val="1000"/>
              </a:spcBef>
              <a:spcAft>
                <a:spcPts val="0"/>
              </a:spcAft>
              <a:buClr>
                <a:schemeClr val="dk1"/>
              </a:buClr>
              <a:buSzPts val="1600"/>
              <a:buNone/>
            </a:pPr>
            <a:r>
              <a:rPr lang="en-GB" sz="1600"/>
              <a:t>Published in: SRATE Journal 27(1)</a:t>
            </a:r>
            <a:endParaRPr/>
          </a:p>
          <a:p>
            <a:pPr indent="0" lvl="0" marL="0" rtl="0" algn="l">
              <a:lnSpc>
                <a:spcPct val="90000"/>
              </a:lnSpc>
              <a:spcBef>
                <a:spcPts val="1000"/>
              </a:spcBef>
              <a:spcAft>
                <a:spcPts val="0"/>
              </a:spcAft>
              <a:buClr>
                <a:schemeClr val="dk1"/>
              </a:buClr>
              <a:buSzPts val="1600"/>
              <a:buNone/>
            </a:pPr>
            <a:r>
              <a:rPr lang="en-GB" sz="1600"/>
              <a:t>Year: 2018</a:t>
            </a:r>
            <a:endParaRPr/>
          </a:p>
          <a:p>
            <a:pPr indent="0" lvl="0" marL="0" rtl="0" algn="l">
              <a:lnSpc>
                <a:spcPct val="90000"/>
              </a:lnSpc>
              <a:spcBef>
                <a:spcPts val="1000"/>
              </a:spcBef>
              <a:spcAft>
                <a:spcPts val="0"/>
              </a:spcAft>
              <a:buClr>
                <a:schemeClr val="dk1"/>
              </a:buClr>
              <a:buSzPts val="1600"/>
              <a:buNone/>
            </a:pPr>
            <a:r>
              <a:t/>
            </a:r>
            <a:endParaRPr sz="1600" u="sng">
              <a:solidFill>
                <a:schemeClr val="hlink"/>
              </a:solidFill>
              <a:hlinkClick r:id="rId3"/>
            </a:endParaRPr>
          </a:p>
          <a:p>
            <a:pPr indent="0" lvl="0" marL="0" rtl="0" algn="l">
              <a:lnSpc>
                <a:spcPct val="90000"/>
              </a:lnSpc>
              <a:spcBef>
                <a:spcPts val="1000"/>
              </a:spcBef>
              <a:spcAft>
                <a:spcPts val="0"/>
              </a:spcAft>
              <a:buClr>
                <a:schemeClr val="dk1"/>
              </a:buClr>
              <a:buSzPts val="1600"/>
              <a:buNone/>
            </a:pPr>
            <a:r>
              <a:rPr lang="en-GB" sz="1600"/>
              <a:t>Link: </a:t>
            </a:r>
            <a:r>
              <a:rPr lang="en-GB" sz="1600" u="sng">
                <a:solidFill>
                  <a:schemeClr val="hlink"/>
                </a:solidFill>
                <a:hlinkClick r:id="rId4"/>
              </a:rPr>
              <a:t>https://files.eric.ed.gov/fulltext/EJ1166703.pdf</a:t>
            </a:r>
            <a:r>
              <a:rPr lang="en-GB" sz="1600"/>
              <a:t> </a:t>
            </a:r>
            <a:endParaRPr/>
          </a:p>
        </p:txBody>
      </p:sp>
      <p:sp>
        <p:nvSpPr>
          <p:cNvPr id="303" name="Google Shape;303;p15"/>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3</a:t>
            </a:r>
            <a:r>
              <a:rPr lang="en-GB" sz="3200">
                <a:solidFill>
                  <a:schemeClr val="lt1"/>
                </a:solidFill>
              </a:rPr>
              <a:t>. Link to additional text</a:t>
            </a:r>
            <a:endParaRPr b="1" sz="3200">
              <a:solidFill>
                <a:schemeClr val="lt1"/>
              </a:solidFill>
            </a:endParaRPr>
          </a:p>
        </p:txBody>
      </p:sp>
      <p:pic>
        <p:nvPicPr>
          <p:cNvPr id="304" name="Google Shape;304;p15"/>
          <p:cNvPicPr preferRelativeResize="0"/>
          <p:nvPr/>
        </p:nvPicPr>
        <p:blipFill rotWithShape="1">
          <a:blip r:embed="rId5">
            <a:alphaModFix/>
          </a:blip>
          <a:srcRect b="0" l="0" r="0" t="0"/>
          <a:stretch/>
        </p:blipFill>
        <p:spPr>
          <a:xfrm>
            <a:off x="6793155" y="1843945"/>
            <a:ext cx="1729890" cy="217950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6"/>
          <p:cNvSpPr/>
          <p:nvPr/>
        </p:nvSpPr>
        <p:spPr>
          <a:xfrm>
            <a:off x="838200" y="1558886"/>
            <a:ext cx="6696075" cy="1290199"/>
          </a:xfrm>
          <a:prstGeom prst="rightArrow">
            <a:avLst>
              <a:gd fmla="val 50000" name="adj1"/>
              <a:gd fmla="val 50000" name="adj2"/>
            </a:avLst>
          </a:prstGeom>
          <a:solidFill>
            <a:schemeClr val="l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10" name="Google Shape;310;p16"/>
          <p:cNvSpPr txBox="1"/>
          <p:nvPr>
            <p:ph idx="1" type="body"/>
          </p:nvPr>
        </p:nvSpPr>
        <p:spPr>
          <a:xfrm>
            <a:off x="838200" y="1895475"/>
            <a:ext cx="6067425" cy="79256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b="1" lang="en-GB" sz="1600"/>
              <a:t>Link Video English: “Dyscalculia: Teaching Strategies &amp; Modifications”</a:t>
            </a:r>
            <a:endParaRPr/>
          </a:p>
          <a:p>
            <a:pPr indent="0" lvl="0" marL="0" rtl="0" algn="l">
              <a:lnSpc>
                <a:spcPct val="90000"/>
              </a:lnSpc>
              <a:spcBef>
                <a:spcPts val="1000"/>
              </a:spcBef>
              <a:spcAft>
                <a:spcPts val="0"/>
              </a:spcAft>
              <a:buClr>
                <a:schemeClr val="dk1"/>
              </a:buClr>
              <a:buSzPts val="1600"/>
              <a:buNone/>
            </a:pPr>
            <a:r>
              <a:rPr lang="en-GB" sz="1600" u="sng">
                <a:solidFill>
                  <a:schemeClr val="hlink"/>
                </a:solidFill>
                <a:hlinkClick r:id="rId3"/>
              </a:rPr>
              <a:t>https://www.youtube.com/watch?v=BWaam8s9wSs</a:t>
            </a:r>
            <a:endParaRPr sz="1600"/>
          </a:p>
        </p:txBody>
      </p:sp>
      <p:sp>
        <p:nvSpPr>
          <p:cNvPr id="311" name="Google Shape;311;p16"/>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4</a:t>
            </a:r>
            <a:r>
              <a:rPr lang="en-GB" sz="3200">
                <a:solidFill>
                  <a:schemeClr val="lt1"/>
                </a:solidFill>
              </a:rPr>
              <a:t>. Link to additional videos</a:t>
            </a:r>
            <a:endParaRPr b="1" sz="3200">
              <a:solidFill>
                <a:schemeClr val="lt1"/>
              </a:solidFill>
            </a:endParaRPr>
          </a:p>
        </p:txBody>
      </p:sp>
      <p:pic>
        <p:nvPicPr>
          <p:cNvPr id="312" name="Google Shape;312;p16"/>
          <p:cNvPicPr preferRelativeResize="0"/>
          <p:nvPr/>
        </p:nvPicPr>
        <p:blipFill rotWithShape="1">
          <a:blip r:embed="rId4">
            <a:alphaModFix/>
          </a:blip>
          <a:srcRect b="0" l="0" r="0" t="0"/>
          <a:stretch/>
        </p:blipFill>
        <p:spPr>
          <a:xfrm>
            <a:off x="7981950" y="1262501"/>
            <a:ext cx="2143125" cy="2143125"/>
          </a:xfrm>
          <a:prstGeom prst="rect">
            <a:avLst/>
          </a:prstGeom>
          <a:noFill/>
          <a:ln cap="flat" cmpd="sng" w="9525">
            <a:solidFill>
              <a:schemeClr val="accent1"/>
            </a:solidFill>
            <a:prstDash val="solid"/>
            <a:round/>
            <a:headEnd len="sm" w="sm" type="none"/>
            <a:tailEnd len="sm" w="sm" type="none"/>
          </a:ln>
        </p:spPr>
      </p:pic>
      <p:sp>
        <p:nvSpPr>
          <p:cNvPr id="313" name="Google Shape;313;p16"/>
          <p:cNvSpPr/>
          <p:nvPr/>
        </p:nvSpPr>
        <p:spPr>
          <a:xfrm rot="10800000">
            <a:off x="2924173" y="4378301"/>
            <a:ext cx="8543926" cy="1290199"/>
          </a:xfrm>
          <a:prstGeom prst="rightArrow">
            <a:avLst>
              <a:gd fmla="val 50000" name="adj1"/>
              <a:gd fmla="val 50000" name="adj2"/>
            </a:avLst>
          </a:prstGeom>
          <a:solidFill>
            <a:schemeClr val="l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14" name="Google Shape;314;p16"/>
          <p:cNvSpPr txBox="1"/>
          <p:nvPr/>
        </p:nvSpPr>
        <p:spPr>
          <a:xfrm>
            <a:off x="3495676" y="4733725"/>
            <a:ext cx="818197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chemeClr val="dk1"/>
                </a:solidFill>
                <a:latin typeface="Calibri"/>
                <a:ea typeface="Calibri"/>
                <a:cs typeface="Calibri"/>
                <a:sym typeface="Calibri"/>
              </a:rPr>
              <a:t>Link Video German: “Rechenschwäche - Was tun bei Dyskalkulie? | Schule im Gespräch #190”</a:t>
            </a:r>
            <a:endParaRPr/>
          </a:p>
          <a:p>
            <a:pPr indent="0" lvl="0" marL="0" marR="0" rtl="0" algn="l">
              <a:spcBef>
                <a:spcPts val="0"/>
              </a:spcBef>
              <a:spcAft>
                <a:spcPts val="0"/>
              </a:spcAft>
              <a:buNone/>
            </a:pPr>
            <a:r>
              <a:rPr lang="en-GB" sz="1600" u="sng">
                <a:solidFill>
                  <a:srgbClr val="6B9F25"/>
                </a:solidFill>
                <a:latin typeface="Calibri"/>
                <a:ea typeface="Calibri"/>
                <a:cs typeface="Calibri"/>
                <a:sym typeface="Calibri"/>
                <a:hlinkClick r:id="rId5">
                  <a:extLst>
                    <a:ext uri="{A12FA001-AC4F-418D-AE19-62706E023703}">
                      <ahyp:hlinkClr val="tx"/>
                    </a:ext>
                  </a:extLst>
                </a:hlinkClick>
              </a:rPr>
              <a:t>https://www.youtube.com/watch?v=N_ur5UD2iv4</a:t>
            </a:r>
            <a:r>
              <a:rPr lang="en-GB" sz="1600">
                <a:solidFill>
                  <a:srgbClr val="6B9F25"/>
                </a:solidFill>
                <a:latin typeface="Calibri"/>
                <a:ea typeface="Calibri"/>
                <a:cs typeface="Calibri"/>
                <a:sym typeface="Calibri"/>
              </a:rPr>
              <a:t> </a:t>
            </a:r>
            <a:endParaRPr/>
          </a:p>
        </p:txBody>
      </p:sp>
      <p:pic>
        <p:nvPicPr>
          <p:cNvPr id="315" name="Google Shape;315;p16"/>
          <p:cNvPicPr preferRelativeResize="0"/>
          <p:nvPr/>
        </p:nvPicPr>
        <p:blipFill rotWithShape="1">
          <a:blip r:embed="rId6">
            <a:alphaModFix/>
          </a:blip>
          <a:srcRect b="0" l="0" r="0" t="0"/>
          <a:stretch/>
        </p:blipFill>
        <p:spPr>
          <a:xfrm>
            <a:off x="681601" y="3952401"/>
            <a:ext cx="2142000" cy="2142000"/>
          </a:xfrm>
          <a:prstGeom prst="rect">
            <a:avLst/>
          </a:prstGeom>
          <a:noFill/>
          <a:ln cap="flat" cmpd="sng" w="9525">
            <a:solidFill>
              <a:schemeClr val="accent1"/>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7"/>
          <p:cNvSpPr txBox="1"/>
          <p:nvPr>
            <p:ph idx="1" type="body"/>
          </p:nvPr>
        </p:nvSpPr>
        <p:spPr>
          <a:xfrm>
            <a:off x="0" y="925913"/>
            <a:ext cx="6096000" cy="2503088"/>
          </a:xfrm>
          <a:prstGeom prst="rect">
            <a:avLst/>
          </a:prstGeom>
          <a:solidFill>
            <a:srgbClr val="F3D5A6"/>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b="1" lang="en-GB" sz="1600"/>
              <a:t>1. Multiple Choice Question: What are the key competences for teachers of dyscalculic learners?</a:t>
            </a:r>
            <a:endParaRPr/>
          </a:p>
          <a:p>
            <a:pPr indent="-342900" lvl="1" marL="800100" rtl="0" algn="l">
              <a:lnSpc>
                <a:spcPct val="100000"/>
              </a:lnSpc>
              <a:spcBef>
                <a:spcPts val="500"/>
              </a:spcBef>
              <a:spcAft>
                <a:spcPts val="0"/>
              </a:spcAft>
              <a:buClr>
                <a:schemeClr val="dk1"/>
              </a:buClr>
              <a:buSzPts val="1400"/>
              <a:buAutoNum type="arabicPeriod"/>
            </a:pPr>
            <a:r>
              <a:rPr lang="en-GB" sz="1400">
                <a:highlight>
                  <a:srgbClr val="FFFF00"/>
                </a:highlight>
              </a:rPr>
              <a:t>Reflection</a:t>
            </a:r>
            <a:endParaRPr/>
          </a:p>
          <a:p>
            <a:pPr indent="-342900" lvl="1" marL="800100" rtl="0" algn="l">
              <a:lnSpc>
                <a:spcPct val="100000"/>
              </a:lnSpc>
              <a:spcBef>
                <a:spcPts val="500"/>
              </a:spcBef>
              <a:spcAft>
                <a:spcPts val="0"/>
              </a:spcAft>
              <a:buClr>
                <a:schemeClr val="dk1"/>
              </a:buClr>
              <a:buSzPts val="1400"/>
              <a:buAutoNum type="arabicPeriod"/>
            </a:pPr>
            <a:r>
              <a:rPr lang="en-GB" sz="1400">
                <a:highlight>
                  <a:srgbClr val="FFFF00"/>
                </a:highlight>
              </a:rPr>
              <a:t>Facilitation</a:t>
            </a:r>
            <a:endParaRPr/>
          </a:p>
          <a:p>
            <a:pPr indent="-342900" lvl="1" marL="800100" rtl="0" algn="l">
              <a:lnSpc>
                <a:spcPct val="100000"/>
              </a:lnSpc>
              <a:spcBef>
                <a:spcPts val="500"/>
              </a:spcBef>
              <a:spcAft>
                <a:spcPts val="0"/>
              </a:spcAft>
              <a:buClr>
                <a:schemeClr val="dk1"/>
              </a:buClr>
              <a:buSzPts val="1400"/>
              <a:buAutoNum type="arabicPeriod"/>
            </a:pPr>
            <a:r>
              <a:rPr lang="en-GB" sz="1400"/>
              <a:t>Inability to communicate</a:t>
            </a:r>
            <a:endParaRPr/>
          </a:p>
          <a:p>
            <a:pPr indent="-342900" lvl="1" marL="800100" rtl="0" algn="l">
              <a:lnSpc>
                <a:spcPct val="100000"/>
              </a:lnSpc>
              <a:spcBef>
                <a:spcPts val="500"/>
              </a:spcBef>
              <a:spcAft>
                <a:spcPts val="0"/>
              </a:spcAft>
              <a:buClr>
                <a:schemeClr val="dk1"/>
              </a:buClr>
              <a:buSzPts val="1400"/>
              <a:buAutoNum type="arabicPeriod"/>
            </a:pPr>
            <a:r>
              <a:rPr lang="en-GB" sz="1400">
                <a:highlight>
                  <a:srgbClr val="FFFF00"/>
                </a:highlight>
              </a:rPr>
              <a:t>Responsibility</a:t>
            </a:r>
            <a:endParaRPr/>
          </a:p>
          <a:p>
            <a:pPr indent="-342900" lvl="1" marL="800100" rtl="0" algn="l">
              <a:lnSpc>
                <a:spcPct val="100000"/>
              </a:lnSpc>
              <a:spcBef>
                <a:spcPts val="500"/>
              </a:spcBef>
              <a:spcAft>
                <a:spcPts val="0"/>
              </a:spcAft>
              <a:buClr>
                <a:schemeClr val="dk1"/>
              </a:buClr>
              <a:buSzPts val="1400"/>
              <a:buAutoNum type="arabicPeriod"/>
            </a:pPr>
            <a:r>
              <a:rPr lang="en-GB" sz="1400"/>
              <a:t>Intolerance</a:t>
            </a:r>
            <a:endParaRPr/>
          </a:p>
          <a:p>
            <a:pPr indent="-342900" lvl="1" marL="800100" rtl="0" algn="l">
              <a:lnSpc>
                <a:spcPct val="100000"/>
              </a:lnSpc>
              <a:spcBef>
                <a:spcPts val="500"/>
              </a:spcBef>
              <a:spcAft>
                <a:spcPts val="0"/>
              </a:spcAft>
              <a:buClr>
                <a:schemeClr val="dk1"/>
              </a:buClr>
              <a:buSzPts val="1400"/>
              <a:buAutoNum type="arabicPeriod"/>
            </a:pPr>
            <a:r>
              <a:rPr lang="en-GB" sz="1400">
                <a:highlight>
                  <a:srgbClr val="FFFF00"/>
                </a:highlight>
              </a:rPr>
              <a:t>Support</a:t>
            </a:r>
            <a:endParaRPr sz="1600"/>
          </a:p>
          <a:p>
            <a:pPr indent="0" lvl="0" marL="0" rtl="0" algn="l">
              <a:lnSpc>
                <a:spcPct val="90000"/>
              </a:lnSpc>
              <a:spcBef>
                <a:spcPts val="1000"/>
              </a:spcBef>
              <a:spcAft>
                <a:spcPts val="0"/>
              </a:spcAft>
              <a:buClr>
                <a:schemeClr val="dk1"/>
              </a:buClr>
              <a:buSzPts val="1600"/>
              <a:buNone/>
            </a:pPr>
            <a:r>
              <a:t/>
            </a:r>
            <a:endParaRPr sz="1600"/>
          </a:p>
        </p:txBody>
      </p:sp>
      <p:sp>
        <p:nvSpPr>
          <p:cNvPr id="321" name="Google Shape;321;p17"/>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3200">
                <a:solidFill>
                  <a:schemeClr val="lt1"/>
                </a:solidFill>
              </a:rPr>
              <a:t>Module 1: Development of key competences</a:t>
            </a:r>
            <a:br>
              <a:rPr b="1" lang="en-GB" sz="3200">
                <a:solidFill>
                  <a:schemeClr val="lt1"/>
                </a:solidFill>
              </a:rPr>
            </a:br>
            <a:r>
              <a:rPr b="1" lang="en-GB" sz="3200">
                <a:solidFill>
                  <a:schemeClr val="lt1"/>
                </a:solidFill>
              </a:rPr>
              <a:t>5</a:t>
            </a:r>
            <a:r>
              <a:rPr lang="en-GB" sz="3200">
                <a:solidFill>
                  <a:schemeClr val="lt1"/>
                </a:solidFill>
              </a:rPr>
              <a:t>. Quiz</a:t>
            </a:r>
            <a:endParaRPr b="1" sz="3200">
              <a:solidFill>
                <a:schemeClr val="lt1"/>
              </a:solidFill>
            </a:endParaRPr>
          </a:p>
        </p:txBody>
      </p:sp>
      <p:sp>
        <p:nvSpPr>
          <p:cNvPr id="322" name="Google Shape;322;p17"/>
          <p:cNvSpPr txBox="1"/>
          <p:nvPr/>
        </p:nvSpPr>
        <p:spPr>
          <a:xfrm>
            <a:off x="6096000" y="925912"/>
            <a:ext cx="6096000" cy="2572499"/>
          </a:xfrm>
          <a:prstGeom prst="rect">
            <a:avLst/>
          </a:prstGeom>
          <a:solidFill>
            <a:srgbClr val="F9F2D9"/>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chemeClr val="dk1"/>
                </a:solidFill>
                <a:latin typeface="Calibri"/>
                <a:ea typeface="Calibri"/>
                <a:cs typeface="Calibri"/>
                <a:sym typeface="Calibri"/>
              </a:rPr>
              <a:t>2. Single Choice Question: Which teaching approach promotes action-orientation, collaboration and creativity?</a:t>
            </a:r>
            <a:endParaRPr/>
          </a:p>
          <a:p>
            <a:pPr indent="-342900" lvl="1" marL="800100" marR="0" rtl="0" algn="l">
              <a:spcBef>
                <a:spcPts val="500"/>
              </a:spcBef>
              <a:spcAft>
                <a:spcPts val="0"/>
              </a:spcAft>
              <a:buClr>
                <a:schemeClr val="dk1"/>
              </a:buClr>
              <a:buSzPts val="1400"/>
              <a:buFont typeface="Arial"/>
              <a:buAutoNum type="arabicPeriod"/>
            </a:pPr>
            <a:r>
              <a:rPr b="0" i="0" lang="en-GB" sz="1400" u="none" cap="none" strike="noStrike">
                <a:solidFill>
                  <a:schemeClr val="dk1"/>
                </a:solidFill>
                <a:latin typeface="Calibri"/>
                <a:ea typeface="Calibri"/>
                <a:cs typeface="Calibri"/>
                <a:sym typeface="Calibri"/>
              </a:rPr>
              <a:t>Lecture-based teaching</a:t>
            </a:r>
            <a:endParaRPr/>
          </a:p>
          <a:p>
            <a:pPr indent="-342900" lvl="1" marL="800100" marR="0" rtl="0" algn="l">
              <a:spcBef>
                <a:spcPts val="500"/>
              </a:spcBef>
              <a:spcAft>
                <a:spcPts val="0"/>
              </a:spcAft>
              <a:buClr>
                <a:schemeClr val="dk1"/>
              </a:buClr>
              <a:buSzPts val="1400"/>
              <a:buFont typeface="Arial"/>
              <a:buAutoNum type="arabicPeriod"/>
            </a:pPr>
            <a:r>
              <a:rPr b="0" i="0" lang="en-GB" sz="1400" u="none" cap="none" strike="noStrike">
                <a:solidFill>
                  <a:schemeClr val="dk1"/>
                </a:solidFill>
                <a:latin typeface="Calibri"/>
                <a:ea typeface="Calibri"/>
                <a:cs typeface="Calibri"/>
                <a:sym typeface="Calibri"/>
              </a:rPr>
              <a:t>Interactive teaching</a:t>
            </a:r>
            <a:endParaRPr/>
          </a:p>
          <a:p>
            <a:pPr indent="-342900" lvl="1" marL="800100" marR="0" rtl="0" algn="l">
              <a:spcBef>
                <a:spcPts val="500"/>
              </a:spcBef>
              <a:spcAft>
                <a:spcPts val="0"/>
              </a:spcAft>
              <a:buClr>
                <a:schemeClr val="dk1"/>
              </a:buClr>
              <a:buSzPts val="1400"/>
              <a:buFont typeface="Arial"/>
              <a:buAutoNum type="arabicPeriod"/>
            </a:pPr>
            <a:r>
              <a:rPr b="0" i="0" lang="en-GB" sz="1400" u="none" cap="none" strike="noStrike">
                <a:solidFill>
                  <a:schemeClr val="dk1"/>
                </a:solidFill>
                <a:latin typeface="Calibri"/>
                <a:ea typeface="Calibri"/>
                <a:cs typeface="Calibri"/>
                <a:sym typeface="Calibri"/>
              </a:rPr>
              <a:t>Problem-Based Learning (PBL) Project-Based Learning</a:t>
            </a:r>
            <a:endParaRPr/>
          </a:p>
          <a:p>
            <a:pPr indent="-342900" lvl="1" marL="800100" marR="0" rtl="0" algn="l">
              <a:spcBef>
                <a:spcPts val="500"/>
              </a:spcBef>
              <a:spcAft>
                <a:spcPts val="0"/>
              </a:spcAft>
              <a:buClr>
                <a:schemeClr val="dk1"/>
              </a:buClr>
              <a:buSzPts val="1400"/>
              <a:buFont typeface="Arial"/>
              <a:buAutoNum type="arabicPeriod"/>
            </a:pPr>
            <a:r>
              <a:rPr b="0" i="0" lang="en-GB" sz="1400" u="none" cap="none" strike="noStrike">
                <a:solidFill>
                  <a:schemeClr val="dk1"/>
                </a:solidFill>
                <a:latin typeface="Calibri"/>
                <a:ea typeface="Calibri"/>
                <a:cs typeface="Calibri"/>
                <a:sym typeface="Calibri"/>
              </a:rPr>
              <a:t>Flipped Classroom</a:t>
            </a:r>
            <a:endParaRPr/>
          </a:p>
          <a:p>
            <a:pPr indent="-342900" lvl="1" marL="800100" marR="0" rtl="0" algn="l">
              <a:spcBef>
                <a:spcPts val="500"/>
              </a:spcBef>
              <a:spcAft>
                <a:spcPts val="0"/>
              </a:spcAft>
              <a:buClr>
                <a:schemeClr val="dk1"/>
              </a:buClr>
              <a:buSzPts val="1400"/>
              <a:buFont typeface="Arial"/>
              <a:buAutoNum type="arabicPeriod"/>
            </a:pPr>
            <a:r>
              <a:rPr b="0" i="0" lang="en-GB" sz="1400" u="none" cap="none" strike="noStrike">
                <a:solidFill>
                  <a:schemeClr val="dk1"/>
                </a:solidFill>
                <a:highlight>
                  <a:srgbClr val="FFFF00"/>
                </a:highlight>
                <a:latin typeface="Calibri"/>
                <a:ea typeface="Calibri"/>
                <a:cs typeface="Calibri"/>
                <a:sym typeface="Calibri"/>
              </a:rPr>
              <a:t>Project-based learning (PBL)</a:t>
            </a:r>
            <a:endParaRPr/>
          </a:p>
          <a:p>
            <a:pPr indent="-342900" lvl="1" marL="800100" marR="0" rtl="0" algn="l">
              <a:spcBef>
                <a:spcPts val="500"/>
              </a:spcBef>
              <a:spcAft>
                <a:spcPts val="0"/>
              </a:spcAft>
              <a:buClr>
                <a:schemeClr val="dk1"/>
              </a:buClr>
              <a:buSzPts val="1400"/>
              <a:buFont typeface="Arial"/>
              <a:buAutoNum type="arabicPeriod"/>
            </a:pPr>
            <a:r>
              <a:rPr b="0" i="0" lang="en-GB" sz="1400" u="none" cap="none" strike="noStrike">
                <a:solidFill>
                  <a:schemeClr val="dk1"/>
                </a:solidFill>
                <a:latin typeface="Calibri"/>
                <a:ea typeface="Calibri"/>
                <a:cs typeface="Calibri"/>
                <a:sym typeface="Calibri"/>
              </a:rPr>
              <a:t>Lecture-based teaching</a:t>
            </a:r>
            <a:endParaRPr/>
          </a:p>
          <a:p>
            <a:pPr indent="0" lvl="0" marL="0" marR="0" rtl="0" algn="l">
              <a:spcBef>
                <a:spcPts val="500"/>
              </a:spcBef>
              <a:spcAft>
                <a:spcPts val="0"/>
              </a:spcAft>
              <a:buNone/>
            </a:pPr>
            <a:r>
              <a:t/>
            </a:r>
            <a:endParaRPr sz="1600">
              <a:solidFill>
                <a:schemeClr val="dk1"/>
              </a:solidFill>
              <a:latin typeface="Calibri"/>
              <a:ea typeface="Calibri"/>
              <a:cs typeface="Calibri"/>
              <a:sym typeface="Calibri"/>
            </a:endParaRPr>
          </a:p>
        </p:txBody>
      </p:sp>
      <p:sp>
        <p:nvSpPr>
          <p:cNvPr id="323" name="Google Shape;323;p17"/>
          <p:cNvSpPr txBox="1"/>
          <p:nvPr/>
        </p:nvSpPr>
        <p:spPr>
          <a:xfrm>
            <a:off x="0" y="3427912"/>
            <a:ext cx="6096000" cy="2772000"/>
          </a:xfrm>
          <a:prstGeom prst="rect">
            <a:avLst/>
          </a:prstGeom>
          <a:solidFill>
            <a:srgbClr val="F59D83"/>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1600"/>
              <a:buFont typeface="Arial"/>
              <a:buNone/>
            </a:pPr>
            <a:r>
              <a:rPr b="1" lang="en-GB" sz="1600">
                <a:solidFill>
                  <a:schemeClr val="dk1"/>
                </a:solidFill>
                <a:latin typeface="Calibri"/>
                <a:ea typeface="Calibri"/>
                <a:cs typeface="Calibri"/>
                <a:sym typeface="Calibri"/>
              </a:rPr>
              <a:t>3. Why is it particularly important for teachers who teach learners with dyscalculia to go through continuous professional development?</a:t>
            </a:r>
            <a:endParaRPr/>
          </a:p>
          <a:p>
            <a:pPr indent="-342900" lvl="1" marL="800100" marR="0" rtl="0" algn="l">
              <a:lnSpc>
                <a:spcPct val="90000"/>
              </a:lnSpc>
              <a:spcBef>
                <a:spcPts val="500"/>
              </a:spcBef>
              <a:spcAft>
                <a:spcPts val="0"/>
              </a:spcAft>
              <a:buClr>
                <a:schemeClr val="dk1"/>
              </a:buClr>
              <a:buSzPts val="1400"/>
              <a:buFont typeface="Calibri"/>
              <a:buAutoNum type="arabicPeriod"/>
            </a:pPr>
            <a:r>
              <a:rPr b="0" i="0" lang="en-GB" sz="1400" u="none" cap="none" strike="noStrike">
                <a:solidFill>
                  <a:schemeClr val="dk1"/>
                </a:solidFill>
                <a:latin typeface="Calibri"/>
                <a:ea typeface="Calibri"/>
                <a:cs typeface="Calibri"/>
                <a:sym typeface="Calibri"/>
              </a:rPr>
              <a:t>To learn alternative teaching methods for individual learning needs.</a:t>
            </a:r>
            <a:endParaRPr/>
          </a:p>
          <a:p>
            <a:pPr indent="-342900" lvl="1" marL="800100" marR="0" rtl="0" algn="l">
              <a:lnSpc>
                <a:spcPct val="90000"/>
              </a:lnSpc>
              <a:spcBef>
                <a:spcPts val="500"/>
              </a:spcBef>
              <a:spcAft>
                <a:spcPts val="0"/>
              </a:spcAft>
              <a:buClr>
                <a:schemeClr val="dk1"/>
              </a:buClr>
              <a:buSzPts val="1400"/>
              <a:buFont typeface="Calibri"/>
              <a:buAutoNum type="arabicPeriod"/>
            </a:pPr>
            <a:r>
              <a:rPr b="0" i="0" lang="en-GB" sz="1400" u="none" cap="none" strike="noStrike">
                <a:solidFill>
                  <a:schemeClr val="dk1"/>
                </a:solidFill>
                <a:latin typeface="Calibri"/>
                <a:ea typeface="Calibri"/>
                <a:cs typeface="Calibri"/>
                <a:sym typeface="Calibri"/>
              </a:rPr>
              <a:t>To better meet the difficulties of pupils.</a:t>
            </a:r>
            <a:endParaRPr/>
          </a:p>
          <a:p>
            <a:pPr indent="-342900" lvl="1" marL="800100" marR="0" rtl="0" algn="l">
              <a:lnSpc>
                <a:spcPct val="90000"/>
              </a:lnSpc>
              <a:spcBef>
                <a:spcPts val="500"/>
              </a:spcBef>
              <a:spcAft>
                <a:spcPts val="0"/>
              </a:spcAft>
              <a:buClr>
                <a:schemeClr val="dk1"/>
              </a:buClr>
              <a:buSzPts val="1400"/>
              <a:buFont typeface="Calibri"/>
              <a:buAutoNum type="arabicPeriod"/>
            </a:pPr>
            <a:r>
              <a:rPr b="0" i="0" lang="en-GB" sz="1400" u="none" cap="none" strike="noStrike">
                <a:solidFill>
                  <a:schemeClr val="dk1"/>
                </a:solidFill>
                <a:latin typeface="Calibri"/>
                <a:ea typeface="Calibri"/>
                <a:cs typeface="Calibri"/>
                <a:sym typeface="Calibri"/>
              </a:rPr>
              <a:t>To take into account current research findings in the field of dyscalculia.</a:t>
            </a:r>
            <a:endParaRPr/>
          </a:p>
          <a:p>
            <a:pPr indent="-342900" lvl="1" marL="800100" marR="0" rtl="0" algn="l">
              <a:lnSpc>
                <a:spcPct val="90000"/>
              </a:lnSpc>
              <a:spcBef>
                <a:spcPts val="500"/>
              </a:spcBef>
              <a:spcAft>
                <a:spcPts val="0"/>
              </a:spcAft>
              <a:buClr>
                <a:schemeClr val="dk1"/>
              </a:buClr>
              <a:buSzPts val="1400"/>
              <a:buFont typeface="Calibri"/>
              <a:buAutoNum type="arabicPeriod"/>
            </a:pPr>
            <a:r>
              <a:rPr b="0" i="0" lang="en-GB" sz="1400" u="none" cap="none" strike="noStrike">
                <a:solidFill>
                  <a:schemeClr val="dk1"/>
                </a:solidFill>
                <a:highlight>
                  <a:srgbClr val="FFFF00"/>
                </a:highlight>
                <a:latin typeface="Calibri"/>
                <a:ea typeface="Calibri"/>
                <a:cs typeface="Calibri"/>
                <a:sym typeface="Calibri"/>
              </a:rPr>
              <a:t>All of the above.</a:t>
            </a:r>
            <a:endParaRPr/>
          </a:p>
        </p:txBody>
      </p:sp>
      <p:sp>
        <p:nvSpPr>
          <p:cNvPr id="324" name="Google Shape;324;p17"/>
          <p:cNvSpPr txBox="1"/>
          <p:nvPr/>
        </p:nvSpPr>
        <p:spPr>
          <a:xfrm>
            <a:off x="6096000" y="3427910"/>
            <a:ext cx="6096000" cy="2772000"/>
          </a:xfrm>
          <a:prstGeom prst="rect">
            <a:avLst/>
          </a:prstGeom>
          <a:solidFill>
            <a:srgbClr val="FBCDBF"/>
          </a:solid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rPr b="1" lang="en-GB" sz="1700">
                <a:solidFill>
                  <a:schemeClr val="dk1"/>
                </a:solidFill>
                <a:latin typeface="Calibri"/>
                <a:ea typeface="Calibri"/>
                <a:cs typeface="Calibri"/>
                <a:sym typeface="Calibri"/>
              </a:rPr>
              <a:t>Why is it important for teachers of learners with dyscalculia to plan lessons but still maintain a degree of adaptability?</a:t>
            </a:r>
            <a:endParaRPr/>
          </a:p>
          <a:p>
            <a:pPr indent="-342900" lvl="1" marL="800100" marR="0" rtl="0" algn="l">
              <a:lnSpc>
                <a:spcPct val="100000"/>
              </a:lnSpc>
              <a:spcBef>
                <a:spcPts val="500"/>
              </a:spcBef>
              <a:spcAft>
                <a:spcPts val="0"/>
              </a:spcAft>
              <a:buClr>
                <a:schemeClr val="dk1"/>
              </a:buClr>
              <a:buSzPts val="1400"/>
              <a:buFont typeface="Calibri"/>
              <a:buAutoNum type="arabicPeriod"/>
            </a:pPr>
            <a:r>
              <a:rPr b="0" i="0" lang="en-GB" sz="1400" u="none" cap="none" strike="noStrike">
                <a:solidFill>
                  <a:schemeClr val="dk1"/>
                </a:solidFill>
                <a:latin typeface="Calibri"/>
                <a:ea typeface="Calibri"/>
                <a:cs typeface="Calibri"/>
                <a:sym typeface="Calibri"/>
              </a:rPr>
              <a:t>Because the lesson plan provides a clear structure and teachers can set their objectives in advance.</a:t>
            </a:r>
            <a:endParaRPr/>
          </a:p>
          <a:p>
            <a:pPr indent="-342900" lvl="1" marL="800100" marR="0" rtl="0" algn="l">
              <a:lnSpc>
                <a:spcPct val="100000"/>
              </a:lnSpc>
              <a:spcBef>
                <a:spcPts val="500"/>
              </a:spcBef>
              <a:spcAft>
                <a:spcPts val="0"/>
              </a:spcAft>
              <a:buClr>
                <a:schemeClr val="dk1"/>
              </a:buClr>
              <a:buSzPts val="1400"/>
              <a:buFont typeface="Calibri"/>
              <a:buAutoNum type="arabicPeriod"/>
            </a:pPr>
            <a:r>
              <a:rPr b="0" i="0" lang="en-GB" sz="1400" u="none" cap="none" strike="noStrike">
                <a:solidFill>
                  <a:schemeClr val="dk1"/>
                </a:solidFill>
                <a:highlight>
                  <a:srgbClr val="FFFF00"/>
                </a:highlight>
                <a:latin typeface="Calibri"/>
                <a:ea typeface="Calibri"/>
                <a:cs typeface="Calibri"/>
                <a:sym typeface="Calibri"/>
              </a:rPr>
              <a:t>Because flexible customisation of lessons allows individual needs and progress of learners to be addressed.</a:t>
            </a:r>
            <a:endParaRPr/>
          </a:p>
          <a:p>
            <a:pPr indent="-342900" lvl="1" marL="800100" marR="0" rtl="0" algn="l">
              <a:lnSpc>
                <a:spcPct val="100000"/>
              </a:lnSpc>
              <a:spcBef>
                <a:spcPts val="500"/>
              </a:spcBef>
              <a:spcAft>
                <a:spcPts val="0"/>
              </a:spcAft>
              <a:buClr>
                <a:schemeClr val="dk1"/>
              </a:buClr>
              <a:buSzPts val="1400"/>
              <a:buFont typeface="Calibri"/>
              <a:buAutoNum type="arabicPeriod"/>
            </a:pPr>
            <a:r>
              <a:rPr b="0" i="0" lang="en-GB" sz="1400" u="none" cap="none" strike="noStrike">
                <a:solidFill>
                  <a:schemeClr val="dk1"/>
                </a:solidFill>
                <a:latin typeface="Calibri"/>
                <a:ea typeface="Calibri"/>
                <a:cs typeface="Calibri"/>
                <a:sym typeface="Calibri"/>
              </a:rPr>
              <a:t>Because learners with dyscalculia benefit from clear and predictable structures.</a:t>
            </a:r>
            <a:endParaRPr/>
          </a:p>
          <a:p>
            <a:pPr indent="-342900" lvl="1" marL="800100" marR="0" rtl="0" algn="l">
              <a:lnSpc>
                <a:spcPct val="100000"/>
              </a:lnSpc>
              <a:spcBef>
                <a:spcPts val="500"/>
              </a:spcBef>
              <a:spcAft>
                <a:spcPts val="0"/>
              </a:spcAft>
              <a:buClr>
                <a:schemeClr val="dk1"/>
              </a:buClr>
              <a:buSzPts val="1400"/>
              <a:buFont typeface="Calibri"/>
              <a:buAutoNum type="arabicPeriod"/>
            </a:pPr>
            <a:r>
              <a:rPr b="0" i="0" lang="en-GB" sz="1400" u="none" cap="none" strike="noStrike">
                <a:solidFill>
                  <a:schemeClr val="dk1"/>
                </a:solidFill>
                <a:latin typeface="Calibri"/>
                <a:ea typeface="Calibri"/>
                <a:cs typeface="Calibri"/>
                <a:sym typeface="Calibri"/>
              </a:rPr>
              <a:t>Because a predetermined plan enables teachers to teach more efficiently.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8"/>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GB">
                <a:solidFill>
                  <a:schemeClr val="lt1"/>
                </a:solidFill>
              </a:rPr>
              <a:t>Ressources</a:t>
            </a:r>
            <a:endParaRPr>
              <a:solidFill>
                <a:schemeClr val="lt1"/>
              </a:solidFill>
            </a:endParaRPr>
          </a:p>
        </p:txBody>
      </p:sp>
      <p:sp>
        <p:nvSpPr>
          <p:cNvPr id="330" name="Google Shape;330;p18"/>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GB"/>
              <a:t>Black, A., Lawson, H. &amp; Norwich, B. (2019). Lesson planning for diversity. Journal of Research in Special Educational Needs 19(2), p. 115-125.</a:t>
            </a:r>
            <a:endParaRPr/>
          </a:p>
          <a:p>
            <a:pPr indent="-228600" lvl="0" marL="228600" rtl="0" algn="l">
              <a:lnSpc>
                <a:spcPct val="90000"/>
              </a:lnSpc>
              <a:spcBef>
                <a:spcPts val="1000"/>
              </a:spcBef>
              <a:spcAft>
                <a:spcPts val="0"/>
              </a:spcAft>
              <a:buClr>
                <a:schemeClr val="dk1"/>
              </a:buClr>
              <a:buSzPct val="100000"/>
              <a:buChar char="•"/>
            </a:pPr>
            <a:r>
              <a:rPr lang="en-GB"/>
              <a:t>Sankar, S. (2022). Primary Teachers’ Competencies For Dealing Students With Dyscalculia. Journal of Pharmaceutical Negative Results 13(7), p. 8247-8270.</a:t>
            </a:r>
            <a:endParaRPr/>
          </a:p>
          <a:p>
            <a:pPr indent="-228600" lvl="0" marL="228600" rtl="0" algn="l">
              <a:lnSpc>
                <a:spcPct val="90000"/>
              </a:lnSpc>
              <a:spcBef>
                <a:spcPts val="1000"/>
              </a:spcBef>
              <a:spcAft>
                <a:spcPts val="0"/>
              </a:spcAft>
              <a:buClr>
                <a:schemeClr val="dk1"/>
              </a:buClr>
              <a:buSzPct val="100000"/>
              <a:buChar char="•"/>
            </a:pPr>
            <a:r>
              <a:rPr lang="en-GB"/>
              <a:t>Ufer, S., Heinze, A. &amp; Lipowsky, F. (2023). Unterrichtsqualität und Instruktionsstrategien [Teaching quality and instructional strategies]. In R. Bruder, A. Büchter, H. Gasteiger, B. Schmidt-Thieme &amp; H.-G. Weigand (Ed.) Handbuch der Mathematikdidaktik (2. ed.), S. 465-492. Berlin: Springer Spektrum.</a:t>
            </a:r>
            <a:endParaRPr/>
          </a:p>
          <a:p>
            <a:pPr indent="-228600" lvl="0" marL="228600" rtl="0" algn="l">
              <a:lnSpc>
                <a:spcPct val="90000"/>
              </a:lnSpc>
              <a:spcBef>
                <a:spcPts val="1000"/>
              </a:spcBef>
              <a:spcAft>
                <a:spcPts val="0"/>
              </a:spcAft>
              <a:buClr>
                <a:schemeClr val="dk1"/>
              </a:buClr>
              <a:buSzPct val="100000"/>
              <a:buChar char="•"/>
            </a:pPr>
            <a:r>
              <a:rPr lang="en-GB"/>
              <a:t>Williams, A. (2012). A teacher´s perspective of dyscalculia: Who counts? An interdisciplinary overview. Australian Journal of Learning Difficulties, 18(1), p. 1-16.</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9"/>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GB">
                <a:solidFill>
                  <a:schemeClr val="lt1"/>
                </a:solidFill>
              </a:rPr>
              <a:t>Contact</a:t>
            </a:r>
            <a:endParaRPr>
              <a:solidFill>
                <a:schemeClr val="lt1"/>
              </a:solidFill>
            </a:endParaRPr>
          </a:p>
        </p:txBody>
      </p:sp>
      <p:sp>
        <p:nvSpPr>
          <p:cNvPr id="336" name="Google Shape;336;p19"/>
          <p:cNvSpPr/>
          <p:nvPr/>
        </p:nvSpPr>
        <p:spPr>
          <a:xfrm>
            <a:off x="4685500" y="3220973"/>
            <a:ext cx="3194088" cy="184665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Quattrocento Sans"/>
              <a:buNone/>
            </a:pPr>
            <a:r>
              <a:rPr b="1" i="0" lang="en-GB" sz="1800" u="none" cap="none" strike="noStrike">
                <a:solidFill>
                  <a:schemeClr val="dk1"/>
                </a:solidFill>
                <a:latin typeface="Quattrocento Sans"/>
                <a:ea typeface="Quattrocento Sans"/>
                <a:cs typeface="Quattrocento Sans"/>
                <a:sym typeface="Quattrocento Sans"/>
              </a:rPr>
              <a:t>Helene Lindenthal</a:t>
            </a:r>
            <a:endParaRPr b="0" i="0" sz="105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0" i="0" lang="en-GB" sz="1200" u="none" cap="none" strike="noStrike">
                <a:solidFill>
                  <a:schemeClr val="dk1"/>
                </a:solidFill>
                <a:latin typeface="Quattrocento Sans"/>
                <a:ea typeface="Quattrocento Sans"/>
                <a:cs typeface="Quattrocento Sans"/>
                <a:sym typeface="Quattrocento Sans"/>
              </a:rPr>
              <a:t>Research Assistant</a:t>
            </a:r>
            <a:endParaRPr b="0" i="0" sz="105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0" i="0" lang="en-GB" sz="1200" u="none" cap="none" strike="noStrike">
                <a:solidFill>
                  <a:schemeClr val="dk1"/>
                </a:solidFill>
                <a:latin typeface="Quattrocento Sans"/>
                <a:ea typeface="Quattrocento Sans"/>
                <a:cs typeface="Quattrocento Sans"/>
                <a:sym typeface="Quattrocento Sans"/>
              </a:rPr>
              <a:t>Faculty of Economics</a:t>
            </a:r>
            <a:endParaRPr b="0" i="0" sz="105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0" i="0" lang="en-GB" sz="1200" u="none" cap="none" strike="noStrike">
                <a:solidFill>
                  <a:schemeClr val="dk1"/>
                </a:solidFill>
                <a:latin typeface="Quattrocento Sans"/>
                <a:ea typeface="Quattrocento Sans"/>
                <a:cs typeface="Quattrocento Sans"/>
                <a:sym typeface="Quattrocento Sans"/>
              </a:rPr>
              <a:t>Chair of Business and Human Resource Education II</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chemeClr val="dk1"/>
              </a:buClr>
              <a:buSzPts val="1200"/>
              <a:buFont typeface="Quattrocento Sans"/>
              <a:buNone/>
            </a:pPr>
            <a:r>
              <a:rPr b="1" i="0" lang="en-GB" sz="1200" u="none" cap="none" strike="noStrike">
                <a:solidFill>
                  <a:schemeClr val="dk1"/>
                </a:solidFill>
                <a:latin typeface="Quattrocento Sans"/>
                <a:ea typeface="Quattrocento Sans"/>
                <a:cs typeface="Quattrocento Sans"/>
                <a:sym typeface="Quattrocento Sans"/>
              </a:rPr>
              <a:t>Office</a:t>
            </a:r>
            <a:r>
              <a:rPr b="0" i="0" lang="en-GB" sz="1200" u="none" cap="none" strike="noStrike">
                <a:solidFill>
                  <a:schemeClr val="dk1"/>
                </a:solidFill>
                <a:latin typeface="Quattrocento Sans"/>
                <a:ea typeface="Quattrocento Sans"/>
                <a:cs typeface="Quattrocento Sans"/>
                <a:sym typeface="Quattrocento Sans"/>
              </a:rPr>
              <a:t> Q1.451</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en-GB" sz="1200" u="none" cap="none" strike="noStrike">
                <a:solidFill>
                  <a:schemeClr val="dk1"/>
                </a:solidFill>
                <a:latin typeface="Quattrocento Sans"/>
                <a:ea typeface="Quattrocento Sans"/>
                <a:cs typeface="Quattrocento Sans"/>
                <a:sym typeface="Quattrocento Sans"/>
              </a:rPr>
              <a:t>Telephone</a:t>
            </a:r>
            <a:r>
              <a:rPr b="0" i="0" lang="en-GB" sz="1200" u="none" cap="none" strike="noStrike">
                <a:solidFill>
                  <a:schemeClr val="dk1"/>
                </a:solidFill>
                <a:latin typeface="Quattrocento Sans"/>
                <a:ea typeface="Quattrocento Sans"/>
                <a:cs typeface="Quattrocento Sans"/>
                <a:sym typeface="Quattrocento Sans"/>
              </a:rPr>
              <a:t> +49 5251 60-5010</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en-GB" sz="1200" u="none" cap="none" strike="noStrike">
                <a:solidFill>
                  <a:schemeClr val="dk1"/>
                </a:solidFill>
                <a:latin typeface="Quattrocento Sans"/>
                <a:ea typeface="Quattrocento Sans"/>
                <a:cs typeface="Quattrocento Sans"/>
                <a:sym typeface="Quattrocento Sans"/>
              </a:rPr>
              <a:t>E-Mail</a:t>
            </a:r>
            <a:r>
              <a:rPr b="0" i="0" lang="en-GB" sz="1200" u="none" cap="none" strike="noStrike">
                <a:solidFill>
                  <a:schemeClr val="dk1"/>
                </a:solidFill>
                <a:latin typeface="Quattrocento Sans"/>
                <a:ea typeface="Quattrocento Sans"/>
                <a:cs typeface="Quattrocento Sans"/>
                <a:sym typeface="Quattrocento Sans"/>
              </a:rPr>
              <a:t> </a:t>
            </a:r>
            <a:r>
              <a:rPr b="0" i="0" lang="en-GB" sz="1200" u="sng" cap="none" strike="noStrike">
                <a:solidFill>
                  <a:srgbClr val="0563C1"/>
                </a:solidFill>
                <a:latin typeface="Quattrocento Sans"/>
                <a:ea typeface="Quattrocento Sans"/>
                <a:cs typeface="Quattrocento Sans"/>
                <a:sym typeface="Quattrocento Sans"/>
                <a:hlinkClick r:id="rId3">
                  <a:extLst>
                    <a:ext uri="{A12FA001-AC4F-418D-AE19-62706E023703}">
                      <ahyp:hlinkClr val="tx"/>
                    </a:ext>
                  </a:extLst>
                </a:hlinkClick>
              </a:rPr>
              <a:t>helene.lindenthal@uni-paderborn.de</a:t>
            </a:r>
            <a:endParaRPr b="0" i="0" sz="1200" u="none" cap="none" strike="noStrike">
              <a:solidFill>
                <a:schemeClr val="dk1"/>
              </a:solidFill>
              <a:latin typeface="Calibri"/>
              <a:ea typeface="Calibri"/>
              <a:cs typeface="Calibri"/>
              <a:sym typeface="Calibri"/>
            </a:endParaRPr>
          </a:p>
        </p:txBody>
      </p:sp>
      <p:pic>
        <p:nvPicPr>
          <p:cNvPr descr="Paderborn University" id="337" name="Google Shape;337;p19">
            <a:hlinkClick r:id="rId4"/>
          </p:cNvPr>
          <p:cNvPicPr preferRelativeResize="0"/>
          <p:nvPr/>
        </p:nvPicPr>
        <p:blipFill rotWithShape="1">
          <a:blip r:embed="rId5">
            <a:alphaModFix/>
          </a:blip>
          <a:srcRect b="-19176" l="0" r="-8533" t="-19820"/>
          <a:stretch/>
        </p:blipFill>
        <p:spPr>
          <a:xfrm>
            <a:off x="845311" y="1790368"/>
            <a:ext cx="2458014" cy="1068272"/>
          </a:xfrm>
          <a:prstGeom prst="rect">
            <a:avLst/>
          </a:prstGeom>
          <a:noFill/>
          <a:ln>
            <a:noFill/>
          </a:ln>
        </p:spPr>
      </p:pic>
      <p:sp>
        <p:nvSpPr>
          <p:cNvPr id="338" name="Google Shape;338;p19"/>
          <p:cNvSpPr/>
          <p:nvPr/>
        </p:nvSpPr>
        <p:spPr>
          <a:xfrm>
            <a:off x="3303325" y="2187325"/>
            <a:ext cx="4218410" cy="64633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200"/>
              <a:buFont typeface="Quattrocento Sans"/>
              <a:buNone/>
            </a:pPr>
            <a:r>
              <a:rPr b="0" i="0" lang="en-GB" sz="1200" u="none" cap="none" strike="noStrike">
                <a:solidFill>
                  <a:schemeClr val="dk1"/>
                </a:solidFill>
                <a:latin typeface="Quattrocento Sans"/>
                <a:ea typeface="Quattrocento Sans"/>
                <a:cs typeface="Quattrocento Sans"/>
                <a:sym typeface="Quattrocento Sans"/>
              </a:rPr>
              <a:t>Warburger Str. 100</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0" i="0" lang="en-GB" sz="1200" u="none" cap="none" strike="noStrike">
                <a:solidFill>
                  <a:schemeClr val="dk1"/>
                </a:solidFill>
                <a:latin typeface="Quattrocento Sans"/>
                <a:ea typeface="Quattrocento Sans"/>
                <a:cs typeface="Quattrocento Sans"/>
                <a:sym typeface="Quattrocento Sans"/>
              </a:rPr>
              <a:t>DE-33098 Paderborn</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en-GB" sz="1200" u="none" cap="none" strike="noStrike">
                <a:solidFill>
                  <a:schemeClr val="dk1"/>
                </a:solidFill>
                <a:latin typeface="Quattrocento Sans"/>
                <a:ea typeface="Quattrocento Sans"/>
                <a:cs typeface="Quattrocento Sans"/>
                <a:sym typeface="Quattrocento Sans"/>
              </a:rPr>
              <a:t>Web </a:t>
            </a:r>
            <a:r>
              <a:rPr b="0" i="0" lang="en-GB" sz="1200" u="sng" cap="none" strike="noStrike">
                <a:solidFill>
                  <a:srgbClr val="0563C1"/>
                </a:solidFill>
                <a:latin typeface="Quattrocento Sans"/>
                <a:ea typeface="Quattrocento Sans"/>
                <a:cs typeface="Quattrocento Sans"/>
                <a:sym typeface="Quattrocento Sans"/>
                <a:hlinkClick r:id="rId6">
                  <a:extLst>
                    <a:ext uri="{A12FA001-AC4F-418D-AE19-62706E023703}">
                      <ahyp:hlinkClr val="tx"/>
                    </a:ext>
                  </a:extLst>
                </a:hlinkClick>
              </a:rPr>
              <a:t>www.uni-paderborn.de/en</a:t>
            </a:r>
            <a:endParaRPr b="0" i="0" sz="1200" u="none" cap="none" strike="noStrike">
              <a:solidFill>
                <a:schemeClr val="dk1"/>
              </a:solidFill>
              <a:latin typeface="Arial"/>
              <a:ea typeface="Arial"/>
              <a:cs typeface="Arial"/>
              <a:sym typeface="Arial"/>
            </a:endParaRPr>
          </a:p>
        </p:txBody>
      </p:sp>
      <p:sp>
        <p:nvSpPr>
          <p:cNvPr id="339" name="Google Shape;339;p19"/>
          <p:cNvSpPr/>
          <p:nvPr/>
        </p:nvSpPr>
        <p:spPr>
          <a:xfrm>
            <a:off x="845311" y="3209431"/>
            <a:ext cx="3194088" cy="1823576"/>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Quattrocento Sans"/>
              <a:buNone/>
            </a:pPr>
            <a:r>
              <a:rPr b="1" i="0" lang="en-GB" sz="1800" u="none" cap="none" strike="noStrike">
                <a:solidFill>
                  <a:schemeClr val="dk1"/>
                </a:solidFill>
                <a:latin typeface="Quattrocento Sans"/>
                <a:ea typeface="Quattrocento Sans"/>
                <a:cs typeface="Quattrocento Sans"/>
                <a:sym typeface="Quattrocento Sans"/>
              </a:rPr>
              <a:t>Prof. </a:t>
            </a:r>
            <a:r>
              <a:rPr b="1" lang="en-GB" sz="1800">
                <a:solidFill>
                  <a:schemeClr val="dk1"/>
                </a:solidFill>
                <a:latin typeface="Quattrocento Sans"/>
                <a:ea typeface="Quattrocento Sans"/>
                <a:cs typeface="Quattrocento Sans"/>
                <a:sym typeface="Quattrocento Sans"/>
              </a:rPr>
              <a:t>Dr. Marc Beutner</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Quattrocento Sans"/>
                <a:ea typeface="Quattrocento Sans"/>
                <a:cs typeface="Quattrocento Sans"/>
                <a:sym typeface="Quattrocento Sans"/>
              </a:rPr>
              <a:t>Professor and Head of Chair </a:t>
            </a:r>
            <a:r>
              <a:rPr lang="en-GB" sz="1200">
                <a:solidFill>
                  <a:schemeClr val="dk1"/>
                </a:solidFill>
                <a:latin typeface="Quattrocento Sans"/>
                <a:ea typeface="Quattrocento Sans"/>
                <a:cs typeface="Quattrocento Sans"/>
                <a:sym typeface="Quattrocento Sans"/>
              </a:rPr>
              <a:t>of Business and Human Resource Education II</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0" i="0" lang="en-GB" sz="1200" u="none" cap="none" strike="noStrike">
                <a:solidFill>
                  <a:schemeClr val="dk1"/>
                </a:solidFill>
                <a:latin typeface="Quattrocento Sans"/>
                <a:ea typeface="Quattrocento Sans"/>
                <a:cs typeface="Quattrocento Sans"/>
                <a:sym typeface="Quattrocento Sans"/>
              </a:rPr>
              <a:t>Faculty of Economics</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chemeClr val="dk1"/>
              </a:buClr>
              <a:buSzPts val="1200"/>
              <a:buFont typeface="Quattrocento Sans"/>
              <a:buNone/>
            </a:pPr>
            <a:r>
              <a:rPr b="1" i="0" lang="en-GB" sz="1200" u="none" cap="none" strike="noStrike">
                <a:solidFill>
                  <a:schemeClr val="dk1"/>
                </a:solidFill>
                <a:latin typeface="Quattrocento Sans"/>
                <a:ea typeface="Quattrocento Sans"/>
                <a:cs typeface="Quattrocento Sans"/>
                <a:sym typeface="Quattrocento Sans"/>
              </a:rPr>
              <a:t>Office</a:t>
            </a:r>
            <a:r>
              <a:rPr b="0" i="0" lang="en-GB" sz="1200" u="none" cap="none" strike="noStrike">
                <a:solidFill>
                  <a:schemeClr val="dk1"/>
                </a:solidFill>
                <a:latin typeface="Quattrocento Sans"/>
                <a:ea typeface="Quattrocento Sans"/>
                <a:cs typeface="Quattrocento Sans"/>
                <a:sym typeface="Quattrocento Sans"/>
              </a:rPr>
              <a:t> Q1.441</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en-GB" sz="1200" u="none" cap="none" strike="noStrike">
                <a:solidFill>
                  <a:schemeClr val="dk1"/>
                </a:solidFill>
                <a:latin typeface="Quattrocento Sans"/>
                <a:ea typeface="Quattrocento Sans"/>
                <a:cs typeface="Quattrocento Sans"/>
                <a:sym typeface="Quattrocento Sans"/>
              </a:rPr>
              <a:t>Telephone</a:t>
            </a:r>
            <a:r>
              <a:rPr b="0" i="0" lang="en-GB" sz="1200" u="none" cap="none" strike="noStrike">
                <a:solidFill>
                  <a:schemeClr val="dk1"/>
                </a:solidFill>
                <a:latin typeface="Quattrocento Sans"/>
                <a:ea typeface="Quattrocento Sans"/>
                <a:cs typeface="Quattrocento Sans"/>
                <a:sym typeface="Quattrocento Sans"/>
              </a:rPr>
              <a:t> +49 5251 60-2367</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en-GB" sz="1200" u="none" cap="none" strike="noStrike">
                <a:solidFill>
                  <a:schemeClr val="dk1"/>
                </a:solidFill>
                <a:latin typeface="Quattrocento Sans"/>
                <a:ea typeface="Quattrocento Sans"/>
                <a:cs typeface="Quattrocento Sans"/>
                <a:sym typeface="Quattrocento Sans"/>
              </a:rPr>
              <a:t>E-Mail</a:t>
            </a:r>
            <a:r>
              <a:rPr b="0" i="0" lang="en-GB" sz="1200" u="none" cap="none" strike="noStrike">
                <a:solidFill>
                  <a:schemeClr val="dk1"/>
                </a:solidFill>
                <a:latin typeface="Quattrocento Sans"/>
                <a:ea typeface="Quattrocento Sans"/>
                <a:cs typeface="Quattrocento Sans"/>
                <a:sym typeface="Quattrocento Sans"/>
              </a:rPr>
              <a:t> </a:t>
            </a:r>
            <a:r>
              <a:rPr lang="en-GB" sz="1200" u="sng">
                <a:solidFill>
                  <a:srgbClr val="0563C1"/>
                </a:solidFill>
                <a:latin typeface="Quattrocento Sans"/>
                <a:ea typeface="Quattrocento Sans"/>
                <a:cs typeface="Quattrocento Sans"/>
                <a:sym typeface="Quattrocento Sans"/>
                <a:hlinkClick r:id="rId7">
                  <a:extLst>
                    <a:ext uri="{A12FA001-AC4F-418D-AE19-62706E023703}">
                      <ahyp:hlinkClr val="tx"/>
                    </a:ext>
                  </a:extLst>
                </a:hlinkClick>
              </a:rPr>
              <a:t>marc.beutner</a:t>
            </a:r>
            <a:r>
              <a:rPr b="0" i="0" lang="en-GB" sz="1200" u="sng" cap="none" strike="noStrike">
                <a:solidFill>
                  <a:srgbClr val="0563C1"/>
                </a:solidFill>
                <a:latin typeface="Quattrocento Sans"/>
                <a:ea typeface="Quattrocento Sans"/>
                <a:cs typeface="Quattrocento Sans"/>
                <a:sym typeface="Quattrocento Sans"/>
                <a:hlinkClick r:id="rId8">
                  <a:extLst>
                    <a:ext uri="{A12FA001-AC4F-418D-AE19-62706E023703}">
                      <ahyp:hlinkClr val="tx"/>
                    </a:ext>
                  </a:extLst>
                </a:hlinkClick>
              </a:rPr>
              <a:t>@uni-paderborn.de</a:t>
            </a:r>
            <a:r>
              <a:rPr b="0" i="0" lang="en-GB" sz="1200" u="none" cap="none" strike="noStrike">
                <a:solidFill>
                  <a:srgbClr val="0563C1"/>
                </a:solidFill>
                <a:latin typeface="Quattrocento Sans"/>
                <a:ea typeface="Quattrocento Sans"/>
                <a:cs typeface="Quattrocento Sans"/>
                <a:sym typeface="Quattrocento Sans"/>
              </a:rPr>
              <a:t>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2023-09-04T09:53:46Z</dcterms:created>
  <dc:creator>Helene Lindenthal</dc:creator>
</cp:coreProperties>
</file>