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embeddedFontLst>
    <p:embeddedFont>
      <p:font typeface="Quattrocento Sans" panose="020B0502050000020003"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gXRKSrZ5yjZW9jiWGXpQvp7dir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4A26438-6860-4645-8ABB-5A9AB97868B2}">
  <a:tblStyle styleId="{B4A26438-6860-4645-8ABB-5A9AB97868B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E7E6"/>
          </a:solidFill>
        </a:fill>
      </a:tcStyle>
    </a:wholeTbl>
    <a:band1H>
      <a:tcTxStyle/>
      <a:tcStyle>
        <a:tcBdr/>
        <a:fill>
          <a:solidFill>
            <a:srgbClr val="E0CCCA"/>
          </a:solidFill>
        </a:fill>
      </a:tcStyle>
    </a:band1H>
    <a:band2H>
      <a:tcTxStyle/>
      <a:tcStyle>
        <a:tcBdr/>
      </a:tcStyle>
    </a:band2H>
    <a:band1V>
      <a:tcTxStyle/>
      <a:tcStyle>
        <a:tcBdr/>
        <a:fill>
          <a:solidFill>
            <a:srgbClr val="E0CCC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snapToGrid="0">
      <p:cViewPr varScale="1">
        <p:scale>
          <a:sx n="107" d="100"/>
          <a:sy n="107" d="100"/>
        </p:scale>
        <p:origin x="71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9"/>
          <p:cNvSpPr>
            <a:spLocks noGrp="1"/>
          </p:cNvSpPr>
          <p:nvPr>
            <p:ph type="pic" idx="2"/>
          </p:nvPr>
        </p:nvSpPr>
        <p:spPr>
          <a:xfrm>
            <a:off x="5183188" y="987425"/>
            <a:ext cx="6172200" cy="4873625"/>
          </a:xfrm>
          <a:prstGeom prst="rect">
            <a:avLst/>
          </a:prstGeom>
          <a:noFill/>
          <a:ln>
            <a:noFill/>
          </a:ln>
        </p:spPr>
      </p:sp>
      <p:sp>
        <p:nvSpPr>
          <p:cNvPr id="70" name="Google Shape;7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2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12" name="Google Shape;12;p20"/>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dirty="0">
                <a:solidFill>
                  <a:schemeClr val="bg1"/>
                </a:solidFill>
                <a:effectLst/>
                <a:latin typeface="arial" panose="020B060402020202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a:t>
            </a:r>
            <a:r>
              <a:rPr lang="de-DE" sz="900" b="0" i="0">
                <a:solidFill>
                  <a:schemeClr val="bg1"/>
                </a:solidFill>
                <a:effectLst/>
                <a:latin typeface="arial" panose="020B0604020202020204" pitchFamily="34" charset="0"/>
              </a:rPr>
              <a:t>Weder die Europäische Union noch die EACEA können dafür verantwortlich gemacht werden.</a:t>
            </a:r>
            <a:endParaRPr lang="de-DE" sz="1600" b="0" i="0" u="none" strike="noStrike" cap="none" dirty="0">
              <a:solidFill>
                <a:schemeClr val="bg1"/>
              </a:solidFill>
              <a:latin typeface="Calibri"/>
              <a:ea typeface="Calibri"/>
              <a:cs typeface="Calibri"/>
              <a:sym typeface="Calibri"/>
            </a:endParaRPr>
          </a:p>
        </p:txBody>
      </p:sp>
      <p:pic>
        <p:nvPicPr>
          <p:cNvPr id="15" name="Google Shape;15;p20"/>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files.eric.ed.gov/fulltext/EJ1166703.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BWaam8s9wS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www.youtube.com/watch?v=N_ur5UD2iv4" TargetMode="Externa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helene.lindenthal@uni-paderborn.d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mailto:marc.beutner@uni-paderborn.de" TargetMode="External"/><Relationship Id="rId5" Type="http://schemas.openxmlformats.org/officeDocument/2006/relationships/image" Target="../media/image10.png"/><Relationship Id="rId4" Type="http://schemas.openxmlformats.org/officeDocument/2006/relationships/hyperlink" Target="http://www.uni-paderborn.de/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txBox="1">
            <a:spLocks noGrp="1"/>
          </p:cNvSpPr>
          <p:nvPr>
            <p:ph type="ctrTitle"/>
          </p:nvPr>
        </p:nvSpPr>
        <p:spPr>
          <a:xfrm>
            <a:off x="-17320" y="1473375"/>
            <a:ext cx="12192000" cy="417500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272727"/>
              <a:buFont typeface="Calibri"/>
              <a:buNone/>
            </a:pPr>
            <a:r>
              <a:rPr lang="en-GB" b="1" dirty="0">
                <a:solidFill>
                  <a:srgbClr val="C00000"/>
                </a:solidFill>
              </a:rPr>
              <a:t>Dyscalculia</a:t>
            </a:r>
            <a:br>
              <a:rPr lang="en-GB" dirty="0"/>
            </a:br>
            <a:br>
              <a:rPr lang="en-GB" dirty="0"/>
            </a:br>
            <a:r>
              <a:rPr lang="en-GB" b="1" dirty="0"/>
              <a:t>WP2: </a:t>
            </a:r>
            <a:r>
              <a:rPr lang="en-GB" b="1" dirty="0" err="1"/>
              <a:t>Dyskalkulie-Lehrplan</a:t>
            </a:r>
            <a:r>
              <a:rPr lang="en-GB" b="1" dirty="0"/>
              <a:t> und </a:t>
            </a:r>
            <a:br>
              <a:rPr lang="en-GB" b="1" dirty="0"/>
            </a:br>
            <a:r>
              <a:rPr lang="en-GB" b="1" dirty="0"/>
              <a:t>-</a:t>
            </a:r>
            <a:r>
              <a:rPr lang="en-GB" b="1" dirty="0" err="1"/>
              <a:t>Kursmaterial</a:t>
            </a:r>
            <a:br>
              <a:rPr lang="en-GB" b="1" dirty="0"/>
            </a:br>
            <a:br>
              <a:rPr lang="en-GB" dirty="0"/>
            </a:br>
            <a:r>
              <a:rPr lang="en-GB" sz="2200" dirty="0"/>
              <a:t>Prof. </a:t>
            </a:r>
            <a:r>
              <a:rPr lang="en-GB" sz="2200" dirty="0" err="1"/>
              <a:t>Dr.</a:t>
            </a:r>
            <a:r>
              <a:rPr lang="en-GB" sz="2200" dirty="0"/>
              <a:t> Marc Beutner</a:t>
            </a:r>
            <a:br>
              <a:rPr lang="en-GB" sz="2200" dirty="0"/>
            </a:br>
            <a:r>
              <a:rPr lang="en-GB" sz="2200" dirty="0"/>
              <a:t>Helene Lindenthal</a:t>
            </a:r>
            <a:endParaRPr sz="2200" dirty="0"/>
          </a:p>
        </p:txBody>
      </p:sp>
      <p:sp>
        <p:nvSpPr>
          <p:cNvPr id="91" name="Google Shape;91;p1"/>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none" strike="noStrike" cap="none">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92" name="Google Shape;92;p1"/>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93" name="Google Shape;93;p1"/>
          <p:cNvPicPr preferRelativeResize="0"/>
          <p:nvPr/>
        </p:nvPicPr>
        <p:blipFill rotWithShape="1">
          <a:blip r:embed="rId3">
            <a:alphaModFix/>
          </a:blip>
          <a:srcRect/>
          <a:stretch/>
        </p:blipFill>
        <p:spPr>
          <a:xfrm>
            <a:off x="5394562" y="5648384"/>
            <a:ext cx="1368235" cy="4385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ctrTitle"/>
          </p:nvPr>
        </p:nvSpPr>
        <p:spPr>
          <a:xfrm>
            <a:off x="-17320" y="1473375"/>
            <a:ext cx="12192000" cy="417500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272727"/>
              <a:buFont typeface="Calibri"/>
              <a:buNone/>
            </a:pPr>
            <a:r>
              <a:rPr lang="en-GB" b="1" dirty="0">
                <a:solidFill>
                  <a:srgbClr val="C00000"/>
                </a:solidFill>
              </a:rPr>
              <a:t>Dyscalculia</a:t>
            </a:r>
            <a:br>
              <a:rPr lang="en-GB" dirty="0"/>
            </a:br>
            <a:br>
              <a:rPr lang="en-GB" dirty="0"/>
            </a:br>
            <a:r>
              <a:rPr lang="en-GB" b="1" dirty="0"/>
              <a:t>Modul 1: </a:t>
            </a:r>
            <a:r>
              <a:rPr lang="en-GB" b="1" dirty="0" err="1"/>
              <a:t>Entwicklung</a:t>
            </a:r>
            <a:r>
              <a:rPr lang="en-GB" b="1" dirty="0"/>
              <a:t> von </a:t>
            </a:r>
            <a:r>
              <a:rPr lang="en-GB" b="1" dirty="0" err="1"/>
              <a:t>Schlüsselkompetenzen</a:t>
            </a:r>
            <a:br>
              <a:rPr lang="en-GB" b="1" dirty="0"/>
            </a:br>
            <a:br>
              <a:rPr lang="en-GB" dirty="0"/>
            </a:br>
            <a:r>
              <a:rPr lang="en-GB" sz="2200" dirty="0"/>
              <a:t>Prof. </a:t>
            </a:r>
            <a:r>
              <a:rPr lang="en-GB" sz="2200" dirty="0" err="1"/>
              <a:t>Dr.</a:t>
            </a:r>
            <a:r>
              <a:rPr lang="en-GB" sz="2200" dirty="0"/>
              <a:t> Marc Beutner</a:t>
            </a:r>
            <a:br>
              <a:rPr lang="en-GB" sz="2200" dirty="0"/>
            </a:br>
            <a:r>
              <a:rPr lang="en-GB" sz="2200" dirty="0"/>
              <a:t>Helene Lindenthal</a:t>
            </a:r>
            <a:endParaRPr sz="2200" dirty="0"/>
          </a:p>
        </p:txBody>
      </p:sp>
      <p:sp>
        <p:nvSpPr>
          <p:cNvPr id="99" name="Google Shape;99;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00" name="Google Shape;100;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101" name="Google Shape;101;p2"/>
          <p:cNvPicPr preferRelativeResize="0"/>
          <p:nvPr/>
        </p:nvPicPr>
        <p:blipFill rotWithShape="1">
          <a:blip r:embed="rId3">
            <a:alphaModFix/>
          </a:blip>
          <a:srcRect/>
          <a:stretch/>
        </p:blipFill>
        <p:spPr>
          <a:xfrm>
            <a:off x="5394562" y="5648384"/>
            <a:ext cx="1368235" cy="4385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endParaRPr sz="3200" b="1" dirty="0">
              <a:solidFill>
                <a:schemeClr val="lt1"/>
              </a:solidFill>
            </a:endParaRPr>
          </a:p>
        </p:txBody>
      </p:sp>
      <p:sp>
        <p:nvSpPr>
          <p:cNvPr id="107" name="Google Shape;107;p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en-GB" sz="2800" dirty="0" err="1"/>
              <a:t>Einführung</a:t>
            </a:r>
            <a:r>
              <a:rPr lang="en-GB" sz="2800" dirty="0"/>
              <a:t> in das Modul</a:t>
            </a:r>
          </a:p>
          <a:p>
            <a:pPr marL="514350" lvl="0" indent="-514350" algn="l" rtl="0">
              <a:lnSpc>
                <a:spcPct val="150000"/>
              </a:lnSpc>
              <a:spcBef>
                <a:spcPts val="0"/>
              </a:spcBef>
              <a:spcAft>
                <a:spcPts val="0"/>
              </a:spcAft>
              <a:buClr>
                <a:schemeClr val="dk1"/>
              </a:buClr>
              <a:buSzPts val="2800"/>
              <a:buFont typeface="Calibri"/>
              <a:buAutoNum type="arabicPeriod"/>
            </a:pPr>
            <a:r>
              <a:rPr lang="en-GB" dirty="0" err="1"/>
              <a:t>Inhalt</a:t>
            </a:r>
            <a:r>
              <a:rPr lang="en-GB" dirty="0"/>
              <a:t> des </a:t>
            </a:r>
            <a:r>
              <a:rPr lang="en-GB" dirty="0" err="1"/>
              <a:t>Moduls</a:t>
            </a:r>
            <a:endParaRPr lang="en-GB" dirty="0"/>
          </a:p>
          <a:p>
            <a:pPr marL="514350" lvl="0" indent="-514350" algn="l" rtl="0">
              <a:lnSpc>
                <a:spcPct val="150000"/>
              </a:lnSpc>
              <a:spcBef>
                <a:spcPts val="0"/>
              </a:spcBef>
              <a:spcAft>
                <a:spcPts val="0"/>
              </a:spcAft>
              <a:buClr>
                <a:schemeClr val="dk1"/>
              </a:buClr>
              <a:buSzPts val="2800"/>
              <a:buFont typeface="Calibri"/>
              <a:buAutoNum type="arabicPeriod"/>
            </a:pPr>
            <a:r>
              <a:rPr lang="en-GB" sz="2800" dirty="0"/>
              <a:t>Link </a:t>
            </a:r>
            <a:r>
              <a:rPr lang="en-GB" sz="2800" dirty="0" err="1"/>
              <a:t>zu</a:t>
            </a:r>
            <a:r>
              <a:rPr lang="en-GB" sz="2800" dirty="0"/>
              <a:t> </a:t>
            </a:r>
            <a:r>
              <a:rPr lang="en-GB" sz="2800" dirty="0" err="1"/>
              <a:t>zusätzlichem</a:t>
            </a:r>
            <a:r>
              <a:rPr lang="en-GB" sz="2800" dirty="0"/>
              <a:t> Text</a:t>
            </a:r>
          </a:p>
          <a:p>
            <a:pPr marL="514350" lvl="0" indent="-514350" algn="l" rtl="0">
              <a:lnSpc>
                <a:spcPct val="150000"/>
              </a:lnSpc>
              <a:spcBef>
                <a:spcPts val="10"/>
              </a:spcBef>
              <a:spcAft>
                <a:spcPts val="0"/>
              </a:spcAft>
              <a:buClr>
                <a:schemeClr val="dk1"/>
              </a:buClr>
              <a:buSzPts val="2800"/>
              <a:buFont typeface="Calibri"/>
              <a:buAutoNum type="arabicPeriod"/>
            </a:pPr>
            <a:r>
              <a:rPr lang="en-GB" dirty="0"/>
              <a:t>Link </a:t>
            </a:r>
            <a:r>
              <a:rPr lang="en-GB" dirty="0" err="1"/>
              <a:t>zu</a:t>
            </a:r>
            <a:r>
              <a:rPr lang="en-GB" dirty="0"/>
              <a:t> </a:t>
            </a:r>
            <a:r>
              <a:rPr lang="en-GB" dirty="0" err="1"/>
              <a:t>zusätzlichem</a:t>
            </a:r>
            <a:r>
              <a:rPr lang="en-GB" dirty="0"/>
              <a:t> Video</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en-GB" sz="2800" dirty="0"/>
              <a:t>Quiz</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en-GB" dirty="0" err="1"/>
              <a:t>Zusammenfassung</a:t>
            </a:r>
            <a:r>
              <a:rPr lang="en-GB" dirty="0"/>
              <a:t> des </a:t>
            </a:r>
            <a:r>
              <a:rPr lang="en-GB" dirty="0" err="1"/>
              <a:t>Moduls</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en-GB" dirty="0" err="1"/>
              <a:t>Quellen</a:t>
            </a:r>
            <a:endParaRPr dirty="0"/>
          </a:p>
          <a:p>
            <a:pPr marL="0" lvl="0" indent="0" algn="l" rtl="0">
              <a:lnSpc>
                <a:spcPct val="150000"/>
              </a:lnSpc>
              <a:spcBef>
                <a:spcPts val="10"/>
              </a:spcBef>
              <a:spcAft>
                <a:spcPts val="0"/>
              </a:spcAft>
              <a:buClr>
                <a:schemeClr val="dk1"/>
              </a:buClr>
              <a:buSzPts val="2800"/>
              <a:buNone/>
            </a:pP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dirty="0">
                <a:solidFill>
                  <a:schemeClr val="lt1"/>
                </a:solidFill>
              </a:rPr>
              <a:t>1. </a:t>
            </a:r>
            <a:r>
              <a:rPr lang="en-GB" sz="3200" dirty="0" err="1">
                <a:solidFill>
                  <a:schemeClr val="lt1"/>
                </a:solidFill>
              </a:rPr>
              <a:t>Einführung</a:t>
            </a:r>
            <a:r>
              <a:rPr lang="en-GB" sz="3200" dirty="0">
                <a:solidFill>
                  <a:schemeClr val="lt1"/>
                </a:solidFill>
              </a:rPr>
              <a:t> in das Modul</a:t>
            </a:r>
            <a:endParaRPr sz="3200" b="1" dirty="0">
              <a:solidFill>
                <a:schemeClr val="lt1"/>
              </a:solidFill>
            </a:endParaRPr>
          </a:p>
        </p:txBody>
      </p:sp>
      <p:sp>
        <p:nvSpPr>
          <p:cNvPr id="113" name="Google Shape;113;p4"/>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fontScale="92500" lnSpcReduction="10000"/>
          </a:bodyPr>
          <a:lstStyle/>
          <a:p>
            <a:pPr marL="0" lvl="0" indent="0" algn="just" rtl="0">
              <a:lnSpc>
                <a:spcPct val="150000"/>
              </a:lnSpc>
              <a:spcBef>
                <a:spcPts val="0"/>
              </a:spcBef>
              <a:spcAft>
                <a:spcPts val="0"/>
              </a:spcAft>
              <a:buClr>
                <a:schemeClr val="dk1"/>
              </a:buClr>
              <a:buSzPts val="1600"/>
              <a:buNone/>
            </a:pPr>
            <a:r>
              <a:rPr lang="de-DE" sz="1600" dirty="0"/>
              <a:t>"Modul 1: Entwicklung von Schlüsselkompetenzen" befasst sich mit den Schlüsselkompetenzen, die man als Lehrkraft für </a:t>
            </a:r>
            <a:r>
              <a:rPr lang="de-DE" sz="1600" dirty="0" err="1"/>
              <a:t>dyskalkulische</a:t>
            </a:r>
            <a:r>
              <a:rPr lang="de-DE" sz="1600" dirty="0"/>
              <a:t> Schüler*innen benötigt. Es wird ein Überblick über die erforderlichen didaktischen und beruflichen Fähigkeiten gegeben und wie diese verbessert werden können. Methodische Kompetenzen werden vorgestellt, um verschiedene Ansätze und Praktiken, Aktivitätsbeispiele, Lehrmethoden und Techniken für den Unterricht von Schüler*innen mit unterschiedlichen Lernniveaus zu nutzen. Schließlich wird ein Überblick darüber gegeben, wie </a:t>
            </a:r>
            <a:r>
              <a:rPr lang="de-DE" sz="1600" dirty="0" err="1"/>
              <a:t>Pädagog</a:t>
            </a:r>
            <a:r>
              <a:rPr lang="de-DE" sz="1600" dirty="0"/>
              <a:t>*innen ihre Fähigkeiten langfristig entwickeln können.</a:t>
            </a:r>
            <a:endParaRPr dirty="0"/>
          </a:p>
        </p:txBody>
      </p:sp>
      <p:pic>
        <p:nvPicPr>
          <p:cNvPr id="114" name="Google Shape;114;p4"/>
          <p:cNvPicPr preferRelativeResize="0">
            <a:picLocks noGrp="1"/>
          </p:cNvPicPr>
          <p:nvPr>
            <p:ph type="body" idx="2"/>
          </p:nvPr>
        </p:nvPicPr>
        <p:blipFill rotWithShape="1">
          <a:blip r:embed="rId3">
            <a:alphaModFix/>
          </a:blip>
          <a:srcRect/>
          <a:stretch/>
        </p:blipFill>
        <p:spPr>
          <a:xfrm>
            <a:off x="6172200" y="2277308"/>
            <a:ext cx="5181600" cy="2303383"/>
          </a:xfrm>
          <a:prstGeom prst="rect">
            <a:avLst/>
          </a:prstGeom>
          <a:noFill/>
          <a:ln>
            <a:noFill/>
          </a:ln>
          <a:effectLst>
            <a:outerShdw blurRad="190500" algn="tl" rotWithShape="0">
              <a:srgbClr val="000000">
                <a:alpha val="69803"/>
              </a:srgbClr>
            </a:outerShdw>
          </a:effectLst>
        </p:spPr>
      </p:pic>
      <p:sp>
        <p:nvSpPr>
          <p:cNvPr id="115" name="Google Shape;115;p4"/>
          <p:cNvSpPr txBox="1"/>
          <p:nvPr/>
        </p:nvSpPr>
        <p:spPr>
          <a:xfrm>
            <a:off x="6172200" y="4619625"/>
            <a:ext cx="4017446"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800">
                <a:solidFill>
                  <a:schemeClr val="dk1"/>
                </a:solidFill>
                <a:latin typeface="Calibri"/>
                <a:ea typeface="Calibri"/>
                <a:cs typeface="Calibri"/>
                <a:sym typeface="Calibri"/>
              </a:rPr>
              <a:t>Source: https://cdn.pixabay.com/photo/2021/06/05/04/52/competence-6311491_1280.jpg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121" name="Google Shape;121;p5"/>
          <p:cNvSpPr txBox="1"/>
          <p:nvPr/>
        </p:nvSpPr>
        <p:spPr>
          <a:xfrm>
            <a:off x="838200" y="1702111"/>
            <a:ext cx="7258050" cy="646290"/>
          </a:xfrm>
          <a:prstGeom prst="rect">
            <a:avLst/>
          </a:prstGeom>
          <a:solidFill>
            <a:srgbClr val="F06C46"/>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dk1"/>
                </a:solidFill>
                <a:latin typeface="Calibri"/>
                <a:ea typeface="Calibri"/>
                <a:cs typeface="Calibri"/>
                <a:sym typeface="Calibri"/>
              </a:rPr>
              <a:t>Die Lehrkräfte sollten ihren Unterricht nicht nur an die Lerninhalte, sondern vor allem an die individuellen Bedürfnisse der Lernenden anpassen. </a:t>
            </a:r>
          </a:p>
        </p:txBody>
      </p:sp>
      <p:sp>
        <p:nvSpPr>
          <p:cNvPr id="122" name="Google Shape;122;p5"/>
          <p:cNvSpPr txBox="1"/>
          <p:nvPr/>
        </p:nvSpPr>
        <p:spPr>
          <a:xfrm>
            <a:off x="1028700" y="2544381"/>
            <a:ext cx="10106025" cy="646290"/>
          </a:xfrm>
          <a:prstGeom prst="rect">
            <a:avLst/>
          </a:prstGeom>
          <a:solidFill>
            <a:srgbClr val="FBCDB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dk1"/>
                </a:solidFill>
                <a:latin typeface="Calibri"/>
                <a:ea typeface="Calibri"/>
                <a:cs typeface="Calibri"/>
                <a:sym typeface="Calibri"/>
              </a:rPr>
              <a:t>Die Bedürfnisse der Lernenden sind sehr individuell und unterschiedlich, denn jede*r Lernende bringt unterschiedliche Vorkenntnisse, Lernvoraussetzungen, Motivation, Tagesform usw. mit in den Unterricht. </a:t>
            </a:r>
          </a:p>
        </p:txBody>
      </p:sp>
      <p:sp>
        <p:nvSpPr>
          <p:cNvPr id="123" name="Google Shape;123;p5"/>
          <p:cNvSpPr txBox="1"/>
          <p:nvPr/>
        </p:nvSpPr>
        <p:spPr>
          <a:xfrm>
            <a:off x="1857375" y="3386651"/>
            <a:ext cx="6667500" cy="369291"/>
          </a:xfrm>
          <a:prstGeom prst="rect">
            <a:avLst/>
          </a:prstGeom>
          <a:solidFill>
            <a:srgbClr val="F59D8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dk1"/>
                </a:solidFill>
                <a:latin typeface="Calibri"/>
                <a:ea typeface="Calibri"/>
                <a:cs typeface="Calibri"/>
                <a:sym typeface="Calibri"/>
              </a:rPr>
              <a:t>Die Lernenden bringen auch Lernstörungen mit, wie z. B. Dyskalkulie. </a:t>
            </a:r>
          </a:p>
        </p:txBody>
      </p:sp>
      <p:sp>
        <p:nvSpPr>
          <p:cNvPr id="124" name="Google Shape;124;p5"/>
          <p:cNvSpPr txBox="1"/>
          <p:nvPr/>
        </p:nvSpPr>
        <p:spPr>
          <a:xfrm>
            <a:off x="311727" y="3951922"/>
            <a:ext cx="10515599" cy="646290"/>
          </a:xfrm>
          <a:prstGeom prst="rect">
            <a:avLst/>
          </a:prstGeom>
          <a:solidFill>
            <a:srgbClr val="EF966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dk1"/>
                </a:solidFill>
                <a:latin typeface="Calibri"/>
                <a:ea typeface="Calibri"/>
                <a:cs typeface="Calibri"/>
                <a:sym typeface="Calibri"/>
              </a:rPr>
              <a:t>Lehrkräfte benötigen Kenntnisse, ein angemessenes Bewusstsein und die notwendigen Fähigkeiten, um Kinder mit Dyskalkulie in der Schule wirksam zu behandeln und ihnen einen hochwertigen Unterricht zu bieten. </a:t>
            </a:r>
          </a:p>
        </p:txBody>
      </p:sp>
      <p:sp>
        <p:nvSpPr>
          <p:cNvPr id="125" name="Google Shape;125;p5"/>
          <p:cNvSpPr txBox="1"/>
          <p:nvPr/>
        </p:nvSpPr>
        <p:spPr>
          <a:xfrm>
            <a:off x="3009901" y="4794192"/>
            <a:ext cx="6778336" cy="646290"/>
          </a:xfrm>
          <a:prstGeom prst="rect">
            <a:avLst/>
          </a:prstGeom>
          <a:solidFill>
            <a:srgbClr val="F5B999"/>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dk1"/>
                </a:solidFill>
                <a:latin typeface="Calibri"/>
                <a:ea typeface="Calibri"/>
                <a:cs typeface="Calibri"/>
                <a:sym typeface="Calibri"/>
              </a:rPr>
              <a:t>Die Schlüsselkompetenzen einer Lehrkraft für </a:t>
            </a:r>
            <a:r>
              <a:rPr lang="de-DE" sz="1800" dirty="0" err="1">
                <a:solidFill>
                  <a:schemeClr val="dk1"/>
                </a:solidFill>
                <a:latin typeface="Calibri"/>
                <a:ea typeface="Calibri"/>
                <a:cs typeface="Calibri"/>
                <a:sym typeface="Calibri"/>
              </a:rPr>
              <a:t>dyskalkulische</a:t>
            </a:r>
            <a:r>
              <a:rPr lang="de-DE" sz="1800" dirty="0">
                <a:solidFill>
                  <a:schemeClr val="dk1"/>
                </a:solidFill>
                <a:latin typeface="Calibri"/>
                <a:ea typeface="Calibri"/>
                <a:cs typeface="Calibri"/>
                <a:sym typeface="Calibri"/>
              </a:rPr>
              <a:t> Lernende sind entscheidend für den Lernerfolg im Mathematikunterricht.</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131" name="Google Shape;131;p6"/>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de-DE" sz="1600" dirty="0"/>
              <a:t>Die </a:t>
            </a:r>
            <a:r>
              <a:rPr lang="de-DE" sz="1600" b="1" dirty="0"/>
              <a:t>Schlüsselkompetenzen</a:t>
            </a:r>
            <a:r>
              <a:rPr lang="de-DE" sz="1600" dirty="0"/>
              <a:t> einer Lehrkraft für </a:t>
            </a:r>
            <a:r>
              <a:rPr lang="de-DE" sz="1600" dirty="0" err="1"/>
              <a:t>dyskalkulische</a:t>
            </a:r>
            <a:r>
              <a:rPr lang="de-DE" sz="1600" dirty="0"/>
              <a:t> Schüler*innen sind</a:t>
            </a:r>
            <a:r>
              <a:rPr lang="en-GB" sz="1600" dirty="0"/>
              <a:t>:</a:t>
            </a:r>
            <a:endParaRPr dirty="0"/>
          </a:p>
          <a:p>
            <a:pPr marL="0" lvl="0" indent="0" algn="l" rtl="0">
              <a:lnSpc>
                <a:spcPct val="150000"/>
              </a:lnSpc>
              <a:spcBef>
                <a:spcPts val="10"/>
              </a:spcBef>
              <a:spcAft>
                <a:spcPts val="0"/>
              </a:spcAft>
              <a:buClr>
                <a:schemeClr val="dk1"/>
              </a:buClr>
              <a:buSzPts val="1600"/>
              <a:buNone/>
            </a:pPr>
            <a:endParaRPr sz="1600" dirty="0"/>
          </a:p>
        </p:txBody>
      </p:sp>
      <p:grpSp>
        <p:nvGrpSpPr>
          <p:cNvPr id="132" name="Google Shape;132;p6"/>
          <p:cNvGrpSpPr/>
          <p:nvPr/>
        </p:nvGrpSpPr>
        <p:grpSpPr>
          <a:xfrm>
            <a:off x="843016" y="1868271"/>
            <a:ext cx="10267470" cy="3711505"/>
            <a:chOff x="4817" y="15720"/>
            <a:chExt cx="10267470" cy="3711505"/>
          </a:xfrm>
        </p:grpSpPr>
        <p:sp>
          <p:nvSpPr>
            <p:cNvPr id="133" name="Google Shape;133;p6"/>
            <p:cNvSpPr/>
            <p:nvPr/>
          </p:nvSpPr>
          <p:spPr>
            <a:xfrm>
              <a:off x="4817"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txBox="1"/>
            <p:nvPr/>
          </p:nvSpPr>
          <p:spPr>
            <a:xfrm>
              <a:off x="4817"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Vermittlung</a:t>
              </a:r>
              <a:endParaRPr dirty="0"/>
            </a:p>
          </p:txBody>
        </p:sp>
        <p:sp>
          <p:nvSpPr>
            <p:cNvPr id="135" name="Google Shape;135;p6"/>
            <p:cNvSpPr/>
            <p:nvPr/>
          </p:nvSpPr>
          <p:spPr>
            <a:xfrm>
              <a:off x="4817"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txBox="1"/>
            <p:nvPr/>
          </p:nvSpPr>
          <p:spPr>
            <a:xfrm>
              <a:off x="4817"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den Lernprozess erleichtern</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Insbesondere </a:t>
              </a:r>
              <a:r>
                <a:rPr lang="de-DE" sz="1300" b="0" i="0" u="none" strike="noStrike" cap="none" dirty="0" err="1">
                  <a:solidFill>
                    <a:schemeClr val="dk1"/>
                  </a:solidFill>
                  <a:latin typeface="Calibri"/>
                  <a:ea typeface="Calibri"/>
                  <a:cs typeface="Calibri"/>
                  <a:sym typeface="Calibri"/>
                </a:rPr>
                <a:t>dyskalkulische</a:t>
              </a:r>
              <a:r>
                <a:rPr lang="de-DE" sz="1300" b="0" i="0" u="none" strike="noStrike" cap="none" dirty="0">
                  <a:solidFill>
                    <a:schemeClr val="dk1"/>
                  </a:solidFill>
                  <a:latin typeface="Calibri"/>
                  <a:ea typeface="Calibri"/>
                  <a:cs typeface="Calibri"/>
                  <a:sym typeface="Calibri"/>
                </a:rPr>
                <a:t> Lernende brauchen Unterstützung bei ihren Lernprozessen</a:t>
              </a:r>
              <a:endParaRPr dirty="0"/>
            </a:p>
          </p:txBody>
        </p:sp>
        <p:sp>
          <p:nvSpPr>
            <p:cNvPr id="137" name="Google Shape;137;p6"/>
            <p:cNvSpPr/>
            <p:nvPr/>
          </p:nvSpPr>
          <p:spPr>
            <a:xfrm>
              <a:off x="21100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txBox="1"/>
            <p:nvPr/>
          </p:nvSpPr>
          <p:spPr>
            <a:xfrm>
              <a:off x="21100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Verantwortung</a:t>
              </a:r>
              <a:endParaRPr dirty="0"/>
            </a:p>
          </p:txBody>
        </p:sp>
        <p:sp>
          <p:nvSpPr>
            <p:cNvPr id="139" name="Google Shape;139;p6"/>
            <p:cNvSpPr/>
            <p:nvPr/>
          </p:nvSpPr>
          <p:spPr>
            <a:xfrm>
              <a:off x="2110018"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txBox="1"/>
            <p:nvPr/>
          </p:nvSpPr>
          <p:spPr>
            <a:xfrm>
              <a:off x="21100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wissen, wann sie die Verantwortung für den Lernprozess an die Lernenden abgeben muss</a:t>
              </a:r>
              <a:endParaRPr lang="de-DE" sz="1300"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den Lernenden Raum geben, um Verantwortung zu übernehme</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err="1">
                  <a:solidFill>
                    <a:schemeClr val="dk1"/>
                  </a:solidFill>
                  <a:latin typeface="Calibri"/>
                  <a:ea typeface="Calibri"/>
                  <a:cs typeface="Calibri"/>
                  <a:sym typeface="Calibri"/>
                </a:rPr>
                <a:t>Dyskalkulische</a:t>
              </a:r>
              <a:r>
                <a:rPr lang="de-DE" sz="1300" b="0" i="0" u="none" strike="noStrike" cap="none" dirty="0">
                  <a:solidFill>
                    <a:schemeClr val="dk1"/>
                  </a:solidFill>
                  <a:latin typeface="Calibri"/>
                  <a:ea typeface="Calibri"/>
                  <a:cs typeface="Calibri"/>
                  <a:sym typeface="Calibri"/>
                </a:rPr>
                <a:t> Lernende können gestärkt werden, wenn sie selbst Verantwortung übernehmen dürfen</a:t>
              </a:r>
              <a:endParaRPr dirty="0"/>
            </a:p>
          </p:txBody>
        </p:sp>
        <p:sp>
          <p:nvSpPr>
            <p:cNvPr id="141" name="Google Shape;141;p6"/>
            <p:cNvSpPr/>
            <p:nvPr/>
          </p:nvSpPr>
          <p:spPr>
            <a:xfrm>
              <a:off x="42152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txBox="1"/>
            <p:nvPr/>
          </p:nvSpPr>
          <p:spPr>
            <a:xfrm>
              <a:off x="42152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a:solidFill>
                    <a:schemeClr val="lt1"/>
                  </a:solidFill>
                  <a:latin typeface="Calibri"/>
                  <a:ea typeface="Calibri"/>
                  <a:cs typeface="Calibri"/>
                  <a:sym typeface="Calibri"/>
                </a:rPr>
                <a:t>Reflexion</a:t>
              </a:r>
              <a:endParaRPr dirty="0"/>
            </a:p>
          </p:txBody>
        </p:sp>
        <p:sp>
          <p:nvSpPr>
            <p:cNvPr id="143" name="Google Shape;143;p6"/>
            <p:cNvSpPr/>
            <p:nvPr/>
          </p:nvSpPr>
          <p:spPr>
            <a:xfrm>
              <a:off x="4215218"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txBox="1"/>
            <p:nvPr/>
          </p:nvSpPr>
          <p:spPr>
            <a:xfrm>
              <a:off x="42152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Lehrende und Lernende müssen den Lehr- und Lernprozess regelmäßig reflektieren</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Reflexion ist für </a:t>
              </a:r>
              <a:r>
                <a:rPr lang="de-DE" sz="1300" b="0" i="0" u="none" strike="noStrike" cap="none" dirty="0" err="1">
                  <a:solidFill>
                    <a:schemeClr val="dk1"/>
                  </a:solidFill>
                  <a:latin typeface="Calibri"/>
                  <a:ea typeface="Calibri"/>
                  <a:cs typeface="Calibri"/>
                  <a:sym typeface="Calibri"/>
                </a:rPr>
                <a:t>dyskalkulische</a:t>
              </a:r>
              <a:r>
                <a:rPr lang="de-DE" sz="1300" b="0" i="0" u="none" strike="noStrike" cap="none" dirty="0">
                  <a:solidFill>
                    <a:schemeClr val="dk1"/>
                  </a:solidFill>
                  <a:latin typeface="Calibri"/>
                  <a:ea typeface="Calibri"/>
                  <a:cs typeface="Calibri"/>
                  <a:sym typeface="Calibri"/>
                </a:rPr>
                <a:t> Lernende wichtig, um sich ihrer Fortschritte bewusst zu werden</a:t>
              </a:r>
              <a:endParaRPr dirty="0"/>
            </a:p>
          </p:txBody>
        </p:sp>
        <p:sp>
          <p:nvSpPr>
            <p:cNvPr id="145" name="Google Shape;145;p6"/>
            <p:cNvSpPr/>
            <p:nvPr/>
          </p:nvSpPr>
          <p:spPr>
            <a:xfrm>
              <a:off x="6320419"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txBox="1"/>
            <p:nvPr/>
          </p:nvSpPr>
          <p:spPr>
            <a:xfrm>
              <a:off x="6320419"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Unterstützung</a:t>
              </a:r>
              <a:endParaRPr dirty="0"/>
            </a:p>
          </p:txBody>
        </p:sp>
        <p:sp>
          <p:nvSpPr>
            <p:cNvPr id="147" name="Google Shape;147;p6"/>
            <p:cNvSpPr/>
            <p:nvPr/>
          </p:nvSpPr>
          <p:spPr>
            <a:xfrm>
              <a:off x="6320419"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txBox="1"/>
            <p:nvPr/>
          </p:nvSpPr>
          <p:spPr>
            <a:xfrm>
              <a:off x="6320419"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ein Unterstützungssystem für die Entwicklung von Wissen, Fertigkeiten, Einstellungen und Werten einrichten</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Dyskalkulie-Lernende sollten das Gefühl haben, dass die Lehrkraft sie unterstützt</a:t>
              </a:r>
              <a:endParaRPr dirty="0"/>
            </a:p>
          </p:txBody>
        </p:sp>
        <p:sp>
          <p:nvSpPr>
            <p:cNvPr id="149" name="Google Shape;149;p6"/>
            <p:cNvSpPr/>
            <p:nvPr/>
          </p:nvSpPr>
          <p:spPr>
            <a:xfrm>
              <a:off x="8425620"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txBox="1"/>
            <p:nvPr/>
          </p:nvSpPr>
          <p:spPr>
            <a:xfrm>
              <a:off x="8425620"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Rückmeldung</a:t>
              </a:r>
              <a:endParaRPr dirty="0"/>
            </a:p>
          </p:txBody>
        </p:sp>
        <p:sp>
          <p:nvSpPr>
            <p:cNvPr id="151" name="Google Shape;151;p6"/>
            <p:cNvSpPr/>
            <p:nvPr/>
          </p:nvSpPr>
          <p:spPr>
            <a:xfrm>
              <a:off x="8425620"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6"/>
            <p:cNvSpPr txBox="1"/>
            <p:nvPr/>
          </p:nvSpPr>
          <p:spPr>
            <a:xfrm>
              <a:off x="8425620"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ein Feedbacksystem einrichten, in dem sowohl Lehrkraft als auch Lernenden respektvoll und regelmäßig Feedback erhalten</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Feedback sollte angemessen, spezifisch und zeitnah sein</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Positives und negatives Feedback kann </a:t>
              </a:r>
              <a:r>
                <a:rPr lang="de-DE" sz="1300" b="0" i="0" u="none" strike="noStrike" cap="none" dirty="0" err="1">
                  <a:solidFill>
                    <a:schemeClr val="dk1"/>
                  </a:solidFill>
                  <a:latin typeface="Calibri"/>
                  <a:ea typeface="Calibri"/>
                  <a:cs typeface="Calibri"/>
                  <a:sym typeface="Calibri"/>
                </a:rPr>
                <a:t>dyskalkulischen</a:t>
              </a:r>
              <a:r>
                <a:rPr lang="de-DE" sz="1300" b="0" i="0" u="none" strike="noStrike" cap="none" dirty="0">
                  <a:solidFill>
                    <a:schemeClr val="dk1"/>
                  </a:solidFill>
                  <a:latin typeface="Calibri"/>
                  <a:ea typeface="Calibri"/>
                  <a:cs typeface="Calibri"/>
                  <a:sym typeface="Calibri"/>
                </a:rPr>
                <a:t> Lernenden in ihrem Lernprozess helfen, ihr Lernverhalten anzupassen</a:t>
              </a:r>
              <a:endParaRPr lang="en-GB" dirty="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158" name="Google Shape;158;p7"/>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de-DE" sz="1600" dirty="0"/>
              <a:t>Die </a:t>
            </a:r>
            <a:r>
              <a:rPr lang="de-DE" sz="1600" b="1" dirty="0"/>
              <a:t>pädagogischen Fähigkeiten </a:t>
            </a:r>
            <a:r>
              <a:rPr lang="de-DE" sz="1600" dirty="0"/>
              <a:t>einer Lehrkraft für </a:t>
            </a:r>
            <a:r>
              <a:rPr lang="de-DE" sz="1600" dirty="0" err="1"/>
              <a:t>dyskalkulische</a:t>
            </a:r>
            <a:r>
              <a:rPr lang="de-DE" sz="1600" dirty="0"/>
              <a:t> Schüler*innen sind:</a:t>
            </a:r>
            <a:endParaRPr sz="1600" dirty="0"/>
          </a:p>
        </p:txBody>
      </p:sp>
      <p:grpSp>
        <p:nvGrpSpPr>
          <p:cNvPr id="159" name="Google Shape;159;p7"/>
          <p:cNvGrpSpPr/>
          <p:nvPr/>
        </p:nvGrpSpPr>
        <p:grpSpPr>
          <a:xfrm>
            <a:off x="841084" y="1889655"/>
            <a:ext cx="10271333" cy="3773395"/>
            <a:chOff x="2885" y="37104"/>
            <a:chExt cx="10271333" cy="3773395"/>
          </a:xfrm>
        </p:grpSpPr>
        <p:sp>
          <p:nvSpPr>
            <p:cNvPr id="160" name="Google Shape;160;p7"/>
            <p:cNvSpPr/>
            <p:nvPr/>
          </p:nvSpPr>
          <p:spPr>
            <a:xfrm>
              <a:off x="288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txBox="1"/>
            <p:nvPr/>
          </p:nvSpPr>
          <p:spPr>
            <a:xfrm>
              <a:off x="288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Individualität</a:t>
              </a:r>
              <a:endParaRPr dirty="0"/>
            </a:p>
          </p:txBody>
        </p:sp>
        <p:sp>
          <p:nvSpPr>
            <p:cNvPr id="162" name="Google Shape;162;p7"/>
            <p:cNvSpPr/>
            <p:nvPr/>
          </p:nvSpPr>
          <p:spPr>
            <a:xfrm>
              <a:off x="288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txBox="1"/>
            <p:nvPr/>
          </p:nvSpPr>
          <p:spPr>
            <a:xfrm>
              <a:off x="2885"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in der Lage sein, die Lernenden durch individuelle Lernerfahrungen zu unterstützen</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err="1">
                  <a:solidFill>
                    <a:schemeClr val="dk1"/>
                  </a:solidFill>
                  <a:latin typeface="Calibri"/>
                  <a:ea typeface="Calibri"/>
                  <a:cs typeface="Calibri"/>
                  <a:sym typeface="Calibri"/>
                </a:rPr>
                <a:t>Dyskalkulische</a:t>
              </a:r>
              <a:r>
                <a:rPr lang="de-DE" sz="1300" b="0" i="0" u="none" strike="noStrike" cap="none" dirty="0">
                  <a:solidFill>
                    <a:schemeClr val="dk1"/>
                  </a:solidFill>
                  <a:latin typeface="Calibri"/>
                  <a:ea typeface="Calibri"/>
                  <a:cs typeface="Calibri"/>
                  <a:sym typeface="Calibri"/>
                </a:rPr>
                <a:t> Lernende brauchen individuelle Unterstützung</a:t>
              </a:r>
              <a:endParaRPr dirty="0"/>
            </a:p>
          </p:txBody>
        </p:sp>
        <p:sp>
          <p:nvSpPr>
            <p:cNvPr id="164" name="Google Shape;164;p7"/>
            <p:cNvSpPr/>
            <p:nvPr/>
          </p:nvSpPr>
          <p:spPr>
            <a:xfrm>
              <a:off x="175054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txBox="1"/>
            <p:nvPr/>
          </p:nvSpPr>
          <p:spPr>
            <a:xfrm>
              <a:off x="175054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Zusätzliche</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Ressourcen</a:t>
              </a:r>
              <a:endParaRPr dirty="0"/>
            </a:p>
          </p:txBody>
        </p:sp>
        <p:sp>
          <p:nvSpPr>
            <p:cNvPr id="166" name="Google Shape;166;p7"/>
            <p:cNvSpPr/>
            <p:nvPr/>
          </p:nvSpPr>
          <p:spPr>
            <a:xfrm>
              <a:off x="175054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txBox="1"/>
            <p:nvPr/>
          </p:nvSpPr>
          <p:spPr>
            <a:xfrm>
              <a:off x="1750545"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Die Lehrkraft muss zusätzliche offene Bildungsressourcen (OER) bereitstellen, damit die Lernenden individuell lernen könne</a:t>
              </a:r>
            </a:p>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Zusätzliche OER sind für </a:t>
              </a:r>
              <a:r>
                <a:rPr lang="de-DE" sz="1200" b="0" i="0" u="none" strike="noStrike" cap="none" dirty="0" err="1">
                  <a:solidFill>
                    <a:schemeClr val="dk1"/>
                  </a:solidFill>
                  <a:latin typeface="Calibri"/>
                  <a:ea typeface="Calibri"/>
                  <a:cs typeface="Calibri"/>
                  <a:sym typeface="Calibri"/>
                </a:rPr>
                <a:t>dyskalkulische</a:t>
              </a:r>
              <a:r>
                <a:rPr lang="de-DE" sz="1200" b="0" i="0" u="none" strike="noStrike" cap="none" dirty="0">
                  <a:solidFill>
                    <a:schemeClr val="dk1"/>
                  </a:solidFill>
                  <a:latin typeface="Calibri"/>
                  <a:ea typeface="Calibri"/>
                  <a:cs typeface="Calibri"/>
                  <a:sym typeface="Calibri"/>
                </a:rPr>
                <a:t> Lernende hilfreich, da sie außerhalb des Klassenzimmers selbständig lernen können, was dazu beitragen könnte, möglichen Druck zu verringern</a:t>
              </a:r>
              <a:endParaRPr sz="1200" dirty="0"/>
            </a:p>
          </p:txBody>
        </p:sp>
        <p:sp>
          <p:nvSpPr>
            <p:cNvPr id="168" name="Google Shape;168;p7"/>
            <p:cNvSpPr/>
            <p:nvPr/>
          </p:nvSpPr>
          <p:spPr>
            <a:xfrm>
              <a:off x="349820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txBox="1"/>
            <p:nvPr/>
          </p:nvSpPr>
          <p:spPr>
            <a:xfrm>
              <a:off x="349820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mentale</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Erfahrungen</a:t>
              </a:r>
              <a:endParaRPr dirty="0"/>
            </a:p>
          </p:txBody>
        </p:sp>
        <p:sp>
          <p:nvSpPr>
            <p:cNvPr id="170" name="Google Shape;170;p7"/>
            <p:cNvSpPr/>
            <p:nvPr/>
          </p:nvSpPr>
          <p:spPr>
            <a:xfrm>
              <a:off x="349820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7"/>
            <p:cNvSpPr txBox="1"/>
            <p:nvPr/>
          </p:nvSpPr>
          <p:spPr>
            <a:xfrm>
              <a:off x="3498205"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Erfahrungen vermitteln, die den Verstand anrege</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Dyskalkulie-Lernende sollten herausgefordert werden, ihren Verstand zu nutzen und ihn dadurch zu erweitern</a:t>
              </a:r>
              <a:endParaRPr dirty="0"/>
            </a:p>
          </p:txBody>
        </p:sp>
        <p:sp>
          <p:nvSpPr>
            <p:cNvPr id="172" name="Google Shape;172;p7"/>
            <p:cNvSpPr/>
            <p:nvPr/>
          </p:nvSpPr>
          <p:spPr>
            <a:xfrm>
              <a:off x="524586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7"/>
            <p:cNvSpPr txBox="1"/>
            <p:nvPr/>
          </p:nvSpPr>
          <p:spPr>
            <a:xfrm>
              <a:off x="524586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praktische</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Erfahrungen</a:t>
              </a:r>
              <a:endParaRPr dirty="0"/>
            </a:p>
          </p:txBody>
        </p:sp>
        <p:sp>
          <p:nvSpPr>
            <p:cNvPr id="174" name="Google Shape;174;p7"/>
            <p:cNvSpPr/>
            <p:nvPr/>
          </p:nvSpPr>
          <p:spPr>
            <a:xfrm>
              <a:off x="524586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txBox="1"/>
            <p:nvPr/>
          </p:nvSpPr>
          <p:spPr>
            <a:xfrm>
              <a:off x="524586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praktische Erfahrungen vermitteln</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Für </a:t>
              </a:r>
              <a:r>
                <a:rPr lang="de-DE" sz="1300" b="0" i="0" u="none" strike="noStrike" cap="none" dirty="0" err="1">
                  <a:solidFill>
                    <a:schemeClr val="dk1"/>
                  </a:solidFill>
                  <a:latin typeface="Calibri"/>
                  <a:ea typeface="Calibri"/>
                  <a:cs typeface="Calibri"/>
                  <a:sym typeface="Calibri"/>
                </a:rPr>
                <a:t>dyskalkulische</a:t>
              </a:r>
              <a:r>
                <a:rPr lang="de-DE" sz="1300" b="0" i="0" u="none" strike="noStrike" cap="none" dirty="0">
                  <a:solidFill>
                    <a:schemeClr val="dk1"/>
                  </a:solidFill>
                  <a:latin typeface="Calibri"/>
                  <a:ea typeface="Calibri"/>
                  <a:cs typeface="Calibri"/>
                  <a:sym typeface="Calibri"/>
                </a:rPr>
                <a:t> Lernende ist es hilfreich, mit praktischen Fällen zu lernen, damit der mathematische Inhalt auf das wirkliche Leben übertragen werden kann</a:t>
              </a:r>
              <a:endParaRPr dirty="0"/>
            </a:p>
          </p:txBody>
        </p:sp>
        <p:sp>
          <p:nvSpPr>
            <p:cNvPr id="176" name="Google Shape;176;p7"/>
            <p:cNvSpPr/>
            <p:nvPr/>
          </p:nvSpPr>
          <p:spPr>
            <a:xfrm>
              <a:off x="699352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7"/>
            <p:cNvSpPr txBox="1"/>
            <p:nvPr/>
          </p:nvSpPr>
          <p:spPr>
            <a:xfrm>
              <a:off x="699352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Projekte</a:t>
              </a:r>
              <a:endParaRPr dirty="0"/>
            </a:p>
          </p:txBody>
        </p:sp>
        <p:sp>
          <p:nvSpPr>
            <p:cNvPr id="178" name="Google Shape;178;p7"/>
            <p:cNvSpPr/>
            <p:nvPr/>
          </p:nvSpPr>
          <p:spPr>
            <a:xfrm>
              <a:off x="699352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txBox="1"/>
            <p:nvPr/>
          </p:nvSpPr>
          <p:spPr>
            <a:xfrm>
              <a:off x="699352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Die Lehrkraft muss projektbasiertes Lernen anbieten</a:t>
              </a:r>
            </a:p>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Durch verschiedene Arten von Lernszenarien können </a:t>
              </a:r>
              <a:r>
                <a:rPr lang="de-DE" sz="1200" b="0" i="0" u="none" strike="noStrike" cap="none" dirty="0" err="1">
                  <a:solidFill>
                    <a:schemeClr val="dk1"/>
                  </a:solidFill>
                  <a:latin typeface="Calibri"/>
                  <a:ea typeface="Calibri"/>
                  <a:cs typeface="Calibri"/>
                  <a:sym typeface="Calibri"/>
                </a:rPr>
                <a:t>dyskalkulische</a:t>
              </a:r>
              <a:r>
                <a:rPr lang="de-DE" sz="1200" b="0" i="0" u="none" strike="noStrike" cap="none" dirty="0">
                  <a:solidFill>
                    <a:schemeClr val="dk1"/>
                  </a:solidFill>
                  <a:latin typeface="Calibri"/>
                  <a:ea typeface="Calibri"/>
                  <a:cs typeface="Calibri"/>
                  <a:sym typeface="Calibri"/>
                </a:rPr>
                <a:t> Lernende ihr Wissen übertragen</a:t>
              </a:r>
            </a:p>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Projekte sind geschlossene Fälle, die helfen können, das theoretische Wissen zu übertragen</a:t>
              </a:r>
              <a:endParaRPr sz="1200" dirty="0"/>
            </a:p>
          </p:txBody>
        </p:sp>
        <p:sp>
          <p:nvSpPr>
            <p:cNvPr id="180" name="Google Shape;180;p7"/>
            <p:cNvSpPr/>
            <p:nvPr/>
          </p:nvSpPr>
          <p:spPr>
            <a:xfrm>
              <a:off x="874118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txBox="1"/>
            <p:nvPr/>
          </p:nvSpPr>
          <p:spPr>
            <a:xfrm>
              <a:off x="874118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Sozialform</a:t>
              </a:r>
              <a:endParaRPr dirty="0"/>
            </a:p>
          </p:txBody>
        </p:sp>
        <p:sp>
          <p:nvSpPr>
            <p:cNvPr id="182" name="Google Shape;182;p7"/>
            <p:cNvSpPr/>
            <p:nvPr/>
          </p:nvSpPr>
          <p:spPr>
            <a:xfrm>
              <a:off x="874118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txBox="1"/>
            <p:nvPr/>
          </p:nvSpPr>
          <p:spPr>
            <a:xfrm>
              <a:off x="874118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Lehrkraft muss verschiedene Arten von sozialen Formen innerhalb des Lernprozesses anbiete</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Kooperatives Lernen kann </a:t>
              </a:r>
              <a:r>
                <a:rPr lang="de-DE" sz="1300" b="0" i="0" u="none" strike="noStrike" cap="none" dirty="0" err="1">
                  <a:solidFill>
                    <a:schemeClr val="dk1"/>
                  </a:solidFill>
                  <a:latin typeface="Calibri"/>
                  <a:ea typeface="Calibri"/>
                  <a:cs typeface="Calibri"/>
                  <a:sym typeface="Calibri"/>
                </a:rPr>
                <a:t>dyskalkulischen</a:t>
              </a:r>
              <a:r>
                <a:rPr lang="de-DE" sz="1300" b="0" i="0" u="none" strike="noStrike" cap="none" dirty="0">
                  <a:solidFill>
                    <a:schemeClr val="dk1"/>
                  </a:solidFill>
                  <a:latin typeface="Calibri"/>
                  <a:ea typeface="Calibri"/>
                  <a:cs typeface="Calibri"/>
                  <a:sym typeface="Calibri"/>
                </a:rPr>
                <a:t> Lernenden helfen, sich mit und von anderen zu engagieren und zu lernen</a:t>
              </a:r>
              <a:endParaRPr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189" name="Google Shape;189;p8"/>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b="1" dirty="0" err="1"/>
              <a:t>Unterrichtskompetenzen</a:t>
            </a:r>
            <a:r>
              <a:rPr lang="en-GB" sz="1600" b="1" dirty="0"/>
              <a:t>: </a:t>
            </a:r>
            <a:r>
              <a:rPr lang="en-GB" sz="1600" b="1" dirty="0" err="1"/>
              <a:t>verschiedene</a:t>
            </a:r>
            <a:r>
              <a:rPr lang="en-GB" sz="1600" b="1" dirty="0"/>
              <a:t> </a:t>
            </a:r>
            <a:r>
              <a:rPr lang="en-GB" sz="1600" b="1" dirty="0" err="1"/>
              <a:t>Unterrichtsansätze</a:t>
            </a:r>
            <a:r>
              <a:rPr lang="en-GB" sz="1600" b="1" dirty="0"/>
              <a:t> (1)</a:t>
            </a:r>
            <a:endParaRPr dirty="0"/>
          </a:p>
          <a:p>
            <a:pPr marL="0" lvl="0" indent="0" algn="l" rtl="0">
              <a:lnSpc>
                <a:spcPct val="150000"/>
              </a:lnSpc>
              <a:spcBef>
                <a:spcPts val="10"/>
              </a:spcBef>
              <a:spcAft>
                <a:spcPts val="0"/>
              </a:spcAft>
              <a:buClr>
                <a:schemeClr val="dk1"/>
              </a:buClr>
              <a:buSzPts val="1600"/>
              <a:buNone/>
            </a:pPr>
            <a:r>
              <a:rPr lang="de-DE" sz="1600" dirty="0"/>
              <a:t>In den meisten Fällen sind die Lernenden in einer Schulklasse in vielerlei Hinsicht heterogen. Um den unterschiedlichen Bedürfnissen gerecht zu werden, sind verschiedene Unterrichtsansätze erforderlich. Hier ist eine kleine Auswahl von Unterrichtsansätzen </a:t>
            </a:r>
            <a:r>
              <a:rPr lang="en-GB" sz="1600" dirty="0"/>
              <a:t>:</a:t>
            </a:r>
            <a:endParaRPr dirty="0"/>
          </a:p>
          <a:p>
            <a:pPr marL="0" lvl="0" indent="0" algn="l" rtl="0">
              <a:lnSpc>
                <a:spcPct val="150000"/>
              </a:lnSpc>
              <a:spcBef>
                <a:spcPts val="10"/>
              </a:spcBef>
              <a:spcAft>
                <a:spcPts val="0"/>
              </a:spcAft>
              <a:buClr>
                <a:schemeClr val="dk1"/>
              </a:buClr>
              <a:buSzPts val="1600"/>
              <a:buNone/>
            </a:pPr>
            <a:endParaRPr sz="1600" b="1" dirty="0"/>
          </a:p>
          <a:p>
            <a:pPr marL="0" lvl="0" indent="0" algn="l" rtl="0">
              <a:lnSpc>
                <a:spcPct val="150000"/>
              </a:lnSpc>
              <a:spcBef>
                <a:spcPts val="10"/>
              </a:spcBef>
              <a:spcAft>
                <a:spcPts val="0"/>
              </a:spcAft>
              <a:buClr>
                <a:schemeClr val="dk1"/>
              </a:buClr>
              <a:buSzPts val="1600"/>
              <a:buNone/>
            </a:pPr>
            <a:endParaRPr sz="1600" dirty="0"/>
          </a:p>
        </p:txBody>
      </p:sp>
      <p:graphicFrame>
        <p:nvGraphicFramePr>
          <p:cNvPr id="190" name="Google Shape;190;p8"/>
          <p:cNvGraphicFramePr/>
          <p:nvPr>
            <p:extLst>
              <p:ext uri="{D42A27DB-BD31-4B8C-83A1-F6EECF244321}">
                <p14:modId xmlns:p14="http://schemas.microsoft.com/office/powerpoint/2010/main" val="2378977372"/>
              </p:ext>
            </p:extLst>
          </p:nvPr>
        </p:nvGraphicFramePr>
        <p:xfrm>
          <a:off x="838199" y="2880982"/>
          <a:ext cx="10515600" cy="3162970"/>
        </p:xfrm>
        <a:graphic>
          <a:graphicData uri="http://schemas.openxmlformats.org/drawingml/2006/table">
            <a:tbl>
              <a:tblPr firstRow="1" bandRow="1">
                <a:noFill/>
                <a:tableStyleId>{B4A26438-6860-4645-8ABB-5A9AB97868B2}</a:tableStyleId>
              </a:tblPr>
              <a:tblGrid>
                <a:gridCol w="1609375">
                  <a:extLst>
                    <a:ext uri="{9D8B030D-6E8A-4147-A177-3AD203B41FA5}">
                      <a16:colId xmlns:a16="http://schemas.microsoft.com/office/drawing/2014/main" val="20000"/>
                    </a:ext>
                  </a:extLst>
                </a:gridCol>
                <a:gridCol w="3116650">
                  <a:extLst>
                    <a:ext uri="{9D8B030D-6E8A-4147-A177-3AD203B41FA5}">
                      <a16:colId xmlns:a16="http://schemas.microsoft.com/office/drawing/2014/main" val="20001"/>
                    </a:ext>
                  </a:extLst>
                </a:gridCol>
                <a:gridCol w="3160675">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40200">
                <a:tc>
                  <a:txBody>
                    <a:bodyPr/>
                    <a:lstStyle/>
                    <a:p>
                      <a:pPr marL="0" marR="0" lvl="0" indent="0" algn="l" rtl="0">
                        <a:spcBef>
                          <a:spcPts val="0"/>
                        </a:spcBef>
                        <a:spcAft>
                          <a:spcPts val="0"/>
                        </a:spcAft>
                        <a:buNone/>
                      </a:pPr>
                      <a:r>
                        <a:rPr lang="en-GB" sz="1600" u="none" strike="noStrike" cap="none" dirty="0" err="1"/>
                        <a:t>Lehransatz</a:t>
                      </a:r>
                      <a:endParaRPr dirty="0"/>
                    </a:p>
                  </a:txBody>
                  <a:tcPr marL="91450" marR="91450" marT="45725" marB="45725"/>
                </a:tc>
                <a:tc>
                  <a:txBody>
                    <a:bodyPr/>
                    <a:lstStyle/>
                    <a:p>
                      <a:pPr marL="0" marR="0" lvl="0" indent="0" algn="l" rtl="0">
                        <a:spcBef>
                          <a:spcPts val="0"/>
                        </a:spcBef>
                        <a:spcAft>
                          <a:spcPts val="0"/>
                        </a:spcAft>
                        <a:buNone/>
                      </a:pPr>
                      <a:r>
                        <a:rPr lang="en-GB" sz="1600" dirty="0"/>
                        <a:t>Definition</a:t>
                      </a:r>
                      <a:endParaRPr dirty="0"/>
                    </a:p>
                  </a:txBody>
                  <a:tcPr marL="91450" marR="91450" marT="45725" marB="45725"/>
                </a:tc>
                <a:tc>
                  <a:txBody>
                    <a:bodyPr/>
                    <a:lstStyle/>
                    <a:p>
                      <a:pPr marL="0" marR="0" lvl="0" indent="0" algn="l" rtl="0">
                        <a:spcBef>
                          <a:spcPts val="0"/>
                        </a:spcBef>
                        <a:spcAft>
                          <a:spcPts val="0"/>
                        </a:spcAft>
                        <a:buNone/>
                      </a:pPr>
                      <a:r>
                        <a:rPr lang="en-GB" sz="1600" dirty="0" err="1"/>
                        <a:t>Vorteil</a:t>
                      </a:r>
                      <a:endParaRPr dirty="0"/>
                    </a:p>
                  </a:txBody>
                  <a:tcPr marL="91450" marR="91450" marT="45725" marB="45725"/>
                </a:tc>
                <a:tc>
                  <a:txBody>
                    <a:bodyPr/>
                    <a:lstStyle/>
                    <a:p>
                      <a:pPr marL="0" marR="0" lvl="0" indent="0" algn="l" rtl="0">
                        <a:spcBef>
                          <a:spcPts val="0"/>
                        </a:spcBef>
                        <a:spcAft>
                          <a:spcPts val="0"/>
                        </a:spcAft>
                        <a:buNone/>
                      </a:pPr>
                      <a:r>
                        <a:rPr lang="en-GB" sz="1600" dirty="0" err="1"/>
                        <a:t>Nachteil</a:t>
                      </a:r>
                      <a:endParaRPr dirty="0"/>
                    </a:p>
                  </a:txBody>
                  <a:tcPr marL="91450" marR="91450" marT="45725" marB="45725"/>
                </a:tc>
                <a:extLst>
                  <a:ext uri="{0D108BD9-81ED-4DB2-BD59-A6C34878D82A}">
                    <a16:rowId xmlns:a16="http://schemas.microsoft.com/office/drawing/2014/main" val="10000"/>
                  </a:ext>
                </a:extLst>
              </a:tr>
              <a:tr h="1168125">
                <a:tc>
                  <a:txBody>
                    <a:bodyPr/>
                    <a:lstStyle/>
                    <a:p>
                      <a:pPr marL="0" marR="0" lvl="0" indent="0" algn="l" rtl="0">
                        <a:spcBef>
                          <a:spcPts val="0"/>
                        </a:spcBef>
                        <a:spcAft>
                          <a:spcPts val="0"/>
                        </a:spcAft>
                        <a:buNone/>
                      </a:pPr>
                      <a:r>
                        <a:rPr lang="en-GB" sz="1600" dirty="0" err="1"/>
                        <a:t>Vorlesungsbasierter</a:t>
                      </a:r>
                      <a:r>
                        <a:rPr lang="en-GB" sz="1600" dirty="0"/>
                        <a:t> </a:t>
                      </a:r>
                      <a:r>
                        <a:rPr lang="en-GB" sz="1600" dirty="0" err="1"/>
                        <a:t>Unterricht</a:t>
                      </a:r>
                      <a:endParaRPr dirty="0"/>
                    </a:p>
                  </a:txBody>
                  <a:tcPr marL="91450" marR="91450" marT="45725" marB="45725"/>
                </a:tc>
                <a:tc>
                  <a:txBody>
                    <a:bodyPr/>
                    <a:lstStyle/>
                    <a:p>
                      <a:pPr marL="0" marR="0" lvl="0" indent="0" algn="l" rtl="0">
                        <a:spcBef>
                          <a:spcPts val="0"/>
                        </a:spcBef>
                        <a:spcAft>
                          <a:spcPts val="0"/>
                        </a:spcAft>
                        <a:buNone/>
                      </a:pPr>
                      <a:r>
                        <a:rPr lang="de-DE" sz="1600" dirty="0"/>
                        <a:t>Lehrkraft vermittelt der ganzen Klasse theoretische Inhalte, die Lernenden nehmen nur passiv am Unterricht teil</a:t>
                      </a:r>
                      <a:endParaRPr dirty="0"/>
                    </a:p>
                  </a:txBody>
                  <a:tcPr marL="91450" marR="91450" marT="45725" marB="45725"/>
                </a:tc>
                <a:tc>
                  <a:txBody>
                    <a:bodyPr/>
                    <a:lstStyle/>
                    <a:p>
                      <a:pPr marL="0" marR="0" lvl="0" indent="0" algn="l" rtl="0">
                        <a:spcBef>
                          <a:spcPts val="0"/>
                        </a:spcBef>
                        <a:spcAft>
                          <a:spcPts val="0"/>
                        </a:spcAft>
                        <a:buNone/>
                      </a:pPr>
                      <a:r>
                        <a:rPr lang="de-DE" sz="1600" dirty="0"/>
                        <a:t>In kurzer Zeit kann viel Inhalt vermittelt werden</a:t>
                      </a:r>
                      <a:endParaRPr dirty="0"/>
                    </a:p>
                  </a:txBody>
                  <a:tcPr marL="91450" marR="91450" marT="45725" marB="45725"/>
                </a:tc>
                <a:tc>
                  <a:txBody>
                    <a:bodyPr/>
                    <a:lstStyle/>
                    <a:p>
                      <a:pPr marL="0" marR="0" lvl="0" indent="0" algn="l" rtl="0">
                        <a:spcBef>
                          <a:spcPts val="0"/>
                        </a:spcBef>
                        <a:spcAft>
                          <a:spcPts val="0"/>
                        </a:spcAft>
                        <a:buNone/>
                      </a:pPr>
                      <a:r>
                        <a:rPr lang="de-DE" sz="1600" dirty="0"/>
                        <a:t>Die Lernenden sind nur passiv und können nicht aktiv lernen.</a:t>
                      </a:r>
                      <a:endParaRPr dirty="0"/>
                    </a:p>
                  </a:txBody>
                  <a:tcPr marL="91450" marR="91450" marT="45725" marB="45725"/>
                </a:tc>
                <a:extLst>
                  <a:ext uri="{0D108BD9-81ED-4DB2-BD59-A6C34878D82A}">
                    <a16:rowId xmlns:a16="http://schemas.microsoft.com/office/drawing/2014/main" val="10001"/>
                  </a:ext>
                </a:extLst>
              </a:tr>
              <a:tr h="585250">
                <a:tc>
                  <a:txBody>
                    <a:bodyPr/>
                    <a:lstStyle/>
                    <a:p>
                      <a:pPr marL="0" marR="0" lvl="0" indent="0" algn="l" rtl="0">
                        <a:spcBef>
                          <a:spcPts val="0"/>
                        </a:spcBef>
                        <a:spcAft>
                          <a:spcPts val="0"/>
                        </a:spcAft>
                        <a:buNone/>
                      </a:pPr>
                      <a:r>
                        <a:rPr lang="en-GB" sz="1600" dirty="0" err="1"/>
                        <a:t>Interaktiver</a:t>
                      </a:r>
                      <a:r>
                        <a:rPr lang="en-GB" sz="1600" dirty="0"/>
                        <a:t> </a:t>
                      </a:r>
                      <a:r>
                        <a:rPr lang="en-GB" sz="1600" dirty="0" err="1"/>
                        <a:t>Unterricht</a:t>
                      </a:r>
                      <a:endParaRPr dirty="0"/>
                    </a:p>
                  </a:txBody>
                  <a:tcPr marL="91450" marR="91450" marT="45725" marB="45725"/>
                </a:tc>
                <a:tc>
                  <a:txBody>
                    <a:bodyPr/>
                    <a:lstStyle/>
                    <a:p>
                      <a:pPr marL="0" marR="0" lvl="0" indent="0" algn="l" rtl="0">
                        <a:spcBef>
                          <a:spcPts val="0"/>
                        </a:spcBef>
                        <a:spcAft>
                          <a:spcPts val="0"/>
                        </a:spcAft>
                        <a:buNone/>
                      </a:pPr>
                      <a:r>
                        <a:rPr lang="de-DE" sz="1600" dirty="0"/>
                        <a:t>Lehrkraft möchte, dass die Lernenden während der gesamten Unterrichtsstunde mitarbeiten</a:t>
                      </a:r>
                      <a:endParaRPr dirty="0"/>
                    </a:p>
                  </a:txBody>
                  <a:tcPr marL="91450" marR="91450" marT="45725" marB="45725"/>
                </a:tc>
                <a:tc>
                  <a:txBody>
                    <a:bodyPr/>
                    <a:lstStyle/>
                    <a:p>
                      <a:pPr marL="0" marR="0" lvl="0" indent="0" algn="l" rtl="0">
                        <a:spcBef>
                          <a:spcPts val="0"/>
                        </a:spcBef>
                        <a:spcAft>
                          <a:spcPts val="0"/>
                        </a:spcAft>
                        <a:buNone/>
                      </a:pPr>
                      <a:r>
                        <a:rPr lang="de-DE" sz="1600" dirty="0"/>
                        <a:t>Die Lernenden können aktiv mitdenken und zum Unterricht beitragen</a:t>
                      </a:r>
                      <a:endParaRPr dirty="0"/>
                    </a:p>
                  </a:txBody>
                  <a:tcPr marL="91450" marR="91450" marT="45725" marB="45725"/>
                </a:tc>
                <a:tc>
                  <a:txBody>
                    <a:bodyPr/>
                    <a:lstStyle/>
                    <a:p>
                      <a:pPr marL="0" marR="0" lvl="0" indent="0" algn="l" rtl="0">
                        <a:spcBef>
                          <a:spcPts val="0"/>
                        </a:spcBef>
                        <a:spcAft>
                          <a:spcPts val="0"/>
                        </a:spcAft>
                        <a:buNone/>
                      </a:pPr>
                      <a:r>
                        <a:rPr lang="de-DE" sz="1600" dirty="0"/>
                        <a:t>Die Lernenden müssen nicht aktiv sein</a:t>
                      </a:r>
                      <a:endParaRPr dirty="0"/>
                    </a:p>
                  </a:txBody>
                  <a:tcPr marL="91450" marR="91450" marT="45725" marB="45725"/>
                </a:tc>
                <a:extLst>
                  <a:ext uri="{0D108BD9-81ED-4DB2-BD59-A6C34878D82A}">
                    <a16:rowId xmlns:a16="http://schemas.microsoft.com/office/drawing/2014/main" val="10002"/>
                  </a:ext>
                </a:extLst>
              </a:tr>
              <a:tr h="831675">
                <a:tc>
                  <a:txBody>
                    <a:bodyPr/>
                    <a:lstStyle/>
                    <a:p>
                      <a:pPr marL="0" marR="0" lvl="0" indent="0" algn="l" rtl="0">
                        <a:spcBef>
                          <a:spcPts val="0"/>
                        </a:spcBef>
                        <a:spcAft>
                          <a:spcPts val="0"/>
                        </a:spcAft>
                        <a:buNone/>
                      </a:pPr>
                      <a:r>
                        <a:rPr lang="en-GB" sz="1600" dirty="0"/>
                        <a:t>Problem-</a:t>
                      </a:r>
                      <a:r>
                        <a:rPr lang="en-GB" sz="1600" dirty="0" err="1"/>
                        <a:t>Basiertes</a:t>
                      </a:r>
                      <a:r>
                        <a:rPr lang="en-GB" sz="1600" dirty="0"/>
                        <a:t> </a:t>
                      </a:r>
                      <a:r>
                        <a:rPr lang="en-GB" sz="1600" dirty="0" err="1"/>
                        <a:t>Lernen</a:t>
                      </a:r>
                      <a:r>
                        <a:rPr lang="en-GB" sz="1600" dirty="0"/>
                        <a:t> (PBL)</a:t>
                      </a:r>
                      <a:endParaRPr dirty="0"/>
                    </a:p>
                  </a:txBody>
                  <a:tcPr marL="91450" marR="91450" marT="45725" marB="45725"/>
                </a:tc>
                <a:tc>
                  <a:txBody>
                    <a:bodyPr/>
                    <a:lstStyle/>
                    <a:p>
                      <a:pPr marL="0" marR="0" lvl="0" indent="0" algn="l" rtl="0">
                        <a:spcBef>
                          <a:spcPts val="0"/>
                        </a:spcBef>
                        <a:spcAft>
                          <a:spcPts val="0"/>
                        </a:spcAft>
                        <a:buNone/>
                      </a:pPr>
                      <a:r>
                        <a:rPr lang="de-DE" sz="1600" dirty="0"/>
                        <a:t>Gruppenarbeit zur Lösung von Problemen aus der Praxis</a:t>
                      </a:r>
                      <a:endParaRPr dirty="0"/>
                    </a:p>
                  </a:txBody>
                  <a:tcPr marL="91450" marR="91450" marT="45725" marB="45725"/>
                </a:tc>
                <a:tc>
                  <a:txBody>
                    <a:bodyPr/>
                    <a:lstStyle/>
                    <a:p>
                      <a:pPr marL="0" marR="0" lvl="0" indent="0" algn="l" rtl="0">
                        <a:spcBef>
                          <a:spcPts val="0"/>
                        </a:spcBef>
                        <a:spcAft>
                          <a:spcPts val="0"/>
                        </a:spcAft>
                        <a:buNone/>
                      </a:pPr>
                      <a:r>
                        <a:rPr lang="de-DE" sz="1600" dirty="0"/>
                        <a:t>Fördert Zusammenarbeit, Problemlösungskompetenz und kritisches Denken</a:t>
                      </a:r>
                      <a:endParaRPr dirty="0"/>
                    </a:p>
                  </a:txBody>
                  <a:tcPr marL="91450" marR="91450" marT="45725" marB="45725"/>
                </a:tc>
                <a:tc>
                  <a:txBody>
                    <a:bodyPr/>
                    <a:lstStyle/>
                    <a:p>
                      <a:pPr marL="0" marR="0" lvl="0" indent="0" algn="l" rtl="0">
                        <a:spcBef>
                          <a:spcPts val="0"/>
                        </a:spcBef>
                        <a:spcAft>
                          <a:spcPts val="0"/>
                        </a:spcAft>
                        <a:buNone/>
                      </a:pPr>
                      <a:r>
                        <a:rPr lang="de-DE" sz="1600" dirty="0"/>
                        <a:t>Die Lernenden können damit überfordert sein, das Problem selbst zu lösen</a:t>
                      </a:r>
                      <a:endParaRPr dirty="0"/>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196" name="Google Shape;196;p9"/>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b="1" dirty="0" err="1"/>
              <a:t>Unterrichtskompetenzen</a:t>
            </a:r>
            <a:r>
              <a:rPr lang="en-GB" sz="1600" b="1" dirty="0"/>
              <a:t>: </a:t>
            </a:r>
            <a:r>
              <a:rPr lang="en-GB" sz="1600" b="1" dirty="0" err="1"/>
              <a:t>verschiedene</a:t>
            </a:r>
            <a:r>
              <a:rPr lang="en-GB" sz="1600" b="1" dirty="0"/>
              <a:t> </a:t>
            </a:r>
            <a:r>
              <a:rPr lang="en-GB" sz="1600" b="1" dirty="0" err="1"/>
              <a:t>Unterrichtsansätze</a:t>
            </a:r>
            <a:r>
              <a:rPr lang="en-GB" sz="1600" b="1" dirty="0"/>
              <a:t> (2)</a:t>
            </a:r>
            <a:endParaRPr dirty="0"/>
          </a:p>
          <a:p>
            <a:pPr marL="0" lvl="0" indent="0" algn="l" rtl="0">
              <a:lnSpc>
                <a:spcPct val="150000"/>
              </a:lnSpc>
              <a:spcBef>
                <a:spcPts val="10"/>
              </a:spcBef>
              <a:spcAft>
                <a:spcPts val="0"/>
              </a:spcAft>
              <a:buClr>
                <a:schemeClr val="dk1"/>
              </a:buClr>
              <a:buSzPts val="1600"/>
              <a:buNone/>
            </a:pPr>
            <a:endParaRPr sz="1600" b="1" dirty="0"/>
          </a:p>
          <a:p>
            <a:pPr marL="0" lvl="0" indent="0" algn="l" rtl="0">
              <a:lnSpc>
                <a:spcPct val="150000"/>
              </a:lnSpc>
              <a:spcBef>
                <a:spcPts val="10"/>
              </a:spcBef>
              <a:spcAft>
                <a:spcPts val="0"/>
              </a:spcAft>
              <a:buClr>
                <a:schemeClr val="dk1"/>
              </a:buClr>
              <a:buSzPts val="1600"/>
              <a:buNone/>
            </a:pPr>
            <a:endParaRPr sz="1600" dirty="0"/>
          </a:p>
        </p:txBody>
      </p:sp>
      <p:graphicFrame>
        <p:nvGraphicFramePr>
          <p:cNvPr id="197" name="Google Shape;197;p9"/>
          <p:cNvGraphicFramePr/>
          <p:nvPr>
            <p:extLst>
              <p:ext uri="{D42A27DB-BD31-4B8C-83A1-F6EECF244321}">
                <p14:modId xmlns:p14="http://schemas.microsoft.com/office/powerpoint/2010/main" val="3363719798"/>
              </p:ext>
            </p:extLst>
          </p:nvPr>
        </p:nvGraphicFramePr>
        <p:xfrm>
          <a:off x="838200" y="1893839"/>
          <a:ext cx="10515600" cy="2468910"/>
        </p:xfrm>
        <a:graphic>
          <a:graphicData uri="http://schemas.openxmlformats.org/drawingml/2006/table">
            <a:tbl>
              <a:tblPr firstRow="1" bandRow="1">
                <a:noFill/>
                <a:tableStyleId>{B4A26438-6860-4645-8ABB-5A9AB97868B2}</a:tableStyleId>
              </a:tblPr>
              <a:tblGrid>
                <a:gridCol w="1609375">
                  <a:extLst>
                    <a:ext uri="{9D8B030D-6E8A-4147-A177-3AD203B41FA5}">
                      <a16:colId xmlns:a16="http://schemas.microsoft.com/office/drawing/2014/main" val="20000"/>
                    </a:ext>
                  </a:extLst>
                </a:gridCol>
                <a:gridCol w="3116650">
                  <a:extLst>
                    <a:ext uri="{9D8B030D-6E8A-4147-A177-3AD203B41FA5}">
                      <a16:colId xmlns:a16="http://schemas.microsoft.com/office/drawing/2014/main" val="20001"/>
                    </a:ext>
                  </a:extLst>
                </a:gridCol>
                <a:gridCol w="3160675">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29816">
                <a:tc>
                  <a:txBody>
                    <a:bodyPr/>
                    <a:lstStyle/>
                    <a:p>
                      <a:pPr marL="0" marR="0" lvl="0" indent="0" algn="l" rtl="0">
                        <a:spcBef>
                          <a:spcPts val="0"/>
                        </a:spcBef>
                        <a:spcAft>
                          <a:spcPts val="0"/>
                        </a:spcAft>
                        <a:buNone/>
                      </a:pPr>
                      <a:r>
                        <a:rPr lang="en-GB" sz="1600" u="none" strike="noStrike" cap="none" dirty="0" err="1"/>
                        <a:t>Lehransatz</a:t>
                      </a:r>
                      <a:endParaRPr dirty="0"/>
                    </a:p>
                  </a:txBody>
                  <a:tcPr marL="91450" marR="91450" marT="45725" marB="45725"/>
                </a:tc>
                <a:tc>
                  <a:txBody>
                    <a:bodyPr/>
                    <a:lstStyle/>
                    <a:p>
                      <a:pPr marL="0" marR="0" lvl="0" indent="0" algn="l" rtl="0">
                        <a:spcBef>
                          <a:spcPts val="0"/>
                        </a:spcBef>
                        <a:spcAft>
                          <a:spcPts val="0"/>
                        </a:spcAft>
                        <a:buNone/>
                      </a:pPr>
                      <a:r>
                        <a:rPr lang="en-GB" sz="1600" dirty="0"/>
                        <a:t>Definition</a:t>
                      </a:r>
                      <a:endParaRPr dirty="0"/>
                    </a:p>
                  </a:txBody>
                  <a:tcPr marL="91450" marR="91450" marT="45725" marB="45725"/>
                </a:tc>
                <a:tc>
                  <a:txBody>
                    <a:bodyPr/>
                    <a:lstStyle/>
                    <a:p>
                      <a:pPr marL="0" marR="0" lvl="0" indent="0" algn="l" rtl="0">
                        <a:spcBef>
                          <a:spcPts val="0"/>
                        </a:spcBef>
                        <a:spcAft>
                          <a:spcPts val="0"/>
                        </a:spcAft>
                        <a:buNone/>
                      </a:pPr>
                      <a:r>
                        <a:rPr lang="en-GB" sz="1600" dirty="0" err="1"/>
                        <a:t>Vorteil</a:t>
                      </a:r>
                      <a:endParaRPr dirty="0"/>
                    </a:p>
                  </a:txBody>
                  <a:tcPr marL="91450" marR="91450" marT="45725" marB="45725"/>
                </a:tc>
                <a:tc>
                  <a:txBody>
                    <a:bodyPr/>
                    <a:lstStyle/>
                    <a:p>
                      <a:pPr marL="0" marR="0" lvl="0" indent="0" algn="l" rtl="0">
                        <a:spcBef>
                          <a:spcPts val="0"/>
                        </a:spcBef>
                        <a:spcAft>
                          <a:spcPts val="0"/>
                        </a:spcAft>
                        <a:buNone/>
                      </a:pPr>
                      <a:r>
                        <a:rPr lang="en-GB" sz="1600" dirty="0" err="1"/>
                        <a:t>Nachteil</a:t>
                      </a:r>
                      <a:endParaRPr dirty="0"/>
                    </a:p>
                  </a:txBody>
                  <a:tcPr marL="91450" marR="91450" marT="45725" marB="45725"/>
                </a:tc>
                <a:extLst>
                  <a:ext uri="{0D108BD9-81ED-4DB2-BD59-A6C34878D82A}">
                    <a16:rowId xmlns:a16="http://schemas.microsoft.com/office/drawing/2014/main" val="10000"/>
                  </a:ext>
                </a:extLst>
              </a:tr>
              <a:tr h="944150">
                <a:tc>
                  <a:txBody>
                    <a:bodyPr/>
                    <a:lstStyle/>
                    <a:p>
                      <a:pPr marL="0" marR="0" lvl="0" indent="0" algn="l" rtl="0">
                        <a:spcBef>
                          <a:spcPts val="0"/>
                        </a:spcBef>
                        <a:spcAft>
                          <a:spcPts val="0"/>
                        </a:spcAft>
                        <a:buNone/>
                      </a:pPr>
                      <a:r>
                        <a:rPr lang="en-GB" sz="1600" dirty="0" err="1"/>
                        <a:t>Projekt-Basiertes</a:t>
                      </a:r>
                      <a:r>
                        <a:rPr lang="en-GB" sz="1600" dirty="0"/>
                        <a:t> </a:t>
                      </a:r>
                      <a:r>
                        <a:rPr lang="en-GB" sz="1600" dirty="0" err="1"/>
                        <a:t>Lernen</a:t>
                      </a:r>
                      <a:endParaRPr dirty="0"/>
                    </a:p>
                  </a:txBody>
                  <a:tcPr marL="91450" marR="91450" marT="45725" marB="45725"/>
                </a:tc>
                <a:tc>
                  <a:txBody>
                    <a:bodyPr/>
                    <a:lstStyle/>
                    <a:p>
                      <a:pPr marL="0" marR="0" lvl="0" indent="0" algn="l" rtl="0">
                        <a:spcBef>
                          <a:spcPts val="0"/>
                        </a:spcBef>
                        <a:spcAft>
                          <a:spcPts val="0"/>
                        </a:spcAft>
                        <a:buNone/>
                      </a:pPr>
                      <a:r>
                        <a:rPr lang="de-DE" sz="1600" dirty="0"/>
                        <a:t>Gruppen- oder Einzelarbeit zur Lösung von Problemen im Rahmen eines Projekts mit dem im Unterricht Gelernten</a:t>
                      </a:r>
                      <a:endParaRPr dirty="0"/>
                    </a:p>
                  </a:txBody>
                  <a:tcPr marL="91450" marR="91450" marT="45725" marB="45725"/>
                </a:tc>
                <a:tc>
                  <a:txBody>
                    <a:bodyPr/>
                    <a:lstStyle/>
                    <a:p>
                      <a:pPr marL="0" marR="0" lvl="0" indent="0" algn="l" rtl="0">
                        <a:spcBef>
                          <a:spcPts val="0"/>
                        </a:spcBef>
                        <a:spcAft>
                          <a:spcPts val="0"/>
                        </a:spcAft>
                        <a:buNone/>
                      </a:pPr>
                      <a:r>
                        <a:rPr lang="en-GB" sz="1600" dirty="0" err="1"/>
                        <a:t>Fördert</a:t>
                      </a:r>
                      <a:r>
                        <a:rPr lang="en-GB" sz="1600" dirty="0"/>
                        <a:t> </a:t>
                      </a:r>
                      <a:r>
                        <a:rPr lang="en-GB" sz="1600" dirty="0" err="1"/>
                        <a:t>Handlungsorientierung</a:t>
                      </a:r>
                      <a:r>
                        <a:rPr lang="en-GB" sz="1600" dirty="0"/>
                        <a:t>, </a:t>
                      </a:r>
                      <a:r>
                        <a:rPr lang="en-GB" sz="1600" dirty="0" err="1"/>
                        <a:t>Zusammenarbeit</a:t>
                      </a:r>
                      <a:r>
                        <a:rPr lang="en-GB" sz="1600" dirty="0"/>
                        <a:t>, </a:t>
                      </a:r>
                      <a:r>
                        <a:rPr lang="en-GB" sz="1600" dirty="0" err="1"/>
                        <a:t>Kreativität</a:t>
                      </a:r>
                      <a:endParaRPr dirty="0"/>
                    </a:p>
                  </a:txBody>
                  <a:tcPr marL="91450" marR="91450" marT="45725" marB="45725"/>
                </a:tc>
                <a:tc>
                  <a:txBody>
                    <a:bodyPr/>
                    <a:lstStyle/>
                    <a:p>
                      <a:pPr marL="0" marR="0" lvl="0" indent="0" algn="l" rtl="0">
                        <a:spcBef>
                          <a:spcPts val="0"/>
                        </a:spcBef>
                        <a:spcAft>
                          <a:spcPts val="0"/>
                        </a:spcAft>
                        <a:buNone/>
                      </a:pPr>
                      <a:r>
                        <a:rPr lang="de-DE" sz="1600" dirty="0"/>
                        <a:t>Lernende können mit der kreativen Aufgabe überfordert sein</a:t>
                      </a:r>
                      <a:endParaRPr dirty="0"/>
                    </a:p>
                  </a:txBody>
                  <a:tcPr marL="91450" marR="91450" marT="45725" marB="45725"/>
                </a:tc>
                <a:extLst>
                  <a:ext uri="{0D108BD9-81ED-4DB2-BD59-A6C34878D82A}">
                    <a16:rowId xmlns:a16="http://schemas.microsoft.com/office/drawing/2014/main" val="10001"/>
                  </a:ext>
                </a:extLst>
              </a:tr>
              <a:tr h="997525">
                <a:tc>
                  <a:txBody>
                    <a:bodyPr/>
                    <a:lstStyle/>
                    <a:p>
                      <a:pPr marL="0" marR="0" lvl="0" indent="0" algn="l" rtl="0">
                        <a:spcBef>
                          <a:spcPts val="0"/>
                        </a:spcBef>
                        <a:spcAft>
                          <a:spcPts val="0"/>
                        </a:spcAft>
                        <a:buNone/>
                      </a:pPr>
                      <a:r>
                        <a:rPr lang="en-GB" sz="1600"/>
                        <a:t>Flipped Classroom</a:t>
                      </a:r>
                      <a:endParaRPr/>
                    </a:p>
                  </a:txBody>
                  <a:tcPr marL="91450" marR="91450" marT="45725" marB="45725"/>
                </a:tc>
                <a:tc>
                  <a:txBody>
                    <a:bodyPr/>
                    <a:lstStyle/>
                    <a:p>
                      <a:pPr marL="0" marR="0" lvl="0" indent="0" algn="l" rtl="0">
                        <a:spcBef>
                          <a:spcPts val="0"/>
                        </a:spcBef>
                        <a:spcAft>
                          <a:spcPts val="0"/>
                        </a:spcAft>
                        <a:buNone/>
                      </a:pPr>
                      <a:r>
                        <a:rPr lang="de-DE" sz="1600" dirty="0"/>
                        <a:t>Der Wissenserwerb findet außerhalb des Unterrichts statt, so dass die praktischen Aktivitäten im Unterricht stattfinden</a:t>
                      </a:r>
                      <a:endParaRPr dirty="0"/>
                    </a:p>
                  </a:txBody>
                  <a:tcPr marL="91450" marR="91450" marT="45725" marB="45725"/>
                </a:tc>
                <a:tc>
                  <a:txBody>
                    <a:bodyPr/>
                    <a:lstStyle/>
                    <a:p>
                      <a:pPr marL="0" marR="0" lvl="0" indent="0" algn="l" rtl="0">
                        <a:spcBef>
                          <a:spcPts val="0"/>
                        </a:spcBef>
                        <a:spcAft>
                          <a:spcPts val="0"/>
                        </a:spcAft>
                        <a:buNone/>
                      </a:pPr>
                      <a:r>
                        <a:rPr lang="de-DE" sz="1600" dirty="0"/>
                        <a:t>Die Lernenden können den theoretischen Teil selbständig lernen und sich aktiv am Unterricht beteiligen</a:t>
                      </a:r>
                      <a:endParaRPr dirty="0"/>
                    </a:p>
                  </a:txBody>
                  <a:tcPr marL="91450" marR="91450" marT="45725" marB="45725"/>
                </a:tc>
                <a:tc>
                  <a:txBody>
                    <a:bodyPr/>
                    <a:lstStyle/>
                    <a:p>
                      <a:pPr marL="0" marR="0" lvl="0" indent="0" algn="l" rtl="0">
                        <a:spcBef>
                          <a:spcPts val="0"/>
                        </a:spcBef>
                        <a:spcAft>
                          <a:spcPts val="0"/>
                        </a:spcAft>
                        <a:buNone/>
                      </a:pPr>
                      <a:r>
                        <a:rPr lang="de-DE" sz="1600" dirty="0"/>
                        <a:t>Lernende können Schwierigkeiten beim Lernen außerhalb des Unterrichts haben</a:t>
                      </a:r>
                      <a:endParaRPr dirty="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de-DE" sz="1600" b="1" dirty="0"/>
              <a:t>Lehrkompetenzen: Praktiken für Schüler*innen mit unterschiedlichen Lernniveaus</a:t>
            </a:r>
          </a:p>
          <a:p>
            <a:pPr marL="0" lvl="0" indent="0" algn="l" rtl="0">
              <a:lnSpc>
                <a:spcPct val="90000"/>
              </a:lnSpc>
              <a:spcBef>
                <a:spcPts val="0"/>
              </a:spcBef>
              <a:spcAft>
                <a:spcPts val="0"/>
              </a:spcAft>
              <a:buClr>
                <a:schemeClr val="dk1"/>
              </a:buClr>
              <a:buSzPts val="1600"/>
              <a:buNone/>
            </a:pPr>
            <a:endParaRPr lang="de-DE" sz="1600" b="1" dirty="0"/>
          </a:p>
          <a:p>
            <a:pPr marL="0" lvl="0" indent="0" algn="l" rtl="0">
              <a:lnSpc>
                <a:spcPct val="90000"/>
              </a:lnSpc>
              <a:spcBef>
                <a:spcPts val="0"/>
              </a:spcBef>
              <a:spcAft>
                <a:spcPts val="0"/>
              </a:spcAft>
              <a:buClr>
                <a:schemeClr val="dk1"/>
              </a:buClr>
              <a:buSzPts val="1600"/>
              <a:buNone/>
            </a:pPr>
            <a:r>
              <a:rPr lang="de-DE" sz="1600" dirty="0"/>
              <a:t>Die heterogenen Lernvoraussetzungen der Lernenden in einer Klasse erfordern auch unterschiedliche Vorgehensweisen.</a:t>
            </a:r>
            <a:endParaRPr dirty="0"/>
          </a:p>
        </p:txBody>
      </p:sp>
      <p:sp>
        <p:nvSpPr>
          <p:cNvPr id="203" name="Google Shape;203;p10"/>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204" name="Google Shape;204;p10"/>
          <p:cNvSpPr/>
          <p:nvPr/>
        </p:nvSpPr>
        <p:spPr>
          <a:xfrm>
            <a:off x="2644920" y="2262841"/>
            <a:ext cx="3987511"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lt1"/>
                </a:solidFill>
                <a:latin typeface="Calibri"/>
                <a:ea typeface="Calibri"/>
                <a:cs typeface="Calibri"/>
                <a:sym typeface="Calibri"/>
              </a:rPr>
              <a:t>Stellen Sie verschiedene Aufgaben mit unterschiedlichen Schwierigkeitsgraden</a:t>
            </a:r>
            <a:endParaRPr dirty="0"/>
          </a:p>
        </p:txBody>
      </p:sp>
      <p:sp>
        <p:nvSpPr>
          <p:cNvPr id="205" name="Google Shape;205;p10"/>
          <p:cNvSpPr/>
          <p:nvPr/>
        </p:nvSpPr>
        <p:spPr>
          <a:xfrm>
            <a:off x="838200" y="3071477"/>
            <a:ext cx="3800475"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lt1"/>
                </a:solidFill>
                <a:latin typeface="Calibri"/>
                <a:ea typeface="Calibri"/>
                <a:cs typeface="Calibri"/>
                <a:sym typeface="Calibri"/>
              </a:rPr>
              <a:t>Schüler*innen mit unterschiedlichem Lernniveau zusammenarbeiten lassen</a:t>
            </a:r>
            <a:endParaRPr dirty="0"/>
          </a:p>
        </p:txBody>
      </p:sp>
      <p:sp>
        <p:nvSpPr>
          <p:cNvPr id="206" name="Google Shape;206;p10"/>
          <p:cNvSpPr/>
          <p:nvPr/>
        </p:nvSpPr>
        <p:spPr>
          <a:xfrm>
            <a:off x="1700647" y="3906427"/>
            <a:ext cx="4610964"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lt1"/>
                </a:solidFill>
                <a:latin typeface="Calibri"/>
                <a:ea typeface="Calibri"/>
                <a:cs typeface="Calibri"/>
                <a:sym typeface="Calibri"/>
              </a:rPr>
              <a:t>Verschiedene Lernmethoden mit wechselnden Sozialformen, Gruppenarbeit</a:t>
            </a:r>
            <a:endParaRPr dirty="0"/>
          </a:p>
        </p:txBody>
      </p:sp>
      <p:sp>
        <p:nvSpPr>
          <p:cNvPr id="207" name="Google Shape;207;p10"/>
          <p:cNvSpPr/>
          <p:nvPr/>
        </p:nvSpPr>
        <p:spPr>
          <a:xfrm>
            <a:off x="6803881" y="2262840"/>
            <a:ext cx="3181350"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Verwendung</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unterschiedlicher</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Lernmaterialien</a:t>
            </a:r>
            <a:endParaRPr dirty="0"/>
          </a:p>
        </p:txBody>
      </p:sp>
      <p:sp>
        <p:nvSpPr>
          <p:cNvPr id="208" name="Google Shape;208;p10"/>
          <p:cNvSpPr/>
          <p:nvPr/>
        </p:nvSpPr>
        <p:spPr>
          <a:xfrm>
            <a:off x="6526790" y="3905932"/>
            <a:ext cx="4001366"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lt1"/>
                </a:solidFill>
                <a:latin typeface="Calibri"/>
                <a:ea typeface="Calibri"/>
                <a:cs typeface="Calibri"/>
                <a:sym typeface="Calibri"/>
              </a:rPr>
              <a:t>Alle Sinneswahrnehmungen ansprechen (Hören, Lesen, Schreiben, Sehen usw.)</a:t>
            </a:r>
            <a:endParaRPr dirty="0"/>
          </a:p>
        </p:txBody>
      </p:sp>
      <p:sp>
        <p:nvSpPr>
          <p:cNvPr id="209" name="Google Shape;209;p10"/>
          <p:cNvSpPr/>
          <p:nvPr/>
        </p:nvSpPr>
        <p:spPr>
          <a:xfrm>
            <a:off x="4894986" y="3070012"/>
            <a:ext cx="3442420"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lt1"/>
                </a:solidFill>
                <a:latin typeface="Calibri"/>
                <a:ea typeface="Calibri"/>
                <a:cs typeface="Calibri"/>
                <a:sym typeface="Calibri"/>
              </a:rPr>
              <a:t>Bereiten Sie zusätzliche Aufgaben für schnell Lernende vor</a:t>
            </a:r>
            <a:endParaRPr dirty="0"/>
          </a:p>
        </p:txBody>
      </p:sp>
      <p:sp>
        <p:nvSpPr>
          <p:cNvPr id="210" name="Google Shape;210;p10"/>
          <p:cNvSpPr/>
          <p:nvPr/>
        </p:nvSpPr>
        <p:spPr>
          <a:xfrm>
            <a:off x="2644920" y="4713104"/>
            <a:ext cx="5308023"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lt1"/>
                </a:solidFill>
                <a:latin typeface="Calibri"/>
                <a:ea typeface="Calibri"/>
                <a:cs typeface="Calibri"/>
                <a:sym typeface="Calibri"/>
              </a:rPr>
              <a:t>Lerntheken, Stationenlernen (verschiedene Stationen, mit unterschiedlichen Materialien und Aufgaben)</a:t>
            </a:r>
            <a:endParaRPr dirty="0"/>
          </a:p>
        </p:txBody>
      </p:sp>
      <p:sp>
        <p:nvSpPr>
          <p:cNvPr id="211" name="Google Shape;211;p10"/>
          <p:cNvSpPr/>
          <p:nvPr/>
        </p:nvSpPr>
        <p:spPr>
          <a:xfrm>
            <a:off x="4006129" y="5538567"/>
            <a:ext cx="5979102"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dirty="0">
                <a:solidFill>
                  <a:schemeClr val="lt1"/>
                </a:solidFill>
                <a:latin typeface="Calibri"/>
                <a:ea typeface="Calibri"/>
                <a:cs typeface="Calibri"/>
                <a:sym typeface="Calibri"/>
              </a:rPr>
              <a:t>Individuelle Lernkontrollen (je nach persönlicher Entwicklung)</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1"/>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de-DE" sz="1600" b="1" dirty="0"/>
              <a:t>Didaktische Fähigkeiten: Beherrschung der Planung und Durchführung von effektivem Unterricht</a:t>
            </a:r>
            <a:r>
              <a:rPr lang="en-GB" sz="1600" b="1" dirty="0"/>
              <a:t>.</a:t>
            </a:r>
            <a:endParaRPr dirty="0"/>
          </a:p>
          <a:p>
            <a:pPr marL="0" lvl="0" indent="0" algn="l" rtl="0">
              <a:lnSpc>
                <a:spcPct val="90000"/>
              </a:lnSpc>
              <a:spcBef>
                <a:spcPts val="1000"/>
              </a:spcBef>
              <a:spcAft>
                <a:spcPts val="0"/>
              </a:spcAft>
              <a:buClr>
                <a:schemeClr val="dk1"/>
              </a:buClr>
              <a:buSzPts val="1600"/>
              <a:buNone/>
            </a:pPr>
            <a:r>
              <a:rPr lang="de-DE" sz="1600" dirty="0"/>
              <a:t>Um einer vielfältigen Gruppe von Lernenden einen qualitativ hochwertigen Unterricht bieten zu können, müssen die Lehrkräfte in der Lage sein, einen effektiven Unterricht</a:t>
            </a:r>
            <a:br>
              <a:rPr lang="de-DE" sz="1600" dirty="0"/>
            </a:br>
            <a:r>
              <a:rPr lang="de-DE" sz="1600" dirty="0"/>
              <a:t>zu planen und durchzuführen.</a:t>
            </a:r>
            <a:endParaRPr sz="1600" dirty="0"/>
          </a:p>
        </p:txBody>
      </p:sp>
      <p:pic>
        <p:nvPicPr>
          <p:cNvPr id="217" name="Google Shape;217;p11"/>
          <p:cNvPicPr preferRelativeResize="0"/>
          <p:nvPr/>
        </p:nvPicPr>
        <p:blipFill rotWithShape="1">
          <a:blip r:embed="rId3">
            <a:alphaModFix/>
          </a:blip>
          <a:srcRect/>
          <a:stretch/>
        </p:blipFill>
        <p:spPr>
          <a:xfrm>
            <a:off x="956607" y="2721407"/>
            <a:ext cx="4569012" cy="2806560"/>
          </a:xfrm>
          <a:prstGeom prst="rect">
            <a:avLst/>
          </a:prstGeom>
          <a:noFill/>
          <a:ln w="9525" cap="flat" cmpd="sng">
            <a:solidFill>
              <a:schemeClr val="dk1"/>
            </a:solidFill>
            <a:prstDash val="solid"/>
            <a:round/>
            <a:headEnd type="none" w="sm" len="sm"/>
            <a:tailEnd type="none" w="sm" len="sm"/>
          </a:ln>
        </p:spPr>
      </p:pic>
      <p:sp>
        <p:nvSpPr>
          <p:cNvPr id="218" name="Google Shape;218;p11"/>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219" name="Google Shape;219;p11"/>
          <p:cNvSpPr txBox="1"/>
          <p:nvPr/>
        </p:nvSpPr>
        <p:spPr>
          <a:xfrm>
            <a:off x="956607" y="5538221"/>
            <a:ext cx="416850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dirty="0">
                <a:solidFill>
                  <a:schemeClr val="dk1"/>
                </a:solidFill>
                <a:latin typeface="Calibri"/>
                <a:ea typeface="Calibri"/>
                <a:cs typeface="Calibri"/>
                <a:sym typeface="Calibri"/>
              </a:rPr>
              <a:t>Abb. 1: </a:t>
            </a:r>
            <a:r>
              <a:rPr lang="de-DE" sz="1200" dirty="0">
                <a:solidFill>
                  <a:schemeClr val="dk1"/>
                </a:solidFill>
                <a:latin typeface="Calibri"/>
                <a:ea typeface="Calibri"/>
                <a:cs typeface="Calibri"/>
                <a:sym typeface="Calibri"/>
              </a:rPr>
              <a:t>Konzept der Unterrichtsplanung für integrativen Unterricht</a:t>
            </a:r>
            <a:r>
              <a:rPr lang="en-GB" sz="1200" dirty="0">
                <a:solidFill>
                  <a:schemeClr val="dk1"/>
                </a:solidFill>
                <a:latin typeface="Calibri"/>
                <a:ea typeface="Calibri"/>
                <a:cs typeface="Calibri"/>
                <a:sym typeface="Calibri"/>
              </a:rPr>
              <a:t> (Black, Lawson &amp; Norwich, 2019, S. 123)</a:t>
            </a:r>
            <a:endParaRPr dirty="0"/>
          </a:p>
        </p:txBody>
      </p:sp>
      <p:grpSp>
        <p:nvGrpSpPr>
          <p:cNvPr id="220" name="Google Shape;220;p11"/>
          <p:cNvGrpSpPr/>
          <p:nvPr/>
        </p:nvGrpSpPr>
        <p:grpSpPr>
          <a:xfrm>
            <a:off x="5706955" y="1923202"/>
            <a:ext cx="6131846" cy="4153493"/>
            <a:chOff x="171610" y="109"/>
            <a:chExt cx="6131846" cy="4153493"/>
          </a:xfrm>
        </p:grpSpPr>
        <p:sp>
          <p:nvSpPr>
            <p:cNvPr id="221" name="Google Shape;221;p11"/>
            <p:cNvSpPr/>
            <p:nvPr/>
          </p:nvSpPr>
          <p:spPr>
            <a:xfrm rot="5400000">
              <a:off x="1732512" y="-1560793"/>
              <a:ext cx="1074123"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txBox="1"/>
            <p:nvPr/>
          </p:nvSpPr>
          <p:spPr>
            <a:xfrm>
              <a:off x="224044" y="52543"/>
              <a:ext cx="4091059" cy="969255"/>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de-DE" sz="1200" b="0" i="0" u="none" strike="noStrike" cap="none" dirty="0">
                  <a:solidFill>
                    <a:schemeClr val="dk1"/>
                  </a:solidFill>
                  <a:latin typeface="Calibri"/>
                  <a:ea typeface="Calibri"/>
                  <a:cs typeface="Calibri"/>
                  <a:sym typeface="Calibri"/>
                </a:rPr>
                <a:t>zu Zwecken des Leistungsmanagements und </a:t>
              </a:r>
              <a:br>
                <a:rPr lang="de-DE" sz="1200" b="0" i="0" u="none" strike="noStrike" cap="none" dirty="0">
                  <a:solidFill>
                    <a:schemeClr val="dk1"/>
                  </a:solidFill>
                  <a:latin typeface="Calibri"/>
                  <a:ea typeface="Calibri"/>
                  <a:cs typeface="Calibri"/>
                  <a:sym typeface="Calibri"/>
                </a:rPr>
              </a:br>
              <a:r>
                <a:rPr lang="de-DE" sz="1200" b="0" i="0" u="none" strike="noStrike" cap="none" dirty="0">
                  <a:solidFill>
                    <a:schemeClr val="dk1"/>
                  </a:solidFill>
                  <a:latin typeface="Calibri"/>
                  <a:ea typeface="Calibri"/>
                  <a:cs typeface="Calibri"/>
                  <a:sym typeface="Calibri"/>
                </a:rPr>
                <a:t>der -beurteilung</a:t>
              </a:r>
            </a:p>
            <a:p>
              <a:pPr marL="114300" marR="0" lvl="1" indent="-114300" algn="l" rtl="0">
                <a:lnSpc>
                  <a:spcPct val="90000"/>
                </a:lnSpc>
                <a:spcBef>
                  <a:spcPts val="0"/>
                </a:spcBef>
                <a:spcAft>
                  <a:spcPts val="0"/>
                </a:spcAft>
                <a:buClr>
                  <a:schemeClr val="dk1"/>
                </a:buClr>
                <a:buSzPts val="1200"/>
                <a:buFont typeface="Calibri"/>
                <a:buChar char="•"/>
              </a:pPr>
              <a:r>
                <a:rPr lang="de-DE" sz="1200" dirty="0">
                  <a:solidFill>
                    <a:schemeClr val="dk1"/>
                  </a:solidFill>
                  <a:latin typeface="Calibri"/>
                  <a:ea typeface="Calibri"/>
                  <a:cs typeface="Calibri"/>
                  <a:sym typeface="Calibri"/>
                </a:rPr>
                <a:t>n</a:t>
              </a:r>
              <a:r>
                <a:rPr lang="de-DE" sz="1200" b="0" i="0" u="none" strike="noStrike" cap="none" dirty="0">
                  <a:solidFill>
                    <a:schemeClr val="dk1"/>
                  </a:solidFill>
                  <a:latin typeface="Calibri"/>
                  <a:ea typeface="Calibri"/>
                  <a:cs typeface="Calibri"/>
                  <a:sym typeface="Calibri"/>
                </a:rPr>
                <a:t>icht für jeden Unterricht erforderlich</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dirty="0" err="1">
                  <a:solidFill>
                    <a:schemeClr val="dk1"/>
                  </a:solidFill>
                  <a:latin typeface="Calibri"/>
                  <a:ea typeface="Calibri"/>
                  <a:cs typeface="Calibri"/>
                  <a:sym typeface="Calibri"/>
                </a:rPr>
                <a:t>f</a:t>
              </a:r>
              <a:r>
                <a:rPr lang="en-GB" sz="1200" b="0" i="0" u="none" strike="noStrike" cap="none" dirty="0" err="1">
                  <a:solidFill>
                    <a:schemeClr val="dk1"/>
                  </a:solidFill>
                  <a:latin typeface="Calibri"/>
                  <a:ea typeface="Calibri"/>
                  <a:cs typeface="Calibri"/>
                  <a:sym typeface="Calibri"/>
                </a:rPr>
                <a:t>ormaler</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Prozess</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Evaluierungszwecke</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Planung</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wird</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aufgeschrieben</a:t>
              </a:r>
              <a:endParaRPr dirty="0"/>
            </a:p>
          </p:txBody>
        </p:sp>
        <p:sp>
          <p:nvSpPr>
            <p:cNvPr id="223" name="Google Shape;223;p11"/>
            <p:cNvSpPr/>
            <p:nvPr/>
          </p:nvSpPr>
          <p:spPr>
            <a:xfrm>
              <a:off x="3943248" y="225412"/>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txBox="1"/>
            <p:nvPr/>
          </p:nvSpPr>
          <p:spPr>
            <a:xfrm>
              <a:off x="3973685" y="255849"/>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dirty="0" err="1">
                  <a:solidFill>
                    <a:schemeClr val="lt1"/>
                  </a:solidFill>
                  <a:latin typeface="Calibri"/>
                  <a:ea typeface="Calibri"/>
                  <a:cs typeface="Calibri"/>
                  <a:sym typeface="Calibri"/>
                </a:rPr>
                <a:t>Formale</a:t>
              </a:r>
              <a:r>
                <a:rPr lang="en-GB" sz="2800" dirty="0">
                  <a:solidFill>
                    <a:schemeClr val="lt1"/>
                  </a:solidFill>
                  <a:latin typeface="Calibri"/>
                  <a:ea typeface="Calibri"/>
                  <a:cs typeface="Calibri"/>
                  <a:sym typeface="Calibri"/>
                </a:rPr>
                <a:t> </a:t>
              </a:r>
              <a:r>
                <a:rPr lang="en-GB" sz="2000" dirty="0" err="1">
                  <a:solidFill>
                    <a:schemeClr val="lt1"/>
                  </a:solidFill>
                  <a:latin typeface="Calibri"/>
                  <a:ea typeface="Calibri"/>
                  <a:cs typeface="Calibri"/>
                  <a:sym typeface="Calibri"/>
                </a:rPr>
                <a:t>Planung</a:t>
              </a:r>
              <a:endParaRPr sz="2800" dirty="0">
                <a:solidFill>
                  <a:schemeClr val="lt1"/>
                </a:solidFill>
                <a:latin typeface="Calibri"/>
                <a:ea typeface="Calibri"/>
                <a:cs typeface="Calibri"/>
                <a:sym typeface="Calibri"/>
              </a:endParaRPr>
            </a:p>
          </p:txBody>
        </p:sp>
        <p:sp>
          <p:nvSpPr>
            <p:cNvPr id="225" name="Google Shape;225;p11"/>
            <p:cNvSpPr/>
            <p:nvPr/>
          </p:nvSpPr>
          <p:spPr>
            <a:xfrm rot="5400000">
              <a:off x="1610819" y="-297843"/>
              <a:ext cx="1317509"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txBox="1"/>
            <p:nvPr/>
          </p:nvSpPr>
          <p:spPr>
            <a:xfrm>
              <a:off x="235925" y="1205681"/>
              <a:ext cx="4067297" cy="1188879"/>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individuell</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dirty="0" err="1">
                  <a:solidFill>
                    <a:schemeClr val="dk1"/>
                  </a:solidFill>
                  <a:latin typeface="Calibri"/>
                  <a:ea typeface="Calibri"/>
                  <a:cs typeface="Calibri"/>
                  <a:sym typeface="Calibri"/>
                </a:rPr>
                <a:t>unterrichtsspezifisch</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dirty="0">
                  <a:solidFill>
                    <a:schemeClr val="dk1"/>
                  </a:solidFill>
                  <a:latin typeface="Calibri"/>
                  <a:ea typeface="Calibri"/>
                  <a:cs typeface="Calibri"/>
                  <a:sym typeface="Calibri"/>
                </a:rPr>
                <a:t>m</a:t>
              </a:r>
              <a:r>
                <a:rPr lang="en-GB" sz="1200" b="0" i="0" u="none" strike="noStrike" cap="none" dirty="0">
                  <a:solidFill>
                    <a:schemeClr val="dk1"/>
                  </a:solidFill>
                  <a:latin typeface="Calibri"/>
                  <a:ea typeface="Calibri"/>
                  <a:cs typeface="Calibri"/>
                  <a:sym typeface="Calibri"/>
                </a:rPr>
                <a:t>anche </a:t>
              </a:r>
              <a:r>
                <a:rPr lang="en-GB" sz="1200" b="0" i="0" u="none" strike="noStrike" cap="none" dirty="0" err="1">
                  <a:solidFill>
                    <a:schemeClr val="dk1"/>
                  </a:solidFill>
                  <a:latin typeface="Calibri"/>
                  <a:ea typeface="Calibri"/>
                  <a:cs typeface="Calibri"/>
                  <a:sym typeface="Calibri"/>
                </a:rPr>
                <a:t>formalen</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Planungselemente</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informell</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interaktiv</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laufender</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Prozess</a:t>
              </a:r>
              <a:r>
                <a:rPr lang="en-GB" sz="1200" b="0" i="0" u="none" strike="noStrike" cap="none" dirty="0">
                  <a:solidFill>
                    <a:schemeClr val="dk1"/>
                  </a:solidFill>
                  <a:latin typeface="Calibri"/>
                  <a:ea typeface="Calibri"/>
                  <a:cs typeface="Calibri"/>
                  <a:sym typeface="Calibri"/>
                </a:rPr>
                <a:t> </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a:solidFill>
                    <a:schemeClr val="dk1"/>
                  </a:solidFill>
                  <a:latin typeface="Calibri"/>
                  <a:ea typeface="Calibri"/>
                  <a:cs typeface="Calibri"/>
                  <a:sym typeface="Calibri"/>
                </a:rPr>
                <a:t>formative und </a:t>
              </a:r>
              <a:r>
                <a:rPr lang="en-GB" sz="1200" b="0" i="0" u="none" strike="noStrike" cap="none" dirty="0" err="1">
                  <a:solidFill>
                    <a:schemeClr val="dk1"/>
                  </a:solidFill>
                  <a:latin typeface="Calibri"/>
                  <a:ea typeface="Calibri"/>
                  <a:cs typeface="Calibri"/>
                  <a:sym typeface="Calibri"/>
                </a:rPr>
                <a:t>praktische</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Zwecke</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180"/>
                </a:spcBef>
                <a:spcAft>
                  <a:spcPts val="0"/>
                </a:spcAft>
                <a:buClr>
                  <a:schemeClr val="dk1"/>
                </a:buClr>
                <a:buSzPts val="1200"/>
                <a:buFont typeface="Calibri"/>
                <a:buChar char="•"/>
              </a:pPr>
              <a:r>
                <a:rPr lang="de-DE" sz="1200" b="0" i="0" u="none" strike="noStrike" cap="none" dirty="0">
                  <a:solidFill>
                    <a:schemeClr val="dk1"/>
                  </a:solidFill>
                  <a:latin typeface="Calibri"/>
                  <a:ea typeface="Calibri"/>
                  <a:cs typeface="Calibri"/>
                  <a:sym typeface="Calibri"/>
                </a:rPr>
                <a:t>Planung ist eine schriftlich festgehaltene, gedankliche Planung für den Unterricht</a:t>
              </a:r>
              <a:endParaRPr dirty="0"/>
            </a:p>
          </p:txBody>
        </p:sp>
        <p:sp>
          <p:nvSpPr>
            <p:cNvPr id="227" name="Google Shape;227;p11"/>
            <p:cNvSpPr/>
            <p:nvPr/>
          </p:nvSpPr>
          <p:spPr>
            <a:xfrm>
              <a:off x="3943248" y="1488361"/>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txBox="1"/>
            <p:nvPr/>
          </p:nvSpPr>
          <p:spPr>
            <a:xfrm>
              <a:off x="3973685" y="1518798"/>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dirty="0" err="1">
                  <a:solidFill>
                    <a:schemeClr val="lt1"/>
                  </a:solidFill>
                  <a:latin typeface="Calibri"/>
                  <a:ea typeface="Calibri"/>
                  <a:cs typeface="Calibri"/>
                  <a:sym typeface="Calibri"/>
                </a:rPr>
                <a:t>Persönliche</a:t>
              </a:r>
              <a:r>
                <a:rPr lang="en-GB" sz="2000" dirty="0">
                  <a:solidFill>
                    <a:schemeClr val="lt1"/>
                  </a:solidFill>
                  <a:latin typeface="Calibri"/>
                  <a:ea typeface="Calibri"/>
                  <a:cs typeface="Calibri"/>
                  <a:sym typeface="Calibri"/>
                </a:rPr>
                <a:t> </a:t>
              </a:r>
              <a:r>
                <a:rPr lang="en-GB" sz="2000" dirty="0" err="1">
                  <a:solidFill>
                    <a:schemeClr val="lt1"/>
                  </a:solidFill>
                  <a:latin typeface="Calibri"/>
                  <a:ea typeface="Calibri"/>
                  <a:cs typeface="Calibri"/>
                  <a:sym typeface="Calibri"/>
                </a:rPr>
                <a:t>Planung</a:t>
              </a:r>
              <a:endParaRPr dirty="0"/>
            </a:p>
          </p:txBody>
        </p:sp>
        <p:sp>
          <p:nvSpPr>
            <p:cNvPr id="229" name="Google Shape;229;p11"/>
            <p:cNvSpPr/>
            <p:nvPr/>
          </p:nvSpPr>
          <p:spPr>
            <a:xfrm rot="5400000">
              <a:off x="1813345" y="884272"/>
              <a:ext cx="912457"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txBox="1"/>
            <p:nvPr/>
          </p:nvSpPr>
          <p:spPr>
            <a:xfrm>
              <a:off x="216152" y="2570549"/>
              <a:ext cx="4106843" cy="82337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a:solidFill>
                    <a:schemeClr val="dk1"/>
                  </a:solidFill>
                  <a:latin typeface="Calibri"/>
                  <a:ea typeface="Calibri"/>
                  <a:cs typeface="Calibri"/>
                  <a:sym typeface="Calibri"/>
                </a:rPr>
                <a:t>formative und </a:t>
              </a:r>
              <a:r>
                <a:rPr lang="en-GB" sz="1200" b="0" i="0" u="none" strike="noStrike" cap="none" dirty="0" err="1">
                  <a:solidFill>
                    <a:schemeClr val="dk1"/>
                  </a:solidFill>
                  <a:latin typeface="Calibri"/>
                  <a:ea typeface="Calibri"/>
                  <a:cs typeface="Calibri"/>
                  <a:sym typeface="Calibri"/>
                </a:rPr>
                <a:t>praktische</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Zwecke</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Planung</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wird</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aufgeschrieben</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oder</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findet</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nur</a:t>
              </a:r>
              <a:r>
                <a:rPr lang="en-GB" sz="1200" b="0" i="0" u="none" strike="noStrike" cap="none" dirty="0">
                  <a:solidFill>
                    <a:schemeClr val="dk1"/>
                  </a:solidFill>
                  <a:latin typeface="Calibri"/>
                  <a:ea typeface="Calibri"/>
                  <a:cs typeface="Calibri"/>
                  <a:sym typeface="Calibri"/>
                </a:rPr>
                <a:t> </a:t>
              </a:r>
              <a:br>
                <a:rPr lang="en-GB" sz="1200" b="0" i="0" u="none" strike="noStrike" cap="none" dirty="0">
                  <a:solidFill>
                    <a:schemeClr val="dk1"/>
                  </a:solidFill>
                  <a:latin typeface="Calibri"/>
                  <a:ea typeface="Calibri"/>
                  <a:cs typeface="Calibri"/>
                  <a:sym typeface="Calibri"/>
                </a:rPr>
              </a:br>
              <a:r>
                <a:rPr lang="en-GB" sz="1200" b="0" i="0" u="none" strike="noStrike" cap="none" dirty="0" err="1">
                  <a:solidFill>
                    <a:schemeClr val="dk1"/>
                  </a:solidFill>
                  <a:latin typeface="Calibri"/>
                  <a:ea typeface="Calibri"/>
                  <a:cs typeface="Calibri"/>
                  <a:sym typeface="Calibri"/>
                </a:rPr>
                <a:t>gedanklich</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statt</a:t>
              </a:r>
              <a:endParaRPr dirty="0"/>
            </a:p>
            <a:p>
              <a:pPr marL="114300" marR="0" lvl="1" indent="-114300" algn="l" rtl="0">
                <a:lnSpc>
                  <a:spcPct val="90000"/>
                </a:lnSpc>
                <a:spcBef>
                  <a:spcPts val="180"/>
                </a:spcBef>
                <a:spcAft>
                  <a:spcPts val="0"/>
                </a:spcAft>
                <a:buClr>
                  <a:schemeClr val="dk1"/>
                </a:buClr>
                <a:buSzPts val="1200"/>
                <a:buFont typeface="Calibri"/>
                <a:buChar char="•"/>
              </a:pPr>
              <a:r>
                <a:rPr lang="de-DE" sz="1200" b="0" i="0" u="none" strike="noStrike" cap="none" dirty="0">
                  <a:solidFill>
                    <a:schemeClr val="dk1"/>
                  </a:solidFill>
                  <a:latin typeface="Calibri"/>
                  <a:ea typeface="Calibri"/>
                  <a:cs typeface="Calibri"/>
                  <a:sym typeface="Calibri"/>
                </a:rPr>
                <a:t>für unerwartete Situationen, bietet eine gewisse Flexibilität, Anpassungsfähigkeit</a:t>
              </a:r>
              <a:endParaRPr dirty="0"/>
            </a:p>
          </p:txBody>
        </p:sp>
        <p:sp>
          <p:nvSpPr>
            <p:cNvPr id="231" name="Google Shape;231;p11"/>
            <p:cNvSpPr/>
            <p:nvPr/>
          </p:nvSpPr>
          <p:spPr>
            <a:xfrm>
              <a:off x="3943248" y="2670478"/>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txBox="1"/>
            <p:nvPr/>
          </p:nvSpPr>
          <p:spPr>
            <a:xfrm>
              <a:off x="3973685" y="2700915"/>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dirty="0" err="1">
                  <a:solidFill>
                    <a:schemeClr val="lt1"/>
                  </a:solidFill>
                  <a:latin typeface="Calibri"/>
                  <a:ea typeface="Calibri"/>
                  <a:cs typeface="Calibri"/>
                  <a:sym typeface="Calibri"/>
                </a:rPr>
                <a:t>Erweiterte</a:t>
              </a:r>
              <a:r>
                <a:rPr lang="en-GB" sz="2000" dirty="0">
                  <a:solidFill>
                    <a:schemeClr val="lt1"/>
                  </a:solidFill>
                  <a:latin typeface="Calibri"/>
                  <a:ea typeface="Calibri"/>
                  <a:cs typeface="Calibri"/>
                  <a:sym typeface="Calibri"/>
                </a:rPr>
                <a:t> </a:t>
              </a:r>
              <a:r>
                <a:rPr lang="en-GB" sz="2000" dirty="0" err="1">
                  <a:solidFill>
                    <a:schemeClr val="lt1"/>
                  </a:solidFill>
                  <a:latin typeface="Calibri"/>
                  <a:ea typeface="Calibri"/>
                  <a:cs typeface="Calibri"/>
                  <a:sym typeface="Calibri"/>
                </a:rPr>
                <a:t>Planung</a:t>
              </a:r>
              <a:endParaRPr dirty="0"/>
            </a:p>
          </p:txBody>
        </p:sp>
        <p:sp>
          <p:nvSpPr>
            <p:cNvPr id="233" name="Google Shape;233;p11"/>
            <p:cNvSpPr/>
            <p:nvPr/>
          </p:nvSpPr>
          <p:spPr>
            <a:xfrm rot="5400000">
              <a:off x="2026666" y="1731636"/>
              <a:ext cx="485815"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1"/>
            <p:cNvSpPr txBox="1"/>
            <p:nvPr/>
          </p:nvSpPr>
          <p:spPr>
            <a:xfrm>
              <a:off x="195326" y="3610408"/>
              <a:ext cx="4148495" cy="43838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de-DE" sz="1200" b="0" i="0" u="none" strike="noStrike" cap="none" dirty="0">
                  <a:solidFill>
                    <a:schemeClr val="dk1"/>
                  </a:solidFill>
                  <a:latin typeface="Calibri"/>
                  <a:ea typeface="Calibri"/>
                  <a:cs typeface="Calibri"/>
                  <a:sym typeface="Calibri"/>
                </a:rPr>
                <a:t>Planung findet gedanklich statt</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Während</a:t>
              </a:r>
              <a:r>
                <a:rPr lang="en-GB" sz="1200" b="0" i="0" u="none" strike="noStrike" cap="none" dirty="0">
                  <a:solidFill>
                    <a:schemeClr val="dk1"/>
                  </a:solidFill>
                  <a:latin typeface="Calibri"/>
                  <a:ea typeface="Calibri"/>
                  <a:cs typeface="Calibri"/>
                  <a:sym typeface="Calibri"/>
                </a:rPr>
                <a:t> des </a:t>
              </a:r>
              <a:r>
                <a:rPr lang="en-GB" sz="1200" b="0" i="0" u="none" strike="noStrike" cap="none" dirty="0" err="1">
                  <a:solidFill>
                    <a:schemeClr val="dk1"/>
                  </a:solidFill>
                  <a:latin typeface="Calibri"/>
                  <a:ea typeface="Calibri"/>
                  <a:cs typeface="Calibri"/>
                  <a:sym typeface="Calibri"/>
                </a:rPr>
                <a:t>Unterrichts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als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Antwort</a:t>
              </a:r>
              <a:r>
                <a:rPr lang="en-GB" sz="1200" b="0" i="0" u="none" strike="noStrike" cap="none" dirty="0">
                  <a:solidFill>
                    <a:schemeClr val="dk1"/>
                  </a:solidFill>
                  <a:latin typeface="Calibri"/>
                  <a:ea typeface="Calibri"/>
                  <a:cs typeface="Calibri"/>
                  <a:sym typeface="Calibri"/>
                </a:rPr>
                <a:t> auf das </a:t>
              </a:r>
              <a:r>
                <a:rPr lang="en-GB" sz="1200" b="0" i="0" u="none" strike="noStrike" cap="none" dirty="0" err="1">
                  <a:solidFill>
                    <a:schemeClr val="dk1"/>
                  </a:solidFill>
                  <a:latin typeface="Calibri"/>
                  <a:ea typeface="Calibri"/>
                  <a:cs typeface="Calibri"/>
                  <a:sym typeface="Calibri"/>
                </a:rPr>
                <a:t>Unerwartete</a:t>
              </a:r>
              <a:endParaRPr dirty="0"/>
            </a:p>
          </p:txBody>
        </p:sp>
        <p:sp>
          <p:nvSpPr>
            <p:cNvPr id="235" name="Google Shape;235;p11"/>
            <p:cNvSpPr/>
            <p:nvPr/>
          </p:nvSpPr>
          <p:spPr>
            <a:xfrm>
              <a:off x="3943248" y="3505597"/>
              <a:ext cx="2360208" cy="64800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txBox="1"/>
            <p:nvPr/>
          </p:nvSpPr>
          <p:spPr>
            <a:xfrm>
              <a:off x="3974881" y="3537230"/>
              <a:ext cx="2296942" cy="584739"/>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dirty="0" err="1">
                  <a:solidFill>
                    <a:schemeClr val="lt1"/>
                  </a:solidFill>
                  <a:latin typeface="Calibri"/>
                  <a:ea typeface="Calibri"/>
                  <a:cs typeface="Calibri"/>
                  <a:sym typeface="Calibri"/>
                </a:rPr>
                <a:t>Planung</a:t>
              </a:r>
              <a:r>
                <a:rPr lang="en-GB" sz="2000" dirty="0">
                  <a:solidFill>
                    <a:schemeClr val="lt1"/>
                  </a:solidFill>
                  <a:latin typeface="Calibri"/>
                  <a:ea typeface="Calibri"/>
                  <a:cs typeface="Calibri"/>
                  <a:sym typeface="Calibri"/>
                </a:rPr>
                <a:t> </a:t>
              </a:r>
              <a:r>
                <a:rPr lang="en-GB" sz="2000" dirty="0" err="1">
                  <a:solidFill>
                    <a:schemeClr val="lt1"/>
                  </a:solidFill>
                  <a:latin typeface="Calibri"/>
                  <a:ea typeface="Calibri"/>
                  <a:cs typeface="Calibri"/>
                  <a:sym typeface="Calibri"/>
                </a:rPr>
                <a:t>im</a:t>
              </a:r>
              <a:r>
                <a:rPr lang="en-GB" sz="2000" dirty="0">
                  <a:solidFill>
                    <a:schemeClr val="lt1"/>
                  </a:solidFill>
                  <a:latin typeface="Calibri"/>
                  <a:ea typeface="Calibri"/>
                  <a:cs typeface="Calibri"/>
                  <a:sym typeface="Calibri"/>
                </a:rPr>
                <a:t> </a:t>
              </a:r>
              <a:r>
                <a:rPr lang="en-GB" sz="2000" dirty="0" err="1">
                  <a:solidFill>
                    <a:schemeClr val="lt1"/>
                  </a:solidFill>
                  <a:latin typeface="Calibri"/>
                  <a:ea typeface="Calibri"/>
                  <a:cs typeface="Calibri"/>
                  <a:sym typeface="Calibri"/>
                </a:rPr>
                <a:t>laufenden</a:t>
              </a:r>
              <a:r>
                <a:rPr lang="en-GB" sz="2000" dirty="0">
                  <a:solidFill>
                    <a:schemeClr val="lt1"/>
                  </a:solidFill>
                  <a:latin typeface="Calibri"/>
                  <a:ea typeface="Calibri"/>
                  <a:cs typeface="Calibri"/>
                  <a:sym typeface="Calibri"/>
                </a:rPr>
                <a:t> </a:t>
              </a:r>
              <a:r>
                <a:rPr lang="en-GB" sz="2000" dirty="0" err="1">
                  <a:solidFill>
                    <a:schemeClr val="lt1"/>
                  </a:solidFill>
                  <a:latin typeface="Calibri"/>
                  <a:ea typeface="Calibri"/>
                  <a:cs typeface="Calibri"/>
                  <a:sym typeface="Calibri"/>
                </a:rPr>
                <a:t>Betrieb</a:t>
              </a:r>
              <a:endParaRPr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2"/>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242" name="Google Shape;242;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de-DE" sz="1600" dirty="0"/>
              <a:t>Die </a:t>
            </a:r>
            <a:r>
              <a:rPr lang="de-DE" sz="1600" b="1" dirty="0"/>
              <a:t>beruflichen Fähigkeiten </a:t>
            </a:r>
            <a:r>
              <a:rPr lang="de-DE" sz="1600" dirty="0"/>
              <a:t>einer Lehrkraft für </a:t>
            </a:r>
            <a:r>
              <a:rPr lang="de-DE" sz="1600" dirty="0" err="1"/>
              <a:t>dyskalkulische</a:t>
            </a:r>
            <a:r>
              <a:rPr lang="de-DE" sz="1600" dirty="0"/>
              <a:t> Schüler*innen sind:</a:t>
            </a:r>
            <a:endParaRPr sz="1600" dirty="0"/>
          </a:p>
        </p:txBody>
      </p:sp>
      <p:grpSp>
        <p:nvGrpSpPr>
          <p:cNvPr id="243" name="Google Shape;243;p12"/>
          <p:cNvGrpSpPr/>
          <p:nvPr/>
        </p:nvGrpSpPr>
        <p:grpSpPr>
          <a:xfrm>
            <a:off x="843016" y="1931769"/>
            <a:ext cx="10267470" cy="3689167"/>
            <a:chOff x="4817" y="79218"/>
            <a:chExt cx="10267470" cy="3689167"/>
          </a:xfrm>
        </p:grpSpPr>
        <p:sp>
          <p:nvSpPr>
            <p:cNvPr id="244" name="Google Shape;244;p12"/>
            <p:cNvSpPr/>
            <p:nvPr/>
          </p:nvSpPr>
          <p:spPr>
            <a:xfrm>
              <a:off x="4817"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2"/>
            <p:cNvSpPr txBox="1"/>
            <p:nvPr/>
          </p:nvSpPr>
          <p:spPr>
            <a:xfrm>
              <a:off x="4817"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dirty="0">
                  <a:solidFill>
                    <a:schemeClr val="lt1"/>
                  </a:solidFill>
                  <a:latin typeface="Calibri"/>
                  <a:ea typeface="Calibri"/>
                  <a:cs typeface="Calibri"/>
                  <a:sym typeface="Calibri"/>
                </a:rPr>
                <a:t>Wissen</a:t>
              </a:r>
              <a:endParaRPr dirty="0"/>
            </a:p>
          </p:txBody>
        </p:sp>
        <p:sp>
          <p:nvSpPr>
            <p:cNvPr id="246" name="Google Shape;246;p12"/>
            <p:cNvSpPr/>
            <p:nvPr/>
          </p:nvSpPr>
          <p:spPr>
            <a:xfrm>
              <a:off x="4817"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2"/>
            <p:cNvSpPr txBox="1"/>
            <p:nvPr/>
          </p:nvSpPr>
          <p:spPr>
            <a:xfrm>
              <a:off x="4817"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de-DE" sz="1500" b="0" i="0" u="none" strike="noStrike" cap="none" dirty="0">
                  <a:solidFill>
                    <a:schemeClr val="dk1"/>
                  </a:solidFill>
                  <a:latin typeface="Calibri"/>
                  <a:ea typeface="Calibri"/>
                  <a:cs typeface="Calibri"/>
                  <a:sym typeface="Calibri"/>
                </a:rPr>
                <a:t>Um </a:t>
              </a:r>
              <a:r>
                <a:rPr lang="de-DE" sz="1500" b="0" i="0" u="none" strike="noStrike" cap="none" dirty="0" err="1">
                  <a:solidFill>
                    <a:schemeClr val="dk1"/>
                  </a:solidFill>
                  <a:latin typeface="Calibri"/>
                  <a:ea typeface="Calibri"/>
                  <a:cs typeface="Calibri"/>
                  <a:sym typeface="Calibri"/>
                </a:rPr>
                <a:t>dyskalkulische</a:t>
              </a:r>
              <a:r>
                <a:rPr lang="de-DE" sz="1500" b="0" i="0" u="none" strike="noStrike" cap="none" dirty="0">
                  <a:solidFill>
                    <a:schemeClr val="dk1"/>
                  </a:solidFill>
                  <a:latin typeface="Calibri"/>
                  <a:ea typeface="Calibri"/>
                  <a:cs typeface="Calibri"/>
                  <a:sym typeface="Calibri"/>
                </a:rPr>
                <a:t> Lernende effektiv unterrichten zu können, müssen die Lehrkräfte über Dyskalkulie und ihre Auswirkungen auf den Lernprozess, die Lernenden, die Familie, Freunde und andere Lernende in der Klasse Bescheid wissen</a:t>
              </a:r>
              <a:endParaRPr dirty="0"/>
            </a:p>
          </p:txBody>
        </p:sp>
        <p:sp>
          <p:nvSpPr>
            <p:cNvPr id="248" name="Google Shape;248;p12"/>
            <p:cNvSpPr/>
            <p:nvPr/>
          </p:nvSpPr>
          <p:spPr>
            <a:xfrm>
              <a:off x="2110018"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2"/>
            <p:cNvSpPr txBox="1"/>
            <p:nvPr/>
          </p:nvSpPr>
          <p:spPr>
            <a:xfrm>
              <a:off x="2110018"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dirty="0" err="1">
                  <a:solidFill>
                    <a:schemeClr val="lt1"/>
                  </a:solidFill>
                  <a:latin typeface="Calibri"/>
                  <a:ea typeface="Calibri"/>
                  <a:cs typeface="Calibri"/>
                  <a:sym typeface="Calibri"/>
                </a:rPr>
                <a:t>Nahbarkeit</a:t>
              </a:r>
              <a:endParaRPr dirty="0"/>
            </a:p>
          </p:txBody>
        </p:sp>
        <p:sp>
          <p:nvSpPr>
            <p:cNvPr id="250" name="Google Shape;250;p12"/>
            <p:cNvSpPr/>
            <p:nvPr/>
          </p:nvSpPr>
          <p:spPr>
            <a:xfrm>
              <a:off x="2110018"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2"/>
            <p:cNvSpPr txBox="1"/>
            <p:nvPr/>
          </p:nvSpPr>
          <p:spPr>
            <a:xfrm>
              <a:off x="2110018"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de-DE" sz="1500" b="0" i="0" u="none" strike="noStrike" cap="none" dirty="0">
                  <a:solidFill>
                    <a:schemeClr val="dk1"/>
                  </a:solidFill>
                  <a:latin typeface="Calibri"/>
                  <a:ea typeface="Calibri"/>
                  <a:cs typeface="Calibri"/>
                  <a:sym typeface="Calibri"/>
                </a:rPr>
                <a:t>Die Lehrkraft muss jede*n einzelne*n Schüler*in </a:t>
              </a:r>
              <a:r>
                <a:rPr lang="de-DE" sz="1500" b="0" i="0" u="none" strike="noStrike" cap="none" dirty="0" err="1">
                  <a:solidFill>
                    <a:schemeClr val="dk1"/>
                  </a:solidFill>
                  <a:latin typeface="Calibri"/>
                  <a:ea typeface="Calibri"/>
                  <a:cs typeface="Calibri"/>
                  <a:sym typeface="Calibri"/>
                </a:rPr>
                <a:t>in</a:t>
              </a:r>
              <a:r>
                <a:rPr lang="de-DE" sz="1500" b="0" i="0" u="none" strike="noStrike" cap="none" dirty="0">
                  <a:solidFill>
                    <a:schemeClr val="dk1"/>
                  </a:solidFill>
                  <a:latin typeface="Calibri"/>
                  <a:ea typeface="Calibri"/>
                  <a:cs typeface="Calibri"/>
                  <a:sym typeface="Calibri"/>
                </a:rPr>
                <a:t> der Klasse kennen, damit sie ihm*ihr individuell helfen kann</a:t>
              </a:r>
            </a:p>
            <a:p>
              <a:pPr marL="114300" marR="0" lvl="1" indent="-114300" algn="l" rtl="0">
                <a:lnSpc>
                  <a:spcPct val="90000"/>
                </a:lnSpc>
                <a:spcBef>
                  <a:spcPts val="0"/>
                </a:spcBef>
                <a:spcAft>
                  <a:spcPts val="0"/>
                </a:spcAft>
                <a:buClr>
                  <a:schemeClr val="dk1"/>
                </a:buClr>
                <a:buSzPts val="1500"/>
                <a:buFont typeface="Calibri"/>
                <a:buChar char="•"/>
              </a:pPr>
              <a:r>
                <a:rPr lang="de-DE" sz="1500" b="0" i="0" u="none" strike="noStrike" cap="none" dirty="0">
                  <a:solidFill>
                    <a:schemeClr val="dk1"/>
                  </a:solidFill>
                  <a:latin typeface="Calibri"/>
                  <a:ea typeface="Calibri"/>
                  <a:cs typeface="Calibri"/>
                  <a:sym typeface="Calibri"/>
                </a:rPr>
                <a:t>Nur wenn die Lehrkraft weiß, was jede*r einzelne Schüler*in braucht, kann sie ihm*ihr effektiv helfen</a:t>
              </a:r>
              <a:endParaRPr dirty="0"/>
            </a:p>
          </p:txBody>
        </p:sp>
        <p:sp>
          <p:nvSpPr>
            <p:cNvPr id="252" name="Google Shape;252;p12"/>
            <p:cNvSpPr/>
            <p:nvPr/>
          </p:nvSpPr>
          <p:spPr>
            <a:xfrm>
              <a:off x="4215218"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2"/>
            <p:cNvSpPr txBox="1"/>
            <p:nvPr/>
          </p:nvSpPr>
          <p:spPr>
            <a:xfrm>
              <a:off x="4215218"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dirty="0" err="1">
                  <a:solidFill>
                    <a:schemeClr val="lt1"/>
                  </a:solidFill>
                  <a:latin typeface="Calibri"/>
                  <a:ea typeface="Calibri"/>
                  <a:cs typeface="Calibri"/>
                  <a:sym typeface="Calibri"/>
                </a:rPr>
                <a:t>Pädagogik</a:t>
              </a:r>
              <a:endParaRPr dirty="0"/>
            </a:p>
          </p:txBody>
        </p:sp>
        <p:sp>
          <p:nvSpPr>
            <p:cNvPr id="254" name="Google Shape;254;p12"/>
            <p:cNvSpPr/>
            <p:nvPr/>
          </p:nvSpPr>
          <p:spPr>
            <a:xfrm>
              <a:off x="4215218"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2"/>
            <p:cNvSpPr txBox="1"/>
            <p:nvPr/>
          </p:nvSpPr>
          <p:spPr>
            <a:xfrm>
              <a:off x="4215218"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de-DE" sz="1500" b="0" i="0" u="none" strike="noStrike" cap="none" dirty="0">
                  <a:solidFill>
                    <a:schemeClr val="dk1"/>
                  </a:solidFill>
                  <a:latin typeface="Calibri"/>
                  <a:ea typeface="Calibri"/>
                  <a:cs typeface="Calibri"/>
                  <a:sym typeface="Calibri"/>
                </a:rPr>
                <a:t>Lehrende sollten </a:t>
              </a:r>
              <a:r>
                <a:rPr lang="de-DE" sz="1500" b="0" i="0" u="none" strike="noStrike" cap="none" dirty="0" err="1">
                  <a:solidFill>
                    <a:schemeClr val="dk1"/>
                  </a:solidFill>
                  <a:latin typeface="Calibri"/>
                  <a:ea typeface="Calibri"/>
                  <a:cs typeface="Calibri"/>
                  <a:sym typeface="Calibri"/>
                </a:rPr>
                <a:t>dyskalkulische</a:t>
              </a:r>
              <a:r>
                <a:rPr lang="de-DE" sz="1500" b="0" i="0" u="none" strike="noStrike" cap="none" dirty="0">
                  <a:solidFill>
                    <a:schemeClr val="dk1"/>
                  </a:solidFill>
                  <a:latin typeface="Calibri"/>
                  <a:ea typeface="Calibri"/>
                  <a:cs typeface="Calibri"/>
                  <a:sym typeface="Calibri"/>
                </a:rPr>
                <a:t> Lernende nicht als kranke Kinder betrachten</a:t>
              </a:r>
            </a:p>
            <a:p>
              <a:pPr marL="114300" marR="0" lvl="1" indent="-114300" algn="l" rtl="0">
                <a:lnSpc>
                  <a:spcPct val="90000"/>
                </a:lnSpc>
                <a:spcBef>
                  <a:spcPts val="0"/>
                </a:spcBef>
                <a:spcAft>
                  <a:spcPts val="0"/>
                </a:spcAft>
                <a:buClr>
                  <a:schemeClr val="dk1"/>
                </a:buClr>
                <a:buSzPts val="1500"/>
                <a:buFont typeface="Calibri"/>
                <a:buChar char="•"/>
              </a:pPr>
              <a:r>
                <a:rPr lang="de-DE" sz="1500" b="0" i="0" u="none" strike="noStrike" cap="none" dirty="0">
                  <a:solidFill>
                    <a:schemeClr val="dk1"/>
                  </a:solidFill>
                  <a:latin typeface="Calibri"/>
                  <a:ea typeface="Calibri"/>
                  <a:cs typeface="Calibri"/>
                  <a:sym typeface="Calibri"/>
                </a:rPr>
                <a:t>Lehrende sollten sie als Kinder mit einer Besonderheit behandeln</a:t>
              </a:r>
              <a:endParaRPr dirty="0"/>
            </a:p>
          </p:txBody>
        </p:sp>
        <p:sp>
          <p:nvSpPr>
            <p:cNvPr id="256" name="Google Shape;256;p12"/>
            <p:cNvSpPr/>
            <p:nvPr/>
          </p:nvSpPr>
          <p:spPr>
            <a:xfrm>
              <a:off x="6320419"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2"/>
            <p:cNvSpPr txBox="1"/>
            <p:nvPr/>
          </p:nvSpPr>
          <p:spPr>
            <a:xfrm>
              <a:off x="6320419"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dirty="0" err="1">
                  <a:solidFill>
                    <a:schemeClr val="lt1"/>
                  </a:solidFill>
                  <a:latin typeface="Calibri"/>
                  <a:ea typeface="Calibri"/>
                  <a:cs typeface="Calibri"/>
                  <a:sym typeface="Calibri"/>
                </a:rPr>
                <a:t>Weiterbildung</a:t>
              </a:r>
              <a:r>
                <a:rPr lang="en-GB" sz="1500" dirty="0">
                  <a:solidFill>
                    <a:schemeClr val="lt1"/>
                  </a:solidFill>
                  <a:latin typeface="Calibri"/>
                  <a:ea typeface="Calibri"/>
                  <a:cs typeface="Calibri"/>
                  <a:sym typeface="Calibri"/>
                </a:rPr>
                <a:t> und </a:t>
              </a:r>
              <a:r>
                <a:rPr lang="en-GB" sz="1500" dirty="0" err="1">
                  <a:solidFill>
                    <a:schemeClr val="lt1"/>
                  </a:solidFill>
                  <a:latin typeface="Calibri"/>
                  <a:ea typeface="Calibri"/>
                  <a:cs typeface="Calibri"/>
                  <a:sym typeface="Calibri"/>
                </a:rPr>
                <a:t>Schulung</a:t>
              </a:r>
              <a:endParaRPr dirty="0"/>
            </a:p>
          </p:txBody>
        </p:sp>
        <p:sp>
          <p:nvSpPr>
            <p:cNvPr id="258" name="Google Shape;258;p12"/>
            <p:cNvSpPr/>
            <p:nvPr/>
          </p:nvSpPr>
          <p:spPr>
            <a:xfrm>
              <a:off x="6320419"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2"/>
            <p:cNvSpPr txBox="1"/>
            <p:nvPr/>
          </p:nvSpPr>
          <p:spPr>
            <a:xfrm>
              <a:off x="6320419"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de-DE" b="0" i="0" u="none" strike="noStrike" cap="none" dirty="0">
                  <a:solidFill>
                    <a:schemeClr val="dk1"/>
                  </a:solidFill>
                  <a:latin typeface="Calibri"/>
                  <a:ea typeface="Calibri"/>
                  <a:cs typeface="Calibri"/>
                  <a:sym typeface="Calibri"/>
                </a:rPr>
                <a:t>Lehrende müssen sich aktiv an Fort- und Weiterbildungen zum Thema Lehren, Lernen und Dyskalkulie beteiligen, denn das Wissen über Dyskalkulie ist nicht abgeschlossen, es wird immer noch geforscht und es werden neue Erkenntnisse gewonnen</a:t>
              </a:r>
              <a:endParaRPr sz="1200" dirty="0"/>
            </a:p>
          </p:txBody>
        </p:sp>
        <p:sp>
          <p:nvSpPr>
            <p:cNvPr id="260" name="Google Shape;260;p12"/>
            <p:cNvSpPr/>
            <p:nvPr/>
          </p:nvSpPr>
          <p:spPr>
            <a:xfrm>
              <a:off x="8425620"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2"/>
            <p:cNvSpPr txBox="1"/>
            <p:nvPr/>
          </p:nvSpPr>
          <p:spPr>
            <a:xfrm>
              <a:off x="8425620"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dirty="0" err="1">
                  <a:solidFill>
                    <a:schemeClr val="lt1"/>
                  </a:solidFill>
                  <a:latin typeface="Calibri"/>
                  <a:ea typeface="Calibri"/>
                  <a:cs typeface="Calibri"/>
                  <a:sym typeface="Calibri"/>
                </a:rPr>
                <a:t>Netzwerk</a:t>
              </a:r>
              <a:endParaRPr dirty="0"/>
            </a:p>
          </p:txBody>
        </p:sp>
        <p:sp>
          <p:nvSpPr>
            <p:cNvPr id="262" name="Google Shape;262;p12"/>
            <p:cNvSpPr/>
            <p:nvPr/>
          </p:nvSpPr>
          <p:spPr>
            <a:xfrm>
              <a:off x="8425620"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2"/>
            <p:cNvSpPr txBox="1"/>
            <p:nvPr/>
          </p:nvSpPr>
          <p:spPr>
            <a:xfrm>
              <a:off x="8425620"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de-DE" b="0" i="0" u="none" strike="noStrike" cap="none" dirty="0">
                  <a:solidFill>
                    <a:schemeClr val="dk1"/>
                  </a:solidFill>
                  <a:latin typeface="Calibri"/>
                  <a:ea typeface="Calibri"/>
                  <a:cs typeface="Calibri"/>
                  <a:sym typeface="Calibri"/>
                </a:rPr>
                <a:t>Lehrkraft muss ein Netzwerk mit anderen Lehrenden aufbauen, damit sie sich gegenseitig über die Lernprozesse der </a:t>
              </a:r>
              <a:r>
                <a:rPr lang="de-DE" b="0" i="0" u="none" strike="noStrike" cap="none" dirty="0" err="1">
                  <a:solidFill>
                    <a:schemeClr val="dk1"/>
                  </a:solidFill>
                  <a:latin typeface="Calibri"/>
                  <a:ea typeface="Calibri"/>
                  <a:cs typeface="Calibri"/>
                  <a:sym typeface="Calibri"/>
                </a:rPr>
                <a:t>dyskalkulischen</a:t>
              </a:r>
              <a:r>
                <a:rPr lang="de-DE" b="0" i="0" u="none" strike="noStrike" cap="none" dirty="0">
                  <a:solidFill>
                    <a:schemeClr val="dk1"/>
                  </a:solidFill>
                  <a:latin typeface="Calibri"/>
                  <a:ea typeface="Calibri"/>
                  <a:cs typeface="Calibri"/>
                  <a:sym typeface="Calibri"/>
                </a:rPr>
                <a:t> Schüler*innen beraten können</a:t>
              </a:r>
            </a:p>
            <a:p>
              <a:pPr marL="114300" marR="0" lvl="1" indent="-114300" algn="l" rtl="0">
                <a:lnSpc>
                  <a:spcPct val="90000"/>
                </a:lnSpc>
                <a:spcBef>
                  <a:spcPts val="0"/>
                </a:spcBef>
                <a:spcAft>
                  <a:spcPts val="0"/>
                </a:spcAft>
                <a:buClr>
                  <a:schemeClr val="dk1"/>
                </a:buClr>
                <a:buSzPts val="1500"/>
                <a:buFont typeface="Calibri"/>
                <a:buChar char="•"/>
              </a:pPr>
              <a:r>
                <a:rPr lang="de-DE" b="0" i="0" u="none" strike="noStrike" cap="none" dirty="0">
                  <a:solidFill>
                    <a:schemeClr val="dk1"/>
                  </a:solidFill>
                  <a:latin typeface="Calibri"/>
                  <a:ea typeface="Calibri"/>
                  <a:cs typeface="Calibri"/>
                  <a:sym typeface="Calibri"/>
                </a:rPr>
                <a:t> Lehrkraft sollte auch mit der Familie des*der </a:t>
              </a:r>
              <a:r>
                <a:rPr lang="de-DE" b="0" i="0" u="none" strike="noStrike" cap="none" dirty="0" err="1">
                  <a:solidFill>
                    <a:schemeClr val="dk1"/>
                  </a:solidFill>
                  <a:latin typeface="Calibri"/>
                  <a:ea typeface="Calibri"/>
                  <a:cs typeface="Calibri"/>
                  <a:sym typeface="Calibri"/>
                </a:rPr>
                <a:t>dyskalkulischen</a:t>
              </a:r>
              <a:r>
                <a:rPr lang="de-DE" b="0" i="0" u="none" strike="noStrike" cap="none" dirty="0">
                  <a:solidFill>
                    <a:schemeClr val="dk1"/>
                  </a:solidFill>
                  <a:latin typeface="Calibri"/>
                  <a:ea typeface="Calibri"/>
                  <a:cs typeface="Calibri"/>
                  <a:sym typeface="Calibri"/>
                </a:rPr>
                <a:t> Schülers*Schülerin in Kontakt bleiben</a:t>
              </a:r>
              <a:endParaRPr sz="12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3"/>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269" name="Google Shape;269;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600"/>
              <a:buNone/>
            </a:pPr>
            <a:r>
              <a:rPr lang="de-DE" sz="1600" dirty="0"/>
              <a:t>Das Bewusstsein für die Bedeutung einer </a:t>
            </a:r>
            <a:r>
              <a:rPr lang="de-DE" sz="1600" b="1" dirty="0"/>
              <a:t>kontinuierlichen beruflichen Weiterbildung </a:t>
            </a:r>
            <a:r>
              <a:rPr lang="de-DE" sz="1600" dirty="0"/>
              <a:t>von Lehrkräften ist entscheidend. Die Professionalisierung der Lehrkräfte spielt eine zentrale Rolle bei der Unterstützung von Lernenden mit Dyskalkulie. Hier sind einige wesentliche berufliche Fähigkeiten, die Lehrkräfte in diesem Zusammenhang entwickeln sollten:</a:t>
            </a:r>
            <a:endParaRPr sz="1600" dirty="0"/>
          </a:p>
        </p:txBody>
      </p:sp>
      <p:sp>
        <p:nvSpPr>
          <p:cNvPr id="270" name="Google Shape;270;p13"/>
          <p:cNvSpPr txBox="1"/>
          <p:nvPr/>
        </p:nvSpPr>
        <p:spPr>
          <a:xfrm>
            <a:off x="415636" y="2297894"/>
            <a:ext cx="9566564" cy="954067"/>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dirty="0">
                <a:solidFill>
                  <a:schemeClr val="lt1"/>
                </a:solidFill>
                <a:latin typeface="Calibri"/>
                <a:ea typeface="Calibri"/>
                <a:cs typeface="Calibri"/>
                <a:sym typeface="Calibri"/>
              </a:rPr>
              <a:t>Lehrende sollten in der Lage sein, kontinuierlich zu lernen und ihre pädagogischen Fähigkeiten zu verbessern. Das Erkennen der sich ständig verändernden Bildungslandschaft und die Bereitschaft, neue Methoden und Ansätze zu erlernen, sind entscheidend. Insbesondere wenn es um die Erforschung von Lernbehinderungen wie Dyskalkulie geht, müssen die Lehrenden </a:t>
            </a:r>
            <a:br>
              <a:rPr lang="de-DE" sz="1400" dirty="0">
                <a:solidFill>
                  <a:schemeClr val="lt1"/>
                </a:solidFill>
                <a:latin typeface="Calibri"/>
                <a:ea typeface="Calibri"/>
                <a:cs typeface="Calibri"/>
                <a:sym typeface="Calibri"/>
              </a:rPr>
            </a:br>
            <a:r>
              <a:rPr lang="de-DE" sz="1400" dirty="0">
                <a:solidFill>
                  <a:schemeClr val="lt1"/>
                </a:solidFill>
                <a:latin typeface="Calibri"/>
                <a:ea typeface="Calibri"/>
                <a:cs typeface="Calibri"/>
                <a:sym typeface="Calibri"/>
              </a:rPr>
              <a:t>ihr Wissen ständig erweitern und ihren Unterricht entsprechend anpassen.</a:t>
            </a:r>
            <a:endParaRPr dirty="0"/>
          </a:p>
        </p:txBody>
      </p:sp>
      <p:sp>
        <p:nvSpPr>
          <p:cNvPr id="271" name="Google Shape;271;p13"/>
          <p:cNvSpPr txBox="1"/>
          <p:nvPr/>
        </p:nvSpPr>
        <p:spPr>
          <a:xfrm>
            <a:off x="8743517" y="2823534"/>
            <a:ext cx="3322493" cy="33851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dirty="0" err="1">
                <a:solidFill>
                  <a:schemeClr val="dk1"/>
                </a:solidFill>
                <a:latin typeface="Calibri"/>
                <a:ea typeface="Calibri"/>
                <a:cs typeface="Calibri"/>
                <a:sym typeface="Calibri"/>
              </a:rPr>
              <a:t>Fähigkeit</a:t>
            </a:r>
            <a:r>
              <a:rPr lang="en-GB" sz="1600" dirty="0">
                <a:solidFill>
                  <a:schemeClr val="dk1"/>
                </a:solidFill>
                <a:latin typeface="Calibri"/>
                <a:ea typeface="Calibri"/>
                <a:cs typeface="Calibri"/>
                <a:sym typeface="Calibri"/>
              </a:rPr>
              <a:t> </a:t>
            </a:r>
            <a:r>
              <a:rPr lang="en-GB" sz="1600" dirty="0" err="1">
                <a:solidFill>
                  <a:schemeClr val="dk1"/>
                </a:solidFill>
                <a:latin typeface="Calibri"/>
                <a:ea typeface="Calibri"/>
                <a:cs typeface="Calibri"/>
                <a:sym typeface="Calibri"/>
              </a:rPr>
              <a:t>zur</a:t>
            </a:r>
            <a:r>
              <a:rPr lang="en-GB" sz="1600" dirty="0">
                <a:solidFill>
                  <a:schemeClr val="dk1"/>
                </a:solidFill>
                <a:latin typeface="Calibri"/>
                <a:ea typeface="Calibri"/>
                <a:cs typeface="Calibri"/>
                <a:sym typeface="Calibri"/>
              </a:rPr>
              <a:t> </a:t>
            </a:r>
            <a:r>
              <a:rPr lang="en-GB" sz="1600" dirty="0" err="1">
                <a:solidFill>
                  <a:schemeClr val="dk1"/>
                </a:solidFill>
                <a:latin typeface="Calibri"/>
                <a:ea typeface="Calibri"/>
                <a:cs typeface="Calibri"/>
                <a:sym typeface="Calibri"/>
              </a:rPr>
              <a:t>beruflichen</a:t>
            </a:r>
            <a:r>
              <a:rPr lang="en-GB" sz="1600" dirty="0">
                <a:solidFill>
                  <a:schemeClr val="dk1"/>
                </a:solidFill>
                <a:latin typeface="Calibri"/>
                <a:ea typeface="Calibri"/>
                <a:cs typeface="Calibri"/>
                <a:sym typeface="Calibri"/>
              </a:rPr>
              <a:t> </a:t>
            </a:r>
            <a:r>
              <a:rPr lang="en-GB" sz="1600" dirty="0" err="1">
                <a:solidFill>
                  <a:schemeClr val="dk1"/>
                </a:solidFill>
                <a:latin typeface="Calibri"/>
                <a:ea typeface="Calibri"/>
                <a:cs typeface="Calibri"/>
                <a:sym typeface="Calibri"/>
              </a:rPr>
              <a:t>Entwicklung</a:t>
            </a:r>
            <a:endParaRPr dirty="0"/>
          </a:p>
        </p:txBody>
      </p:sp>
      <p:sp>
        <p:nvSpPr>
          <p:cNvPr id="272" name="Google Shape;272;p13"/>
          <p:cNvSpPr txBox="1"/>
          <p:nvPr/>
        </p:nvSpPr>
        <p:spPr>
          <a:xfrm>
            <a:off x="2012913" y="3361429"/>
            <a:ext cx="9854046" cy="738623"/>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de-DE" sz="1400" dirty="0">
                <a:solidFill>
                  <a:schemeClr val="lt1"/>
                </a:solidFill>
                <a:latin typeface="Calibri"/>
                <a:ea typeface="Calibri"/>
                <a:cs typeface="Calibri"/>
                <a:sym typeface="Calibri"/>
              </a:rPr>
              <a:t>Die Fähigkeit, Unterrichtsstrategien zu entwickeln und umzusetzen, die den Bildungszielen und den Bedürfnissen der verschiedenen Lernenden gerecht werden, ist von wesentlicher Bedeutung. Im Umgang mit Lernenden mit Dyskalkulie ist es besonders wichtig, alternative Lehrmethoden zu kennen und anzuwenden, um die individuellen Lernbedürfnisse zu berücksichtigen.</a:t>
            </a:r>
            <a:endParaRPr dirty="0"/>
          </a:p>
        </p:txBody>
      </p:sp>
      <p:sp>
        <p:nvSpPr>
          <p:cNvPr id="273" name="Google Shape;273;p13"/>
          <p:cNvSpPr txBox="1"/>
          <p:nvPr/>
        </p:nvSpPr>
        <p:spPr>
          <a:xfrm>
            <a:off x="124420" y="3677552"/>
            <a:ext cx="2303859"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dirty="0" err="1">
                <a:solidFill>
                  <a:schemeClr val="dk1"/>
                </a:solidFill>
                <a:latin typeface="Calibri"/>
                <a:ea typeface="Calibri"/>
                <a:cs typeface="Calibri"/>
                <a:sym typeface="Calibri"/>
              </a:rPr>
              <a:t>Pädagogische</a:t>
            </a:r>
            <a:r>
              <a:rPr lang="en-GB" sz="1600" dirty="0">
                <a:solidFill>
                  <a:schemeClr val="dk1"/>
                </a:solidFill>
                <a:latin typeface="Calibri"/>
                <a:ea typeface="Calibri"/>
                <a:cs typeface="Calibri"/>
                <a:sym typeface="Calibri"/>
              </a:rPr>
              <a:t> </a:t>
            </a:r>
            <a:r>
              <a:rPr lang="en-GB" sz="1600" dirty="0" err="1">
                <a:solidFill>
                  <a:schemeClr val="dk1"/>
                </a:solidFill>
                <a:latin typeface="Calibri"/>
                <a:ea typeface="Calibri"/>
                <a:cs typeface="Calibri"/>
                <a:sym typeface="Calibri"/>
              </a:rPr>
              <a:t>Kompetenz</a:t>
            </a:r>
            <a:endParaRPr dirty="0"/>
          </a:p>
        </p:txBody>
      </p:sp>
      <p:sp>
        <p:nvSpPr>
          <p:cNvPr id="274" name="Google Shape;274;p13"/>
          <p:cNvSpPr txBox="1"/>
          <p:nvPr/>
        </p:nvSpPr>
        <p:spPr>
          <a:xfrm>
            <a:off x="945575" y="4208161"/>
            <a:ext cx="7520420" cy="954067"/>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dirty="0">
                <a:solidFill>
                  <a:schemeClr val="lt1"/>
                </a:solidFill>
                <a:latin typeface="Calibri"/>
                <a:ea typeface="Calibri"/>
                <a:cs typeface="Calibri"/>
                <a:sym typeface="Calibri"/>
              </a:rPr>
              <a:t>Lehrkräfte sollten in der Lage sein, effektiv mit Kolleg*innen, Eltern und anderen Beteiligten zusammenzuarbeiten, um die Bildungserfahrung der Lernenden zu verbessern. Die Zusammenarbeit ermöglicht einen ganzheitlichen Ansatz zur Unterstützung von Lernenden mit Dyskalkulie, da verschiedene Perspektiven und Fachkenntnisse zusammengebracht werden können.</a:t>
            </a:r>
            <a:endParaRPr dirty="0"/>
          </a:p>
        </p:txBody>
      </p:sp>
      <p:sp>
        <p:nvSpPr>
          <p:cNvPr id="275" name="Google Shape;275;p13"/>
          <p:cNvSpPr txBox="1"/>
          <p:nvPr/>
        </p:nvSpPr>
        <p:spPr>
          <a:xfrm>
            <a:off x="7956786" y="4721156"/>
            <a:ext cx="2716139" cy="33851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dirty="0" err="1">
                <a:solidFill>
                  <a:schemeClr val="dk1"/>
                </a:solidFill>
                <a:latin typeface="Calibri"/>
                <a:ea typeface="Calibri"/>
                <a:cs typeface="Calibri"/>
                <a:sym typeface="Calibri"/>
              </a:rPr>
              <a:t>Fähigkeit</a:t>
            </a:r>
            <a:r>
              <a:rPr lang="en-GB" sz="1600" dirty="0">
                <a:solidFill>
                  <a:schemeClr val="dk1"/>
                </a:solidFill>
                <a:latin typeface="Calibri"/>
                <a:ea typeface="Calibri"/>
                <a:cs typeface="Calibri"/>
                <a:sym typeface="Calibri"/>
              </a:rPr>
              <a:t> </a:t>
            </a:r>
            <a:r>
              <a:rPr lang="en-GB" sz="1600" dirty="0" err="1">
                <a:solidFill>
                  <a:schemeClr val="dk1"/>
                </a:solidFill>
                <a:latin typeface="Calibri"/>
                <a:ea typeface="Calibri"/>
                <a:cs typeface="Calibri"/>
                <a:sym typeface="Calibri"/>
              </a:rPr>
              <a:t>zur</a:t>
            </a:r>
            <a:r>
              <a:rPr lang="en-GB" sz="1600" dirty="0">
                <a:solidFill>
                  <a:schemeClr val="dk1"/>
                </a:solidFill>
                <a:latin typeface="Calibri"/>
                <a:ea typeface="Calibri"/>
                <a:cs typeface="Calibri"/>
                <a:sym typeface="Calibri"/>
              </a:rPr>
              <a:t> </a:t>
            </a:r>
            <a:r>
              <a:rPr lang="en-GB" sz="1600" dirty="0" err="1">
                <a:solidFill>
                  <a:schemeClr val="dk1"/>
                </a:solidFill>
                <a:latin typeface="Calibri"/>
                <a:ea typeface="Calibri"/>
                <a:cs typeface="Calibri"/>
                <a:sym typeface="Calibri"/>
              </a:rPr>
              <a:t>Zusammenarbeit</a:t>
            </a:r>
            <a:endParaRPr dirty="0"/>
          </a:p>
        </p:txBody>
      </p:sp>
      <p:sp>
        <p:nvSpPr>
          <p:cNvPr id="276" name="Google Shape;276;p13"/>
          <p:cNvSpPr txBox="1"/>
          <p:nvPr/>
        </p:nvSpPr>
        <p:spPr>
          <a:xfrm>
            <a:off x="3333750" y="5266530"/>
            <a:ext cx="7181850" cy="738623"/>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de-DE" sz="1400" dirty="0">
                <a:solidFill>
                  <a:schemeClr val="lt1"/>
                </a:solidFill>
                <a:latin typeface="Calibri"/>
                <a:ea typeface="Calibri"/>
                <a:cs typeface="Calibri"/>
                <a:sym typeface="Calibri"/>
              </a:rPr>
              <a:t>Die Fähigkeit, Informationen effektiv zu vermitteln und mit Lernenden, anderen Lehrkräften und Familien zu interagieren, ist unerlässlich. Eine klare und verständliche Kommunikation fördert ein unterstützendes Lernumfeld und erleichtert die Zusammenarbeit zwischen allen Beteiligten.</a:t>
            </a:r>
            <a:endParaRPr dirty="0"/>
          </a:p>
        </p:txBody>
      </p:sp>
      <p:sp>
        <p:nvSpPr>
          <p:cNvPr id="277" name="Google Shape;277;p13"/>
          <p:cNvSpPr txBox="1"/>
          <p:nvPr/>
        </p:nvSpPr>
        <p:spPr>
          <a:xfrm>
            <a:off x="762000" y="5524389"/>
            <a:ext cx="2647951" cy="33851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dirty="0" err="1">
                <a:solidFill>
                  <a:schemeClr val="dk1"/>
                </a:solidFill>
                <a:latin typeface="Calibri"/>
                <a:ea typeface="Calibri"/>
                <a:cs typeface="Calibri"/>
                <a:sym typeface="Calibri"/>
              </a:rPr>
              <a:t>Kommunikationskompetenz</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4"/>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dirty="0" err="1">
                <a:solidFill>
                  <a:schemeClr val="lt1"/>
                </a:solidFill>
              </a:rPr>
              <a:t>Inhalt</a:t>
            </a:r>
            <a:r>
              <a:rPr lang="en-GB" sz="3200" dirty="0">
                <a:solidFill>
                  <a:schemeClr val="lt1"/>
                </a:solidFill>
              </a:rPr>
              <a:t> des </a:t>
            </a:r>
            <a:r>
              <a:rPr lang="en-GB" sz="3200" dirty="0" err="1">
                <a:solidFill>
                  <a:schemeClr val="lt1"/>
                </a:solidFill>
              </a:rPr>
              <a:t>Moduls</a:t>
            </a:r>
            <a:endParaRPr sz="3200" b="1" dirty="0">
              <a:solidFill>
                <a:schemeClr val="lt1"/>
              </a:solidFill>
            </a:endParaRPr>
          </a:p>
        </p:txBody>
      </p:sp>
      <p:sp>
        <p:nvSpPr>
          <p:cNvPr id="283" name="Google Shape;283;p1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de-DE" sz="1600" dirty="0"/>
              <a:t>Die </a:t>
            </a:r>
            <a:r>
              <a:rPr lang="de-DE" sz="1600" b="1" dirty="0"/>
              <a:t>methodischen Kompetenzen </a:t>
            </a:r>
            <a:r>
              <a:rPr lang="de-DE" sz="1600" dirty="0"/>
              <a:t>einer Lehrkraft für </a:t>
            </a:r>
            <a:r>
              <a:rPr lang="de-DE" sz="1600" dirty="0" err="1"/>
              <a:t>dyskalkulische</a:t>
            </a:r>
            <a:r>
              <a:rPr lang="de-DE" sz="1600" dirty="0"/>
              <a:t> Schüler*innen sind </a:t>
            </a:r>
            <a:r>
              <a:rPr lang="en-GB" sz="1600" dirty="0"/>
              <a:t>:</a:t>
            </a:r>
            <a:endParaRPr dirty="0"/>
          </a:p>
          <a:p>
            <a:pPr marL="0" lvl="0" indent="0" algn="l" rtl="0">
              <a:lnSpc>
                <a:spcPct val="150000"/>
              </a:lnSpc>
              <a:spcBef>
                <a:spcPts val="10"/>
              </a:spcBef>
              <a:spcAft>
                <a:spcPts val="0"/>
              </a:spcAft>
              <a:buClr>
                <a:schemeClr val="dk1"/>
              </a:buClr>
              <a:buSzPts val="1600"/>
              <a:buNone/>
            </a:pPr>
            <a:endParaRPr sz="1600" dirty="0"/>
          </a:p>
        </p:txBody>
      </p:sp>
      <p:grpSp>
        <p:nvGrpSpPr>
          <p:cNvPr id="284" name="Google Shape;284;p14"/>
          <p:cNvGrpSpPr/>
          <p:nvPr/>
        </p:nvGrpSpPr>
        <p:grpSpPr>
          <a:xfrm>
            <a:off x="3726584" y="2039324"/>
            <a:ext cx="7386410" cy="3446102"/>
            <a:chOff x="2309" y="229573"/>
            <a:chExt cx="7386410" cy="3446102"/>
          </a:xfrm>
        </p:grpSpPr>
        <p:sp>
          <p:nvSpPr>
            <p:cNvPr id="285" name="Google Shape;285;p14"/>
            <p:cNvSpPr/>
            <p:nvPr/>
          </p:nvSpPr>
          <p:spPr>
            <a:xfrm>
              <a:off x="2309"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4"/>
            <p:cNvSpPr txBox="1"/>
            <p:nvPr/>
          </p:nvSpPr>
          <p:spPr>
            <a:xfrm>
              <a:off x="2309"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Methodische</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Kompetenzen</a:t>
              </a:r>
              <a:endParaRPr dirty="0"/>
            </a:p>
          </p:txBody>
        </p:sp>
        <p:sp>
          <p:nvSpPr>
            <p:cNvPr id="287" name="Google Shape;287;p14"/>
            <p:cNvSpPr/>
            <p:nvPr/>
          </p:nvSpPr>
          <p:spPr>
            <a:xfrm>
              <a:off x="2309"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4"/>
            <p:cNvSpPr txBox="1"/>
            <p:nvPr/>
          </p:nvSpPr>
          <p:spPr>
            <a:xfrm>
              <a:off x="2309"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Lehrende sollten in der Lage sein, geeignete Lehrmethoden und -techniken für unterschiedliche Lernniveaus auszuwählen und anzuwenden</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Für Schüler*innen mit Dyskalkulie ist es besonders wichtig, eine Vielzahl von methodischen Ansätzen zu beherrschen, um den individuellen Lernbedürfnissen gerecht zu werden</a:t>
              </a:r>
              <a:endParaRPr dirty="0"/>
            </a:p>
          </p:txBody>
        </p:sp>
        <p:sp>
          <p:nvSpPr>
            <p:cNvPr id="289" name="Google Shape;289;p14"/>
            <p:cNvSpPr/>
            <p:nvPr/>
          </p:nvSpPr>
          <p:spPr>
            <a:xfrm>
              <a:off x="2569537"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4"/>
            <p:cNvSpPr txBox="1"/>
            <p:nvPr/>
          </p:nvSpPr>
          <p:spPr>
            <a:xfrm>
              <a:off x="2569537"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Anpassungsfähigkeit</a:t>
              </a:r>
              <a:endParaRPr dirty="0"/>
            </a:p>
          </p:txBody>
        </p:sp>
        <p:sp>
          <p:nvSpPr>
            <p:cNvPr id="291" name="Google Shape;291;p14"/>
            <p:cNvSpPr/>
            <p:nvPr/>
          </p:nvSpPr>
          <p:spPr>
            <a:xfrm>
              <a:off x="2569537"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4"/>
            <p:cNvSpPr txBox="1"/>
            <p:nvPr/>
          </p:nvSpPr>
          <p:spPr>
            <a:xfrm>
              <a:off x="2569537"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 Fähigkeit, die Lehrmethoden an die Bedürfnisse von Schüler*innen mit unterschiedlichen Lernniveaus anzupassen, ist von entscheidender Bedeutung</a:t>
              </a:r>
            </a:p>
            <a:p>
              <a:pPr marL="114300" marR="0" lvl="1" indent="-114300" algn="l" rtl="0">
                <a:lnSpc>
                  <a:spcPct val="90000"/>
                </a:lnSpc>
                <a:spcBef>
                  <a:spcPts val="0"/>
                </a:spcBef>
                <a:spcAft>
                  <a:spcPts val="0"/>
                </a:spcAft>
                <a:buClr>
                  <a:schemeClr val="dk1"/>
                </a:buClr>
                <a:buSzPts val="1300"/>
                <a:buFont typeface="Calibri"/>
                <a:buChar char="•"/>
              </a:pPr>
              <a:r>
                <a:rPr lang="de-DE" sz="1300" b="0" i="0" u="none" strike="noStrike" cap="none" dirty="0">
                  <a:solidFill>
                    <a:schemeClr val="dk1"/>
                  </a:solidFill>
                  <a:latin typeface="Calibri"/>
                  <a:ea typeface="Calibri"/>
                  <a:cs typeface="Calibri"/>
                  <a:sym typeface="Calibri"/>
                </a:rPr>
                <a:t>Dies erfordert Flexibilität und die Bereitschaft, den Unterricht dynamisch zu gestalten, um den unterschiedlichen Bedürfnissen von Lernenden mit Dyskalkulie gerecht zu werden</a:t>
              </a:r>
              <a:endParaRPr dirty="0"/>
            </a:p>
          </p:txBody>
        </p:sp>
        <p:sp>
          <p:nvSpPr>
            <p:cNvPr id="293" name="Google Shape;293;p14"/>
            <p:cNvSpPr/>
            <p:nvPr/>
          </p:nvSpPr>
          <p:spPr>
            <a:xfrm>
              <a:off x="5136765"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4"/>
            <p:cNvSpPr txBox="1"/>
            <p:nvPr/>
          </p:nvSpPr>
          <p:spPr>
            <a:xfrm>
              <a:off x="5136765"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300" dirty="0">
                  <a:solidFill>
                    <a:schemeClr val="lt1"/>
                  </a:solidFill>
                  <a:latin typeface="Calibri"/>
                  <a:ea typeface="Calibri"/>
                  <a:cs typeface="Calibri"/>
                  <a:sym typeface="Calibri"/>
                </a:rPr>
                <a:t>kontinuierliche Entwicklung der methodischen Kompetenzen</a:t>
              </a:r>
              <a:endParaRPr dirty="0"/>
            </a:p>
          </p:txBody>
        </p:sp>
        <p:sp>
          <p:nvSpPr>
            <p:cNvPr id="295" name="Google Shape;295;p14"/>
            <p:cNvSpPr/>
            <p:nvPr/>
          </p:nvSpPr>
          <p:spPr>
            <a:xfrm>
              <a:off x="5136765"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4"/>
            <p:cNvSpPr txBox="1"/>
            <p:nvPr/>
          </p:nvSpPr>
          <p:spPr>
            <a:xfrm>
              <a:off x="5136765"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Um verschiedene Ansätze und Praktiken, Beispiele für Aktivitäten, Lehrmethoden und -techniken im Unterricht für Schüler*innen mit unterschiedlichen Lernniveaus erfolgreich einsetzen zu können, ist die kontinuierliche Weiterentwicklung der methodischen Kompetenzen von wesentlicher Bedeutung</a:t>
              </a:r>
            </a:p>
            <a:p>
              <a:pPr marL="114300" marR="0" lvl="1" indent="-114300" algn="l" rtl="0">
                <a:lnSpc>
                  <a:spcPct val="90000"/>
                </a:lnSpc>
                <a:spcBef>
                  <a:spcPts val="0"/>
                </a:spcBef>
                <a:spcAft>
                  <a:spcPts val="0"/>
                </a:spcAft>
                <a:buClr>
                  <a:schemeClr val="dk1"/>
                </a:buClr>
                <a:buSzPts val="1300"/>
                <a:buFont typeface="Calibri"/>
                <a:buChar char="•"/>
              </a:pPr>
              <a:r>
                <a:rPr lang="de-DE" sz="1200" b="0" i="0" u="none" strike="noStrike" cap="none" dirty="0">
                  <a:solidFill>
                    <a:schemeClr val="dk1"/>
                  </a:solidFill>
                  <a:latin typeface="Calibri"/>
                  <a:ea typeface="Calibri"/>
                  <a:cs typeface="Calibri"/>
                  <a:sym typeface="Calibri"/>
                </a:rPr>
                <a:t>Lehrkräfte sollten sich um die Verbesserung ihrer Fähigkeiten durch Fortbildung und den Austausch bewährter Verfahren bemühen</a:t>
              </a:r>
              <a:endParaRPr sz="1200" dirty="0"/>
            </a:p>
          </p:txBody>
        </p:sp>
      </p:grpSp>
      <p:sp>
        <p:nvSpPr>
          <p:cNvPr id="297" name="Google Shape;297;p14"/>
          <p:cNvSpPr txBox="1"/>
          <p:nvPr/>
        </p:nvSpPr>
        <p:spPr>
          <a:xfrm>
            <a:off x="457200" y="1828800"/>
            <a:ext cx="2809875" cy="4278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dirty="0">
                <a:solidFill>
                  <a:schemeClr val="dk1"/>
                </a:solidFill>
                <a:latin typeface="Calibri"/>
                <a:ea typeface="Calibri"/>
                <a:cs typeface="Calibri"/>
                <a:sym typeface="Calibri"/>
              </a:rPr>
              <a:t>Die Entwicklung und Aufrechterhaltung dieser methodischen Fähigkeiten ermöglicht es den Lehrkräften, den Unterricht so zu gestalten, dass er den Bedürfnissen von Lernenden mit Dyskalkulie gerecht wird. Anpassungsfähigkeit und die ständige Bereitschaft, sich weiterzuentwickeln, sind Schlüsselelemente bei der Schaffung eines effektiven und unterstützenden Lernumfelds, das den unterschiedlichen Bedürfnissen der Lernenden gerecht wird.</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5"/>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dirty="0"/>
              <a:t>“</a:t>
            </a:r>
            <a:r>
              <a:rPr lang="de-DE" sz="1600" b="1" dirty="0"/>
              <a:t>Auf die Bedürfnisse von Schülern mit Legasthenie und Dyskalkulie eingehen </a:t>
            </a:r>
            <a:r>
              <a:rPr lang="en-GB" sz="1600" b="1" dirty="0"/>
              <a:t>"</a:t>
            </a:r>
            <a:endParaRPr dirty="0"/>
          </a:p>
          <a:p>
            <a:pPr marL="0" lvl="0" indent="0" algn="l" rtl="0">
              <a:lnSpc>
                <a:spcPct val="90000"/>
              </a:lnSpc>
              <a:spcBef>
                <a:spcPts val="10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r>
              <a:rPr lang="en-GB" sz="1600" dirty="0" err="1"/>
              <a:t>Autoren</a:t>
            </a:r>
            <a:r>
              <a:rPr lang="en-GB" sz="1600" dirty="0"/>
              <a:t>: B. </a:t>
            </a:r>
            <a:r>
              <a:rPr lang="en-GB" sz="1600" dirty="0" err="1"/>
              <a:t>Witzel</a:t>
            </a:r>
            <a:r>
              <a:rPr lang="en-GB" sz="1600" dirty="0"/>
              <a:t> &amp; M. Mize (</a:t>
            </a:r>
            <a:r>
              <a:rPr lang="en-GB" sz="1600" dirty="0" err="1"/>
              <a:t>Withrop</a:t>
            </a:r>
            <a:r>
              <a:rPr lang="en-GB" sz="1600" dirty="0"/>
              <a:t> University)</a:t>
            </a:r>
            <a:endParaRPr dirty="0"/>
          </a:p>
          <a:p>
            <a:pPr marL="0" lvl="0" indent="0" algn="l" rtl="0">
              <a:lnSpc>
                <a:spcPct val="90000"/>
              </a:lnSpc>
              <a:spcBef>
                <a:spcPts val="1000"/>
              </a:spcBef>
              <a:spcAft>
                <a:spcPts val="0"/>
              </a:spcAft>
              <a:buClr>
                <a:schemeClr val="dk1"/>
              </a:buClr>
              <a:buSzPts val="1600"/>
              <a:buNone/>
            </a:pPr>
            <a:r>
              <a:rPr lang="en-GB" sz="1600" dirty="0" err="1"/>
              <a:t>Veröffentlicht</a:t>
            </a:r>
            <a:r>
              <a:rPr lang="en-GB" sz="1600" dirty="0"/>
              <a:t> in: SRATE Journal 27(1)</a:t>
            </a:r>
            <a:endParaRPr dirty="0"/>
          </a:p>
          <a:p>
            <a:pPr marL="0" lvl="0" indent="0" algn="l" rtl="0">
              <a:lnSpc>
                <a:spcPct val="90000"/>
              </a:lnSpc>
              <a:spcBef>
                <a:spcPts val="1000"/>
              </a:spcBef>
              <a:spcAft>
                <a:spcPts val="0"/>
              </a:spcAft>
              <a:buClr>
                <a:schemeClr val="dk1"/>
              </a:buClr>
              <a:buSzPts val="1600"/>
              <a:buNone/>
            </a:pPr>
            <a:r>
              <a:rPr lang="en-GB" sz="1600" dirty="0" err="1"/>
              <a:t>Jahr</a:t>
            </a:r>
            <a:r>
              <a:rPr lang="en-GB" sz="1600" dirty="0"/>
              <a:t>: 2018</a:t>
            </a:r>
            <a:endParaRPr dirty="0"/>
          </a:p>
          <a:p>
            <a:pPr marL="0" lvl="0" indent="0" algn="l" rtl="0">
              <a:lnSpc>
                <a:spcPct val="90000"/>
              </a:lnSpc>
              <a:spcBef>
                <a:spcPts val="1000"/>
              </a:spcBef>
              <a:spcAft>
                <a:spcPts val="0"/>
              </a:spcAft>
              <a:buClr>
                <a:schemeClr val="dk1"/>
              </a:buClr>
              <a:buSzPts val="1600"/>
              <a:buNone/>
            </a:pPr>
            <a:endParaRPr sz="1600" u="sng" dirty="0">
              <a:solidFill>
                <a:schemeClr val="hlink"/>
              </a:solidFill>
              <a:hlinkClick r:id="rId3"/>
            </a:endParaRPr>
          </a:p>
          <a:p>
            <a:pPr marL="0" lvl="0" indent="0" algn="l" rtl="0">
              <a:lnSpc>
                <a:spcPct val="90000"/>
              </a:lnSpc>
              <a:spcBef>
                <a:spcPts val="1000"/>
              </a:spcBef>
              <a:spcAft>
                <a:spcPts val="0"/>
              </a:spcAft>
              <a:buClr>
                <a:schemeClr val="dk1"/>
              </a:buClr>
              <a:buSzPts val="1600"/>
              <a:buNone/>
            </a:pPr>
            <a:r>
              <a:rPr lang="en-GB" sz="1600" dirty="0"/>
              <a:t>Link: </a:t>
            </a:r>
            <a:r>
              <a:rPr lang="en-GB" sz="1600" u="sng" dirty="0">
                <a:solidFill>
                  <a:schemeClr val="hlink"/>
                </a:solidFill>
                <a:hlinkClick r:id="rId3"/>
              </a:rPr>
              <a:t>https://files.eric.ed.gov/fulltext/EJ1166703.pdf</a:t>
            </a:r>
            <a:r>
              <a:rPr lang="en-GB" sz="1600" dirty="0"/>
              <a:t> </a:t>
            </a:r>
            <a:endParaRPr dirty="0"/>
          </a:p>
        </p:txBody>
      </p:sp>
      <p:sp>
        <p:nvSpPr>
          <p:cNvPr id="303" name="Google Shape;303;p15"/>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3</a:t>
            </a:r>
            <a:r>
              <a:rPr lang="en-GB" sz="3200" dirty="0">
                <a:solidFill>
                  <a:schemeClr val="lt1"/>
                </a:solidFill>
              </a:rPr>
              <a:t>. Link </a:t>
            </a:r>
            <a:r>
              <a:rPr lang="en-GB" sz="3200" dirty="0" err="1">
                <a:solidFill>
                  <a:schemeClr val="lt1"/>
                </a:solidFill>
              </a:rPr>
              <a:t>zu</a:t>
            </a:r>
            <a:r>
              <a:rPr lang="en-GB" sz="3200" dirty="0">
                <a:solidFill>
                  <a:schemeClr val="lt1"/>
                </a:solidFill>
              </a:rPr>
              <a:t> </a:t>
            </a:r>
            <a:r>
              <a:rPr lang="en-GB" sz="3200" dirty="0" err="1">
                <a:solidFill>
                  <a:schemeClr val="lt1"/>
                </a:solidFill>
              </a:rPr>
              <a:t>zusätzlichem</a:t>
            </a:r>
            <a:r>
              <a:rPr lang="en-GB" sz="3200" dirty="0">
                <a:solidFill>
                  <a:schemeClr val="lt1"/>
                </a:solidFill>
              </a:rPr>
              <a:t> Text</a:t>
            </a:r>
            <a:endParaRPr sz="3200" b="1" dirty="0">
              <a:solidFill>
                <a:schemeClr val="lt1"/>
              </a:solidFill>
            </a:endParaRPr>
          </a:p>
        </p:txBody>
      </p:sp>
      <p:pic>
        <p:nvPicPr>
          <p:cNvPr id="304" name="Google Shape;304;p15"/>
          <p:cNvPicPr preferRelativeResize="0"/>
          <p:nvPr/>
        </p:nvPicPr>
        <p:blipFill rotWithShape="1">
          <a:blip r:embed="rId4">
            <a:alphaModFix/>
          </a:blip>
          <a:srcRect/>
          <a:stretch/>
        </p:blipFill>
        <p:spPr>
          <a:xfrm>
            <a:off x="6793155" y="1843945"/>
            <a:ext cx="1729890" cy="21795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6"/>
          <p:cNvSpPr/>
          <p:nvPr/>
        </p:nvSpPr>
        <p:spPr>
          <a:xfrm>
            <a:off x="838200" y="1558886"/>
            <a:ext cx="6696075"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6"/>
          <p:cNvSpPr txBox="1">
            <a:spLocks noGrp="1"/>
          </p:cNvSpPr>
          <p:nvPr>
            <p:ph type="body" idx="1"/>
          </p:nvPr>
        </p:nvSpPr>
        <p:spPr>
          <a:xfrm>
            <a:off x="838200" y="1895475"/>
            <a:ext cx="6067425" cy="792562"/>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dk1"/>
              </a:buClr>
              <a:buSzPts val="1600"/>
              <a:buNone/>
            </a:pPr>
            <a:r>
              <a:rPr lang="en-GB" sz="1600" b="1" dirty="0"/>
              <a:t>Link Video </a:t>
            </a:r>
            <a:r>
              <a:rPr lang="en-GB" sz="1600" b="1" dirty="0" err="1"/>
              <a:t>Englisch</a:t>
            </a:r>
            <a:r>
              <a:rPr lang="en-GB" sz="1600" b="1" dirty="0"/>
              <a:t>: “Dyscalculia: Teaching Strategies &amp; Modifications”</a:t>
            </a:r>
            <a:endParaRPr dirty="0"/>
          </a:p>
          <a:p>
            <a:pPr marL="0" lvl="0" indent="0" algn="l" rtl="0">
              <a:lnSpc>
                <a:spcPct val="90000"/>
              </a:lnSpc>
              <a:spcBef>
                <a:spcPts val="1000"/>
              </a:spcBef>
              <a:spcAft>
                <a:spcPts val="0"/>
              </a:spcAft>
              <a:buClr>
                <a:schemeClr val="dk1"/>
              </a:buClr>
              <a:buSzPts val="1600"/>
              <a:buNone/>
            </a:pPr>
            <a:r>
              <a:rPr lang="en-GB" sz="1600" u="sng" dirty="0">
                <a:solidFill>
                  <a:schemeClr val="hlink"/>
                </a:solidFill>
                <a:hlinkClick r:id="rId3"/>
              </a:rPr>
              <a:t>https://www.youtube.com/watch?v=BWaam8s9wSs</a:t>
            </a:r>
            <a:endParaRPr sz="1600" dirty="0"/>
          </a:p>
        </p:txBody>
      </p:sp>
      <p:sp>
        <p:nvSpPr>
          <p:cNvPr id="311" name="Google Shape;311;p1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4</a:t>
            </a:r>
            <a:r>
              <a:rPr lang="en-GB" sz="3200" dirty="0">
                <a:solidFill>
                  <a:schemeClr val="lt1"/>
                </a:solidFill>
              </a:rPr>
              <a:t>. Link </a:t>
            </a:r>
            <a:r>
              <a:rPr lang="en-GB" sz="3200" dirty="0" err="1">
                <a:solidFill>
                  <a:schemeClr val="lt1"/>
                </a:solidFill>
              </a:rPr>
              <a:t>zu</a:t>
            </a:r>
            <a:r>
              <a:rPr lang="en-GB" sz="3200" dirty="0">
                <a:solidFill>
                  <a:schemeClr val="lt1"/>
                </a:solidFill>
              </a:rPr>
              <a:t> </a:t>
            </a:r>
            <a:r>
              <a:rPr lang="en-GB" sz="3200" dirty="0" err="1">
                <a:solidFill>
                  <a:schemeClr val="lt1"/>
                </a:solidFill>
              </a:rPr>
              <a:t>zusätzlichen</a:t>
            </a:r>
            <a:r>
              <a:rPr lang="en-GB" sz="3200" dirty="0">
                <a:solidFill>
                  <a:schemeClr val="lt1"/>
                </a:solidFill>
              </a:rPr>
              <a:t> Videos</a:t>
            </a:r>
            <a:endParaRPr sz="3200" b="1" dirty="0">
              <a:solidFill>
                <a:schemeClr val="lt1"/>
              </a:solidFill>
            </a:endParaRPr>
          </a:p>
        </p:txBody>
      </p:sp>
      <p:pic>
        <p:nvPicPr>
          <p:cNvPr id="312" name="Google Shape;312;p16"/>
          <p:cNvPicPr preferRelativeResize="0"/>
          <p:nvPr/>
        </p:nvPicPr>
        <p:blipFill rotWithShape="1">
          <a:blip r:embed="rId4">
            <a:alphaModFix/>
          </a:blip>
          <a:srcRect/>
          <a:stretch/>
        </p:blipFill>
        <p:spPr>
          <a:xfrm>
            <a:off x="7981950" y="1262501"/>
            <a:ext cx="2143125" cy="2143125"/>
          </a:xfrm>
          <a:prstGeom prst="rect">
            <a:avLst/>
          </a:prstGeom>
          <a:noFill/>
          <a:ln w="9525" cap="flat" cmpd="sng">
            <a:solidFill>
              <a:schemeClr val="accent1"/>
            </a:solidFill>
            <a:prstDash val="solid"/>
            <a:round/>
            <a:headEnd type="none" w="sm" len="sm"/>
            <a:tailEnd type="none" w="sm" len="sm"/>
          </a:ln>
        </p:spPr>
      </p:pic>
      <p:sp>
        <p:nvSpPr>
          <p:cNvPr id="313" name="Google Shape;313;p16"/>
          <p:cNvSpPr/>
          <p:nvPr/>
        </p:nvSpPr>
        <p:spPr>
          <a:xfrm rot="10800000">
            <a:off x="2924173" y="4378301"/>
            <a:ext cx="8543926"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16"/>
          <p:cNvSpPr txBox="1"/>
          <p:nvPr/>
        </p:nvSpPr>
        <p:spPr>
          <a:xfrm>
            <a:off x="3495676" y="4733725"/>
            <a:ext cx="818197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dirty="0">
                <a:solidFill>
                  <a:schemeClr val="dk1"/>
                </a:solidFill>
                <a:latin typeface="Calibri"/>
                <a:ea typeface="Calibri"/>
                <a:cs typeface="Calibri"/>
                <a:sym typeface="Calibri"/>
              </a:rPr>
              <a:t>Link Video Deutsch: “</a:t>
            </a:r>
            <a:r>
              <a:rPr lang="en-GB" sz="1600" b="1" dirty="0" err="1">
                <a:solidFill>
                  <a:schemeClr val="dk1"/>
                </a:solidFill>
                <a:latin typeface="Calibri"/>
                <a:ea typeface="Calibri"/>
                <a:cs typeface="Calibri"/>
                <a:sym typeface="Calibri"/>
              </a:rPr>
              <a:t>Rechenschwäche</a:t>
            </a:r>
            <a:r>
              <a:rPr lang="en-GB" sz="1600" b="1" dirty="0">
                <a:solidFill>
                  <a:schemeClr val="dk1"/>
                </a:solidFill>
                <a:latin typeface="Calibri"/>
                <a:ea typeface="Calibri"/>
                <a:cs typeface="Calibri"/>
                <a:sym typeface="Calibri"/>
              </a:rPr>
              <a:t> - Was tun </a:t>
            </a:r>
            <a:r>
              <a:rPr lang="en-GB" sz="1600" b="1" dirty="0" err="1">
                <a:solidFill>
                  <a:schemeClr val="dk1"/>
                </a:solidFill>
                <a:latin typeface="Calibri"/>
                <a:ea typeface="Calibri"/>
                <a:cs typeface="Calibri"/>
                <a:sym typeface="Calibri"/>
              </a:rPr>
              <a:t>bei</a:t>
            </a:r>
            <a:r>
              <a:rPr lang="en-GB" sz="1600" b="1" dirty="0">
                <a:solidFill>
                  <a:schemeClr val="dk1"/>
                </a:solidFill>
                <a:latin typeface="Calibri"/>
                <a:ea typeface="Calibri"/>
                <a:cs typeface="Calibri"/>
                <a:sym typeface="Calibri"/>
              </a:rPr>
              <a:t> </a:t>
            </a:r>
            <a:r>
              <a:rPr lang="en-GB" sz="1600" b="1" dirty="0" err="1">
                <a:solidFill>
                  <a:schemeClr val="dk1"/>
                </a:solidFill>
                <a:latin typeface="Calibri"/>
                <a:ea typeface="Calibri"/>
                <a:cs typeface="Calibri"/>
                <a:sym typeface="Calibri"/>
              </a:rPr>
              <a:t>Dyskalkulie</a:t>
            </a:r>
            <a:r>
              <a:rPr lang="en-GB" sz="1600" b="1" dirty="0">
                <a:solidFill>
                  <a:schemeClr val="dk1"/>
                </a:solidFill>
                <a:latin typeface="Calibri"/>
                <a:ea typeface="Calibri"/>
                <a:cs typeface="Calibri"/>
                <a:sym typeface="Calibri"/>
              </a:rPr>
              <a:t>? | Schule </a:t>
            </a:r>
            <a:r>
              <a:rPr lang="en-GB" sz="1600" b="1" dirty="0" err="1">
                <a:solidFill>
                  <a:schemeClr val="dk1"/>
                </a:solidFill>
                <a:latin typeface="Calibri"/>
                <a:ea typeface="Calibri"/>
                <a:cs typeface="Calibri"/>
                <a:sym typeface="Calibri"/>
              </a:rPr>
              <a:t>im</a:t>
            </a:r>
            <a:r>
              <a:rPr lang="en-GB" sz="1600" b="1" dirty="0">
                <a:solidFill>
                  <a:schemeClr val="dk1"/>
                </a:solidFill>
                <a:latin typeface="Calibri"/>
                <a:ea typeface="Calibri"/>
                <a:cs typeface="Calibri"/>
                <a:sym typeface="Calibri"/>
              </a:rPr>
              <a:t> </a:t>
            </a:r>
            <a:r>
              <a:rPr lang="en-GB" sz="1600" b="1" dirty="0" err="1">
                <a:solidFill>
                  <a:schemeClr val="dk1"/>
                </a:solidFill>
                <a:latin typeface="Calibri"/>
                <a:ea typeface="Calibri"/>
                <a:cs typeface="Calibri"/>
                <a:sym typeface="Calibri"/>
              </a:rPr>
              <a:t>Gespräch</a:t>
            </a:r>
            <a:r>
              <a:rPr lang="en-GB" sz="1600" b="1" dirty="0">
                <a:solidFill>
                  <a:schemeClr val="dk1"/>
                </a:solidFill>
                <a:latin typeface="Calibri"/>
                <a:ea typeface="Calibri"/>
                <a:cs typeface="Calibri"/>
                <a:sym typeface="Calibri"/>
              </a:rPr>
              <a:t> #190”</a:t>
            </a:r>
            <a:endParaRPr dirty="0"/>
          </a:p>
          <a:p>
            <a:pPr marL="0" marR="0" lvl="0" indent="0" algn="l" rtl="0">
              <a:spcBef>
                <a:spcPts val="0"/>
              </a:spcBef>
              <a:spcAft>
                <a:spcPts val="0"/>
              </a:spcAft>
              <a:buNone/>
            </a:pPr>
            <a:r>
              <a:rPr lang="en-GB" sz="1600" u="sng" dirty="0">
                <a:solidFill>
                  <a:srgbClr val="6B9F25"/>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https://www.youtube.com/watch?v=N_ur5UD2iv4</a:t>
            </a:r>
            <a:r>
              <a:rPr lang="en-GB" sz="1600" dirty="0">
                <a:solidFill>
                  <a:srgbClr val="6B9F25"/>
                </a:solidFill>
                <a:latin typeface="Calibri"/>
                <a:ea typeface="Calibri"/>
                <a:cs typeface="Calibri"/>
                <a:sym typeface="Calibri"/>
              </a:rPr>
              <a:t> </a:t>
            </a:r>
            <a:endParaRPr dirty="0"/>
          </a:p>
        </p:txBody>
      </p:sp>
      <p:pic>
        <p:nvPicPr>
          <p:cNvPr id="315" name="Google Shape;315;p16"/>
          <p:cNvPicPr preferRelativeResize="0"/>
          <p:nvPr/>
        </p:nvPicPr>
        <p:blipFill rotWithShape="1">
          <a:blip r:embed="rId6">
            <a:alphaModFix/>
          </a:blip>
          <a:srcRect/>
          <a:stretch/>
        </p:blipFill>
        <p:spPr>
          <a:xfrm>
            <a:off x="681601" y="3952401"/>
            <a:ext cx="2142000" cy="2142000"/>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7"/>
          <p:cNvSpPr txBox="1">
            <a:spLocks noGrp="1"/>
          </p:cNvSpPr>
          <p:nvPr>
            <p:ph type="body" idx="1"/>
          </p:nvPr>
        </p:nvSpPr>
        <p:spPr>
          <a:xfrm>
            <a:off x="0" y="925913"/>
            <a:ext cx="6096000" cy="2503088"/>
          </a:xfrm>
          <a:prstGeom prst="rect">
            <a:avLst/>
          </a:prstGeom>
          <a:solidFill>
            <a:srgbClr val="F3D5A6"/>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dirty="0"/>
              <a:t>1. </a:t>
            </a:r>
            <a:r>
              <a:rPr lang="de-DE" sz="1600" b="1" dirty="0"/>
              <a:t>Multiple-Choice-Frage: Welches sind die Schlüsselkompetenzen von Lehrenden für </a:t>
            </a:r>
            <a:r>
              <a:rPr lang="de-DE" sz="1600" b="1" dirty="0" err="1"/>
              <a:t>dyskalkulische</a:t>
            </a:r>
            <a:r>
              <a:rPr lang="de-DE" sz="1600" b="1" dirty="0"/>
              <a:t> Schüler*innen?</a:t>
            </a:r>
            <a:endParaRPr dirty="0"/>
          </a:p>
          <a:p>
            <a:pPr marL="800100" lvl="1" indent="-342900" algn="l" rtl="0">
              <a:lnSpc>
                <a:spcPct val="100000"/>
              </a:lnSpc>
              <a:spcBef>
                <a:spcPts val="500"/>
              </a:spcBef>
              <a:spcAft>
                <a:spcPts val="0"/>
              </a:spcAft>
              <a:buClr>
                <a:schemeClr val="dk1"/>
              </a:buClr>
              <a:buSzPts val="1400"/>
              <a:buAutoNum type="arabicPeriod"/>
            </a:pPr>
            <a:r>
              <a:rPr lang="de-DE" sz="1400" dirty="0">
                <a:highlight>
                  <a:srgbClr val="FFFF00"/>
                </a:highlight>
              </a:rPr>
              <a:t>Reflexion</a:t>
            </a:r>
          </a:p>
          <a:p>
            <a:pPr marL="800100" lvl="1" indent="-342900" algn="l" rtl="0">
              <a:lnSpc>
                <a:spcPct val="100000"/>
              </a:lnSpc>
              <a:spcBef>
                <a:spcPts val="500"/>
              </a:spcBef>
              <a:spcAft>
                <a:spcPts val="0"/>
              </a:spcAft>
              <a:buClr>
                <a:schemeClr val="dk1"/>
              </a:buClr>
              <a:buSzPts val="1400"/>
              <a:buAutoNum type="arabicPeriod"/>
            </a:pPr>
            <a:r>
              <a:rPr lang="de-DE" sz="1400" dirty="0">
                <a:highlight>
                  <a:srgbClr val="FFFF00"/>
                </a:highlight>
              </a:rPr>
              <a:t>Vermittlung</a:t>
            </a:r>
          </a:p>
          <a:p>
            <a:pPr marL="800100" lvl="1" indent="-342900" algn="l" rtl="0">
              <a:lnSpc>
                <a:spcPct val="100000"/>
              </a:lnSpc>
              <a:spcBef>
                <a:spcPts val="500"/>
              </a:spcBef>
              <a:spcAft>
                <a:spcPts val="0"/>
              </a:spcAft>
              <a:buClr>
                <a:schemeClr val="dk1"/>
              </a:buClr>
              <a:buSzPts val="1400"/>
              <a:buAutoNum type="arabicPeriod"/>
            </a:pPr>
            <a:r>
              <a:rPr lang="de-DE" sz="1400" dirty="0"/>
              <a:t>Unfähigkeit zur Kommunikation</a:t>
            </a:r>
          </a:p>
          <a:p>
            <a:pPr marL="800100" lvl="1" indent="-342900" algn="l" rtl="0">
              <a:lnSpc>
                <a:spcPct val="100000"/>
              </a:lnSpc>
              <a:spcBef>
                <a:spcPts val="500"/>
              </a:spcBef>
              <a:spcAft>
                <a:spcPts val="0"/>
              </a:spcAft>
              <a:buClr>
                <a:schemeClr val="dk1"/>
              </a:buClr>
              <a:buSzPts val="1400"/>
              <a:buAutoNum type="arabicPeriod"/>
            </a:pPr>
            <a:r>
              <a:rPr lang="de-DE" sz="1400" dirty="0">
                <a:highlight>
                  <a:srgbClr val="FFFF00"/>
                </a:highlight>
              </a:rPr>
              <a:t>Verantwortung</a:t>
            </a:r>
          </a:p>
          <a:p>
            <a:pPr marL="800100" lvl="1" indent="-342900" algn="l" rtl="0">
              <a:lnSpc>
                <a:spcPct val="100000"/>
              </a:lnSpc>
              <a:spcBef>
                <a:spcPts val="500"/>
              </a:spcBef>
              <a:spcAft>
                <a:spcPts val="0"/>
              </a:spcAft>
              <a:buClr>
                <a:schemeClr val="dk1"/>
              </a:buClr>
              <a:buSzPts val="1400"/>
              <a:buAutoNum type="arabicPeriod"/>
            </a:pPr>
            <a:r>
              <a:rPr lang="de-DE" sz="1400" dirty="0"/>
              <a:t>Intoleranz</a:t>
            </a:r>
          </a:p>
          <a:p>
            <a:pPr marL="800100" lvl="1" indent="-342900" algn="l" rtl="0">
              <a:lnSpc>
                <a:spcPct val="100000"/>
              </a:lnSpc>
              <a:spcBef>
                <a:spcPts val="500"/>
              </a:spcBef>
              <a:spcAft>
                <a:spcPts val="0"/>
              </a:spcAft>
              <a:buClr>
                <a:schemeClr val="dk1"/>
              </a:buClr>
              <a:buSzPts val="1400"/>
              <a:buAutoNum type="arabicPeriod"/>
            </a:pPr>
            <a:r>
              <a:rPr lang="de-DE" sz="1400" dirty="0">
                <a:highlight>
                  <a:srgbClr val="FFFF00"/>
                </a:highlight>
              </a:rPr>
              <a:t>Unterstützung</a:t>
            </a:r>
            <a:endParaRPr sz="1600" dirty="0"/>
          </a:p>
        </p:txBody>
      </p:sp>
      <p:sp>
        <p:nvSpPr>
          <p:cNvPr id="321" name="Google Shape;321;p1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dirty="0">
                <a:solidFill>
                  <a:schemeClr val="lt1"/>
                </a:solidFill>
              </a:rPr>
              <a:t>Modul 1: </a:t>
            </a:r>
            <a:r>
              <a:rPr lang="en-GB" sz="3200" b="1" dirty="0" err="1">
                <a:solidFill>
                  <a:schemeClr val="lt1"/>
                </a:solidFill>
              </a:rPr>
              <a:t>Entwicklung</a:t>
            </a:r>
            <a:r>
              <a:rPr lang="en-GB" sz="3200" b="1" dirty="0">
                <a:solidFill>
                  <a:schemeClr val="lt1"/>
                </a:solidFill>
              </a:rPr>
              <a:t> von </a:t>
            </a:r>
            <a:r>
              <a:rPr lang="en-GB" sz="3200" b="1" dirty="0" err="1">
                <a:solidFill>
                  <a:schemeClr val="lt1"/>
                </a:solidFill>
              </a:rPr>
              <a:t>Schlüsselkompetenzen</a:t>
            </a:r>
            <a:br>
              <a:rPr lang="en-GB" sz="3200" b="1" dirty="0">
                <a:solidFill>
                  <a:schemeClr val="lt1"/>
                </a:solidFill>
              </a:rPr>
            </a:br>
            <a:r>
              <a:rPr lang="en-GB" sz="3200" b="1" dirty="0">
                <a:solidFill>
                  <a:schemeClr val="lt1"/>
                </a:solidFill>
              </a:rPr>
              <a:t>5</a:t>
            </a:r>
            <a:r>
              <a:rPr lang="en-GB" sz="3200" dirty="0">
                <a:solidFill>
                  <a:schemeClr val="lt1"/>
                </a:solidFill>
              </a:rPr>
              <a:t>. Quiz</a:t>
            </a:r>
            <a:endParaRPr sz="3200" b="1" dirty="0">
              <a:solidFill>
                <a:schemeClr val="lt1"/>
              </a:solidFill>
            </a:endParaRPr>
          </a:p>
        </p:txBody>
      </p:sp>
      <p:sp>
        <p:nvSpPr>
          <p:cNvPr id="322" name="Google Shape;322;p17"/>
          <p:cNvSpPr txBox="1"/>
          <p:nvPr/>
        </p:nvSpPr>
        <p:spPr>
          <a:xfrm>
            <a:off x="6096000" y="925912"/>
            <a:ext cx="6096000" cy="2541681"/>
          </a:xfrm>
          <a:prstGeom prst="rect">
            <a:avLst/>
          </a:prstGeom>
          <a:solidFill>
            <a:srgbClr val="F9F2D9"/>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dirty="0">
                <a:solidFill>
                  <a:schemeClr val="dk1"/>
                </a:solidFill>
                <a:latin typeface="Calibri"/>
                <a:ea typeface="Calibri"/>
                <a:cs typeface="Calibri"/>
                <a:sym typeface="Calibri"/>
              </a:rPr>
              <a:t>2. </a:t>
            </a:r>
            <a:r>
              <a:rPr lang="de-DE" sz="1600" b="1" dirty="0">
                <a:solidFill>
                  <a:schemeClr val="dk1"/>
                </a:solidFill>
                <a:latin typeface="Calibri"/>
                <a:ea typeface="Calibri"/>
                <a:cs typeface="Calibri"/>
                <a:sym typeface="Calibri"/>
              </a:rPr>
              <a:t>Single-Choice-Frage: Welcher Unterrichtsansatz fördert Handlungsorientierung, Zusammenarbeit und Kreativität?</a:t>
            </a:r>
            <a:endParaRPr lang="en-GB" dirty="0"/>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dirty="0" err="1">
                <a:solidFill>
                  <a:schemeClr val="dk1"/>
                </a:solidFill>
                <a:latin typeface="Calibri"/>
                <a:ea typeface="Calibri"/>
                <a:cs typeface="Calibri"/>
                <a:sym typeface="Calibri"/>
              </a:rPr>
              <a:t>Vorlesungsbasierter</a:t>
            </a:r>
            <a:r>
              <a:rPr lang="en-GB" sz="1400" b="0" i="0" u="none" strike="noStrike" cap="none" dirty="0">
                <a:solidFill>
                  <a:schemeClr val="dk1"/>
                </a:solidFill>
                <a:latin typeface="Calibri"/>
                <a:ea typeface="Calibri"/>
                <a:cs typeface="Calibri"/>
                <a:sym typeface="Calibri"/>
              </a:rPr>
              <a:t> </a:t>
            </a:r>
            <a:r>
              <a:rPr lang="en-GB" sz="1400" b="0" i="0" u="none" strike="noStrike" cap="none" dirty="0" err="1">
                <a:solidFill>
                  <a:schemeClr val="dk1"/>
                </a:solidFill>
                <a:latin typeface="Calibri"/>
                <a:ea typeface="Calibri"/>
                <a:cs typeface="Calibri"/>
                <a:sym typeface="Calibri"/>
              </a:rPr>
              <a:t>Unterricht</a:t>
            </a:r>
            <a:endParaRPr lang="en-GB" dirty="0">
              <a:solidFill>
                <a:schemeClr val="dk1"/>
              </a:solidFill>
              <a:latin typeface="Calibri"/>
              <a:ea typeface="Calibri"/>
              <a:cs typeface="Calibri"/>
              <a:sym typeface="Calibri"/>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dirty="0" err="1">
                <a:solidFill>
                  <a:schemeClr val="dk1"/>
                </a:solidFill>
                <a:latin typeface="Calibri"/>
                <a:ea typeface="Calibri"/>
                <a:cs typeface="Calibri"/>
                <a:sym typeface="Calibri"/>
              </a:rPr>
              <a:t>Interaktiver</a:t>
            </a:r>
            <a:r>
              <a:rPr lang="en-GB" sz="1400" b="0" i="0" u="none" strike="noStrike" cap="none" dirty="0">
                <a:solidFill>
                  <a:schemeClr val="dk1"/>
                </a:solidFill>
                <a:latin typeface="Calibri"/>
                <a:ea typeface="Calibri"/>
                <a:cs typeface="Calibri"/>
                <a:sym typeface="Calibri"/>
              </a:rPr>
              <a:t> </a:t>
            </a:r>
            <a:r>
              <a:rPr lang="en-GB" sz="1400" b="0" i="0" u="none" strike="noStrike" cap="none" dirty="0" err="1">
                <a:solidFill>
                  <a:schemeClr val="dk1"/>
                </a:solidFill>
                <a:latin typeface="Calibri"/>
                <a:ea typeface="Calibri"/>
                <a:cs typeface="Calibri"/>
                <a:sym typeface="Calibri"/>
              </a:rPr>
              <a:t>Unterricht</a:t>
            </a:r>
            <a:endParaRPr lang="en-GB" sz="1400" b="0" i="0" u="none" strike="noStrike" cap="none" dirty="0">
              <a:solidFill>
                <a:schemeClr val="dk1"/>
              </a:solidFill>
              <a:latin typeface="Calibri"/>
              <a:ea typeface="Calibri"/>
              <a:cs typeface="Calibri"/>
              <a:sym typeface="Calibri"/>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dirty="0" err="1">
                <a:solidFill>
                  <a:schemeClr val="dk1"/>
                </a:solidFill>
                <a:latin typeface="Calibri"/>
                <a:ea typeface="Calibri"/>
                <a:cs typeface="Calibri"/>
                <a:sym typeface="Calibri"/>
              </a:rPr>
              <a:t>Problembasiertes</a:t>
            </a:r>
            <a:r>
              <a:rPr lang="en-GB" sz="1400" b="0" i="0" u="none" strike="noStrike" cap="none" dirty="0">
                <a:solidFill>
                  <a:schemeClr val="dk1"/>
                </a:solidFill>
                <a:latin typeface="Calibri"/>
                <a:ea typeface="Calibri"/>
                <a:cs typeface="Calibri"/>
                <a:sym typeface="Calibri"/>
              </a:rPr>
              <a:t> </a:t>
            </a:r>
            <a:r>
              <a:rPr lang="en-GB" sz="1400" b="0" i="0" u="none" strike="noStrike" cap="none" dirty="0" err="1">
                <a:solidFill>
                  <a:schemeClr val="dk1"/>
                </a:solidFill>
                <a:latin typeface="Calibri"/>
                <a:ea typeface="Calibri"/>
                <a:cs typeface="Calibri"/>
                <a:sym typeface="Calibri"/>
              </a:rPr>
              <a:t>Lernen</a:t>
            </a:r>
            <a:r>
              <a:rPr lang="en-GB" sz="1400" b="0" i="0" u="none" strike="noStrike" cap="none" dirty="0">
                <a:solidFill>
                  <a:schemeClr val="dk1"/>
                </a:solidFill>
                <a:latin typeface="Calibri"/>
                <a:ea typeface="Calibri"/>
                <a:cs typeface="Calibri"/>
                <a:sym typeface="Calibri"/>
              </a:rPr>
              <a:t> (PBL)</a:t>
            </a: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dirty="0" err="1">
                <a:solidFill>
                  <a:schemeClr val="dk1"/>
                </a:solidFill>
                <a:latin typeface="Calibri"/>
                <a:ea typeface="Calibri"/>
                <a:cs typeface="Calibri"/>
                <a:sym typeface="Calibri"/>
              </a:rPr>
              <a:t>Projektbasiertes</a:t>
            </a:r>
            <a:r>
              <a:rPr lang="en-GB" sz="1400" b="0" i="0" u="none" strike="noStrike" cap="none" dirty="0">
                <a:solidFill>
                  <a:schemeClr val="dk1"/>
                </a:solidFill>
                <a:latin typeface="Calibri"/>
                <a:ea typeface="Calibri"/>
                <a:cs typeface="Calibri"/>
                <a:sym typeface="Calibri"/>
              </a:rPr>
              <a:t> </a:t>
            </a:r>
            <a:r>
              <a:rPr lang="en-GB" sz="1400" b="0" i="0" u="none" strike="noStrike" cap="none" dirty="0" err="1">
                <a:solidFill>
                  <a:schemeClr val="dk1"/>
                </a:solidFill>
                <a:latin typeface="Calibri"/>
                <a:ea typeface="Calibri"/>
                <a:cs typeface="Calibri"/>
                <a:sym typeface="Calibri"/>
              </a:rPr>
              <a:t>Lernen</a:t>
            </a:r>
            <a:endParaRPr lang="en-GB" sz="1400" b="0" i="0" u="none" strike="noStrike" cap="none" dirty="0">
              <a:solidFill>
                <a:schemeClr val="dk1"/>
              </a:solidFill>
              <a:latin typeface="Calibri"/>
              <a:ea typeface="Calibri"/>
              <a:cs typeface="Calibri"/>
              <a:sym typeface="Calibri"/>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dirty="0">
                <a:solidFill>
                  <a:schemeClr val="dk1"/>
                </a:solidFill>
                <a:latin typeface="Calibri"/>
                <a:ea typeface="Calibri"/>
                <a:cs typeface="Calibri"/>
                <a:sym typeface="Calibri"/>
              </a:rPr>
              <a:t>Flipped Classroom</a:t>
            </a: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dirty="0" err="1">
                <a:solidFill>
                  <a:schemeClr val="dk1"/>
                </a:solidFill>
                <a:highlight>
                  <a:srgbClr val="FFFF00"/>
                </a:highlight>
                <a:latin typeface="Calibri"/>
                <a:ea typeface="Calibri"/>
                <a:cs typeface="Calibri"/>
                <a:sym typeface="Calibri"/>
              </a:rPr>
              <a:t>Projektbasiertes</a:t>
            </a:r>
            <a:r>
              <a:rPr lang="en-GB" sz="1400" b="0" i="0" u="none" strike="noStrike" cap="none" dirty="0">
                <a:solidFill>
                  <a:schemeClr val="dk1"/>
                </a:solidFill>
                <a:highlight>
                  <a:srgbClr val="FFFF00"/>
                </a:highlight>
                <a:latin typeface="Calibri"/>
                <a:ea typeface="Calibri"/>
                <a:cs typeface="Calibri"/>
                <a:sym typeface="Calibri"/>
              </a:rPr>
              <a:t> </a:t>
            </a:r>
            <a:r>
              <a:rPr lang="en-GB" sz="1400" b="0" i="0" u="none" strike="noStrike" cap="none" dirty="0" err="1">
                <a:solidFill>
                  <a:schemeClr val="dk1"/>
                </a:solidFill>
                <a:highlight>
                  <a:srgbClr val="FFFF00"/>
                </a:highlight>
                <a:latin typeface="Calibri"/>
                <a:ea typeface="Calibri"/>
                <a:cs typeface="Calibri"/>
                <a:sym typeface="Calibri"/>
              </a:rPr>
              <a:t>Lernen</a:t>
            </a:r>
            <a:r>
              <a:rPr lang="en-GB" sz="1400" b="0" i="0" u="none" strike="noStrike" cap="none" dirty="0">
                <a:solidFill>
                  <a:schemeClr val="dk1"/>
                </a:solidFill>
                <a:highlight>
                  <a:srgbClr val="FFFF00"/>
                </a:highlight>
                <a:latin typeface="Calibri"/>
                <a:ea typeface="Calibri"/>
                <a:cs typeface="Calibri"/>
                <a:sym typeface="Calibri"/>
              </a:rPr>
              <a:t> (PBL)</a:t>
            </a: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dirty="0" err="1">
                <a:solidFill>
                  <a:schemeClr val="dk1"/>
                </a:solidFill>
                <a:latin typeface="Calibri"/>
                <a:ea typeface="Calibri"/>
                <a:cs typeface="Calibri"/>
                <a:sym typeface="Calibri"/>
              </a:rPr>
              <a:t>Vorlesungsbasierter</a:t>
            </a:r>
            <a:r>
              <a:rPr lang="en-GB" sz="1400" b="0" i="0" u="none" strike="noStrike" cap="none" dirty="0">
                <a:solidFill>
                  <a:schemeClr val="dk1"/>
                </a:solidFill>
                <a:latin typeface="Calibri"/>
                <a:ea typeface="Calibri"/>
                <a:cs typeface="Calibri"/>
                <a:sym typeface="Calibri"/>
              </a:rPr>
              <a:t> </a:t>
            </a:r>
            <a:r>
              <a:rPr lang="en-GB" sz="1400" b="0" i="0" u="none" strike="noStrike" cap="none" dirty="0" err="1">
                <a:solidFill>
                  <a:schemeClr val="dk1"/>
                </a:solidFill>
                <a:latin typeface="Calibri"/>
                <a:ea typeface="Calibri"/>
                <a:cs typeface="Calibri"/>
                <a:sym typeface="Calibri"/>
              </a:rPr>
              <a:t>Unterricht</a:t>
            </a:r>
            <a:endParaRPr sz="1600" dirty="0">
              <a:solidFill>
                <a:schemeClr val="dk1"/>
              </a:solidFill>
              <a:latin typeface="Calibri"/>
              <a:ea typeface="Calibri"/>
              <a:cs typeface="Calibri"/>
              <a:sym typeface="Calibri"/>
            </a:endParaRPr>
          </a:p>
        </p:txBody>
      </p:sp>
      <p:sp>
        <p:nvSpPr>
          <p:cNvPr id="323" name="Google Shape;323;p17"/>
          <p:cNvSpPr txBox="1"/>
          <p:nvPr/>
        </p:nvSpPr>
        <p:spPr>
          <a:xfrm>
            <a:off x="0" y="3427912"/>
            <a:ext cx="6096000" cy="2772000"/>
          </a:xfrm>
          <a:prstGeom prst="rect">
            <a:avLst/>
          </a:prstGeom>
          <a:solidFill>
            <a:srgbClr val="F59D83"/>
          </a:solid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1600"/>
              <a:buFont typeface="Arial"/>
              <a:buNone/>
            </a:pPr>
            <a:r>
              <a:rPr lang="en-GB" sz="1600" b="1" dirty="0">
                <a:solidFill>
                  <a:schemeClr val="dk1"/>
                </a:solidFill>
                <a:latin typeface="Calibri"/>
                <a:ea typeface="Calibri"/>
                <a:cs typeface="Calibri"/>
                <a:sym typeface="Calibri"/>
              </a:rPr>
              <a:t>3. </a:t>
            </a:r>
            <a:r>
              <a:rPr lang="de-DE" sz="1600" b="1" dirty="0">
                <a:solidFill>
                  <a:schemeClr val="dk1"/>
                </a:solidFill>
                <a:latin typeface="Calibri"/>
                <a:ea typeface="Calibri"/>
                <a:cs typeface="Calibri"/>
                <a:sym typeface="Calibri"/>
              </a:rPr>
              <a:t>Warum ist es für Lehrkräfte, die Schüler*innen mit Dyskalkulie unterrichten, besonders wichtig, sich kontinuierlich weiterzubilden?</a:t>
            </a:r>
            <a:endParaRPr dirty="0"/>
          </a:p>
          <a:p>
            <a:pPr marL="800100" marR="0" lvl="1" indent="-342900" algn="l" rtl="0">
              <a:lnSpc>
                <a:spcPct val="90000"/>
              </a:lnSpc>
              <a:spcBef>
                <a:spcPts val="500"/>
              </a:spcBef>
              <a:spcAft>
                <a:spcPts val="0"/>
              </a:spcAft>
              <a:buClr>
                <a:schemeClr val="dk1"/>
              </a:buClr>
              <a:buSzPts val="1400"/>
              <a:buFont typeface="Calibri"/>
              <a:buAutoNum type="arabicPeriod"/>
            </a:pPr>
            <a:r>
              <a:rPr lang="de-DE" sz="1400" b="0" i="0" u="none" strike="noStrike" cap="none" dirty="0">
                <a:solidFill>
                  <a:schemeClr val="dk1"/>
                </a:solidFill>
                <a:latin typeface="Calibri"/>
                <a:ea typeface="Calibri"/>
                <a:cs typeface="Calibri"/>
                <a:sym typeface="Calibri"/>
              </a:rPr>
              <a:t>Erlernen alternativer Lehrmethoden für individuelle Lernbedürfnisse.</a:t>
            </a:r>
          </a:p>
          <a:p>
            <a:pPr marL="800100" marR="0" lvl="1" indent="-342900" algn="l" rtl="0">
              <a:lnSpc>
                <a:spcPct val="90000"/>
              </a:lnSpc>
              <a:spcBef>
                <a:spcPts val="500"/>
              </a:spcBef>
              <a:spcAft>
                <a:spcPts val="0"/>
              </a:spcAft>
              <a:buClr>
                <a:schemeClr val="dk1"/>
              </a:buClr>
              <a:buSzPts val="1400"/>
              <a:buFont typeface="Calibri"/>
              <a:buAutoNum type="arabicPeriod"/>
            </a:pPr>
            <a:r>
              <a:rPr lang="de-DE" sz="1400" b="0" i="0" u="none" strike="noStrike" cap="none" dirty="0">
                <a:solidFill>
                  <a:schemeClr val="dk1"/>
                </a:solidFill>
                <a:latin typeface="Calibri"/>
                <a:ea typeface="Calibri"/>
                <a:cs typeface="Calibri"/>
                <a:sym typeface="Calibri"/>
              </a:rPr>
              <a:t>Besseres Eingehen auf die Schwierigkeiten der Schüler*innen.</a:t>
            </a:r>
          </a:p>
          <a:p>
            <a:pPr marL="800100" marR="0" lvl="1" indent="-342900" algn="l" rtl="0">
              <a:lnSpc>
                <a:spcPct val="90000"/>
              </a:lnSpc>
              <a:spcBef>
                <a:spcPts val="500"/>
              </a:spcBef>
              <a:spcAft>
                <a:spcPts val="0"/>
              </a:spcAft>
              <a:buClr>
                <a:schemeClr val="dk1"/>
              </a:buClr>
              <a:buSzPts val="1400"/>
              <a:buFont typeface="Calibri"/>
              <a:buAutoNum type="arabicPeriod"/>
            </a:pPr>
            <a:r>
              <a:rPr lang="de-DE" sz="1400" b="0" i="0" u="none" strike="noStrike" cap="none" dirty="0">
                <a:solidFill>
                  <a:schemeClr val="dk1"/>
                </a:solidFill>
                <a:latin typeface="Calibri"/>
                <a:ea typeface="Calibri"/>
                <a:cs typeface="Calibri"/>
                <a:sym typeface="Calibri"/>
              </a:rPr>
              <a:t>Berücksichtigung aktueller Forschungsergebnisse auf dem Gebiet der Dyskalkulie.</a:t>
            </a:r>
          </a:p>
          <a:p>
            <a:pPr marL="800100" marR="0" lvl="1" indent="-342900" algn="l" rtl="0">
              <a:lnSpc>
                <a:spcPct val="90000"/>
              </a:lnSpc>
              <a:spcBef>
                <a:spcPts val="500"/>
              </a:spcBef>
              <a:spcAft>
                <a:spcPts val="0"/>
              </a:spcAft>
              <a:buClr>
                <a:schemeClr val="dk1"/>
              </a:buClr>
              <a:buSzPts val="1400"/>
              <a:buFont typeface="Calibri"/>
              <a:buAutoNum type="arabicPeriod"/>
            </a:pPr>
            <a:r>
              <a:rPr lang="de-DE" sz="1400" b="0" i="0" u="none" strike="noStrike" cap="none" dirty="0">
                <a:solidFill>
                  <a:schemeClr val="dk1"/>
                </a:solidFill>
                <a:highlight>
                  <a:srgbClr val="FFFF00"/>
                </a:highlight>
                <a:latin typeface="Calibri"/>
                <a:ea typeface="Calibri"/>
                <a:cs typeface="Calibri"/>
                <a:sym typeface="Calibri"/>
              </a:rPr>
              <a:t>Alle oben genannten Aspekte.</a:t>
            </a:r>
            <a:endParaRPr dirty="0">
              <a:highlight>
                <a:srgbClr val="FFFF00"/>
              </a:highlight>
            </a:endParaRPr>
          </a:p>
        </p:txBody>
      </p:sp>
      <p:sp>
        <p:nvSpPr>
          <p:cNvPr id="324" name="Google Shape;324;p17"/>
          <p:cNvSpPr txBox="1"/>
          <p:nvPr/>
        </p:nvSpPr>
        <p:spPr>
          <a:xfrm>
            <a:off x="6096000" y="3427910"/>
            <a:ext cx="6096000" cy="2772000"/>
          </a:xfrm>
          <a:prstGeom prst="rect">
            <a:avLst/>
          </a:prstGeom>
          <a:solidFill>
            <a:srgbClr val="FBCDBF"/>
          </a:solid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chemeClr val="dk1"/>
              </a:buClr>
              <a:buSzPts val="1700"/>
              <a:buFont typeface="Arial"/>
              <a:buNone/>
            </a:pPr>
            <a:r>
              <a:rPr lang="de-DE" sz="1700" b="1" dirty="0">
                <a:solidFill>
                  <a:schemeClr val="dk1"/>
                </a:solidFill>
                <a:latin typeface="Calibri"/>
                <a:ea typeface="Calibri"/>
                <a:cs typeface="Calibri"/>
                <a:sym typeface="Calibri"/>
              </a:rPr>
              <a:t>4. Warum ist es für Lehrende, die Schüler*innen mit Dyskalkulie unterrichten, wichtig, den Unterricht so zu planen, dass eine gewisse Anpassungsfähigkeit erhalten bleibt?</a:t>
            </a:r>
            <a:endParaRPr dirty="0"/>
          </a:p>
          <a:p>
            <a:pPr marL="800100" marR="0" lvl="1" indent="-342900" algn="l" rtl="0">
              <a:lnSpc>
                <a:spcPct val="100000"/>
              </a:lnSpc>
              <a:spcBef>
                <a:spcPts val="500"/>
              </a:spcBef>
              <a:spcAft>
                <a:spcPts val="0"/>
              </a:spcAft>
              <a:buClr>
                <a:schemeClr val="dk1"/>
              </a:buClr>
              <a:buSzPts val="1400"/>
              <a:buFont typeface="Calibri"/>
              <a:buAutoNum type="arabicPeriod"/>
            </a:pPr>
            <a:r>
              <a:rPr lang="de-DE" sz="1400" b="0" i="0" u="none" strike="noStrike" cap="none" dirty="0">
                <a:solidFill>
                  <a:schemeClr val="dk1"/>
                </a:solidFill>
                <a:latin typeface="Calibri"/>
                <a:ea typeface="Calibri"/>
                <a:cs typeface="Calibri"/>
                <a:sym typeface="Calibri"/>
              </a:rPr>
              <a:t>Weil der Unterrichtsplan eine klare Struktur bietet und die Lehrkräfte ihre Ziele im Voraus festlegen können.</a:t>
            </a:r>
          </a:p>
          <a:p>
            <a:pPr marL="800100" marR="0" lvl="1" indent="-342900" algn="l" rtl="0">
              <a:lnSpc>
                <a:spcPct val="100000"/>
              </a:lnSpc>
              <a:spcBef>
                <a:spcPts val="500"/>
              </a:spcBef>
              <a:spcAft>
                <a:spcPts val="0"/>
              </a:spcAft>
              <a:buClr>
                <a:schemeClr val="dk1"/>
              </a:buClr>
              <a:buSzPts val="1400"/>
              <a:buFont typeface="Calibri"/>
              <a:buAutoNum type="arabicPeriod"/>
            </a:pPr>
            <a:r>
              <a:rPr lang="de-DE" sz="1400" b="0" i="0" u="none" strike="noStrike" cap="none" dirty="0">
                <a:solidFill>
                  <a:schemeClr val="dk1"/>
                </a:solidFill>
                <a:highlight>
                  <a:srgbClr val="FFFF00"/>
                </a:highlight>
                <a:latin typeface="Calibri"/>
                <a:ea typeface="Calibri"/>
                <a:cs typeface="Calibri"/>
                <a:sym typeface="Calibri"/>
              </a:rPr>
              <a:t>Weil eine flexible Anpassung des Unterrichts es ermöglicht, auf die individuellen Bedürfnisse und Fortschritte der Lernenden einzugehen.</a:t>
            </a:r>
          </a:p>
          <a:p>
            <a:pPr marL="800100" marR="0" lvl="1" indent="-342900" algn="l" rtl="0">
              <a:lnSpc>
                <a:spcPct val="100000"/>
              </a:lnSpc>
              <a:spcBef>
                <a:spcPts val="500"/>
              </a:spcBef>
              <a:spcAft>
                <a:spcPts val="0"/>
              </a:spcAft>
              <a:buClr>
                <a:schemeClr val="dk1"/>
              </a:buClr>
              <a:buSzPts val="1400"/>
              <a:buFont typeface="Calibri"/>
              <a:buAutoNum type="arabicPeriod"/>
            </a:pPr>
            <a:r>
              <a:rPr lang="de-DE" sz="1400" b="0" i="0" u="none" strike="noStrike" cap="none" dirty="0">
                <a:solidFill>
                  <a:schemeClr val="dk1"/>
                </a:solidFill>
                <a:latin typeface="Calibri"/>
                <a:ea typeface="Calibri"/>
                <a:cs typeface="Calibri"/>
                <a:sym typeface="Calibri"/>
              </a:rPr>
              <a:t>Weil Lernende mit Dyskalkulie von klaren und vorhersehbaren Strukturen profitieren.</a:t>
            </a:r>
          </a:p>
          <a:p>
            <a:pPr marL="800100" marR="0" lvl="1" indent="-342900" algn="l" rtl="0">
              <a:lnSpc>
                <a:spcPct val="100000"/>
              </a:lnSpc>
              <a:spcBef>
                <a:spcPts val="500"/>
              </a:spcBef>
              <a:spcAft>
                <a:spcPts val="0"/>
              </a:spcAft>
              <a:buClr>
                <a:schemeClr val="dk1"/>
              </a:buClr>
              <a:buSzPts val="1400"/>
              <a:buFont typeface="Calibri"/>
              <a:buAutoNum type="arabicPeriod"/>
            </a:pPr>
            <a:r>
              <a:rPr lang="de-DE" sz="1400" b="0" i="0" u="none" strike="noStrike" cap="none" dirty="0">
                <a:solidFill>
                  <a:schemeClr val="dk1"/>
                </a:solidFill>
                <a:latin typeface="Calibri"/>
                <a:ea typeface="Calibri"/>
                <a:cs typeface="Calibri"/>
                <a:sym typeface="Calibri"/>
              </a:rPr>
              <a:t>Weil ein vorgegebener Plan den Lehrkräften einen effizienteren Unterricht ermöglicht.</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dirty="0" err="1">
                <a:solidFill>
                  <a:schemeClr val="lt1"/>
                </a:solidFill>
              </a:rPr>
              <a:t>Quellen</a:t>
            </a:r>
            <a:endParaRPr dirty="0">
              <a:solidFill>
                <a:schemeClr val="lt1"/>
              </a:solidFill>
            </a:endParaRPr>
          </a:p>
        </p:txBody>
      </p:sp>
      <p:sp>
        <p:nvSpPr>
          <p:cNvPr id="330" name="Google Shape;330;p18"/>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GB"/>
              <a:t>Black, A., Lawson, H. &amp; Norwich, B. (2019). Lesson planning for diversity. Journal of Research in Special Educational Needs 19(2), p. 115-125.</a:t>
            </a:r>
            <a:endParaRPr/>
          </a:p>
          <a:p>
            <a:pPr marL="228600" lvl="0" indent="-228600" algn="l" rtl="0">
              <a:lnSpc>
                <a:spcPct val="90000"/>
              </a:lnSpc>
              <a:spcBef>
                <a:spcPts val="1000"/>
              </a:spcBef>
              <a:spcAft>
                <a:spcPts val="0"/>
              </a:spcAft>
              <a:buClr>
                <a:schemeClr val="dk1"/>
              </a:buClr>
              <a:buSzPct val="100000"/>
              <a:buChar char="•"/>
            </a:pPr>
            <a:r>
              <a:rPr lang="en-GB"/>
              <a:t>Sankar, S. (2022). Primary Teachers’ Competencies For Dealing Students With Dyscalculia. Journal of Pharmaceutical Negative Results 13(7), p. 8247-8270.</a:t>
            </a:r>
            <a:endParaRPr/>
          </a:p>
          <a:p>
            <a:pPr marL="228600" lvl="0" indent="-228600" algn="l" rtl="0">
              <a:lnSpc>
                <a:spcPct val="90000"/>
              </a:lnSpc>
              <a:spcBef>
                <a:spcPts val="1000"/>
              </a:spcBef>
              <a:spcAft>
                <a:spcPts val="0"/>
              </a:spcAft>
              <a:buClr>
                <a:schemeClr val="dk1"/>
              </a:buClr>
              <a:buSzPct val="100000"/>
              <a:buChar char="•"/>
            </a:pPr>
            <a:r>
              <a:rPr lang="en-GB"/>
              <a:t>Ufer, S., Heinze, A. &amp; Lipowsky, F. (2023). Unterrichtsqualität und Instruktionsstrategien [Teaching quality and instructional strategies]. In R. Bruder, A. Büchter, H. Gasteiger, B. Schmidt-Thieme &amp; H.-G. Weigand (Ed.) Handbuch der Mathematikdidaktik (2. ed.), S. 465-492. Berlin: Springer Spektrum.</a:t>
            </a:r>
            <a:endParaRPr/>
          </a:p>
          <a:p>
            <a:pPr marL="228600" lvl="0" indent="-228600" algn="l" rtl="0">
              <a:lnSpc>
                <a:spcPct val="90000"/>
              </a:lnSpc>
              <a:spcBef>
                <a:spcPts val="1000"/>
              </a:spcBef>
              <a:spcAft>
                <a:spcPts val="0"/>
              </a:spcAft>
              <a:buClr>
                <a:schemeClr val="dk1"/>
              </a:buClr>
              <a:buSzPct val="100000"/>
              <a:buChar char="•"/>
            </a:pPr>
            <a:r>
              <a:rPr lang="en-GB"/>
              <a:t>Williams, A. (2012). A teacher´s perspective of dyscalculia: Who counts? An interdisciplinary overview. Australian Journal of Learning Difficulties, 18(1), p. 1-16.</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a:solidFill>
                  <a:schemeClr val="lt1"/>
                </a:solidFill>
              </a:rPr>
              <a:t>Kontakt</a:t>
            </a:r>
            <a:endParaRPr dirty="0">
              <a:solidFill>
                <a:schemeClr val="lt1"/>
              </a:solidFill>
            </a:endParaRPr>
          </a:p>
        </p:txBody>
      </p:sp>
      <p:sp>
        <p:nvSpPr>
          <p:cNvPr id="336" name="Google Shape;336;p19"/>
          <p:cNvSpPr/>
          <p:nvPr/>
        </p:nvSpPr>
        <p:spPr>
          <a:xfrm>
            <a:off x="4685500" y="3220973"/>
            <a:ext cx="3194088" cy="184665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1800" b="1" i="0" u="none" strike="noStrike" cap="none">
                <a:solidFill>
                  <a:schemeClr val="dk1"/>
                </a:solidFill>
                <a:latin typeface="Quattrocento Sans"/>
                <a:ea typeface="Quattrocento Sans"/>
                <a:cs typeface="Quattrocento Sans"/>
                <a:sym typeface="Quattrocento Sans"/>
              </a:rPr>
              <a:t>Helene Lindenthal</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Research Assistant</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Faculty of Economics</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Chair of Business and Human Resource Education II</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Office</a:t>
            </a:r>
            <a:r>
              <a:rPr lang="en-GB" sz="1200" b="0" i="0" u="none" strike="noStrike" cap="none">
                <a:solidFill>
                  <a:schemeClr val="dk1"/>
                </a:solidFill>
                <a:latin typeface="Quattrocento Sans"/>
                <a:ea typeface="Quattrocento Sans"/>
                <a:cs typeface="Quattrocento Sans"/>
                <a:sym typeface="Quattrocento Sans"/>
              </a:rPr>
              <a:t> Q1.451</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Telephone</a:t>
            </a:r>
            <a:r>
              <a:rPr lang="en-GB" sz="1200" b="0" i="0" u="none" strike="noStrike" cap="none">
                <a:solidFill>
                  <a:schemeClr val="dk1"/>
                </a:solidFill>
                <a:latin typeface="Quattrocento Sans"/>
                <a:ea typeface="Quattrocento Sans"/>
                <a:cs typeface="Quattrocento Sans"/>
                <a:sym typeface="Quattrocento Sans"/>
              </a:rPr>
              <a:t> +49 5251 60-5010</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E-Mail</a:t>
            </a:r>
            <a:r>
              <a:rPr lang="en-GB" sz="1200" b="0" i="0" u="none" strike="noStrike" cap="none">
                <a:solidFill>
                  <a:schemeClr val="dk1"/>
                </a:solidFill>
                <a:latin typeface="Quattrocento Sans"/>
                <a:ea typeface="Quattrocento Sans"/>
                <a:cs typeface="Quattrocento Sans"/>
                <a:sym typeface="Quattrocento Sans"/>
              </a:rPr>
              <a:t> </a:t>
            </a:r>
            <a:r>
              <a:rPr lang="en-GB" sz="1200" b="0" i="0" u="sng" strike="noStrike" cap="none">
                <a:solidFill>
                  <a:srgbClr val="0563C1"/>
                </a:solidFill>
                <a:latin typeface="Quattrocento Sans"/>
                <a:ea typeface="Quattrocento Sans"/>
                <a:cs typeface="Quattrocento Sans"/>
                <a:sym typeface="Quattrocento Sans"/>
                <a:hlinkClick r:id="rId3">
                  <a:extLst>
                    <a:ext uri="{A12FA001-AC4F-418D-AE19-62706E023703}">
                      <ahyp:hlinkClr xmlns:ahyp="http://schemas.microsoft.com/office/drawing/2018/hyperlinkcolor" val="tx"/>
                    </a:ext>
                  </a:extLst>
                </a:hlinkClick>
              </a:rPr>
              <a:t>helene.lindenthal@uni-paderborn.de</a:t>
            </a:r>
            <a:endParaRPr sz="1200" b="0" i="0" u="none" strike="noStrike" cap="none">
              <a:solidFill>
                <a:schemeClr val="dk1"/>
              </a:solidFill>
              <a:latin typeface="Calibri"/>
              <a:ea typeface="Calibri"/>
              <a:cs typeface="Calibri"/>
              <a:sym typeface="Calibri"/>
            </a:endParaRPr>
          </a:p>
        </p:txBody>
      </p:sp>
      <p:pic>
        <p:nvPicPr>
          <p:cNvPr id="337" name="Google Shape;337;p19" descr="Paderborn University">
            <a:hlinkClick r:id="rId4"/>
          </p:cNvPr>
          <p:cNvPicPr preferRelativeResize="0"/>
          <p:nvPr/>
        </p:nvPicPr>
        <p:blipFill rotWithShape="1">
          <a:blip r:embed="rId5">
            <a:alphaModFix/>
          </a:blip>
          <a:srcRect t="-19820" r="-8533" b="-19176"/>
          <a:stretch/>
        </p:blipFill>
        <p:spPr>
          <a:xfrm>
            <a:off x="845311" y="1790368"/>
            <a:ext cx="2458014" cy="1068272"/>
          </a:xfrm>
          <a:prstGeom prst="rect">
            <a:avLst/>
          </a:prstGeom>
          <a:noFill/>
          <a:ln>
            <a:noFill/>
          </a:ln>
        </p:spPr>
      </p:pic>
      <p:sp>
        <p:nvSpPr>
          <p:cNvPr id="338" name="Google Shape;338;p19"/>
          <p:cNvSpPr/>
          <p:nvPr/>
        </p:nvSpPr>
        <p:spPr>
          <a:xfrm>
            <a:off x="3303325" y="2187325"/>
            <a:ext cx="4218410"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Warburger Str. 100</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DE-33098 Paderborn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Web </a:t>
            </a:r>
            <a:r>
              <a:rPr lang="en-GB" sz="1200" b="0" i="0" u="sng" strike="noStrike" cap="none">
                <a:solidFill>
                  <a:srgbClr val="0563C1"/>
                </a:solidFill>
                <a:latin typeface="Quattrocento Sans"/>
                <a:ea typeface="Quattrocento Sans"/>
                <a:cs typeface="Quattrocento Sans"/>
                <a:sym typeface="Quattrocento Sans"/>
                <a:hlinkClick r:id="rId4">
                  <a:extLst>
                    <a:ext uri="{A12FA001-AC4F-418D-AE19-62706E023703}">
                      <ahyp:hlinkClr xmlns:ahyp="http://schemas.microsoft.com/office/drawing/2018/hyperlinkcolor" val="tx"/>
                    </a:ext>
                  </a:extLst>
                </a:hlinkClick>
              </a:rPr>
              <a:t>www.uni-paderborn.de/en</a:t>
            </a:r>
            <a:endParaRPr sz="1200" b="0" i="0" u="none" strike="noStrike" cap="none">
              <a:solidFill>
                <a:schemeClr val="dk1"/>
              </a:solidFill>
              <a:latin typeface="Arial"/>
              <a:ea typeface="Arial"/>
              <a:cs typeface="Arial"/>
              <a:sym typeface="Arial"/>
            </a:endParaRPr>
          </a:p>
        </p:txBody>
      </p:sp>
      <p:sp>
        <p:nvSpPr>
          <p:cNvPr id="339" name="Google Shape;339;p19"/>
          <p:cNvSpPr/>
          <p:nvPr/>
        </p:nvSpPr>
        <p:spPr>
          <a:xfrm>
            <a:off x="845311" y="3209431"/>
            <a:ext cx="3194088" cy="182357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1800" b="1" i="0" u="none" strike="noStrike" cap="none">
                <a:solidFill>
                  <a:schemeClr val="dk1"/>
                </a:solidFill>
                <a:latin typeface="Quattrocento Sans"/>
                <a:ea typeface="Quattrocento Sans"/>
                <a:cs typeface="Quattrocento Sans"/>
                <a:sym typeface="Quattrocento Sans"/>
              </a:rPr>
              <a:t>Prof. </a:t>
            </a:r>
            <a:r>
              <a:rPr lang="en-GB" sz="1800" b="1">
                <a:solidFill>
                  <a:schemeClr val="dk1"/>
                </a:solidFill>
                <a:latin typeface="Quattrocento Sans"/>
                <a:ea typeface="Quattrocento Sans"/>
                <a:cs typeface="Quattrocento Sans"/>
                <a:sym typeface="Quattrocento Sans"/>
              </a:rPr>
              <a:t>Dr. Marc Beutner</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a:solidFill>
                  <a:schemeClr val="dk1"/>
                </a:solidFill>
                <a:latin typeface="Quattrocento Sans"/>
                <a:ea typeface="Quattrocento Sans"/>
                <a:cs typeface="Quattrocento Sans"/>
                <a:sym typeface="Quattrocento Sans"/>
              </a:rPr>
              <a:t>Professor and Head of Chair </a:t>
            </a:r>
            <a:r>
              <a:rPr lang="en-GB" sz="1200">
                <a:solidFill>
                  <a:schemeClr val="dk1"/>
                </a:solidFill>
                <a:latin typeface="Quattrocento Sans"/>
                <a:ea typeface="Quattrocento Sans"/>
                <a:cs typeface="Quattrocento Sans"/>
                <a:sym typeface="Quattrocento Sans"/>
              </a:rPr>
              <a:t>of Business and Human Resource Education II</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Faculty of Economics</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Office</a:t>
            </a:r>
            <a:r>
              <a:rPr lang="en-GB" sz="1200" b="0" i="0" u="none" strike="noStrike" cap="none">
                <a:solidFill>
                  <a:schemeClr val="dk1"/>
                </a:solidFill>
                <a:latin typeface="Quattrocento Sans"/>
                <a:ea typeface="Quattrocento Sans"/>
                <a:cs typeface="Quattrocento Sans"/>
                <a:sym typeface="Quattrocento Sans"/>
              </a:rPr>
              <a:t> Q1.441</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Telephone</a:t>
            </a:r>
            <a:r>
              <a:rPr lang="en-GB" sz="1200" b="0" i="0" u="none" strike="noStrike" cap="none">
                <a:solidFill>
                  <a:schemeClr val="dk1"/>
                </a:solidFill>
                <a:latin typeface="Quattrocento Sans"/>
                <a:ea typeface="Quattrocento Sans"/>
                <a:cs typeface="Quattrocento Sans"/>
                <a:sym typeface="Quattrocento Sans"/>
              </a:rPr>
              <a:t> +49 5251 60-2367</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E-Mail</a:t>
            </a:r>
            <a:r>
              <a:rPr lang="en-GB" sz="1200" b="0" i="0" u="none" strike="noStrike" cap="none">
                <a:solidFill>
                  <a:schemeClr val="dk1"/>
                </a:solidFill>
                <a:latin typeface="Quattrocento Sans"/>
                <a:ea typeface="Quattrocento Sans"/>
                <a:cs typeface="Quattrocento Sans"/>
                <a:sym typeface="Quattrocento Sans"/>
              </a:rPr>
              <a:t> </a:t>
            </a:r>
            <a:r>
              <a:rPr lang="en-GB" sz="1200" u="sng">
                <a:solidFill>
                  <a:srgbClr val="0563C1"/>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val="tx"/>
                    </a:ext>
                  </a:extLst>
                </a:hlinkClick>
              </a:rPr>
              <a:t>marc.beutner</a:t>
            </a:r>
            <a:r>
              <a:rPr lang="en-GB" sz="1200" b="0" i="0" u="sng" strike="noStrike" cap="none">
                <a:solidFill>
                  <a:srgbClr val="0563C1"/>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val="tx"/>
                    </a:ext>
                  </a:extLst>
                </a:hlinkClick>
              </a:rPr>
              <a:t>@uni-paderborn.de</a:t>
            </a:r>
            <a:r>
              <a:rPr lang="en-GB" sz="1200" b="0" i="0" u="none" strike="noStrike" cap="none">
                <a:solidFill>
                  <a:srgbClr val="0563C1"/>
                </a:solidFill>
                <a:latin typeface="Quattrocento Sans"/>
                <a:ea typeface="Quattrocento Sans"/>
                <a:cs typeface="Quattrocento Sans"/>
                <a:sym typeface="Quattrocento Sans"/>
              </a:rPr>
              <a:t>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2583</Words>
  <Application>Microsoft Office PowerPoint</Application>
  <PresentationFormat>Breitbild</PresentationFormat>
  <Paragraphs>238</Paragraphs>
  <Slides>19</Slides>
  <Notes>19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19</vt:i4>
      </vt:variant>
    </vt:vector>
  </HeadingPairs>
  <TitlesOfParts>
    <vt:vector size="25" baseType="lpstr">
      <vt:lpstr>Calibri</vt:lpstr>
      <vt:lpstr>Noto Sans Symbols</vt:lpstr>
      <vt:lpstr>arial</vt:lpstr>
      <vt:lpstr>arial</vt:lpstr>
      <vt:lpstr>Quattrocento Sans</vt:lpstr>
      <vt:lpstr>Office</vt:lpstr>
      <vt:lpstr>Dyscalculia  WP2: Dyskalkulie-Lehrplan und  -Kursmaterial  Prof. Dr. Marc Beutner Helene Lindenthal</vt:lpstr>
      <vt:lpstr>Dyscalculia  Modul 1: Entwicklung von Schlüsselkompetenzen  Prof. Dr. Marc Beutner Helene Lindenthal</vt:lpstr>
      <vt:lpstr>Modul 1: Entwicklung von Schlüsselkompetenzen</vt:lpstr>
      <vt:lpstr>Modul 1: Entwicklung von Schlüsselkompetenzen 1. Einführung in das Modul</vt:lpstr>
      <vt:lpstr>Modul 1: Entwicklung von Schlüsselkompetenzen 2. Inhalt des Moduls</vt:lpstr>
      <vt:lpstr>Modul 1: Entwicklung von Schlüsselkompetenzen 2. Inhalt des Moduls</vt:lpstr>
      <vt:lpstr>Modul 1: Entwicklung von Schlüsselkompetenzen 2. Inhalt des Moduls</vt:lpstr>
      <vt:lpstr>Modul 1: Entwicklung von Schlüsselkompetenzen 2. Inhalt des Moduls</vt:lpstr>
      <vt:lpstr>Modul 1: Entwicklung von Schlüsselkompetenzen 2. Inhalt des Moduls</vt:lpstr>
      <vt:lpstr>Modul 1: Entwicklung von Schlüsselkompetenzen 2. Inhalt des Moduls</vt:lpstr>
      <vt:lpstr>Modul 1: Entwicklung von Schlüsselkompetenzen 2. Inhalt des Moduls</vt:lpstr>
      <vt:lpstr>Modul 1: Entwicklung von Schlüsselkompetenzen 2. Inhalt des Moduls</vt:lpstr>
      <vt:lpstr>Modul 1: Entwicklung von Schlüsselkompetenzen 2. Inhalt des Moduls</vt:lpstr>
      <vt:lpstr>Modul 1: Entwicklung von Schlüsselkompetenzen 2. Inhalt des Moduls</vt:lpstr>
      <vt:lpstr>Modul 1: Entwicklung von Schlüsselkompetenzen 3. Link zu zusätzlichem Text</vt:lpstr>
      <vt:lpstr>Modul 1: Entwicklung von Schlüsselkompetenzen 4. Link zu zusätzlichen Videos</vt:lpstr>
      <vt:lpstr>Modul 1: Entwicklung von Schlüsselkompetenzen 5. Quiz</vt:lpstr>
      <vt:lpstr>Quellen</vt:lpstr>
      <vt:lpstr>Kontakt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Dyscalculia  WP2: Dyskalkulie-Lehrplan und  -Kursmaterial  Prof. Dr. Marc Beutner Helene Lindenthal</dc:title>
  <dc:creator>Helene Lindenthal</dc:creator>
  <cp:lastModifiedBy>Helene Maja Lindenthal</cp:lastModifiedBy>
  <cp:revision>4</cp:revision>
  <dcterms:created xsi:type="dcterms:W3CDTF">2023-09-04T09:53:46Z</dcterms:created>
  <dcterms:modified xsi:type="dcterms:W3CDTF">2024-07-02T07:21:20Z</dcterms:modified>
</cp:coreProperties>
</file>