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g0NeBASKOjtUAHtzZ6gsPSTgkR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 name="Google Shape;8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4" name="Google Shape;22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7" name="Google Shape;23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4" name="Google Shape;24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8" name="Google Shape;4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1"/>
        <p:cNvGrpSpPr/>
        <p:nvPr/>
      </p:nvGrpSpPr>
      <p:grpSpPr>
        <a:xfrm>
          <a:off x="0" y="0"/>
          <a:ext cx="0" cy="0"/>
          <a:chOff x="0" y="0"/>
          <a:chExt cx="0" cy="0"/>
        </a:xfrm>
      </p:grpSpPr>
      <p:sp>
        <p:nvSpPr>
          <p:cNvPr id="52" name="Google Shape;5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5"/>
        <p:cNvGrpSpPr/>
        <p:nvPr/>
      </p:nvGrpSpPr>
      <p:grpSpPr>
        <a:xfrm>
          <a:off x="0" y="0"/>
          <a:ext cx="0" cy="0"/>
          <a:chOff x="0" y="0"/>
          <a:chExt cx="0" cy="0"/>
        </a:xfrm>
      </p:grpSpPr>
      <p:sp>
        <p:nvSpPr>
          <p:cNvPr id="56" name="Google Shape;56;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2"/>
        <p:cNvGrpSpPr/>
        <p:nvPr/>
      </p:nvGrpSpPr>
      <p:grpSpPr>
        <a:xfrm>
          <a:off x="0" y="0"/>
          <a:ext cx="0" cy="0"/>
          <a:chOff x="0" y="0"/>
          <a:chExt cx="0" cy="0"/>
        </a:xfrm>
      </p:grpSpPr>
      <p:sp>
        <p:nvSpPr>
          <p:cNvPr id="63" name="Google Shape;63;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1"/>
          <p:cNvSpPr>
            <a:spLocks noGrp="1"/>
          </p:cNvSpPr>
          <p:nvPr>
            <p:ph type="pic" idx="2"/>
          </p:nvPr>
        </p:nvSpPr>
        <p:spPr>
          <a:xfrm>
            <a:off x="5183188" y="987425"/>
            <a:ext cx="6172200" cy="4873625"/>
          </a:xfrm>
          <a:prstGeom prst="rect">
            <a:avLst/>
          </a:prstGeom>
          <a:noFill/>
          <a:ln>
            <a:noFill/>
          </a:ln>
        </p:spPr>
      </p:sp>
      <p:sp>
        <p:nvSpPr>
          <p:cNvPr id="65" name="Google Shape;65;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9"/>
        <p:cNvGrpSpPr/>
        <p:nvPr/>
      </p:nvGrpSpPr>
      <p:grpSpPr>
        <a:xfrm>
          <a:off x="0" y="0"/>
          <a:ext cx="0" cy="0"/>
          <a:chOff x="0" y="0"/>
          <a:chExt cx="0" cy="0"/>
        </a:xfrm>
      </p:grpSpPr>
      <p:sp>
        <p:nvSpPr>
          <p:cNvPr id="70" name="Google Shape;70;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2"/>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5"/>
        <p:cNvGrpSpPr/>
        <p:nvPr/>
      </p:nvGrpSpPr>
      <p:grpSpPr>
        <a:xfrm>
          <a:off x="0" y="0"/>
          <a:ext cx="0" cy="0"/>
          <a:chOff x="0" y="0"/>
          <a:chExt cx="0" cy="0"/>
        </a:xfrm>
      </p:grpSpPr>
      <p:sp>
        <p:nvSpPr>
          <p:cNvPr id="76" name="Google Shape;76;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7;p1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
        <p:nvSpPr>
          <p:cNvPr id="12" name="Google Shape;12;p12"/>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2">
            <a:alphaModFix/>
          </a:blip>
          <a:srcRect/>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12"/>
          <p:cNvPicPr preferRelativeResize="0"/>
          <p:nvPr/>
        </p:nvPicPr>
        <p:blipFill rotWithShape="1">
          <a:blip r:embed="rId13">
            <a:alphaModFix/>
          </a:blip>
          <a:srcRect/>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14">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files.eric.ed.gov/fulltext/EJ1166703.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books.google.lt/books?hl=lt&amp;lr=&amp;id=ww2aBQAAQBAJ&amp;oi=fnd&amp;pg=PP1&amp;dq=methods+teaching+dyscalculia&amp;ots=JYz9zhzLBY&amp;sig=FiRZB6bsid00XuZce0oo4CxA7WE&amp;redir_esc=y#v=onepage&amp;q=methods%20teaching%20dyscalculia&amp;f=false"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hrpub.org/" TargetMode="External"/><Relationship Id="rId7" Type="http://schemas.openxmlformats.org/officeDocument/2006/relationships/hyperlink" Target="https://www.tts-group.co.uk/blog/2017/07/09/practical-strategies-help-children-dyscalculia.html?gad_source=1&amp;gclid=CjwKCAiA6KWvBhAREiwAFPZM7lX4ecdALxpunBUEcUSIDw3G1nwiT8C-IizEQ5TyJJyaLmyU0_RTMBoCbdkQAvD_BwE&amp;gclsrc=aw.d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brainbalancecenters.com/blog/strategies-for-managing-dyscalculia" TargetMode="External"/><Relationship Id="rId5" Type="http://schemas.openxmlformats.org/officeDocument/2006/relationships/hyperlink" Target="https://teachercertification.com/dyscalculia-teaching-strategies/" TargetMode="External"/><Relationship Id="rId4" Type="http://schemas.openxmlformats.org/officeDocument/2006/relationships/hyperlink" Target="https://dsf.net.au/learning-difficulties/dyscalculia/supporting-people-with-dyscalculi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
          <p:cNvSpPr txBox="1">
            <a:spLocks noGrp="1"/>
          </p:cNvSpPr>
          <p:nvPr>
            <p:ph type="ctrTitle"/>
          </p:nvPr>
        </p:nvSpPr>
        <p:spPr>
          <a:xfrm>
            <a:off x="-17320" y="923329"/>
            <a:ext cx="12192000" cy="524257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C00000"/>
              </a:buClr>
              <a:buSzPts val="16364"/>
              <a:buFont typeface="Calibri"/>
              <a:buNone/>
            </a:pPr>
            <a:r>
              <a:rPr lang="tr" b="1">
                <a:solidFill>
                  <a:srgbClr val="C00000"/>
                </a:solidFill>
              </a:rPr>
              <a:t>Dyscalculia </a:t>
            </a:r>
            <a:br>
              <a:rPr lang="de-DE"/>
            </a:br>
            <a:br>
              <a:rPr lang="de-DE"/>
            </a:br>
            <a:r>
              <a:rPr lang="tr" b="1"/>
              <a:t>WP2: Dyscalculia Müfredatı ve Kurs Materyali </a:t>
            </a:r>
            <a:br>
              <a:rPr lang="de-DE" b="1"/>
            </a:br>
            <a:br>
              <a:rPr lang="de-DE"/>
            </a:br>
            <a:r>
              <a:rPr lang="tr" sz="2800"/>
              <a:t>Panevėžio "Žemynos" programı</a:t>
            </a:r>
            <a:br>
              <a:rPr lang="de-DE" sz="2200"/>
            </a:br>
            <a:br>
              <a:rPr lang="de-DE" sz="2200"/>
            </a:br>
            <a:endParaRPr sz="2200"/>
          </a:p>
        </p:txBody>
      </p:sp>
      <p:sp>
        <p:nvSpPr>
          <p:cNvPr id="86" name="Google Shape;86;p2"/>
          <p:cNvSpPr txBox="1"/>
          <p:nvPr/>
        </p:nvSpPr>
        <p:spPr>
          <a:xfrm>
            <a:off x="-1" y="-1"/>
            <a:ext cx="5465619"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 sz="1600" b="0" i="0" u="none" strike="noStrike" cap="none" dirty="0">
                <a:solidFill>
                  <a:schemeClr val="lt1"/>
                </a:solidFill>
                <a:latin typeface="Calibri"/>
                <a:ea typeface="Calibri"/>
                <a:cs typeface="Calibri"/>
                <a:sym typeface="Calibri"/>
              </a:rPr>
              <a:t>Bakış Açını Değiştir: Bu Sadece Diskalkuli</a:t>
            </a: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tr" sz="1600" b="0" i="0" u="none" strike="noStrike" cap="none" dirty="0">
                <a:solidFill>
                  <a:schemeClr val="lt1"/>
                </a:solidFill>
                <a:latin typeface="Calibri"/>
                <a:ea typeface="Calibri"/>
                <a:cs typeface="Calibri"/>
                <a:sym typeface="Calibri"/>
              </a:rPr>
              <a:t>Referans Numarası: 2022-1-TR01-KA220-SCH-000088738</a:t>
            </a: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tr" sz="1600" b="0" i="0" u="none" strike="noStrike" cap="none" dirty="0">
                <a:solidFill>
                  <a:schemeClr val="lt1"/>
                </a:solidFill>
                <a:latin typeface="Calibri"/>
                <a:ea typeface="Calibri"/>
                <a:cs typeface="Calibri"/>
                <a:sym typeface="Calibri"/>
              </a:rPr>
              <a:t>Süre: 31.12.2022-30.12.2024 (24 ay)</a:t>
            </a:r>
            <a:endParaRPr sz="1600" b="0" i="0" u="none" strike="noStrike" cap="none" dirty="0">
              <a:solidFill>
                <a:schemeClr val="lt1"/>
              </a:solidFill>
              <a:latin typeface="Calibri"/>
              <a:ea typeface="Calibri"/>
              <a:cs typeface="Calibri"/>
              <a:sym typeface="Calibri"/>
            </a:endParaRPr>
          </a:p>
        </p:txBody>
      </p:sp>
      <p:sp>
        <p:nvSpPr>
          <p:cNvPr id="87" name="Google Shape;87;p2"/>
          <p:cNvSpPr txBox="1"/>
          <p:nvPr/>
        </p:nvSpPr>
        <p:spPr>
          <a:xfrm>
            <a:off x="6096000" y="0"/>
            <a:ext cx="5465619"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 sz="1600" b="0" i="0" u="none" strike="noStrike" cap="none">
                <a:solidFill>
                  <a:schemeClr val="lt1"/>
                </a:solidFill>
                <a:latin typeface="Calibri"/>
                <a:ea typeface="Calibri"/>
                <a:cs typeface="Calibri"/>
                <a:sym typeface="Calibri"/>
              </a:rPr>
              <a:t>Okul Eğitimi ERASMUS+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tr" sz="1600" b="0" i="0" u="none" strike="noStrike" cap="none">
                <a:solidFill>
                  <a:schemeClr val="lt1"/>
                </a:solidFill>
                <a:latin typeface="Calibri"/>
                <a:ea typeface="Calibri"/>
                <a:cs typeface="Calibri"/>
                <a:sym typeface="Calibri"/>
              </a:rPr>
              <a:t>KA220-SCH-Okul eğitiminde işbirliği ortaklıkları</a:t>
            </a:r>
            <a:endParaRPr sz="1600" b="0" i="0" u="none" strike="noStrike" cap="none">
              <a:solidFill>
                <a:schemeClr val="lt1"/>
              </a:solidFill>
              <a:latin typeface="Calibri"/>
              <a:ea typeface="Calibri"/>
              <a:cs typeface="Calibri"/>
              <a:sym typeface="Calibri"/>
            </a:endParaRPr>
          </a:p>
        </p:txBody>
      </p:sp>
      <p:pic>
        <p:nvPicPr>
          <p:cNvPr id="88" name="Google Shape;88;p2"/>
          <p:cNvPicPr preferRelativeResize="0"/>
          <p:nvPr/>
        </p:nvPicPr>
        <p:blipFill rotWithShape="1">
          <a:blip r:embed="rId3">
            <a:alphaModFix/>
          </a:blip>
          <a:srcRect/>
          <a:stretch/>
        </p:blipFill>
        <p:spPr>
          <a:xfrm>
            <a:off x="8828809" y="4550583"/>
            <a:ext cx="1384088" cy="13840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3"/>
          <p:cNvSpPr txBox="1">
            <a:spLocks noGrp="1"/>
          </p:cNvSpPr>
          <p:nvPr>
            <p:ph type="ctrTitle"/>
          </p:nvPr>
        </p:nvSpPr>
        <p:spPr>
          <a:xfrm>
            <a:off x="-17320" y="1473375"/>
            <a:ext cx="12192000" cy="430397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303030"/>
              <a:buFont typeface="Calibri"/>
              <a:buNone/>
            </a:pPr>
            <a:r>
              <a:rPr lang="tr" b="1">
                <a:solidFill>
                  <a:srgbClr val="C00000"/>
                </a:solidFill>
              </a:rPr>
              <a:t>Dyscalculia </a:t>
            </a:r>
            <a:br>
              <a:rPr lang="de-DE"/>
            </a:br>
            <a:br>
              <a:rPr lang="de-DE"/>
            </a:br>
            <a:br>
              <a:rPr lang="de-DE" b="1"/>
            </a:br>
            <a:r>
              <a:rPr lang="tr" b="1"/>
              <a:t>Modül 3: Farklı öğrenme seviyelerine sahip öğrencilerin eğitimine ilişkin öğretim yöntem ve teknikleri </a:t>
            </a:r>
            <a:br>
              <a:rPr lang="de-DE" b="1"/>
            </a:br>
            <a:br>
              <a:rPr lang="de-DE"/>
            </a:br>
            <a:r>
              <a:rPr lang="tr" sz="2200"/>
              <a:t>Panevėžio “Žemynos” progimnazija</a:t>
            </a:r>
            <a:endParaRPr sz="2200"/>
          </a:p>
        </p:txBody>
      </p:sp>
      <p:sp>
        <p:nvSpPr>
          <p:cNvPr id="94" name="Google Shape;94;p3"/>
          <p:cNvSpPr txBox="1"/>
          <p:nvPr/>
        </p:nvSpPr>
        <p:spPr>
          <a:xfrm>
            <a:off x="-1" y="-1"/>
            <a:ext cx="5465619"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 sz="1600" b="0" i="0" u="none" strike="noStrike" cap="none" dirty="0">
                <a:solidFill>
                  <a:schemeClr val="lt1"/>
                </a:solidFill>
                <a:latin typeface="Calibri"/>
                <a:ea typeface="Calibri"/>
                <a:cs typeface="Calibri"/>
                <a:sym typeface="Calibri"/>
              </a:rPr>
              <a:t>Bakış Açını Değiştir: Bu Sadece Diskalkuli</a:t>
            </a: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tr" sz="1600" b="0" i="0" u="none" strike="noStrike" cap="none" dirty="0">
                <a:solidFill>
                  <a:schemeClr val="lt1"/>
                </a:solidFill>
                <a:latin typeface="Calibri"/>
                <a:ea typeface="Calibri"/>
                <a:cs typeface="Calibri"/>
                <a:sym typeface="Calibri"/>
              </a:rPr>
              <a:t>Referans Numarası: 2022-1-TR01-KA220-SCH-000088738</a:t>
            </a: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tr" sz="1600" b="0" i="0" u="none" strike="noStrike" cap="none" dirty="0">
                <a:solidFill>
                  <a:schemeClr val="lt1"/>
                </a:solidFill>
                <a:latin typeface="Calibri"/>
                <a:ea typeface="Calibri"/>
                <a:cs typeface="Calibri"/>
                <a:sym typeface="Calibri"/>
              </a:rPr>
              <a:t>Süre: 31.12.2022-30.12.2024 (24 ay)</a:t>
            </a:r>
            <a:endParaRPr sz="1600" b="0" i="0" u="none" strike="noStrike" cap="none" dirty="0">
              <a:solidFill>
                <a:schemeClr val="lt1"/>
              </a:solidFill>
              <a:latin typeface="Calibri"/>
              <a:ea typeface="Calibri"/>
              <a:cs typeface="Calibri"/>
              <a:sym typeface="Calibri"/>
            </a:endParaRPr>
          </a:p>
        </p:txBody>
      </p:sp>
      <p:sp>
        <p:nvSpPr>
          <p:cNvPr id="95" name="Google Shape;95;p3"/>
          <p:cNvSpPr txBox="1"/>
          <p:nvPr/>
        </p:nvSpPr>
        <p:spPr>
          <a:xfrm>
            <a:off x="6096000" y="0"/>
            <a:ext cx="5465619"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 sz="1600" b="0" i="0" u="none" strike="noStrike" cap="none">
                <a:solidFill>
                  <a:schemeClr val="lt1"/>
                </a:solidFill>
                <a:latin typeface="Calibri"/>
                <a:ea typeface="Calibri"/>
                <a:cs typeface="Calibri"/>
                <a:sym typeface="Calibri"/>
              </a:rPr>
              <a:t>Okul Eğitimi ERASMUS+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tr" sz="1600" b="0" i="0" u="none" strike="noStrike" cap="none">
                <a:solidFill>
                  <a:schemeClr val="lt1"/>
                </a:solidFill>
                <a:latin typeface="Calibri"/>
                <a:ea typeface="Calibri"/>
                <a:cs typeface="Calibri"/>
                <a:sym typeface="Calibri"/>
              </a:rPr>
              <a:t>KA220-SCH-Okul eğitiminde işbirliği ortaklıkları</a:t>
            </a:r>
            <a:endParaRPr sz="1600" b="0" i="0" u="none" strike="noStrike" cap="none">
              <a:solidFill>
                <a:schemeClr val="lt1"/>
              </a:solidFill>
              <a:latin typeface="Calibri"/>
              <a:ea typeface="Calibri"/>
              <a:cs typeface="Calibri"/>
              <a:sym typeface="Calibri"/>
            </a:endParaRPr>
          </a:p>
        </p:txBody>
      </p:sp>
      <p:pic>
        <p:nvPicPr>
          <p:cNvPr id="96" name="Google Shape;96;p3"/>
          <p:cNvPicPr preferRelativeResize="0"/>
          <p:nvPr/>
        </p:nvPicPr>
        <p:blipFill rotWithShape="1">
          <a:blip r:embed="rId3">
            <a:alphaModFix/>
          </a:blip>
          <a:srcRect/>
          <a:stretch/>
        </p:blipFill>
        <p:spPr>
          <a:xfrm>
            <a:off x="8507971" y="4780909"/>
            <a:ext cx="1383912" cy="139000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4"/>
          <p:cNvSpPr txBox="1">
            <a:spLocks noGrp="1"/>
          </p:cNvSpPr>
          <p:nvPr>
            <p:ph type="title"/>
          </p:nvPr>
        </p:nvSpPr>
        <p:spPr>
          <a:xfrm>
            <a:off x="726056" y="166718"/>
            <a:ext cx="10515600" cy="55820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Calibri"/>
              <a:buNone/>
            </a:pPr>
            <a:r>
              <a:rPr lang="tr" sz="2000" b="1">
                <a:solidFill>
                  <a:schemeClr val="lt1"/>
                </a:solidFill>
              </a:rPr>
              <a:t>Modül 3: Farklı öğrenme seviyelerindeki öğrencilerin eğitimine ilişkin öğretim yöntem ve teknikleri</a:t>
            </a:r>
            <a:endParaRPr sz="2000" b="1">
              <a:solidFill>
                <a:schemeClr val="lt1"/>
              </a:solidFill>
            </a:endParaRPr>
          </a:p>
        </p:txBody>
      </p:sp>
      <p:sp>
        <p:nvSpPr>
          <p:cNvPr id="102" name="Google Shape;102;p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gn="l" rtl="0">
              <a:lnSpc>
                <a:spcPct val="150000"/>
              </a:lnSpc>
              <a:spcBef>
                <a:spcPts val="0"/>
              </a:spcBef>
              <a:spcAft>
                <a:spcPts val="0"/>
              </a:spcAft>
              <a:buClr>
                <a:schemeClr val="dk1"/>
              </a:buClr>
              <a:buSzPts val="2800"/>
              <a:buFont typeface="Calibri"/>
              <a:buAutoNum type="arabicPeriod"/>
            </a:pPr>
            <a:r>
              <a:rPr lang="tr" sz="2800"/>
              <a:t>Modülün Tanıtımı</a:t>
            </a:r>
            <a:endParaRPr/>
          </a:p>
          <a:p>
            <a:pPr marL="514350" lvl="0" indent="-514350" algn="l" rtl="0">
              <a:lnSpc>
                <a:spcPct val="150000"/>
              </a:lnSpc>
              <a:spcBef>
                <a:spcPts val="10"/>
              </a:spcBef>
              <a:spcAft>
                <a:spcPts val="0"/>
              </a:spcAft>
              <a:buClr>
                <a:schemeClr val="dk1"/>
              </a:buClr>
              <a:buSzPts val="2800"/>
              <a:buFont typeface="Calibri"/>
              <a:buAutoNum type="arabicPeriod"/>
            </a:pPr>
            <a:r>
              <a:rPr lang="tr"/>
              <a:t>Modül İçeriği</a:t>
            </a:r>
            <a:endParaRPr/>
          </a:p>
          <a:p>
            <a:pPr marL="514350" lvl="0" indent="-514350" algn="l" rtl="0">
              <a:lnSpc>
                <a:spcPct val="150000"/>
              </a:lnSpc>
              <a:spcBef>
                <a:spcPts val="10"/>
              </a:spcBef>
              <a:spcAft>
                <a:spcPts val="0"/>
              </a:spcAft>
              <a:buClr>
                <a:schemeClr val="dk1"/>
              </a:buClr>
              <a:buSzPts val="2800"/>
              <a:buFont typeface="Calibri"/>
              <a:buAutoNum type="arabicPeriod"/>
            </a:pPr>
            <a:r>
              <a:rPr lang="tr" sz="2800"/>
              <a:t>Ek metne bağlantı</a:t>
            </a:r>
            <a:endParaRPr/>
          </a:p>
          <a:p>
            <a:pPr marL="514350" lvl="0" indent="-514350" algn="l" rtl="0">
              <a:lnSpc>
                <a:spcPct val="150000"/>
              </a:lnSpc>
              <a:spcBef>
                <a:spcPts val="10"/>
              </a:spcBef>
              <a:spcAft>
                <a:spcPts val="0"/>
              </a:spcAft>
              <a:buClr>
                <a:schemeClr val="dk1"/>
              </a:buClr>
              <a:buSzPts val="2800"/>
              <a:buFont typeface="Calibri"/>
              <a:buAutoNum type="arabicPeriod"/>
            </a:pPr>
            <a:r>
              <a:rPr lang="tr"/>
              <a:t>Ek videolara bağlantı</a:t>
            </a:r>
            <a:endParaRPr/>
          </a:p>
          <a:p>
            <a:pPr marL="514350" lvl="0" indent="-514350" algn="l" rtl="0">
              <a:lnSpc>
                <a:spcPct val="150000"/>
              </a:lnSpc>
              <a:spcBef>
                <a:spcPts val="10"/>
              </a:spcBef>
              <a:spcAft>
                <a:spcPts val="0"/>
              </a:spcAft>
              <a:buClr>
                <a:schemeClr val="dk1"/>
              </a:buClr>
              <a:buSzPts val="2800"/>
              <a:buFont typeface="Calibri"/>
              <a:buAutoNum type="arabicPeriod"/>
            </a:pPr>
            <a:r>
              <a:rPr lang="tr" sz="2800"/>
              <a:t>Sınav</a:t>
            </a:r>
            <a:endParaRPr/>
          </a:p>
          <a:p>
            <a:pPr marL="514350" lvl="0" indent="-514350" algn="l" rtl="0">
              <a:lnSpc>
                <a:spcPct val="150000"/>
              </a:lnSpc>
              <a:spcBef>
                <a:spcPts val="10"/>
              </a:spcBef>
              <a:spcAft>
                <a:spcPts val="0"/>
              </a:spcAft>
              <a:buClr>
                <a:schemeClr val="dk1"/>
              </a:buClr>
              <a:buSzPts val="2800"/>
              <a:buFont typeface="Calibri"/>
              <a:buAutoNum type="arabicPeriod"/>
            </a:pPr>
            <a:r>
              <a:rPr lang="tr" sz="2800"/>
              <a:t>Kaynaklar</a:t>
            </a:r>
            <a:endParaRPr/>
          </a:p>
          <a:p>
            <a:pPr marL="0" lvl="0" indent="0" algn="l" rtl="0">
              <a:lnSpc>
                <a:spcPct val="150000"/>
              </a:lnSpc>
              <a:spcBef>
                <a:spcPts val="10"/>
              </a:spcBef>
              <a:spcAft>
                <a:spcPts val="0"/>
              </a:spcAft>
              <a:buClr>
                <a:schemeClr val="dk1"/>
              </a:buClr>
              <a:buSzPts val="2800"/>
              <a:buNone/>
            </a:pP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5"/>
          <p:cNvSpPr txBox="1">
            <a:spLocks noGrp="1"/>
          </p:cNvSpPr>
          <p:nvPr>
            <p:ph type="title"/>
          </p:nvPr>
        </p:nvSpPr>
        <p:spPr>
          <a:xfrm>
            <a:off x="155275" y="0"/>
            <a:ext cx="10955548" cy="83964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Font typeface="Calibri"/>
              <a:buNone/>
            </a:pPr>
            <a:r>
              <a:rPr lang="tr" sz="2000">
                <a:solidFill>
                  <a:schemeClr val="lt1"/>
                </a:solidFill>
              </a:rPr>
              <a:t>Modül 3: Farklı öğrenme seviyelerindeki öğrencilerin eğitimine ilişkin öğretim yöntem ve teknikleri </a:t>
            </a:r>
            <a:br>
              <a:rPr lang="de-DE" sz="2000" b="1">
                <a:solidFill>
                  <a:schemeClr val="lt1"/>
                </a:solidFill>
              </a:rPr>
            </a:br>
            <a:r>
              <a:rPr lang="tr" sz="2000">
                <a:solidFill>
                  <a:schemeClr val="lt1"/>
                </a:solidFill>
              </a:rPr>
              <a:t>1. Modülün Tanıtımı</a:t>
            </a:r>
            <a:endParaRPr sz="2000" b="1">
              <a:solidFill>
                <a:schemeClr val="lt1"/>
              </a:solidFill>
            </a:endParaRPr>
          </a:p>
        </p:txBody>
      </p:sp>
      <p:sp>
        <p:nvSpPr>
          <p:cNvPr id="108" name="Google Shape;108;p5"/>
          <p:cNvSpPr txBox="1">
            <a:spLocks noGrp="1"/>
          </p:cNvSpPr>
          <p:nvPr>
            <p:ph type="body" idx="1"/>
          </p:nvPr>
        </p:nvSpPr>
        <p:spPr>
          <a:xfrm>
            <a:off x="838200" y="1558559"/>
            <a:ext cx="5257799" cy="4204678"/>
          </a:xfrm>
          <a:prstGeom prst="rect">
            <a:avLst/>
          </a:prstGeom>
          <a:noFill/>
          <a:ln>
            <a:noFill/>
          </a:ln>
        </p:spPr>
        <p:txBody>
          <a:bodyPr spcFirstLastPara="1" wrap="square" lIns="91425" tIns="45700" rIns="91425" bIns="45700" anchor="t" anchorCtr="0">
            <a:normAutofit fontScale="55000" lnSpcReduction="20000"/>
          </a:bodyPr>
          <a:lstStyle/>
          <a:p>
            <a:pPr marL="0" lvl="0" indent="0" algn="just" rtl="0">
              <a:lnSpc>
                <a:spcPct val="150000"/>
              </a:lnSpc>
              <a:spcBef>
                <a:spcPts val="0"/>
              </a:spcBef>
              <a:spcAft>
                <a:spcPts val="0"/>
              </a:spcAft>
              <a:buClr>
                <a:schemeClr val="dk1"/>
              </a:buClr>
              <a:buSzPct val="88154"/>
              <a:buNone/>
            </a:pPr>
            <a:r>
              <a:rPr lang="tr"/>
              <a:t>“ </a:t>
            </a:r>
            <a:r>
              <a:rPr lang="tr" sz="3300"/>
              <a:t>Modül 3: E-öğrenme” diskalkulik öğrencilere öğretmek için yararlı olabilecek etkinliklerle ilgilidir. İhtiyaç duyulan öğretim ve mesleki becerilere ve diskalkulik öğrencilerin nasıl eğitileceğine ilişkin genel bir bakış sunulacaktır. Farklı öğrenme düzeylerine sahip öğrencilerin eğitiminde farklı yaklaşım ve uygulamaların, etkinlik örneklerinin, öğretim yöntem ve tekniklerinin kullanılması amacıyla metodolojik yeterlikler sunulmaktadır. Son olarak Modül 3'te eğitimcilerin kapasitelerini uzun vadede nasıl geliştirebileceklerinin ana hatları verilecektir.</a:t>
            </a:r>
            <a:endParaRPr sz="3300"/>
          </a:p>
        </p:txBody>
      </p:sp>
      <p:pic>
        <p:nvPicPr>
          <p:cNvPr id="109" name="Google Shape;109;p5"/>
          <p:cNvPicPr preferRelativeResize="0"/>
          <p:nvPr/>
        </p:nvPicPr>
        <p:blipFill rotWithShape="1">
          <a:blip r:embed="rId3">
            <a:alphaModFix/>
          </a:blip>
          <a:srcRect/>
          <a:stretch/>
        </p:blipFill>
        <p:spPr>
          <a:xfrm>
            <a:off x="6370738" y="1827424"/>
            <a:ext cx="5589071" cy="2484517"/>
          </a:xfrm>
          <a:prstGeom prst="rect">
            <a:avLst/>
          </a:prstGeom>
          <a:noFill/>
          <a:ln>
            <a:noFill/>
          </a:ln>
        </p:spPr>
      </p:pic>
      <p:sp>
        <p:nvSpPr>
          <p:cNvPr id="110" name="Google Shape;110;p5"/>
          <p:cNvSpPr txBox="1">
            <a:spLocks noGrp="1"/>
          </p:cNvSpPr>
          <p:nvPr>
            <p:ph type="body" idx="2"/>
          </p:nvPr>
        </p:nvSpPr>
        <p:spPr>
          <a:xfrm>
            <a:off x="6370738" y="4404219"/>
            <a:ext cx="3247940" cy="192947"/>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ct val="172043"/>
              <a:buNone/>
            </a:pPr>
            <a:r>
              <a:rPr lang="tr" sz="1200"/>
              <a:t>https://pixabay.com/images/search/competence/</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4"/>
          <p:cNvSpPr txBox="1">
            <a:spLocks noGrp="1"/>
          </p:cNvSpPr>
          <p:nvPr>
            <p:ph type="title"/>
          </p:nvPr>
        </p:nvSpPr>
        <p:spPr>
          <a:xfrm>
            <a:off x="301925" y="353682"/>
            <a:ext cx="10601864" cy="5693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000">
                <a:solidFill>
                  <a:schemeClr val="lt1"/>
                </a:solidFill>
              </a:rPr>
              <a:t>Modül 3: Farklı öğrenme seviyelerindeki öğrencilerin eğitimine ilişkin öğretim yöntem ve teknikleri </a:t>
            </a:r>
            <a:br>
              <a:rPr lang="de-DE" sz="2000">
                <a:solidFill>
                  <a:schemeClr val="lt1"/>
                </a:solidFill>
              </a:rPr>
            </a:br>
            <a:r>
              <a:rPr lang="tr" sz="2000">
                <a:solidFill>
                  <a:schemeClr val="lt1"/>
                </a:solidFill>
              </a:rPr>
              <a:t>2. Diskalkulinin üstesinden gelmeye yardımcı stratejiler</a:t>
            </a:r>
            <a:br>
              <a:rPr lang="de-DE" sz="2500">
                <a:solidFill>
                  <a:schemeClr val="lt1"/>
                </a:solidFill>
              </a:rPr>
            </a:br>
            <a:endParaRPr sz="2500">
              <a:solidFill>
                <a:schemeClr val="lt1"/>
              </a:solidFill>
            </a:endParaRPr>
          </a:p>
        </p:txBody>
      </p:sp>
      <p:sp>
        <p:nvSpPr>
          <p:cNvPr id="116" name="Google Shape;116;p24"/>
          <p:cNvSpPr txBox="1">
            <a:spLocks noGrp="1"/>
          </p:cNvSpPr>
          <p:nvPr>
            <p:ph type="body" idx="1"/>
          </p:nvPr>
        </p:nvSpPr>
        <p:spPr>
          <a:xfrm>
            <a:off x="388189" y="1440611"/>
            <a:ext cx="5788323" cy="4157932"/>
          </a:xfrm>
          <a:prstGeom prst="rect">
            <a:avLst/>
          </a:prstGeom>
          <a:noFill/>
          <a:ln>
            <a:noFill/>
          </a:ln>
        </p:spPr>
        <p:txBody>
          <a:bodyPr spcFirstLastPara="1" wrap="square" lIns="91425" tIns="45700" rIns="91425" bIns="45700" anchor="t" anchorCtr="0">
            <a:normAutofit fontScale="85000" lnSpcReduction="10000"/>
          </a:bodyPr>
          <a:lstStyle/>
          <a:p>
            <a:pPr marL="114300" lvl="0" indent="0" algn="l" rtl="0">
              <a:lnSpc>
                <a:spcPct val="150000"/>
              </a:lnSpc>
              <a:spcBef>
                <a:spcPts val="1000"/>
              </a:spcBef>
              <a:spcAft>
                <a:spcPts val="0"/>
              </a:spcAft>
              <a:buSzPct val="97297"/>
              <a:buNone/>
            </a:pPr>
            <a:r>
              <a:rPr lang="tr" sz="2000" dirty="0"/>
              <a:t>Özel eğitim öğretmenleri aşağıdaki becerilere ihtiyaç duyar:</a:t>
            </a:r>
            <a:endParaRPr dirty="0"/>
          </a:p>
          <a:p>
            <a:pPr marL="457200" lvl="0" indent="-342900" algn="l" rtl="0">
              <a:lnSpc>
                <a:spcPct val="150000"/>
              </a:lnSpc>
              <a:spcBef>
                <a:spcPts val="1000"/>
              </a:spcBef>
              <a:spcAft>
                <a:spcPts val="0"/>
              </a:spcAft>
              <a:buSzPct val="97297"/>
              <a:buChar char="•"/>
            </a:pPr>
            <a:r>
              <a:rPr lang="tr" sz="2000" dirty="0"/>
              <a:t>Bu alanda çalışmaya özgü bir dizi görevi yerine getirmek;</a:t>
            </a:r>
            <a:endParaRPr dirty="0"/>
          </a:p>
          <a:p>
            <a:pPr marL="457200" lvl="0" indent="-342900" algn="l" rtl="0">
              <a:lnSpc>
                <a:spcPct val="150000"/>
              </a:lnSpc>
              <a:spcBef>
                <a:spcPts val="1000"/>
              </a:spcBef>
              <a:spcAft>
                <a:spcPts val="0"/>
              </a:spcAft>
              <a:buSzPct val="97297"/>
              <a:buChar char="•"/>
            </a:pPr>
            <a:r>
              <a:rPr lang="tr" sz="2000" dirty="0"/>
              <a:t>Benzersiz gereksinimleri olan çeşitli öğrenciler için öğretim planları geliştirmek;</a:t>
            </a:r>
            <a:endParaRPr dirty="0"/>
          </a:p>
          <a:p>
            <a:pPr marL="457200" lvl="0" indent="-342900" algn="l" rtl="0">
              <a:lnSpc>
                <a:spcPct val="150000"/>
              </a:lnSpc>
              <a:spcBef>
                <a:spcPts val="1000"/>
              </a:spcBef>
              <a:spcAft>
                <a:spcPts val="0"/>
              </a:spcAft>
              <a:buSzPct val="97297"/>
              <a:buChar char="•"/>
            </a:pPr>
            <a:r>
              <a:rPr lang="tr" sz="2000" dirty="0"/>
              <a:t>Öğrencilerin bireysel gereksinimlerini yansıtacak şekilde okul müfredatını değiştirmek;</a:t>
            </a:r>
            <a:endParaRPr dirty="0"/>
          </a:p>
          <a:p>
            <a:pPr marL="457200" lvl="0" indent="-342900" algn="l" rtl="0">
              <a:lnSpc>
                <a:spcPct val="150000"/>
              </a:lnSpc>
              <a:spcBef>
                <a:spcPts val="1000"/>
              </a:spcBef>
              <a:spcAft>
                <a:spcPts val="0"/>
              </a:spcAft>
              <a:buSzPct val="97297"/>
              <a:buChar char="•"/>
            </a:pPr>
            <a:r>
              <a:rPr lang="tr" sz="2000" dirty="0"/>
              <a:t>Diğer öğretmenleri ve velileri dersleri dışındaki eğitim teknikleri konusunda eğitmek.</a:t>
            </a:r>
            <a:endParaRPr dirty="0"/>
          </a:p>
        </p:txBody>
      </p:sp>
      <p:pic>
        <p:nvPicPr>
          <p:cNvPr id="117" name="Google Shape;117;p24" descr="Blackboard and yellow chairs in a classroom"/>
          <p:cNvPicPr preferRelativeResize="0"/>
          <p:nvPr/>
        </p:nvPicPr>
        <p:blipFill rotWithShape="1">
          <a:blip r:embed="rId3">
            <a:alphaModFix/>
          </a:blip>
          <a:srcRect/>
          <a:stretch/>
        </p:blipFill>
        <p:spPr>
          <a:xfrm flipH="1">
            <a:off x="6980494" y="1863306"/>
            <a:ext cx="5000697" cy="3131387"/>
          </a:xfrm>
          <a:prstGeom prst="rect">
            <a:avLst/>
          </a:prstGeom>
          <a:noFill/>
          <a:ln>
            <a:noFill/>
          </a:ln>
        </p:spPr>
      </p:pic>
      <p:sp>
        <p:nvSpPr>
          <p:cNvPr id="118" name="Google Shape;118;p24"/>
          <p:cNvSpPr txBox="1"/>
          <p:nvPr/>
        </p:nvSpPr>
        <p:spPr>
          <a:xfrm>
            <a:off x="7068065" y="5115697"/>
            <a:ext cx="5611129"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600" b="0" i="0" u="none" strike="noStrike" cap="none">
                <a:solidFill>
                  <a:srgbClr val="000000"/>
                </a:solidFill>
                <a:latin typeface="Arial"/>
                <a:ea typeface="Arial"/>
                <a:cs typeface="Arial"/>
                <a:sym typeface="Arial"/>
              </a:rPr>
              <a:t>https://pixabay.com/photos/search/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6"/>
          <p:cNvSpPr txBox="1">
            <a:spLocks noGrp="1"/>
          </p:cNvSpPr>
          <p:nvPr>
            <p:ph type="title"/>
          </p:nvPr>
        </p:nvSpPr>
        <p:spPr>
          <a:xfrm>
            <a:off x="258792" y="40144"/>
            <a:ext cx="11095008"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Font typeface="Calibri"/>
              <a:buNone/>
            </a:pPr>
            <a:r>
              <a:rPr lang="tr" sz="2000">
                <a:solidFill>
                  <a:schemeClr val="lt1"/>
                </a:solidFill>
              </a:rPr>
              <a:t>Modül 3: Farklı öğrenme seviyelerindeki öğrencilerin eğitimine ilişkin öğretim yöntem ve teknikleri </a:t>
            </a:r>
            <a:br>
              <a:rPr lang="de-DE" sz="2000" b="1">
                <a:solidFill>
                  <a:schemeClr val="lt1"/>
                </a:solidFill>
              </a:rPr>
            </a:br>
            <a:r>
              <a:rPr lang="tr" sz="2000" b="1">
                <a:solidFill>
                  <a:schemeClr val="lt1"/>
                </a:solidFill>
              </a:rPr>
              <a:t>2 </a:t>
            </a:r>
            <a:r>
              <a:rPr lang="tr" sz="2000">
                <a:solidFill>
                  <a:schemeClr val="lt1"/>
                </a:solidFill>
              </a:rPr>
              <a:t>. Diskalkulinin üstesinden gelmeye yardımcı stratejiler</a:t>
            </a:r>
            <a:endParaRPr sz="2000" b="1">
              <a:solidFill>
                <a:schemeClr val="lt1"/>
              </a:solidFill>
            </a:endParaRPr>
          </a:p>
        </p:txBody>
      </p:sp>
      <p:sp>
        <p:nvSpPr>
          <p:cNvPr id="124" name="Google Shape;124;p6"/>
          <p:cNvSpPr txBox="1"/>
          <p:nvPr/>
        </p:nvSpPr>
        <p:spPr>
          <a:xfrm>
            <a:off x="258792" y="1252603"/>
            <a:ext cx="4837994" cy="495520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tr" sz="2400" b="0" i="0" u="none" strike="noStrike" cap="none" dirty="0">
                <a:solidFill>
                  <a:srgbClr val="000000"/>
                </a:solidFill>
                <a:latin typeface="Calibri"/>
                <a:ea typeface="Calibri"/>
                <a:cs typeface="Calibri"/>
                <a:sym typeface="Calibri"/>
              </a:rPr>
              <a:t>Diskalkulik öğrencilerle çalışan öğretmenler, öğrencilerin bilgiyi öğrenmesine ve hatırlamasına yardımcı olmak için çoklu duyuların (görme, duyma, dokunma ve hareket) kullanılmasını içerdiğinden son derece etkili olabilen çoklu duyusal öğretim tekniklerini kullanmalıdır.</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2800" b="0" i="0" u="none" strike="noStrike" cap="none" dirty="0">
              <a:solidFill>
                <a:srgbClr val="000000"/>
              </a:solidFill>
              <a:latin typeface="Arial"/>
              <a:ea typeface="Arial"/>
              <a:cs typeface="Arial"/>
              <a:sym typeface="Arial"/>
            </a:endParaRPr>
          </a:p>
        </p:txBody>
      </p:sp>
      <p:pic>
        <p:nvPicPr>
          <p:cNvPr id="125" name="Google Shape;125;p6"/>
          <p:cNvPicPr preferRelativeResize="0"/>
          <p:nvPr/>
        </p:nvPicPr>
        <p:blipFill rotWithShape="1">
          <a:blip r:embed="rId3">
            <a:alphaModFix/>
          </a:blip>
          <a:srcRect/>
          <a:stretch/>
        </p:blipFill>
        <p:spPr>
          <a:xfrm>
            <a:off x="5332827" y="1384183"/>
            <a:ext cx="6251669" cy="3271707"/>
          </a:xfrm>
          <a:prstGeom prst="rect">
            <a:avLst/>
          </a:prstGeom>
          <a:noFill/>
          <a:ln>
            <a:noFill/>
          </a:ln>
        </p:spPr>
      </p:pic>
      <p:sp>
        <p:nvSpPr>
          <p:cNvPr id="126" name="Google Shape;126;p6"/>
          <p:cNvSpPr txBox="1"/>
          <p:nvPr/>
        </p:nvSpPr>
        <p:spPr>
          <a:xfrm>
            <a:off x="5332828" y="4966283"/>
            <a:ext cx="5395992"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500" b="0" i="0" u="none" strike="noStrike" cap="none">
                <a:solidFill>
                  <a:srgbClr val="000000"/>
                </a:solidFill>
                <a:latin typeface="Arial"/>
                <a:ea typeface="Arial"/>
                <a:cs typeface="Arial"/>
                <a:sym typeface="Arial"/>
              </a:rPr>
              <a:t>https://www.thedyslexiaclassroom.com/blog/multi-sensory-instruction-moving-beyond-the-sand-tray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155275" y="31253"/>
            <a:ext cx="11198525" cy="87560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000">
                <a:solidFill>
                  <a:schemeClr val="lt1"/>
                </a:solidFill>
              </a:rPr>
              <a:t>Modül 3: Farklı öğrenme seviyelerindeki öğrencilerin eğitimine ilişkin öğretim yöntem ve teknikleri </a:t>
            </a:r>
            <a:br>
              <a:rPr lang="de-DE" sz="2000">
                <a:solidFill>
                  <a:schemeClr val="lt1"/>
                </a:solidFill>
              </a:rPr>
            </a:br>
            <a:r>
              <a:rPr lang="tr" sz="2000">
                <a:solidFill>
                  <a:schemeClr val="lt1"/>
                </a:solidFill>
              </a:rPr>
              <a:t>2. Diskalkulinin üstesinden gelmeye yardımcı stratejiler</a:t>
            </a:r>
            <a:endParaRPr sz="2000">
              <a:solidFill>
                <a:schemeClr val="lt1"/>
              </a:solidFill>
            </a:endParaRPr>
          </a:p>
        </p:txBody>
      </p:sp>
      <p:sp>
        <p:nvSpPr>
          <p:cNvPr id="132" name="Google Shape;132;p25"/>
          <p:cNvSpPr txBox="1">
            <a:spLocks noGrp="1"/>
          </p:cNvSpPr>
          <p:nvPr>
            <p:ph type="body" idx="1"/>
          </p:nvPr>
        </p:nvSpPr>
        <p:spPr>
          <a:xfrm>
            <a:off x="257228" y="1262500"/>
            <a:ext cx="5651866" cy="5017529"/>
          </a:xfrm>
          <a:prstGeom prst="rect">
            <a:avLst/>
          </a:prstGeom>
          <a:noFill/>
          <a:ln>
            <a:noFill/>
          </a:ln>
        </p:spPr>
        <p:txBody>
          <a:bodyPr spcFirstLastPara="1" wrap="square" lIns="91425" tIns="45700" rIns="91425" bIns="45700" anchor="t" anchorCtr="0">
            <a:normAutofit/>
          </a:bodyPr>
          <a:lstStyle/>
          <a:p>
            <a:pPr marL="114300" lvl="0" indent="0" algn="l" rtl="0">
              <a:lnSpc>
                <a:spcPct val="150000"/>
              </a:lnSpc>
              <a:spcBef>
                <a:spcPts val="1000"/>
              </a:spcBef>
              <a:spcAft>
                <a:spcPts val="0"/>
              </a:spcAft>
              <a:buSzPts val="1800"/>
              <a:buNone/>
            </a:pPr>
            <a:r>
              <a:rPr lang="tr" sz="2000" dirty="0">
                <a:latin typeface="Calibri"/>
                <a:ea typeface="Calibri"/>
                <a:cs typeface="Calibri"/>
                <a:sym typeface="Calibri"/>
              </a:rPr>
              <a:t>Diskalkulisi olan çocukların </a:t>
            </a:r>
            <a:r>
              <a:rPr lang="tr" sz="2000" b="1" dirty="0">
                <a:latin typeface="Calibri"/>
                <a:ea typeface="Calibri"/>
                <a:cs typeface="Calibri"/>
                <a:sym typeface="Calibri"/>
              </a:rPr>
              <a:t>bilgi işleme veya bilgi işleme hızı açısından </a:t>
            </a:r>
            <a:r>
              <a:rPr lang="tr" sz="2000" dirty="0">
                <a:latin typeface="Calibri"/>
                <a:ea typeface="Calibri"/>
                <a:cs typeface="Calibri"/>
                <a:sym typeface="Calibri"/>
              </a:rPr>
              <a:t>yeni bir beceriyi hızlı bir şekilde anlamalarına yardımcı olmak için öğretmenlerin her zaman yeterli süre veya 'bekleme süresi' vermesi gerekir. Diskalkulisi olan çocukların bilgiyi, özellikle de yeni öğrenilen bir matematik kavramını etkili bir şekilde işlemesine yardımcı olacaktır</a:t>
            </a:r>
            <a:r>
              <a:rPr lang="tr" sz="2400" dirty="0">
                <a:latin typeface="Calibri"/>
                <a:ea typeface="Calibri"/>
                <a:cs typeface="Calibri"/>
                <a:sym typeface="Calibri"/>
              </a:rPr>
              <a:t>.</a:t>
            </a:r>
            <a:endParaRPr dirty="0"/>
          </a:p>
        </p:txBody>
      </p:sp>
      <p:pic>
        <p:nvPicPr>
          <p:cNvPr id="133" name="Google Shape;133;p25"/>
          <p:cNvPicPr preferRelativeResize="0"/>
          <p:nvPr/>
        </p:nvPicPr>
        <p:blipFill rotWithShape="1">
          <a:blip r:embed="rId3">
            <a:alphaModFix/>
          </a:blip>
          <a:srcRect/>
          <a:stretch/>
        </p:blipFill>
        <p:spPr>
          <a:xfrm>
            <a:off x="6364730" y="1457863"/>
            <a:ext cx="4875605" cy="3226279"/>
          </a:xfrm>
          <a:prstGeom prst="rect">
            <a:avLst/>
          </a:prstGeom>
          <a:noFill/>
          <a:ln>
            <a:noFill/>
          </a:ln>
        </p:spPr>
      </p:pic>
      <p:sp>
        <p:nvSpPr>
          <p:cNvPr id="134" name="Google Shape;134;p25"/>
          <p:cNvSpPr txBox="1"/>
          <p:nvPr/>
        </p:nvSpPr>
        <p:spPr>
          <a:xfrm>
            <a:off x="5827271" y="4684142"/>
            <a:ext cx="6107502"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500" b="0" i="0" u="none" strike="noStrike" cap="none">
                <a:solidFill>
                  <a:srgbClr val="000000"/>
                </a:solidFill>
                <a:latin typeface="Arial"/>
                <a:ea typeface="Arial"/>
                <a:cs typeface="Arial"/>
                <a:sym typeface="Arial"/>
              </a:rPr>
              <a:t>https://pixabay.com/photos/people-child-school-genius-316506/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6"/>
          <p:cNvSpPr txBox="1">
            <a:spLocks noGrp="1"/>
          </p:cNvSpPr>
          <p:nvPr>
            <p:ph type="title"/>
          </p:nvPr>
        </p:nvSpPr>
        <p:spPr>
          <a:xfrm>
            <a:off x="86264" y="208763"/>
            <a:ext cx="10998679" cy="54173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500">
                <a:solidFill>
                  <a:schemeClr val="lt1"/>
                </a:solidFill>
              </a:rPr>
              <a:t>Modül 3: Farklı öğrenme seviyelerindeki öğrencilerin eğitimine ilişkin öğretim yöntem ve teknikleri </a:t>
            </a:r>
            <a:br>
              <a:rPr lang="de-DE" sz="2500">
                <a:solidFill>
                  <a:schemeClr val="lt1"/>
                </a:solidFill>
              </a:rPr>
            </a:br>
            <a:r>
              <a:rPr lang="tr" sz="2500">
                <a:solidFill>
                  <a:schemeClr val="lt1"/>
                </a:solidFill>
              </a:rPr>
              <a:t>2. Diskalkulinin üstesinden gelmeye yardımcı stratejiler</a:t>
            </a:r>
            <a:endParaRPr sz="2500">
              <a:solidFill>
                <a:schemeClr val="lt1"/>
              </a:solidFill>
            </a:endParaRPr>
          </a:p>
        </p:txBody>
      </p:sp>
      <p:sp>
        <p:nvSpPr>
          <p:cNvPr id="140" name="Google Shape;140;p26"/>
          <p:cNvSpPr txBox="1">
            <a:spLocks noGrp="1"/>
          </p:cNvSpPr>
          <p:nvPr>
            <p:ph type="body" idx="1"/>
          </p:nvPr>
        </p:nvSpPr>
        <p:spPr>
          <a:xfrm>
            <a:off x="431322" y="1262500"/>
            <a:ext cx="4270074" cy="4845001"/>
          </a:xfrm>
          <a:prstGeom prst="rect">
            <a:avLst/>
          </a:prstGeom>
          <a:noFill/>
          <a:ln>
            <a:noFill/>
          </a:ln>
        </p:spPr>
        <p:txBody>
          <a:bodyPr spcFirstLastPara="1" wrap="square" lIns="91425" tIns="45700" rIns="91425" bIns="45700" anchor="t" anchorCtr="0">
            <a:normAutofit/>
          </a:bodyPr>
          <a:lstStyle/>
          <a:p>
            <a:pPr marL="114300" lvl="0" indent="0" algn="l" rtl="0">
              <a:lnSpc>
                <a:spcPct val="150000"/>
              </a:lnSpc>
              <a:spcBef>
                <a:spcPts val="1000"/>
              </a:spcBef>
              <a:spcAft>
                <a:spcPts val="0"/>
              </a:spcAft>
              <a:buSzPts val="1800"/>
              <a:buNone/>
            </a:pPr>
            <a:r>
              <a:rPr lang="tr" sz="2400" b="1" dirty="0"/>
              <a:t>T</a:t>
            </a:r>
            <a:r>
              <a:rPr lang="tr" sz="2400" b="1" dirty="0">
                <a:latin typeface="Calibri"/>
                <a:ea typeface="Calibri"/>
                <a:cs typeface="Calibri"/>
                <a:sym typeface="Calibri"/>
              </a:rPr>
              <a:t>emel gerçekleri hatırlamakta </a:t>
            </a:r>
            <a:r>
              <a:rPr lang="tr" sz="2400" dirty="0">
                <a:latin typeface="Calibri"/>
                <a:ea typeface="Calibri"/>
                <a:cs typeface="Calibri"/>
                <a:sym typeface="Calibri"/>
              </a:rPr>
              <a:t>zorluk çekerler . Bu nedenle, </a:t>
            </a:r>
            <a:r>
              <a:rPr lang="tr" sz="2400" b="1" dirty="0">
                <a:latin typeface="Calibri"/>
                <a:ea typeface="Calibri"/>
                <a:cs typeface="Calibri"/>
                <a:sym typeface="Calibri"/>
              </a:rPr>
              <a:t>matematiksel işlem prosedürleri, alıştırma teknikleri, </a:t>
            </a:r>
            <a:r>
              <a:rPr lang="tr" sz="2400" dirty="0">
                <a:latin typeface="Calibri"/>
                <a:ea typeface="Calibri"/>
                <a:cs typeface="Calibri"/>
                <a:sym typeface="Calibri"/>
              </a:rPr>
              <a:t>bilgilerin anlaşılmasında uzun süreli hafızada tutulmasına yardımcı olmak için etkilidir.</a:t>
            </a:r>
            <a:endParaRPr dirty="0"/>
          </a:p>
        </p:txBody>
      </p:sp>
      <p:pic>
        <p:nvPicPr>
          <p:cNvPr id="141" name="Google Shape;141;p26"/>
          <p:cNvPicPr preferRelativeResize="0"/>
          <p:nvPr/>
        </p:nvPicPr>
        <p:blipFill rotWithShape="1">
          <a:blip r:embed="rId3">
            <a:alphaModFix/>
          </a:blip>
          <a:srcRect/>
          <a:stretch/>
        </p:blipFill>
        <p:spPr>
          <a:xfrm>
            <a:off x="5814204" y="1414732"/>
            <a:ext cx="4119221" cy="3082685"/>
          </a:xfrm>
          <a:prstGeom prst="rect">
            <a:avLst/>
          </a:prstGeom>
          <a:noFill/>
          <a:ln>
            <a:noFill/>
          </a:ln>
        </p:spPr>
      </p:pic>
      <p:sp>
        <p:nvSpPr>
          <p:cNvPr id="142" name="Google Shape;142;p26"/>
          <p:cNvSpPr txBox="1"/>
          <p:nvPr/>
        </p:nvSpPr>
        <p:spPr>
          <a:xfrm>
            <a:off x="5814204" y="4697510"/>
            <a:ext cx="4477109"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600" b="0" i="0" u="none" strike="noStrike" cap="none">
                <a:solidFill>
                  <a:srgbClr val="000000"/>
                </a:solidFill>
                <a:latin typeface="Arial"/>
                <a:ea typeface="Arial"/>
                <a:cs typeface="Arial"/>
                <a:sym typeface="Arial"/>
              </a:rPr>
              <a:t>https://pixabay.com/photos/search/remember%20information/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7"/>
          <p:cNvSpPr txBox="1">
            <a:spLocks noGrp="1"/>
          </p:cNvSpPr>
          <p:nvPr>
            <p:ph type="title"/>
          </p:nvPr>
        </p:nvSpPr>
        <p:spPr>
          <a:xfrm>
            <a:off x="319177" y="0"/>
            <a:ext cx="11034623" cy="9068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000">
                <a:solidFill>
                  <a:schemeClr val="lt1"/>
                </a:solidFill>
              </a:rPr>
              <a:t>Modül 3: Farklı öğrenme seviyelerindeki öğrencilerin eğitimine ilişkin öğretim yöntem ve teknikleri </a:t>
            </a:r>
            <a:br>
              <a:rPr lang="de-DE" sz="2000">
                <a:solidFill>
                  <a:schemeClr val="lt1"/>
                </a:solidFill>
              </a:rPr>
            </a:br>
            <a:r>
              <a:rPr lang="tr" sz="2000">
                <a:solidFill>
                  <a:schemeClr val="lt1"/>
                </a:solidFill>
              </a:rPr>
              <a:t>2. Diskalkulinin üstesinden gelmeye yardımcı stratejiler</a:t>
            </a:r>
            <a:endParaRPr sz="2000">
              <a:solidFill>
                <a:schemeClr val="lt1"/>
              </a:solidFill>
            </a:endParaRPr>
          </a:p>
        </p:txBody>
      </p:sp>
      <p:sp>
        <p:nvSpPr>
          <p:cNvPr id="148" name="Google Shape;148;p27"/>
          <p:cNvSpPr txBox="1">
            <a:spLocks noGrp="1"/>
          </p:cNvSpPr>
          <p:nvPr>
            <p:ph type="body" idx="1"/>
          </p:nvPr>
        </p:nvSpPr>
        <p:spPr>
          <a:xfrm>
            <a:off x="439947" y="1262501"/>
            <a:ext cx="10913853" cy="4688638"/>
          </a:xfrm>
          <a:prstGeom prst="rect">
            <a:avLst/>
          </a:prstGeom>
          <a:noFill/>
          <a:ln>
            <a:noFill/>
          </a:ln>
        </p:spPr>
        <p:txBody>
          <a:bodyPr spcFirstLastPara="1" wrap="square" lIns="91425" tIns="45700" rIns="91425" bIns="45700" anchor="t" anchorCtr="0">
            <a:normAutofit/>
          </a:bodyPr>
          <a:lstStyle/>
          <a:p>
            <a:pPr marL="114300" lvl="0" indent="0" algn="l" rtl="0">
              <a:lnSpc>
                <a:spcPct val="150000"/>
              </a:lnSpc>
              <a:spcBef>
                <a:spcPts val="1000"/>
              </a:spcBef>
              <a:spcAft>
                <a:spcPts val="0"/>
              </a:spcAft>
              <a:buSzPts val="1800"/>
              <a:buNone/>
            </a:pPr>
            <a:r>
              <a:rPr lang="tr" sz="2400" b="1" dirty="0"/>
              <a:t>Sorun alanlarından </a:t>
            </a:r>
            <a:r>
              <a:rPr lang="tr" sz="2400" dirty="0"/>
              <a:t>biri sayıların, matematiksel işaretlerin veya sayı sembollerinin tanınmasıdır. Diskalkulisi olan </a:t>
            </a:r>
            <a:r>
              <a:rPr lang="tr" sz="2400" b="1" dirty="0"/>
              <a:t>çocukların gücü </a:t>
            </a:r>
            <a:r>
              <a:rPr lang="tr" sz="2400" dirty="0"/>
              <a:t>mükemmel görsel düşünmedir.</a:t>
            </a:r>
            <a:endParaRPr sz="2400" dirty="0"/>
          </a:p>
          <a:p>
            <a:pPr marL="457200" lvl="0" indent="-228600" algn="l" rtl="0">
              <a:lnSpc>
                <a:spcPct val="90000"/>
              </a:lnSpc>
              <a:spcBef>
                <a:spcPts val="1000"/>
              </a:spcBef>
              <a:spcAft>
                <a:spcPts val="0"/>
              </a:spcAft>
              <a:buClr>
                <a:schemeClr val="dk1"/>
              </a:buClr>
              <a:buSzPts val="1800"/>
              <a:buNone/>
            </a:pPr>
            <a:endParaRPr dirty="0"/>
          </a:p>
        </p:txBody>
      </p:sp>
      <p:pic>
        <p:nvPicPr>
          <p:cNvPr id="149" name="Google Shape;149;p27"/>
          <p:cNvPicPr preferRelativeResize="0"/>
          <p:nvPr/>
        </p:nvPicPr>
        <p:blipFill rotWithShape="1">
          <a:blip r:embed="rId3">
            <a:alphaModFix/>
          </a:blip>
          <a:srcRect/>
          <a:stretch/>
        </p:blipFill>
        <p:spPr>
          <a:xfrm>
            <a:off x="3554419" y="3225426"/>
            <a:ext cx="4026659" cy="1394985"/>
          </a:xfrm>
          <a:prstGeom prst="rect">
            <a:avLst/>
          </a:prstGeom>
          <a:noFill/>
          <a:ln>
            <a:noFill/>
          </a:ln>
        </p:spPr>
      </p:pic>
      <p:sp>
        <p:nvSpPr>
          <p:cNvPr id="150" name="Google Shape;150;p27"/>
          <p:cNvSpPr txBox="1"/>
          <p:nvPr/>
        </p:nvSpPr>
        <p:spPr>
          <a:xfrm>
            <a:off x="752653" y="4798231"/>
            <a:ext cx="10686691" cy="114307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tr" sz="2400" b="0" i="0" u="none" strike="noStrike" cap="none">
                <a:solidFill>
                  <a:srgbClr val="000000"/>
                </a:solidFill>
                <a:latin typeface="Calibri"/>
                <a:ea typeface="Calibri"/>
                <a:cs typeface="Calibri"/>
                <a:sym typeface="Calibri"/>
              </a:rPr>
              <a:t>Sanat terapisi, diskalkulisi olan çocukların temel sorununu çözmenin en iyi yollarından biridir!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396815" y="-1"/>
            <a:ext cx="10956985" cy="929147"/>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80000"/>
              <a:buNone/>
            </a:pPr>
            <a:r>
              <a:rPr lang="tr" sz="2500">
                <a:solidFill>
                  <a:schemeClr val="lt1"/>
                </a:solidFill>
              </a:rPr>
              <a:t>Modül 3: Farklı öğrenme seviyelerindeki öğrencilerin eğitimine ilişkin öğretim yöntem ve teknikleri </a:t>
            </a:r>
            <a:br>
              <a:rPr lang="de-DE" sz="2500">
                <a:solidFill>
                  <a:schemeClr val="lt1"/>
                </a:solidFill>
              </a:rPr>
            </a:br>
            <a:r>
              <a:rPr lang="tr" sz="2500">
                <a:solidFill>
                  <a:schemeClr val="lt1"/>
                </a:solidFill>
              </a:rPr>
              <a:t>2. Diskalkulinin üstesinden gelmeye yardımcı stratejiler</a:t>
            </a:r>
            <a:endParaRPr sz="2500">
              <a:solidFill>
                <a:schemeClr val="lt1"/>
              </a:solidFill>
            </a:endParaRPr>
          </a:p>
        </p:txBody>
      </p:sp>
      <p:sp>
        <p:nvSpPr>
          <p:cNvPr id="156" name="Google Shape;156;p28"/>
          <p:cNvSpPr txBox="1">
            <a:spLocks noGrp="1"/>
          </p:cNvSpPr>
          <p:nvPr>
            <p:ph type="body" idx="1"/>
          </p:nvPr>
        </p:nvSpPr>
        <p:spPr>
          <a:xfrm>
            <a:off x="77637" y="1104181"/>
            <a:ext cx="7556739" cy="5003321"/>
          </a:xfrm>
          <a:prstGeom prst="rect">
            <a:avLst/>
          </a:prstGeom>
          <a:noFill/>
          <a:ln>
            <a:noFill/>
          </a:ln>
        </p:spPr>
        <p:txBody>
          <a:bodyPr spcFirstLastPara="1" wrap="square" lIns="91425" tIns="45700" rIns="91425" bIns="45700" anchor="t" anchorCtr="0">
            <a:normAutofit/>
          </a:bodyPr>
          <a:lstStyle/>
          <a:p>
            <a:pPr marL="114300" lvl="0" indent="0" algn="l" rtl="0">
              <a:lnSpc>
                <a:spcPct val="150000"/>
              </a:lnSpc>
              <a:spcBef>
                <a:spcPts val="1000"/>
              </a:spcBef>
              <a:spcAft>
                <a:spcPts val="0"/>
              </a:spcAft>
              <a:buSzPts val="1800"/>
              <a:buNone/>
            </a:pPr>
            <a:r>
              <a:rPr lang="tr-TR" sz="2000" b="1" dirty="0"/>
              <a:t>A</a:t>
            </a:r>
            <a:r>
              <a:rPr lang="tr" sz="2000" b="1" dirty="0"/>
              <a:t>şağıdaki yaratıcı yöntemler </a:t>
            </a:r>
            <a:r>
              <a:rPr lang="tr" sz="2000" dirty="0"/>
              <a:t>kullanılmalıdır.</a:t>
            </a:r>
            <a:endParaRPr dirty="0"/>
          </a:p>
          <a:p>
            <a:pPr marL="114300" lvl="0" indent="0" algn="l" rtl="0">
              <a:lnSpc>
                <a:spcPct val="150000"/>
              </a:lnSpc>
              <a:spcBef>
                <a:spcPts val="1000"/>
              </a:spcBef>
              <a:spcAft>
                <a:spcPts val="0"/>
              </a:spcAft>
              <a:buSzPts val="1800"/>
              <a:buNone/>
            </a:pPr>
            <a:r>
              <a:rPr lang="tr" sz="2000" dirty="0"/>
              <a:t>- parmaklar veya diğer hesaplama araçları;</a:t>
            </a:r>
            <a:endParaRPr dirty="0"/>
          </a:p>
          <a:p>
            <a:pPr marL="114300" lvl="0" indent="0" algn="l" rtl="0">
              <a:lnSpc>
                <a:spcPct val="150000"/>
              </a:lnSpc>
              <a:spcBef>
                <a:spcPts val="1000"/>
              </a:spcBef>
              <a:spcAft>
                <a:spcPts val="0"/>
              </a:spcAft>
              <a:buSzPts val="1800"/>
              <a:buNone/>
            </a:pPr>
            <a:r>
              <a:rPr lang="tr" sz="2000" dirty="0"/>
              <a:t>- doğal malzemeler: zımpara kağıdı veya diğer dokulu kağıtlar;</a:t>
            </a:r>
            <a:endParaRPr dirty="0"/>
          </a:p>
          <a:p>
            <a:pPr marL="114300" lvl="0" indent="0" algn="l" rtl="0">
              <a:lnSpc>
                <a:spcPct val="150000"/>
              </a:lnSpc>
              <a:spcBef>
                <a:spcPts val="1000"/>
              </a:spcBef>
              <a:spcAft>
                <a:spcPts val="0"/>
              </a:spcAft>
              <a:buSzPts val="1800"/>
              <a:buNone/>
            </a:pPr>
            <a:r>
              <a:rPr lang="tr" sz="2000" dirty="0"/>
              <a:t>- diyagramlar, matematiksel kavramların veya görevlerin çizilmesi;</a:t>
            </a:r>
            <a:endParaRPr dirty="0"/>
          </a:p>
          <a:p>
            <a:pPr marL="114300" lvl="0" indent="0" algn="l" rtl="0">
              <a:lnSpc>
                <a:spcPct val="150000"/>
              </a:lnSpc>
              <a:spcBef>
                <a:spcPts val="1000"/>
              </a:spcBef>
              <a:spcAft>
                <a:spcPts val="0"/>
              </a:spcAft>
              <a:buSzPts val="1800"/>
              <a:buNone/>
            </a:pPr>
            <a:r>
              <a:rPr lang="tr" sz="2000" dirty="0"/>
              <a:t>- görevleri ayırmak için renkli kalemler;</a:t>
            </a:r>
            <a:endParaRPr dirty="0"/>
          </a:p>
          <a:p>
            <a:pPr marL="114300" lvl="0" indent="0" algn="l" rtl="0">
              <a:lnSpc>
                <a:spcPct val="150000"/>
              </a:lnSpc>
              <a:spcBef>
                <a:spcPts val="1000"/>
              </a:spcBef>
              <a:spcAft>
                <a:spcPts val="0"/>
              </a:spcAft>
              <a:buSzPts val="1800"/>
              <a:buNone/>
            </a:pPr>
            <a:r>
              <a:rPr lang="tr" sz="2000" dirty="0"/>
              <a:t>- Matematik kavramlarını öğretmek için ritim ve müzik, şiirler ve hikayeler.</a:t>
            </a:r>
            <a:endParaRPr dirty="0"/>
          </a:p>
          <a:p>
            <a:pPr marL="457200" lvl="0" indent="-228600" algn="l" rtl="0">
              <a:lnSpc>
                <a:spcPct val="90000"/>
              </a:lnSpc>
              <a:spcBef>
                <a:spcPts val="1000"/>
              </a:spcBef>
              <a:spcAft>
                <a:spcPts val="0"/>
              </a:spcAft>
              <a:buClr>
                <a:schemeClr val="dk1"/>
              </a:buClr>
              <a:buSzPts val="1800"/>
              <a:buNone/>
            </a:pPr>
            <a:endParaRPr dirty="0"/>
          </a:p>
          <a:p>
            <a:pPr marL="114300" lvl="0" indent="0" algn="l" rtl="0">
              <a:lnSpc>
                <a:spcPct val="90000"/>
              </a:lnSpc>
              <a:spcBef>
                <a:spcPts val="1000"/>
              </a:spcBef>
              <a:spcAft>
                <a:spcPts val="0"/>
              </a:spcAft>
              <a:buSzPts val="1800"/>
              <a:buNone/>
            </a:pPr>
            <a:endParaRPr dirty="0"/>
          </a:p>
        </p:txBody>
      </p:sp>
      <p:pic>
        <p:nvPicPr>
          <p:cNvPr id="157" name="Google Shape;157;p28"/>
          <p:cNvPicPr preferRelativeResize="0"/>
          <p:nvPr/>
        </p:nvPicPr>
        <p:blipFill rotWithShape="1">
          <a:blip r:embed="rId3">
            <a:alphaModFix/>
          </a:blip>
          <a:srcRect/>
          <a:stretch/>
        </p:blipFill>
        <p:spPr>
          <a:xfrm>
            <a:off x="8343699" y="1825625"/>
            <a:ext cx="2096564" cy="3743864"/>
          </a:xfrm>
          <a:prstGeom prst="rect">
            <a:avLst/>
          </a:prstGeom>
          <a:noFill/>
          <a:ln>
            <a:noFill/>
          </a:ln>
        </p:spPr>
      </p:pic>
      <p:sp>
        <p:nvSpPr>
          <p:cNvPr id="158" name="Google Shape;158;p28"/>
          <p:cNvSpPr txBox="1"/>
          <p:nvPr/>
        </p:nvSpPr>
        <p:spPr>
          <a:xfrm>
            <a:off x="8007177" y="5928853"/>
            <a:ext cx="3113903"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500" b="0" i="0" u="none" strike="noStrike" cap="none">
                <a:solidFill>
                  <a:srgbClr val="000000"/>
                </a:solidFill>
                <a:latin typeface="Arial"/>
                <a:ea typeface="Arial"/>
                <a:cs typeface="Arial"/>
                <a:sym typeface="Arial"/>
              </a:rPr>
              <a:t>https://pixabay.com/photos/search/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9"/>
          <p:cNvSpPr txBox="1">
            <a:spLocks noGrp="1"/>
          </p:cNvSpPr>
          <p:nvPr>
            <p:ph type="title"/>
          </p:nvPr>
        </p:nvSpPr>
        <p:spPr>
          <a:xfrm>
            <a:off x="159026" y="-127856"/>
            <a:ext cx="10949871"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000">
                <a:solidFill>
                  <a:schemeClr val="lt1"/>
                </a:solidFill>
              </a:rPr>
              <a:t>Modül 3: Farklı öğrenme seviyelerindeki öğrencilerin eğitimine ilişkin öğretim yöntem ve teknikleri </a:t>
            </a:r>
            <a:br>
              <a:rPr lang="de-DE" sz="2000">
                <a:solidFill>
                  <a:schemeClr val="lt1"/>
                </a:solidFill>
              </a:rPr>
            </a:br>
            <a:r>
              <a:rPr lang="tr" sz="2000">
                <a:solidFill>
                  <a:schemeClr val="lt1"/>
                </a:solidFill>
              </a:rPr>
              <a:t>3. Diskalkulinin üstesinden gelmeye yardımcı etkinlikler</a:t>
            </a:r>
            <a:endParaRPr sz="2000">
              <a:solidFill>
                <a:schemeClr val="lt1"/>
              </a:solidFill>
            </a:endParaRPr>
          </a:p>
        </p:txBody>
      </p:sp>
      <p:sp>
        <p:nvSpPr>
          <p:cNvPr id="164" name="Google Shape;164;p29"/>
          <p:cNvSpPr txBox="1">
            <a:spLocks noGrp="1"/>
          </p:cNvSpPr>
          <p:nvPr>
            <p:ph type="body" idx="1"/>
          </p:nvPr>
        </p:nvSpPr>
        <p:spPr>
          <a:xfrm>
            <a:off x="865189" y="1116205"/>
            <a:ext cx="5157787" cy="823912"/>
          </a:xfrm>
          <a:prstGeom prst="rect">
            <a:avLst/>
          </a:prstGeom>
          <a:noFill/>
          <a:ln>
            <a:noFill/>
          </a:ln>
        </p:spPr>
        <p:txBody>
          <a:bodyPr spcFirstLastPara="1" wrap="square" lIns="91425" tIns="45700" rIns="91425" bIns="45700" anchor="b" anchorCtr="0">
            <a:normAutofit fontScale="77500" lnSpcReduction="20000"/>
          </a:bodyPr>
          <a:lstStyle/>
          <a:p>
            <a:pPr marL="114300" lvl="0" indent="0" algn="ctr" rtl="0">
              <a:lnSpc>
                <a:spcPct val="90000"/>
              </a:lnSpc>
              <a:spcBef>
                <a:spcPts val="1000"/>
              </a:spcBef>
              <a:spcAft>
                <a:spcPts val="0"/>
              </a:spcAft>
              <a:buSzPct val="129032"/>
              <a:buNone/>
            </a:pPr>
            <a:endParaRPr/>
          </a:p>
          <a:p>
            <a:pPr marL="114300" lvl="0" indent="0" algn="ctr" rtl="0">
              <a:lnSpc>
                <a:spcPct val="90000"/>
              </a:lnSpc>
              <a:spcBef>
                <a:spcPts val="1000"/>
              </a:spcBef>
              <a:spcAft>
                <a:spcPts val="0"/>
              </a:spcAft>
              <a:buSzPct val="110599"/>
              <a:buNone/>
            </a:pPr>
            <a:r>
              <a:rPr lang="tr" sz="2800"/>
              <a:t>Rakamları hamuru yapın</a:t>
            </a:r>
            <a:endParaRPr sz="2800"/>
          </a:p>
          <a:p>
            <a:pPr marL="457200" lvl="0" indent="-228600" algn="l" rtl="0">
              <a:lnSpc>
                <a:spcPct val="90000"/>
              </a:lnSpc>
              <a:spcBef>
                <a:spcPts val="1000"/>
              </a:spcBef>
              <a:spcAft>
                <a:spcPts val="0"/>
              </a:spcAft>
              <a:buClr>
                <a:schemeClr val="dk1"/>
              </a:buClr>
              <a:buSzPct val="129032"/>
              <a:buNone/>
            </a:pPr>
            <a:endParaRPr/>
          </a:p>
        </p:txBody>
      </p:sp>
      <p:sp>
        <p:nvSpPr>
          <p:cNvPr id="165" name="Google Shape;165;p29"/>
          <p:cNvSpPr txBox="1">
            <a:spLocks noGrp="1"/>
          </p:cNvSpPr>
          <p:nvPr>
            <p:ph type="body" idx="3"/>
          </p:nvPr>
        </p:nvSpPr>
        <p:spPr>
          <a:xfrm>
            <a:off x="6194427" y="1148011"/>
            <a:ext cx="5183188" cy="823912"/>
          </a:xfrm>
          <a:prstGeom prst="rect">
            <a:avLst/>
          </a:prstGeom>
          <a:noFill/>
          <a:ln>
            <a:noFill/>
          </a:ln>
        </p:spPr>
        <p:txBody>
          <a:bodyPr spcFirstLastPara="1" wrap="square" lIns="91425" tIns="45700" rIns="91425" bIns="45700" anchor="b" anchorCtr="0">
            <a:normAutofit fontScale="77500" lnSpcReduction="20000"/>
          </a:bodyPr>
          <a:lstStyle/>
          <a:p>
            <a:pPr marL="457200" lvl="0" indent="-228600" algn="l" rtl="0">
              <a:lnSpc>
                <a:spcPct val="90000"/>
              </a:lnSpc>
              <a:spcBef>
                <a:spcPts val="1000"/>
              </a:spcBef>
              <a:spcAft>
                <a:spcPts val="0"/>
              </a:spcAft>
              <a:buClr>
                <a:schemeClr val="dk1"/>
              </a:buClr>
              <a:buSzPct val="110599"/>
              <a:buNone/>
            </a:pPr>
            <a:endParaRPr sz="2800"/>
          </a:p>
          <a:p>
            <a:pPr marL="457200" lvl="0" indent="-228600" algn="l" rtl="0">
              <a:lnSpc>
                <a:spcPct val="90000"/>
              </a:lnSpc>
              <a:spcBef>
                <a:spcPts val="1000"/>
              </a:spcBef>
              <a:spcAft>
                <a:spcPts val="0"/>
              </a:spcAft>
              <a:buClr>
                <a:schemeClr val="dk1"/>
              </a:buClr>
              <a:buSzPct val="110599"/>
              <a:buNone/>
            </a:pPr>
            <a:r>
              <a:rPr lang="tr" sz="2800"/>
              <a:t>Sayılara benzeyen resimler çizin.</a:t>
            </a:r>
            <a:endParaRPr/>
          </a:p>
          <a:p>
            <a:pPr marL="457200" lvl="0" indent="-228600" algn="l" rtl="0">
              <a:lnSpc>
                <a:spcPct val="90000"/>
              </a:lnSpc>
              <a:spcBef>
                <a:spcPts val="1000"/>
              </a:spcBef>
              <a:spcAft>
                <a:spcPts val="0"/>
              </a:spcAft>
              <a:buClr>
                <a:schemeClr val="dk1"/>
              </a:buClr>
              <a:buSzPct val="129032"/>
              <a:buNone/>
            </a:pPr>
            <a:endParaRPr/>
          </a:p>
        </p:txBody>
      </p:sp>
      <p:pic>
        <p:nvPicPr>
          <p:cNvPr id="166" name="Google Shape;166;p29"/>
          <p:cNvPicPr preferRelativeResize="0"/>
          <p:nvPr/>
        </p:nvPicPr>
        <p:blipFill rotWithShape="1">
          <a:blip r:embed="rId3">
            <a:alphaModFix/>
          </a:blip>
          <a:srcRect/>
          <a:stretch/>
        </p:blipFill>
        <p:spPr>
          <a:xfrm>
            <a:off x="5762143" y="2203461"/>
            <a:ext cx="6047756" cy="3645724"/>
          </a:xfrm>
          <a:prstGeom prst="rect">
            <a:avLst/>
          </a:prstGeom>
          <a:noFill/>
          <a:ln>
            <a:noFill/>
          </a:ln>
        </p:spPr>
      </p:pic>
      <p:pic>
        <p:nvPicPr>
          <p:cNvPr id="167" name="Google Shape;167;p29"/>
          <p:cNvPicPr preferRelativeResize="0"/>
          <p:nvPr/>
        </p:nvPicPr>
        <p:blipFill rotWithShape="1">
          <a:blip r:embed="rId4">
            <a:alphaModFix/>
          </a:blip>
          <a:srcRect/>
          <a:stretch/>
        </p:blipFill>
        <p:spPr>
          <a:xfrm>
            <a:off x="836612" y="2203461"/>
            <a:ext cx="4880730" cy="3583697"/>
          </a:xfrm>
          <a:prstGeom prst="rect">
            <a:avLst/>
          </a:prstGeom>
          <a:noFill/>
          <a:ln>
            <a:noFill/>
          </a:ln>
        </p:spPr>
      </p:pic>
      <p:sp>
        <p:nvSpPr>
          <p:cNvPr id="168" name="Google Shape;168;p29"/>
          <p:cNvSpPr txBox="1"/>
          <p:nvPr/>
        </p:nvSpPr>
        <p:spPr>
          <a:xfrm>
            <a:off x="836612" y="5864373"/>
            <a:ext cx="4500367"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
        <p:nvSpPr>
          <p:cNvPr id="169" name="Google Shape;169;p29"/>
          <p:cNvSpPr txBox="1"/>
          <p:nvPr/>
        </p:nvSpPr>
        <p:spPr>
          <a:xfrm>
            <a:off x="6166901" y="5939779"/>
            <a:ext cx="6112476"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0"/>
          <p:cNvSpPr txBox="1">
            <a:spLocks noGrp="1"/>
          </p:cNvSpPr>
          <p:nvPr>
            <p:ph type="title"/>
          </p:nvPr>
        </p:nvSpPr>
        <p:spPr>
          <a:xfrm>
            <a:off x="111318" y="-71976"/>
            <a:ext cx="11079123" cy="97842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400">
                <a:solidFill>
                  <a:schemeClr val="lt1"/>
                </a:solidFill>
              </a:rPr>
              <a:t>Modül 3: Farklı öğrenme seviyelerindeki öğrencilerin eğitimine ilişkin öğretim yöntem ve teknikleri </a:t>
            </a:r>
            <a:br>
              <a:rPr lang="de-DE" sz="2400">
                <a:solidFill>
                  <a:schemeClr val="lt1"/>
                </a:solidFill>
              </a:rPr>
            </a:br>
            <a:r>
              <a:rPr lang="tr" sz="2400">
                <a:solidFill>
                  <a:schemeClr val="lt1"/>
                </a:solidFill>
              </a:rPr>
              <a:t>3. Diskalkulinin üstesinden gelmeye yardımcı etkinlikler</a:t>
            </a:r>
            <a:endParaRPr sz="2400">
              <a:solidFill>
                <a:schemeClr val="lt1"/>
              </a:solidFill>
            </a:endParaRPr>
          </a:p>
        </p:txBody>
      </p:sp>
      <p:sp>
        <p:nvSpPr>
          <p:cNvPr id="175" name="Google Shape;175;p30"/>
          <p:cNvSpPr txBox="1">
            <a:spLocks noGrp="1"/>
          </p:cNvSpPr>
          <p:nvPr>
            <p:ph type="body" idx="1"/>
          </p:nvPr>
        </p:nvSpPr>
        <p:spPr>
          <a:xfrm>
            <a:off x="302151" y="1327868"/>
            <a:ext cx="5630490" cy="1102926"/>
          </a:xfrm>
          <a:prstGeom prst="rect">
            <a:avLst/>
          </a:prstGeom>
          <a:noFill/>
          <a:ln>
            <a:noFill/>
          </a:ln>
        </p:spPr>
        <p:txBody>
          <a:bodyPr spcFirstLastPara="1" wrap="square" lIns="91425" tIns="45700" rIns="91425" bIns="45700" anchor="b" anchorCtr="0">
            <a:normAutofit fontScale="92500" lnSpcReduction="20000"/>
          </a:bodyPr>
          <a:lstStyle/>
          <a:p>
            <a:pPr marL="457200" lvl="0" indent="-228600" algn="ctr" rtl="0">
              <a:lnSpc>
                <a:spcPct val="90000"/>
              </a:lnSpc>
              <a:spcBef>
                <a:spcPts val="1000"/>
              </a:spcBef>
              <a:spcAft>
                <a:spcPts val="0"/>
              </a:spcAft>
              <a:buSzPct val="108108"/>
              <a:buNone/>
            </a:pPr>
            <a:endParaRPr/>
          </a:p>
          <a:p>
            <a:pPr marL="457200" lvl="0" indent="-228600" algn="ctr" rtl="0">
              <a:lnSpc>
                <a:spcPct val="90000"/>
              </a:lnSpc>
              <a:spcBef>
                <a:spcPts val="1000"/>
              </a:spcBef>
              <a:spcAft>
                <a:spcPts val="0"/>
              </a:spcAft>
              <a:buSzPct val="99792"/>
              <a:buNone/>
            </a:pPr>
            <a:r>
              <a:rPr lang="tr" sz="2600"/>
              <a:t>Farklı ruh halindeki insanlara benzeyen sayıları boyayın.</a:t>
            </a:r>
            <a:endParaRPr/>
          </a:p>
          <a:p>
            <a:pPr marL="114300" lvl="0" indent="0" algn="l" rtl="0">
              <a:lnSpc>
                <a:spcPct val="90000"/>
              </a:lnSpc>
              <a:spcBef>
                <a:spcPts val="1000"/>
              </a:spcBef>
              <a:spcAft>
                <a:spcPts val="0"/>
              </a:spcAft>
              <a:buSzPct val="108108"/>
              <a:buNone/>
            </a:pPr>
            <a:endParaRPr/>
          </a:p>
        </p:txBody>
      </p:sp>
      <p:sp>
        <p:nvSpPr>
          <p:cNvPr id="176" name="Google Shape;176;p3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tr"/>
              <a:t>http://kristianaweebly.weebly.com/uploads/1/8/5/2/18524958/sup_mokiniu_matematikos_mokymo_ypatumai.pdf</a:t>
            </a:r>
            <a:endParaRPr/>
          </a:p>
          <a:p>
            <a:pPr marL="457200" lvl="0" indent="-228600" algn="l" rtl="0">
              <a:lnSpc>
                <a:spcPct val="90000"/>
              </a:lnSpc>
              <a:spcBef>
                <a:spcPts val="1000"/>
              </a:spcBef>
              <a:spcAft>
                <a:spcPts val="0"/>
              </a:spcAft>
              <a:buClr>
                <a:schemeClr val="dk1"/>
              </a:buClr>
              <a:buSzPts val="1800"/>
              <a:buNone/>
            </a:pPr>
            <a:endParaRPr/>
          </a:p>
        </p:txBody>
      </p:sp>
      <p:sp>
        <p:nvSpPr>
          <p:cNvPr id="177" name="Google Shape;177;p30"/>
          <p:cNvSpPr txBox="1">
            <a:spLocks noGrp="1"/>
          </p:cNvSpPr>
          <p:nvPr>
            <p:ph type="body" idx="3"/>
          </p:nvPr>
        </p:nvSpPr>
        <p:spPr>
          <a:xfrm>
            <a:off x="6259360" y="1327868"/>
            <a:ext cx="5096027" cy="882595"/>
          </a:xfrm>
          <a:prstGeom prst="rect">
            <a:avLst/>
          </a:prstGeom>
          <a:noFill/>
          <a:ln>
            <a:noFill/>
          </a:ln>
        </p:spPr>
        <p:txBody>
          <a:bodyPr spcFirstLastPara="1" wrap="square" lIns="91425" tIns="45700" rIns="91425" bIns="45700" anchor="b" anchorCtr="0">
            <a:normAutofit fontScale="92500" lnSpcReduction="20000"/>
          </a:bodyPr>
          <a:lstStyle/>
          <a:p>
            <a:pPr marL="457200" lvl="0" indent="-228600" algn="l" rtl="0">
              <a:lnSpc>
                <a:spcPct val="90000"/>
              </a:lnSpc>
              <a:spcBef>
                <a:spcPts val="1000"/>
              </a:spcBef>
              <a:spcAft>
                <a:spcPts val="0"/>
              </a:spcAft>
              <a:buClr>
                <a:schemeClr val="dk1"/>
              </a:buClr>
              <a:buSzPct val="99792"/>
              <a:buNone/>
            </a:pPr>
            <a:r>
              <a:rPr lang="tr" sz="2600"/>
              <a:t>0'dan 10'a kadar sayıları bulun</a:t>
            </a:r>
            <a:endParaRPr/>
          </a:p>
          <a:p>
            <a:pPr marL="457200" lvl="0" indent="-228600" algn="l" rtl="0">
              <a:lnSpc>
                <a:spcPct val="90000"/>
              </a:lnSpc>
              <a:spcBef>
                <a:spcPts val="1000"/>
              </a:spcBef>
              <a:spcAft>
                <a:spcPts val="0"/>
              </a:spcAft>
              <a:buClr>
                <a:schemeClr val="dk1"/>
              </a:buClr>
              <a:buSzPct val="108108"/>
              <a:buNone/>
            </a:pPr>
            <a:endParaRPr/>
          </a:p>
        </p:txBody>
      </p:sp>
      <p:pic>
        <p:nvPicPr>
          <p:cNvPr id="178" name="Google Shape;178;p30"/>
          <p:cNvPicPr preferRelativeResize="0"/>
          <p:nvPr/>
        </p:nvPicPr>
        <p:blipFill rotWithShape="1">
          <a:blip r:embed="rId3">
            <a:alphaModFix/>
          </a:blip>
          <a:srcRect/>
          <a:stretch/>
        </p:blipFill>
        <p:spPr>
          <a:xfrm>
            <a:off x="6567777" y="2090715"/>
            <a:ext cx="4407254" cy="3306732"/>
          </a:xfrm>
          <a:prstGeom prst="rect">
            <a:avLst/>
          </a:prstGeom>
          <a:noFill/>
          <a:ln>
            <a:noFill/>
          </a:ln>
        </p:spPr>
      </p:pic>
      <p:pic>
        <p:nvPicPr>
          <p:cNvPr id="179" name="Google Shape;179;p30"/>
          <p:cNvPicPr preferRelativeResize="0"/>
          <p:nvPr/>
        </p:nvPicPr>
        <p:blipFill rotWithShape="1">
          <a:blip r:embed="rId4">
            <a:alphaModFix/>
          </a:blip>
          <a:srcRect/>
          <a:stretch/>
        </p:blipFill>
        <p:spPr>
          <a:xfrm>
            <a:off x="352505" y="2232118"/>
            <a:ext cx="2849199" cy="3121933"/>
          </a:xfrm>
          <a:prstGeom prst="rect">
            <a:avLst/>
          </a:prstGeom>
          <a:noFill/>
          <a:ln>
            <a:noFill/>
          </a:ln>
        </p:spPr>
      </p:pic>
      <p:pic>
        <p:nvPicPr>
          <p:cNvPr id="180" name="Google Shape;180;p30"/>
          <p:cNvPicPr preferRelativeResize="0"/>
          <p:nvPr/>
        </p:nvPicPr>
        <p:blipFill rotWithShape="1">
          <a:blip r:embed="rId5">
            <a:alphaModFix/>
          </a:blip>
          <a:srcRect/>
          <a:stretch/>
        </p:blipFill>
        <p:spPr>
          <a:xfrm>
            <a:off x="3201704" y="2232117"/>
            <a:ext cx="2860805" cy="3121934"/>
          </a:xfrm>
          <a:prstGeom prst="rect">
            <a:avLst/>
          </a:prstGeom>
          <a:noFill/>
          <a:ln>
            <a:noFill/>
          </a:ln>
        </p:spPr>
      </p:pic>
      <p:sp>
        <p:nvSpPr>
          <p:cNvPr id="181" name="Google Shape;181;p30"/>
          <p:cNvSpPr txBox="1"/>
          <p:nvPr/>
        </p:nvSpPr>
        <p:spPr>
          <a:xfrm>
            <a:off x="302151" y="5627009"/>
            <a:ext cx="6112476"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
        <p:nvSpPr>
          <p:cNvPr id="182" name="Google Shape;182;p30"/>
          <p:cNvSpPr txBox="1"/>
          <p:nvPr/>
        </p:nvSpPr>
        <p:spPr>
          <a:xfrm>
            <a:off x="7101005" y="5530132"/>
            <a:ext cx="4407254" cy="1738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1"/>
          <p:cNvSpPr txBox="1">
            <a:spLocks noGrp="1"/>
          </p:cNvSpPr>
          <p:nvPr>
            <p:ph type="title"/>
          </p:nvPr>
        </p:nvSpPr>
        <p:spPr>
          <a:xfrm>
            <a:off x="86264" y="192597"/>
            <a:ext cx="11267536" cy="54173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300">
                <a:solidFill>
                  <a:schemeClr val="lt1"/>
                </a:solidFill>
              </a:rPr>
              <a:t>Modül 3: Farklı öğrenme seviyelerindeki öğrencilerin eğitimine ilişkin öğretim yöntem ve teknikleri </a:t>
            </a:r>
            <a:br>
              <a:rPr lang="de-DE" sz="2300">
                <a:solidFill>
                  <a:schemeClr val="lt1"/>
                </a:solidFill>
              </a:rPr>
            </a:br>
            <a:r>
              <a:rPr lang="tr" sz="2300">
                <a:solidFill>
                  <a:schemeClr val="lt1"/>
                </a:solidFill>
              </a:rPr>
              <a:t>3. Diskalkulinin üstesinden gelmeye yardımcı etkinlikler</a:t>
            </a:r>
            <a:endParaRPr sz="2300">
              <a:solidFill>
                <a:schemeClr val="lt1"/>
              </a:solidFill>
            </a:endParaRPr>
          </a:p>
        </p:txBody>
      </p:sp>
      <p:sp>
        <p:nvSpPr>
          <p:cNvPr id="188" name="Google Shape;188;p31"/>
          <p:cNvSpPr txBox="1">
            <a:spLocks noGrp="1"/>
          </p:cNvSpPr>
          <p:nvPr>
            <p:ph type="body" idx="1"/>
          </p:nvPr>
        </p:nvSpPr>
        <p:spPr>
          <a:xfrm>
            <a:off x="86264" y="993913"/>
            <a:ext cx="11864546" cy="4957226"/>
          </a:xfrm>
          <a:prstGeom prst="rect">
            <a:avLst/>
          </a:prstGeom>
          <a:noFill/>
          <a:ln>
            <a:noFill/>
          </a:ln>
        </p:spPr>
        <p:txBody>
          <a:bodyPr spcFirstLastPara="1" wrap="square" lIns="91425" tIns="45700" rIns="91425" bIns="45700" anchor="t" anchorCtr="0">
            <a:normAutofit/>
          </a:bodyPr>
          <a:lstStyle/>
          <a:p>
            <a:pPr marL="114300" lvl="0" indent="0" algn="ctr" rtl="0">
              <a:lnSpc>
                <a:spcPct val="90000"/>
              </a:lnSpc>
              <a:spcBef>
                <a:spcPts val="1000"/>
              </a:spcBef>
              <a:spcAft>
                <a:spcPts val="0"/>
              </a:spcAft>
              <a:buSzPts val="1800"/>
              <a:buNone/>
            </a:pPr>
            <a:r>
              <a:rPr lang="tr" sz="2400"/>
              <a:t>Matematik öğrenmeye yönelik oyunlar</a:t>
            </a:r>
            <a:endParaRPr sz="2400"/>
          </a:p>
          <a:p>
            <a:pPr marL="114300" lvl="0" indent="0" algn="ctr" rtl="0">
              <a:lnSpc>
                <a:spcPct val="90000"/>
              </a:lnSpc>
              <a:spcBef>
                <a:spcPts val="1000"/>
              </a:spcBef>
              <a:spcAft>
                <a:spcPts val="0"/>
              </a:spcAft>
              <a:buSzPts val="1800"/>
              <a:buNone/>
            </a:pPr>
            <a:r>
              <a:rPr lang="tr" sz="2400"/>
              <a:t>Bir matematik peri masalı örneği</a:t>
            </a:r>
            <a:endParaRPr sz="2400"/>
          </a:p>
          <a:p>
            <a:pPr marL="114300" lvl="0" indent="0" algn="l" rtl="0">
              <a:lnSpc>
                <a:spcPct val="90000"/>
              </a:lnSpc>
              <a:spcBef>
                <a:spcPts val="1000"/>
              </a:spcBef>
              <a:spcAft>
                <a:spcPts val="0"/>
              </a:spcAft>
              <a:buSzPts val="1800"/>
              <a:buNone/>
            </a:pPr>
            <a:endParaRPr sz="2400"/>
          </a:p>
          <a:p>
            <a:pPr marL="114300" lvl="0" indent="0" algn="l" rtl="0">
              <a:lnSpc>
                <a:spcPct val="90000"/>
              </a:lnSpc>
              <a:spcBef>
                <a:spcPts val="1000"/>
              </a:spcBef>
              <a:spcAft>
                <a:spcPts val="0"/>
              </a:spcAft>
              <a:buSzPts val="1800"/>
              <a:buNone/>
            </a:pPr>
            <a:endParaRPr/>
          </a:p>
          <a:p>
            <a:pPr marL="114300" lvl="0" indent="0" algn="l" rtl="0">
              <a:lnSpc>
                <a:spcPct val="90000"/>
              </a:lnSpc>
              <a:spcBef>
                <a:spcPts val="1000"/>
              </a:spcBef>
              <a:spcAft>
                <a:spcPts val="0"/>
              </a:spcAft>
              <a:buSzPts val="1800"/>
              <a:buNone/>
            </a:pPr>
            <a:endParaRPr/>
          </a:p>
          <a:p>
            <a:pPr marL="114300" lvl="0" indent="0" algn="l" rtl="0">
              <a:lnSpc>
                <a:spcPct val="90000"/>
              </a:lnSpc>
              <a:spcBef>
                <a:spcPts val="1000"/>
              </a:spcBef>
              <a:spcAft>
                <a:spcPts val="0"/>
              </a:spcAft>
              <a:buSzPts val="1800"/>
              <a:buNone/>
            </a:pPr>
            <a:endParaRPr/>
          </a:p>
        </p:txBody>
      </p:sp>
      <p:sp>
        <p:nvSpPr>
          <p:cNvPr id="189" name="Google Shape;189;p31"/>
          <p:cNvSpPr txBox="1"/>
          <p:nvPr/>
        </p:nvSpPr>
        <p:spPr>
          <a:xfrm>
            <a:off x="259743" y="2313830"/>
            <a:ext cx="11672514" cy="37548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1400" b="0" i="0" u="none" strike="noStrike" cap="none" dirty="0">
                <a:solidFill>
                  <a:srgbClr val="000000"/>
                </a:solidFill>
                <a:latin typeface="Arial"/>
                <a:ea typeface="Arial"/>
                <a:cs typeface="Arial"/>
                <a:sym typeface="Arial"/>
              </a:rPr>
              <a:t>Büyük bir bahçede, eski bir elma ağacı kütüğünün altında tuhaf renkli cüceler yaşıyordu. Çok fazla yoktu, sadece sekiz kişiydi. Hepsi yeşil şapka takıyordu ve yalnızca birkaç cücenin kırmızı ayakkabısı vardı. Geri kalanlar çivinin ucunda gümüş toplar bulunan mavi terlikler giymişlerdi. İçlerinden üçü sakallı ve tamamen keldi, geri kalanların küçük başlarında on tuhaf örgü vardı. Hepsi kirazları çok seviyorlardı ama bahçenin kenarında yetişiyorlardı. Erken kalkmaları gerekiyordu çünkü bahçenin kenarına varmak üç saat sürüyordu ve kiraz ağacına ulaşmak için 90 metre koşmak gerekiyordu. Döndüklerinde kahvaltı yaptılar ve iki saat uyudular, öğleden sonraları ise domino oynamayı seviyorlardı. Tüm oyunları bitirdikten sonra saat tam 14.00’te kestirmeye gittiler ve gece 2'de kalktılar. Kalktıklarında çeşitli faaliyetlerle meşgul oldular: Kimisi böceğe bindi, kimisi elma ağaçlarının zirvesine tırmandı, kimisi ortalığı topladı, kimisi dağınık yığınları beş kişilik düzgün sepetlere koydu. Akşam saat 17.00 civarında, herkes acıktığında, polen ve çiy damlalarından ve arılardan elde edilen bol baldan krepler toplayıp pişirdiler. Hepsi dulavratotu yapraklarına sarılmıştı, her cüce için iki tane vardı. Cüceler günü tam olarak saat 20.00'de eski bir elma ağacı kütüğünün altındaki sarı yataklarda tatlı tatlı uykuya daldıklarında sona erdi.</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tr" sz="1400" b="0" i="0" u="none" strike="noStrike" cap="none" dirty="0">
                <a:solidFill>
                  <a:srgbClr val="000000"/>
                </a:solidFill>
                <a:latin typeface="Arial"/>
                <a:ea typeface="Arial"/>
                <a:cs typeface="Arial"/>
                <a:sym typeface="Arial"/>
              </a:rPr>
              <a:t>Olası sorular:</a:t>
            </a:r>
            <a:endParaRPr dirty="0"/>
          </a:p>
          <a:p>
            <a:pPr marL="0" marR="0" lvl="0" indent="0" algn="l" rtl="0">
              <a:lnSpc>
                <a:spcPct val="100000"/>
              </a:lnSpc>
              <a:spcBef>
                <a:spcPts val="0"/>
              </a:spcBef>
              <a:spcAft>
                <a:spcPts val="0"/>
              </a:spcAft>
              <a:buNone/>
            </a:pPr>
            <a:r>
              <a:rPr lang="tr" sz="1400" b="0" i="0" u="none" strike="noStrike" cap="none" dirty="0">
                <a:solidFill>
                  <a:srgbClr val="000000"/>
                </a:solidFill>
                <a:latin typeface="Arial"/>
                <a:ea typeface="Arial"/>
                <a:cs typeface="Arial"/>
                <a:sym typeface="Arial"/>
              </a:rPr>
              <a:t>Kaç cücenin kırmızı ayakkabısı yoktu? (6) Kaç cüce, ucunda gümüş toplar olan mavi terlikler giyiyordu? (6) Kaç cüce tuhaf paltolar giyiyordu? (5) Toplamda kaç örgü örüldü? (50) Cüceler kiraz ağacına doğru koşarak bir saatte kaç metre yol kat ettiler? (30 metre) Cüceler ne zaman kahvaltı yaptılar? (saat 12) Altı örümceği beşer birer dizerlerse cücelerin toplamda kaç bloğa ihtiyacı olacak? (30)</a:t>
            </a:r>
            <a:endParaRPr dirty="0"/>
          </a:p>
          <a:p>
            <a:pPr marL="0" marR="0" lvl="0" indent="0" algn="l" rtl="0">
              <a:lnSpc>
                <a:spcPct val="100000"/>
              </a:lnSpc>
              <a:spcBef>
                <a:spcPts val="0"/>
              </a:spcBef>
              <a:spcAft>
                <a:spcPts val="0"/>
              </a:spcAft>
              <a:buNone/>
            </a:pPr>
            <a:r>
              <a:rPr lang="tr" sz="1400" b="0" i="0" u="none" strike="noStrike" cap="none" dirty="0">
                <a:solidFill>
                  <a:srgbClr val="000000"/>
                </a:solidFill>
                <a:latin typeface="Arial"/>
                <a:ea typeface="Arial"/>
                <a:cs typeface="Arial"/>
                <a:sym typeface="Arial"/>
              </a:rPr>
              <a:t>Cücelerin akşam yemeği için toplam kaç krep yapması gerekiyor? (16) Bir cüce günü ne kadardır? (14 saat)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2"/>
          <p:cNvSpPr txBox="1">
            <a:spLocks noGrp="1"/>
          </p:cNvSpPr>
          <p:nvPr>
            <p:ph type="title"/>
          </p:nvPr>
        </p:nvSpPr>
        <p:spPr>
          <a:xfrm>
            <a:off x="0" y="-103367"/>
            <a:ext cx="11353800" cy="101022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400">
                <a:solidFill>
                  <a:schemeClr val="lt1"/>
                </a:solidFill>
              </a:rPr>
              <a:t>Modül 3: Farklı öğrenme seviyelerindeki öğrencilerin eğitimine ilişkin öğretim yöntem ve teknikleri </a:t>
            </a:r>
            <a:br>
              <a:rPr lang="de-DE" sz="2400">
                <a:solidFill>
                  <a:schemeClr val="lt1"/>
                </a:solidFill>
              </a:rPr>
            </a:br>
            <a:r>
              <a:rPr lang="tr" sz="2400">
                <a:solidFill>
                  <a:schemeClr val="lt1"/>
                </a:solidFill>
              </a:rPr>
              <a:t>3. Diskalkulinin üstesinden gelmeye yardımcı etkinlikler</a:t>
            </a:r>
            <a:endParaRPr sz="2400">
              <a:solidFill>
                <a:schemeClr val="lt1"/>
              </a:solidFill>
            </a:endParaRPr>
          </a:p>
        </p:txBody>
      </p:sp>
      <p:sp>
        <p:nvSpPr>
          <p:cNvPr id="195" name="Google Shape;195;p32"/>
          <p:cNvSpPr txBox="1">
            <a:spLocks noGrp="1"/>
          </p:cNvSpPr>
          <p:nvPr>
            <p:ph type="body" idx="1"/>
          </p:nvPr>
        </p:nvSpPr>
        <p:spPr>
          <a:xfrm>
            <a:off x="119270" y="1825625"/>
            <a:ext cx="5900530" cy="4103227"/>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tr" sz="2400"/>
              <a:t>Bahçemizin ortasında bir sürü çilek bulabilirsiniz. Kiraz orada çok güzel asılı duruyor. bir sayı değil mi </a:t>
            </a:r>
            <a:r>
              <a:rPr lang="tr"/>
              <a:t>..</a:t>
            </a:r>
            <a:endParaRPr/>
          </a:p>
          <a:p>
            <a:pPr marL="114300" lvl="0" indent="0" algn="l" rtl="0">
              <a:lnSpc>
                <a:spcPct val="90000"/>
              </a:lnSpc>
              <a:spcBef>
                <a:spcPts val="1000"/>
              </a:spcBef>
              <a:spcAft>
                <a:spcPts val="0"/>
              </a:spcAft>
              <a:buSzPts val="1800"/>
              <a:buNone/>
            </a:pPr>
            <a:endParaRPr/>
          </a:p>
          <a:p>
            <a:pPr marL="114300" lvl="0" indent="0" algn="l" rtl="0">
              <a:lnSpc>
                <a:spcPct val="90000"/>
              </a:lnSpc>
              <a:spcBef>
                <a:spcPts val="1000"/>
              </a:spcBef>
              <a:spcAft>
                <a:spcPts val="0"/>
              </a:spcAft>
              <a:buSzPts val="1800"/>
              <a:buNone/>
            </a:pPr>
            <a:endParaRPr/>
          </a:p>
          <a:p>
            <a:pPr marL="114300" lvl="0" indent="0" algn="l" rtl="0">
              <a:lnSpc>
                <a:spcPct val="90000"/>
              </a:lnSpc>
              <a:spcBef>
                <a:spcPts val="1000"/>
              </a:spcBef>
              <a:spcAft>
                <a:spcPts val="0"/>
              </a:spcAft>
              <a:buSzPts val="1800"/>
              <a:buNone/>
            </a:pPr>
            <a:r>
              <a:rPr lang="tr" sz="2400"/>
              <a:t>Yuvarlaktır, yumuşaktır ve bir ip ile bağlanmıştır. Onu taşıdığınızda gökyüzüne uçar. bir sayı değil mi..</a:t>
            </a:r>
            <a:endParaRPr/>
          </a:p>
        </p:txBody>
      </p:sp>
      <p:sp>
        <p:nvSpPr>
          <p:cNvPr id="196" name="Google Shape;196;p32"/>
          <p:cNvSpPr txBox="1">
            <a:spLocks noGrp="1"/>
          </p:cNvSpPr>
          <p:nvPr>
            <p:ph type="body" idx="2"/>
          </p:nvPr>
        </p:nvSpPr>
        <p:spPr>
          <a:xfrm>
            <a:off x="6019800" y="1825625"/>
            <a:ext cx="5334000" cy="4103227"/>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tr" sz="2400"/>
              <a:t>Karanlık olduğunda ve ışıksız yaşamak korkutucu olduğunda. Lambayı yak.</a:t>
            </a:r>
            <a:endParaRPr/>
          </a:p>
          <a:p>
            <a:pPr marL="114300" lvl="0" indent="0" algn="l" rtl="0">
              <a:lnSpc>
                <a:spcPct val="90000"/>
              </a:lnSpc>
              <a:spcBef>
                <a:spcPts val="1000"/>
              </a:spcBef>
              <a:spcAft>
                <a:spcPts val="0"/>
              </a:spcAft>
              <a:buSzPts val="1800"/>
              <a:buNone/>
            </a:pPr>
            <a:r>
              <a:rPr lang="tr" sz="2400"/>
              <a:t>Öyle görünüyor .....</a:t>
            </a:r>
            <a:endParaRPr/>
          </a:p>
          <a:p>
            <a:pPr marL="114300" lvl="0" indent="0" algn="l" rtl="0">
              <a:lnSpc>
                <a:spcPct val="100000"/>
              </a:lnSpc>
              <a:spcBef>
                <a:spcPts val="1000"/>
              </a:spcBef>
              <a:spcAft>
                <a:spcPts val="0"/>
              </a:spcAft>
              <a:buSzPts val="1800"/>
              <a:buNone/>
            </a:pPr>
            <a:endParaRPr sz="2400"/>
          </a:p>
          <a:p>
            <a:pPr marL="114300" lvl="0" indent="0" algn="l" rtl="0">
              <a:lnSpc>
                <a:spcPct val="100000"/>
              </a:lnSpc>
              <a:spcBef>
                <a:spcPts val="1000"/>
              </a:spcBef>
              <a:spcAft>
                <a:spcPts val="0"/>
              </a:spcAft>
              <a:buSzPts val="1800"/>
              <a:buNone/>
            </a:pPr>
            <a:endParaRPr sz="2400"/>
          </a:p>
          <a:p>
            <a:pPr marL="114300" lvl="0" indent="0" algn="l" rtl="0">
              <a:lnSpc>
                <a:spcPct val="100000"/>
              </a:lnSpc>
              <a:spcBef>
                <a:spcPts val="1000"/>
              </a:spcBef>
              <a:spcAft>
                <a:spcPts val="0"/>
              </a:spcAft>
              <a:buSzPts val="1800"/>
              <a:buNone/>
            </a:pPr>
            <a:r>
              <a:rPr lang="tr" sz="2400"/>
              <a:t>Hey dikenli kirpi, çok güzel bir elma taşıyorsun. Çıkardıktan sonra bir göz atın. Bir elma benziyor ....</a:t>
            </a:r>
            <a:endParaRPr/>
          </a:p>
        </p:txBody>
      </p:sp>
      <p:pic>
        <p:nvPicPr>
          <p:cNvPr id="197" name="Google Shape;197;p32"/>
          <p:cNvPicPr preferRelativeResize="0"/>
          <p:nvPr/>
        </p:nvPicPr>
        <p:blipFill rotWithShape="1">
          <a:blip r:embed="rId3">
            <a:alphaModFix/>
          </a:blip>
          <a:srcRect/>
          <a:stretch/>
        </p:blipFill>
        <p:spPr>
          <a:xfrm>
            <a:off x="2996112" y="4916904"/>
            <a:ext cx="908019" cy="1011948"/>
          </a:xfrm>
          <a:prstGeom prst="rect">
            <a:avLst/>
          </a:prstGeom>
          <a:noFill/>
          <a:ln>
            <a:noFill/>
          </a:ln>
        </p:spPr>
      </p:pic>
      <p:pic>
        <p:nvPicPr>
          <p:cNvPr id="198" name="Google Shape;198;p32"/>
          <p:cNvPicPr preferRelativeResize="0"/>
          <p:nvPr/>
        </p:nvPicPr>
        <p:blipFill rotWithShape="1">
          <a:blip r:embed="rId4">
            <a:alphaModFix/>
          </a:blip>
          <a:srcRect/>
          <a:stretch/>
        </p:blipFill>
        <p:spPr>
          <a:xfrm>
            <a:off x="10484112" y="2377323"/>
            <a:ext cx="693480" cy="1165961"/>
          </a:xfrm>
          <a:prstGeom prst="rect">
            <a:avLst/>
          </a:prstGeom>
          <a:noFill/>
          <a:ln>
            <a:noFill/>
          </a:ln>
        </p:spPr>
      </p:pic>
      <p:pic>
        <p:nvPicPr>
          <p:cNvPr id="199" name="Google Shape;199;p32"/>
          <p:cNvPicPr preferRelativeResize="0"/>
          <p:nvPr/>
        </p:nvPicPr>
        <p:blipFill rotWithShape="1">
          <a:blip r:embed="rId5">
            <a:alphaModFix/>
          </a:blip>
          <a:srcRect/>
          <a:stretch/>
        </p:blipFill>
        <p:spPr>
          <a:xfrm>
            <a:off x="10111534" y="5009397"/>
            <a:ext cx="922100" cy="983065"/>
          </a:xfrm>
          <a:prstGeom prst="rect">
            <a:avLst/>
          </a:prstGeom>
          <a:noFill/>
          <a:ln>
            <a:noFill/>
          </a:ln>
        </p:spPr>
      </p:pic>
      <p:pic>
        <p:nvPicPr>
          <p:cNvPr id="200" name="Google Shape;200;p32"/>
          <p:cNvPicPr preferRelativeResize="0"/>
          <p:nvPr/>
        </p:nvPicPr>
        <p:blipFill rotWithShape="1">
          <a:blip r:embed="rId6">
            <a:alphaModFix/>
          </a:blip>
          <a:srcRect/>
          <a:stretch/>
        </p:blipFill>
        <p:spPr>
          <a:xfrm>
            <a:off x="4100016" y="2746951"/>
            <a:ext cx="906859" cy="13640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3"/>
          <p:cNvSpPr txBox="1">
            <a:spLocks noGrp="1"/>
          </p:cNvSpPr>
          <p:nvPr>
            <p:ph type="title"/>
          </p:nvPr>
        </p:nvSpPr>
        <p:spPr>
          <a:xfrm>
            <a:off x="79513" y="0"/>
            <a:ext cx="11044361" cy="82391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300">
                <a:solidFill>
                  <a:schemeClr val="lt1"/>
                </a:solidFill>
              </a:rPr>
              <a:t>Modül 3: Farklı öğrenme seviyelerindeki öğrencilerin eğitimine ilişkin öğretim yöntem ve teknikleri </a:t>
            </a:r>
            <a:br>
              <a:rPr lang="de-DE" sz="2300">
                <a:solidFill>
                  <a:schemeClr val="lt1"/>
                </a:solidFill>
              </a:rPr>
            </a:br>
            <a:r>
              <a:rPr lang="tr" sz="2300">
                <a:solidFill>
                  <a:schemeClr val="lt1"/>
                </a:solidFill>
              </a:rPr>
              <a:t>3. Diskalkulinin üstesinden gelmeye yardımcı etkinlikler</a:t>
            </a:r>
            <a:endParaRPr sz="2300">
              <a:solidFill>
                <a:schemeClr val="lt1"/>
              </a:solidFill>
            </a:endParaRPr>
          </a:p>
        </p:txBody>
      </p:sp>
      <p:sp>
        <p:nvSpPr>
          <p:cNvPr id="206" name="Google Shape;206;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p>
            <a:pPr marL="457200" lvl="0" indent="-228600" algn="l" rtl="0">
              <a:lnSpc>
                <a:spcPct val="90000"/>
              </a:lnSpc>
              <a:spcBef>
                <a:spcPts val="1000"/>
              </a:spcBef>
              <a:spcAft>
                <a:spcPts val="0"/>
              </a:spcAft>
              <a:buClr>
                <a:schemeClr val="dk1"/>
              </a:buClr>
              <a:buSzPts val="2400"/>
              <a:buNone/>
            </a:pPr>
            <a:endParaRPr/>
          </a:p>
          <a:p>
            <a:pPr marL="457200" lvl="0" indent="-228600" algn="l" rtl="0">
              <a:lnSpc>
                <a:spcPct val="90000"/>
              </a:lnSpc>
              <a:spcBef>
                <a:spcPts val="1000"/>
              </a:spcBef>
              <a:spcAft>
                <a:spcPts val="0"/>
              </a:spcAft>
              <a:buClr>
                <a:schemeClr val="dk1"/>
              </a:buClr>
              <a:buSzPts val="2400"/>
              <a:buNone/>
            </a:pPr>
            <a:endParaRPr/>
          </a:p>
        </p:txBody>
      </p:sp>
      <p:sp>
        <p:nvSpPr>
          <p:cNvPr id="207" name="Google Shape;207;p33"/>
          <p:cNvSpPr txBox="1">
            <a:spLocks noGrp="1"/>
          </p:cNvSpPr>
          <p:nvPr>
            <p:ph type="body" idx="2"/>
          </p:nvPr>
        </p:nvSpPr>
        <p:spPr>
          <a:xfrm>
            <a:off x="715313" y="2382349"/>
            <a:ext cx="10408561" cy="3587475"/>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tr" sz="2000" dirty="0"/>
              <a:t>15321 19240 10951 90847</a:t>
            </a:r>
            <a:endParaRPr dirty="0"/>
          </a:p>
          <a:p>
            <a:pPr marL="114300" lvl="0" indent="0" algn="l" rtl="0">
              <a:lnSpc>
                <a:spcPct val="90000"/>
              </a:lnSpc>
              <a:spcBef>
                <a:spcPts val="1000"/>
              </a:spcBef>
              <a:spcAft>
                <a:spcPts val="0"/>
              </a:spcAft>
              <a:buSzPts val="1800"/>
              <a:buNone/>
            </a:pPr>
            <a:r>
              <a:rPr lang="tr" sz="2000" dirty="0"/>
              <a:t>82347 92228 97432 71254</a:t>
            </a:r>
            <a:endParaRPr dirty="0"/>
          </a:p>
          <a:p>
            <a:pPr marL="114300" lvl="0" indent="0" algn="l" rtl="0">
              <a:lnSpc>
                <a:spcPct val="90000"/>
              </a:lnSpc>
              <a:spcBef>
                <a:spcPts val="1000"/>
              </a:spcBef>
              <a:spcAft>
                <a:spcPts val="0"/>
              </a:spcAft>
              <a:buSzPts val="1800"/>
              <a:buNone/>
            </a:pPr>
            <a:r>
              <a:rPr lang="tr" sz="2000" dirty="0"/>
              <a:t>79001 53231 98421 44629</a:t>
            </a:r>
            <a:endParaRPr dirty="0"/>
          </a:p>
          <a:p>
            <a:pPr marL="114300" lvl="0" indent="0" algn="l" rtl="0">
              <a:lnSpc>
                <a:spcPct val="90000"/>
              </a:lnSpc>
              <a:spcBef>
                <a:spcPts val="1000"/>
              </a:spcBef>
              <a:spcAft>
                <a:spcPts val="0"/>
              </a:spcAft>
              <a:buSzPts val="1800"/>
              <a:buNone/>
            </a:pPr>
            <a:r>
              <a:rPr lang="tr" sz="2000" dirty="0"/>
              <a:t>28421 45318 53281 18780</a:t>
            </a:r>
            <a:endParaRPr dirty="0"/>
          </a:p>
          <a:p>
            <a:pPr marL="114300" lvl="0" indent="0" algn="l" rtl="0">
              <a:lnSpc>
                <a:spcPct val="90000"/>
              </a:lnSpc>
              <a:spcBef>
                <a:spcPts val="1000"/>
              </a:spcBef>
              <a:spcAft>
                <a:spcPts val="0"/>
              </a:spcAft>
              <a:buSzPts val="1800"/>
              <a:buNone/>
            </a:pPr>
            <a:r>
              <a:rPr lang="tr" sz="2000" dirty="0"/>
              <a:t>74091 11520 25231 28609</a:t>
            </a:r>
            <a:endParaRPr dirty="0"/>
          </a:p>
          <a:p>
            <a:pPr marL="114300" lvl="0" indent="0" algn="l" rtl="0">
              <a:lnSpc>
                <a:spcPct val="90000"/>
              </a:lnSpc>
              <a:spcBef>
                <a:spcPts val="1000"/>
              </a:spcBef>
              <a:spcAft>
                <a:spcPts val="0"/>
              </a:spcAft>
              <a:buSzPts val="1800"/>
              <a:buNone/>
            </a:pPr>
            <a:r>
              <a:rPr lang="tr" sz="2000" dirty="0"/>
              <a:t>98091 51870 93917 14794</a:t>
            </a:r>
            <a:endParaRPr dirty="0"/>
          </a:p>
          <a:p>
            <a:pPr marL="114300" lvl="0" indent="0" algn="l" rtl="0">
              <a:lnSpc>
                <a:spcPct val="90000"/>
              </a:lnSpc>
              <a:spcBef>
                <a:spcPts val="1000"/>
              </a:spcBef>
              <a:spcAft>
                <a:spcPts val="0"/>
              </a:spcAft>
              <a:buSzPts val="1800"/>
              <a:buNone/>
            </a:pPr>
            <a:r>
              <a:rPr lang="tr" sz="2000" dirty="0"/>
              <a:t>12259 14401 96541 21714</a:t>
            </a:r>
            <a:endParaRPr dirty="0"/>
          </a:p>
        </p:txBody>
      </p:sp>
      <p:pic>
        <p:nvPicPr>
          <p:cNvPr id="208" name="Google Shape;208;p33"/>
          <p:cNvPicPr preferRelativeResize="0"/>
          <p:nvPr/>
        </p:nvPicPr>
        <p:blipFill rotWithShape="1">
          <a:blip r:embed="rId3">
            <a:alphaModFix/>
          </a:blip>
          <a:srcRect/>
          <a:stretch/>
        </p:blipFill>
        <p:spPr>
          <a:xfrm>
            <a:off x="6122050" y="2044669"/>
            <a:ext cx="3812071" cy="4005183"/>
          </a:xfrm>
          <a:prstGeom prst="rect">
            <a:avLst/>
          </a:prstGeom>
          <a:noFill/>
          <a:ln>
            <a:noFill/>
          </a:ln>
        </p:spPr>
      </p:pic>
      <p:sp>
        <p:nvSpPr>
          <p:cNvPr id="209" name="Google Shape;209;p33"/>
          <p:cNvSpPr txBox="1"/>
          <p:nvPr/>
        </p:nvSpPr>
        <p:spPr>
          <a:xfrm>
            <a:off x="222257" y="1323603"/>
            <a:ext cx="11354842"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2400" b="0" i="0" u="none" strike="noStrike" cap="none">
                <a:solidFill>
                  <a:srgbClr val="000000"/>
                </a:solidFill>
                <a:latin typeface="Arial"/>
                <a:ea typeface="Arial"/>
                <a:cs typeface="Arial"/>
                <a:sym typeface="Arial"/>
              </a:rPr>
              <a:t>Sütunlara yazılan sayılar sayı labirentinde gizlenmişti. Onları bulduğunuzda renklendirin. Sayılar farklı yönlerde gizlenmiştir:</a:t>
            </a:r>
            <a:endParaRPr/>
          </a:p>
        </p:txBody>
      </p:sp>
      <p:pic>
        <p:nvPicPr>
          <p:cNvPr id="210" name="Google Shape;210;p33"/>
          <p:cNvPicPr preferRelativeResize="0"/>
          <p:nvPr/>
        </p:nvPicPr>
        <p:blipFill rotWithShape="1">
          <a:blip r:embed="rId4">
            <a:alphaModFix/>
          </a:blip>
          <a:srcRect/>
          <a:stretch/>
        </p:blipFill>
        <p:spPr>
          <a:xfrm>
            <a:off x="9986002" y="1790700"/>
            <a:ext cx="1686199" cy="591649"/>
          </a:xfrm>
          <a:prstGeom prst="rect">
            <a:avLst/>
          </a:prstGeom>
          <a:noFill/>
          <a:ln>
            <a:noFill/>
          </a:ln>
        </p:spPr>
      </p:pic>
      <p:sp>
        <p:nvSpPr>
          <p:cNvPr id="211" name="Google Shape;211;p33"/>
          <p:cNvSpPr txBox="1"/>
          <p:nvPr/>
        </p:nvSpPr>
        <p:spPr>
          <a:xfrm>
            <a:off x="2047097" y="5742075"/>
            <a:ext cx="428573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1400" b="0" i="0" u="none" strike="noStrike" cap="none">
                <a:solidFill>
                  <a:srgbClr val="000000"/>
                </a:solidFill>
                <a:latin typeface="Arial"/>
                <a:ea typeface="Arial"/>
                <a:cs typeface="Arial"/>
                <a:sym typeface="Arial"/>
              </a:rPr>
              <a:t>Geriye kalan sayıların toplamı 8</a:t>
            </a:r>
            <a:endParaRPr sz="1400" b="0" i="0" u="none" strike="noStrike" cap="none">
              <a:solidFill>
                <a:srgbClr val="000000"/>
              </a:solidFill>
              <a:latin typeface="Arial"/>
              <a:ea typeface="Arial"/>
              <a:cs typeface="Arial"/>
              <a:sym typeface="Arial"/>
            </a:endParaRPr>
          </a:p>
        </p:txBody>
      </p:sp>
      <p:sp>
        <p:nvSpPr>
          <p:cNvPr id="212" name="Google Shape;212;p33"/>
          <p:cNvSpPr txBox="1"/>
          <p:nvPr/>
        </p:nvSpPr>
        <p:spPr>
          <a:xfrm>
            <a:off x="6567776" y="5742075"/>
            <a:ext cx="5442477"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4"/>
          <p:cNvSpPr txBox="1">
            <a:spLocks noGrp="1"/>
          </p:cNvSpPr>
          <p:nvPr>
            <p:ph type="title"/>
          </p:nvPr>
        </p:nvSpPr>
        <p:spPr>
          <a:xfrm>
            <a:off x="135172" y="80367"/>
            <a:ext cx="11020508" cy="71519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tr" sz="2300">
                <a:solidFill>
                  <a:schemeClr val="lt1"/>
                </a:solidFill>
              </a:rPr>
              <a:t>Modül 3: Farklı öğrenme seviyelerindeki öğrencilerin eğitimine ilişkin öğretim yöntem ve teknikleri </a:t>
            </a:r>
            <a:br>
              <a:rPr lang="de-DE" sz="2300">
                <a:solidFill>
                  <a:schemeClr val="lt1"/>
                </a:solidFill>
              </a:rPr>
            </a:br>
            <a:r>
              <a:rPr lang="tr" sz="2300">
                <a:solidFill>
                  <a:schemeClr val="lt1"/>
                </a:solidFill>
              </a:rPr>
              <a:t>3. Diskalkulinin üstesinden gelmeye yardımcı etkinlikler</a:t>
            </a:r>
            <a:endParaRPr sz="2300">
              <a:solidFill>
                <a:schemeClr val="lt1"/>
              </a:solidFill>
            </a:endParaRPr>
          </a:p>
        </p:txBody>
      </p:sp>
      <p:sp>
        <p:nvSpPr>
          <p:cNvPr id="218" name="Google Shape;218;p34"/>
          <p:cNvSpPr txBox="1">
            <a:spLocks noGrp="1"/>
          </p:cNvSpPr>
          <p:nvPr>
            <p:ph type="body" idx="2"/>
          </p:nvPr>
        </p:nvSpPr>
        <p:spPr>
          <a:xfrm>
            <a:off x="198784" y="1796995"/>
            <a:ext cx="4905953" cy="4392668"/>
          </a:xfrm>
          <a:prstGeom prst="rect">
            <a:avLst/>
          </a:prstGeom>
          <a:noFill/>
          <a:ln>
            <a:noFill/>
          </a:ln>
        </p:spPr>
        <p:txBody>
          <a:bodyPr spcFirstLastPara="1" wrap="square" lIns="91425" tIns="45700" rIns="91425" bIns="45700" anchor="t" anchorCtr="0">
            <a:normAutofit fontScale="55000" lnSpcReduction="20000"/>
          </a:bodyPr>
          <a:lstStyle/>
          <a:p>
            <a:pPr marL="114300" lvl="0" indent="0" algn="l" rtl="0">
              <a:lnSpc>
                <a:spcPct val="90000"/>
              </a:lnSpc>
              <a:spcBef>
                <a:spcPts val="1000"/>
              </a:spcBef>
              <a:spcAft>
                <a:spcPts val="0"/>
              </a:spcAft>
              <a:buSzPct val="116883"/>
              <a:buNone/>
            </a:pPr>
            <a:r>
              <a:rPr lang="tr"/>
              <a:t>Fare sayamadı,</a:t>
            </a:r>
            <a:endParaRPr/>
          </a:p>
          <a:p>
            <a:pPr marL="114300" lvl="0" indent="0" algn="l" rtl="0">
              <a:lnSpc>
                <a:spcPct val="90000"/>
              </a:lnSpc>
              <a:spcBef>
                <a:spcPts val="1000"/>
              </a:spcBef>
              <a:spcAft>
                <a:spcPts val="0"/>
              </a:spcAft>
              <a:buSzPct val="116883"/>
              <a:buNone/>
            </a:pPr>
            <a:r>
              <a:rPr lang="tr"/>
              <a:t>Farenin bir makineye ihtiyacı vardı!</a:t>
            </a:r>
            <a:endParaRPr/>
          </a:p>
          <a:p>
            <a:pPr marL="114300" lvl="0" indent="0" algn="l" rtl="0">
              <a:lnSpc>
                <a:spcPct val="90000"/>
              </a:lnSpc>
              <a:spcBef>
                <a:spcPts val="1000"/>
              </a:spcBef>
              <a:spcAft>
                <a:spcPts val="0"/>
              </a:spcAft>
              <a:buSzPct val="116883"/>
              <a:buNone/>
            </a:pPr>
            <a:r>
              <a:rPr lang="tr"/>
              <a:t>Götürmek gibi</a:t>
            </a:r>
            <a:endParaRPr/>
          </a:p>
          <a:p>
            <a:pPr marL="114300" lvl="0" indent="0" algn="l" rtl="0">
              <a:lnSpc>
                <a:spcPct val="90000"/>
              </a:lnSpc>
              <a:spcBef>
                <a:spcPts val="1000"/>
              </a:spcBef>
              <a:spcAft>
                <a:spcPts val="0"/>
              </a:spcAft>
              <a:buSzPct val="116883"/>
              <a:buNone/>
            </a:pPr>
            <a:r>
              <a:rPr lang="tr"/>
              <a:t>Eklemek gibi</a:t>
            </a:r>
            <a:endParaRPr/>
          </a:p>
          <a:p>
            <a:pPr marL="114300" lvl="0" indent="0" algn="l" rtl="0">
              <a:lnSpc>
                <a:spcPct val="90000"/>
              </a:lnSpc>
              <a:spcBef>
                <a:spcPts val="1000"/>
              </a:spcBef>
              <a:spcAft>
                <a:spcPts val="0"/>
              </a:spcAft>
              <a:buSzPct val="116883"/>
              <a:buNone/>
            </a:pPr>
            <a:r>
              <a:rPr lang="tr"/>
              <a:t>Öyle sayılır</a:t>
            </a:r>
            <a:endParaRPr/>
          </a:p>
          <a:p>
            <a:pPr marL="114300" lvl="0" indent="0" algn="l" rtl="0">
              <a:lnSpc>
                <a:spcPct val="90000"/>
              </a:lnSpc>
              <a:spcBef>
                <a:spcPts val="1000"/>
              </a:spcBef>
              <a:spcAft>
                <a:spcPts val="0"/>
              </a:spcAft>
              <a:buSzPct val="116883"/>
              <a:buNone/>
            </a:pPr>
            <a:r>
              <a:rPr lang="tr"/>
              <a:t>Bir fare için yapabilirdi!</a:t>
            </a:r>
            <a:endParaRPr/>
          </a:p>
          <a:p>
            <a:pPr marL="114300" lvl="0" indent="0" algn="l" rtl="0">
              <a:lnSpc>
                <a:spcPct val="90000"/>
              </a:lnSpc>
              <a:spcBef>
                <a:spcPts val="1000"/>
              </a:spcBef>
              <a:spcAft>
                <a:spcPts val="0"/>
              </a:spcAft>
              <a:buSzPct val="116883"/>
              <a:buNone/>
            </a:pPr>
            <a:r>
              <a:rPr lang="tr"/>
              <a:t>Ve farenin bir makinesi var -</a:t>
            </a:r>
            <a:endParaRPr/>
          </a:p>
          <a:p>
            <a:pPr marL="114300" lvl="0" indent="0" algn="l" rtl="0">
              <a:lnSpc>
                <a:spcPct val="90000"/>
              </a:lnSpc>
              <a:spcBef>
                <a:spcPts val="1000"/>
              </a:spcBef>
              <a:spcAft>
                <a:spcPts val="0"/>
              </a:spcAft>
              <a:buSzPct val="116883"/>
              <a:buNone/>
            </a:pPr>
            <a:r>
              <a:rPr lang="tr"/>
              <a:t>Ama bu sadece zaman kaybı...</a:t>
            </a:r>
            <a:endParaRPr/>
          </a:p>
          <a:p>
            <a:pPr marL="114300" lvl="0" indent="0" algn="l" rtl="0">
              <a:lnSpc>
                <a:spcPct val="90000"/>
              </a:lnSpc>
              <a:spcBef>
                <a:spcPts val="1000"/>
              </a:spcBef>
              <a:spcAft>
                <a:spcPts val="0"/>
              </a:spcAft>
              <a:buSzPct val="116883"/>
              <a:buNone/>
            </a:pPr>
            <a:r>
              <a:rPr lang="tr"/>
              <a:t>Fare artık bilmiyor</a:t>
            </a:r>
            <a:endParaRPr/>
          </a:p>
          <a:p>
            <a:pPr marL="114300" lvl="0" indent="0" algn="l" rtl="0">
              <a:lnSpc>
                <a:spcPct val="90000"/>
              </a:lnSpc>
              <a:spcBef>
                <a:spcPts val="1000"/>
              </a:spcBef>
              <a:spcAft>
                <a:spcPts val="0"/>
              </a:spcAft>
              <a:buSzPct val="116883"/>
              <a:buNone/>
            </a:pPr>
            <a:r>
              <a:rPr lang="tr"/>
              <a:t>Yanlış bir makine nereye koyulur:</a:t>
            </a:r>
            <a:endParaRPr/>
          </a:p>
          <a:p>
            <a:pPr marL="114300" lvl="0" indent="0" algn="l" rtl="0">
              <a:lnSpc>
                <a:spcPct val="90000"/>
              </a:lnSpc>
              <a:spcBef>
                <a:spcPts val="1000"/>
              </a:spcBef>
              <a:spcAft>
                <a:spcPts val="0"/>
              </a:spcAft>
              <a:buSzPct val="116883"/>
              <a:buNone/>
            </a:pPr>
            <a:r>
              <a:rPr lang="tr"/>
              <a:t>2 + 13 = 33</a:t>
            </a:r>
            <a:endParaRPr/>
          </a:p>
          <a:p>
            <a:pPr marL="114300" lvl="0" indent="0" algn="l" rtl="0">
              <a:lnSpc>
                <a:spcPct val="90000"/>
              </a:lnSpc>
              <a:spcBef>
                <a:spcPts val="1000"/>
              </a:spcBef>
              <a:spcAft>
                <a:spcPts val="0"/>
              </a:spcAft>
              <a:buSzPct val="116883"/>
              <a:buNone/>
            </a:pPr>
            <a:r>
              <a:rPr lang="tr"/>
              <a:t>343 + 21 = 355</a:t>
            </a:r>
            <a:endParaRPr/>
          </a:p>
          <a:p>
            <a:pPr marL="114300" lvl="0" indent="0" algn="l" rtl="0">
              <a:lnSpc>
                <a:spcPct val="90000"/>
              </a:lnSpc>
              <a:spcBef>
                <a:spcPts val="1000"/>
              </a:spcBef>
              <a:spcAft>
                <a:spcPts val="0"/>
              </a:spcAft>
              <a:buSzPct val="116883"/>
              <a:buNone/>
            </a:pPr>
            <a:r>
              <a:rPr lang="tr"/>
              <a:t>67 – 42 = 43</a:t>
            </a:r>
            <a:endParaRPr/>
          </a:p>
          <a:p>
            <a:pPr marL="114300" lvl="0" indent="0" algn="l" rtl="0">
              <a:lnSpc>
                <a:spcPct val="90000"/>
              </a:lnSpc>
              <a:spcBef>
                <a:spcPts val="1000"/>
              </a:spcBef>
              <a:spcAft>
                <a:spcPts val="0"/>
              </a:spcAft>
              <a:buSzPct val="116883"/>
              <a:buNone/>
            </a:pPr>
            <a:r>
              <a:rPr lang="tr"/>
              <a:t>1862 – 461 = 1221</a:t>
            </a:r>
            <a:endParaRPr/>
          </a:p>
          <a:p>
            <a:pPr marL="114300" lvl="0" indent="0" algn="l" rtl="0">
              <a:lnSpc>
                <a:spcPct val="90000"/>
              </a:lnSpc>
              <a:spcBef>
                <a:spcPts val="1000"/>
              </a:spcBef>
              <a:spcAft>
                <a:spcPts val="0"/>
              </a:spcAft>
              <a:buSzPct val="116883"/>
              <a:buNone/>
            </a:pPr>
            <a:endParaRPr/>
          </a:p>
          <a:p>
            <a:pPr marL="114300" lvl="0" indent="0" algn="l" rtl="0">
              <a:lnSpc>
                <a:spcPct val="90000"/>
              </a:lnSpc>
              <a:spcBef>
                <a:spcPts val="1000"/>
              </a:spcBef>
              <a:spcAft>
                <a:spcPts val="0"/>
              </a:spcAft>
              <a:buSzPct val="116883"/>
              <a:buNone/>
            </a:pPr>
            <a:endParaRPr/>
          </a:p>
          <a:p>
            <a:pPr marL="457200" lvl="0" indent="-228600" algn="l" rtl="0">
              <a:lnSpc>
                <a:spcPct val="90000"/>
              </a:lnSpc>
              <a:spcBef>
                <a:spcPts val="1000"/>
              </a:spcBef>
              <a:spcAft>
                <a:spcPts val="0"/>
              </a:spcAft>
              <a:buClr>
                <a:schemeClr val="dk1"/>
              </a:buClr>
              <a:buSzPct val="116883"/>
              <a:buNone/>
            </a:pPr>
            <a:endParaRPr/>
          </a:p>
        </p:txBody>
      </p:sp>
      <p:sp>
        <p:nvSpPr>
          <p:cNvPr id="219" name="Google Shape;219;p34"/>
          <p:cNvSpPr txBox="1">
            <a:spLocks noGrp="1"/>
          </p:cNvSpPr>
          <p:nvPr>
            <p:ph type="body" idx="4"/>
          </p:nvPr>
        </p:nvSpPr>
        <p:spPr>
          <a:xfrm>
            <a:off x="5160397" y="1681163"/>
            <a:ext cx="6432605" cy="4508500"/>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tr" sz="1600"/>
              <a:t>2350 + 2100 = 3550</a:t>
            </a:r>
            <a:endParaRPr/>
          </a:p>
          <a:p>
            <a:pPr marL="114300" lvl="0" indent="0" algn="l" rtl="0">
              <a:lnSpc>
                <a:spcPct val="90000"/>
              </a:lnSpc>
              <a:spcBef>
                <a:spcPts val="1000"/>
              </a:spcBef>
              <a:spcAft>
                <a:spcPts val="0"/>
              </a:spcAft>
              <a:buSzPts val="1800"/>
              <a:buNone/>
            </a:pPr>
            <a:r>
              <a:rPr lang="tr" sz="1600"/>
              <a:t>6723 – 5101 = 1712</a:t>
            </a:r>
            <a:endParaRPr/>
          </a:p>
          <a:p>
            <a:pPr marL="114300" lvl="0" indent="0" algn="l" rtl="0">
              <a:lnSpc>
                <a:spcPct val="90000"/>
              </a:lnSpc>
              <a:spcBef>
                <a:spcPts val="1000"/>
              </a:spcBef>
              <a:spcAft>
                <a:spcPts val="0"/>
              </a:spcAft>
              <a:buSzPts val="1800"/>
              <a:buNone/>
            </a:pPr>
            <a:r>
              <a:rPr lang="tr" sz="1600"/>
              <a:t>Fareyi sakinleştirebilirim</a:t>
            </a:r>
            <a:endParaRPr/>
          </a:p>
          <a:p>
            <a:pPr marL="114300" lvl="0" indent="0" algn="l" rtl="0">
              <a:lnSpc>
                <a:spcPct val="90000"/>
              </a:lnSpc>
              <a:spcBef>
                <a:spcPts val="1000"/>
              </a:spcBef>
              <a:spcAft>
                <a:spcPts val="0"/>
              </a:spcAft>
              <a:buSzPts val="1800"/>
              <a:buNone/>
            </a:pPr>
            <a:r>
              <a:rPr lang="tr" sz="1600"/>
              <a:t>Çünkü korkunç bir şey olmadı.</a:t>
            </a:r>
            <a:endParaRPr/>
          </a:p>
          <a:p>
            <a:pPr marL="114300" lvl="0" indent="0" algn="l" rtl="0">
              <a:lnSpc>
                <a:spcPct val="90000"/>
              </a:lnSpc>
              <a:spcBef>
                <a:spcPts val="1000"/>
              </a:spcBef>
              <a:spcAft>
                <a:spcPts val="0"/>
              </a:spcAft>
              <a:buSzPts val="1800"/>
              <a:buNone/>
            </a:pPr>
            <a:r>
              <a:rPr lang="tr" sz="1600"/>
              <a:t>Çünkü sabırlı olmanız gerekiyor.</a:t>
            </a:r>
            <a:endParaRPr/>
          </a:p>
          <a:p>
            <a:pPr marL="114300" lvl="0" indent="0" algn="l" rtl="0">
              <a:lnSpc>
                <a:spcPct val="90000"/>
              </a:lnSpc>
              <a:spcBef>
                <a:spcPts val="1000"/>
              </a:spcBef>
              <a:spcAft>
                <a:spcPts val="0"/>
              </a:spcAft>
              <a:buSzPts val="1800"/>
              <a:buNone/>
            </a:pPr>
            <a:r>
              <a:rPr lang="tr" sz="1600"/>
              <a:t>Göreve tekrar bakın:</a:t>
            </a:r>
            <a:endParaRPr/>
          </a:p>
          <a:p>
            <a:pPr marL="114300" lvl="0" indent="0" algn="l" rtl="0">
              <a:lnSpc>
                <a:spcPct val="90000"/>
              </a:lnSpc>
              <a:spcBef>
                <a:spcPts val="1000"/>
              </a:spcBef>
              <a:spcAft>
                <a:spcPts val="0"/>
              </a:spcAft>
              <a:buSzPts val="1800"/>
              <a:buNone/>
            </a:pPr>
            <a:r>
              <a:rPr lang="tr" sz="1600"/>
              <a:t>Orada iki sayı değişiyor.</a:t>
            </a:r>
            <a:endParaRPr/>
          </a:p>
          <a:p>
            <a:pPr marL="114300" lvl="0" indent="0" algn="l" rtl="0">
              <a:lnSpc>
                <a:spcPct val="90000"/>
              </a:lnSpc>
              <a:spcBef>
                <a:spcPts val="1000"/>
              </a:spcBef>
              <a:spcAft>
                <a:spcPts val="0"/>
              </a:spcAft>
              <a:buSzPts val="1800"/>
              <a:buNone/>
            </a:pPr>
            <a:r>
              <a:rPr lang="tr" sz="1600"/>
              <a:t>iki sayı</a:t>
            </a:r>
            <a:endParaRPr/>
          </a:p>
          <a:p>
            <a:pPr marL="114300" lvl="0" indent="0" algn="l" rtl="0">
              <a:lnSpc>
                <a:spcPct val="90000"/>
              </a:lnSpc>
              <a:spcBef>
                <a:spcPts val="1000"/>
              </a:spcBef>
              <a:spcAft>
                <a:spcPts val="0"/>
              </a:spcAft>
              <a:buSzPts val="1800"/>
              <a:buNone/>
            </a:pPr>
            <a:r>
              <a:rPr lang="tr" sz="1600"/>
              <a:t>Bakalım - İki sayı!</a:t>
            </a:r>
            <a:endParaRPr/>
          </a:p>
          <a:p>
            <a:pPr marL="114300" lvl="0" indent="0" algn="l" rtl="0">
              <a:lnSpc>
                <a:spcPct val="90000"/>
              </a:lnSpc>
              <a:spcBef>
                <a:spcPts val="1000"/>
              </a:spcBef>
              <a:spcAft>
                <a:spcPts val="0"/>
              </a:spcAft>
              <a:buSzPts val="1800"/>
              <a:buNone/>
            </a:pPr>
            <a:r>
              <a:rPr lang="tr" sz="1500">
                <a:solidFill>
                  <a:srgbClr val="FF0000"/>
                </a:solidFill>
              </a:rPr>
              <a:t>Cevap: 2 + 31 = 33; 334 + 21 = 355;67 – 24 = 43; 1862 – 641 = 1221; 2350 + 1200 = 3550; 6723 – 5011 = 1712</a:t>
            </a:r>
            <a:endParaRPr/>
          </a:p>
        </p:txBody>
      </p:sp>
      <p:pic>
        <p:nvPicPr>
          <p:cNvPr id="220" name="Google Shape;220;p34"/>
          <p:cNvPicPr preferRelativeResize="0"/>
          <p:nvPr/>
        </p:nvPicPr>
        <p:blipFill rotWithShape="1">
          <a:blip r:embed="rId3">
            <a:alphaModFix/>
          </a:blip>
          <a:srcRect/>
          <a:stretch/>
        </p:blipFill>
        <p:spPr>
          <a:xfrm>
            <a:off x="9283942" y="1500516"/>
            <a:ext cx="2309060" cy="2918713"/>
          </a:xfrm>
          <a:prstGeom prst="rect">
            <a:avLst/>
          </a:prstGeom>
          <a:noFill/>
          <a:ln>
            <a:noFill/>
          </a:ln>
        </p:spPr>
      </p:pic>
      <p:sp>
        <p:nvSpPr>
          <p:cNvPr id="221" name="Google Shape;221;p34"/>
          <p:cNvSpPr txBox="1"/>
          <p:nvPr/>
        </p:nvSpPr>
        <p:spPr>
          <a:xfrm>
            <a:off x="9562238" y="4173008"/>
            <a:ext cx="2309060"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7"/>
          <p:cNvSpPr txBox="1">
            <a:spLocks noGrp="1"/>
          </p:cNvSpPr>
          <p:nvPr>
            <p:ph type="body" idx="1"/>
          </p:nvPr>
        </p:nvSpPr>
        <p:spPr>
          <a:xfrm>
            <a:off x="198407" y="1262501"/>
            <a:ext cx="11507637" cy="49140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tr" sz="1600" b="1"/>
              <a:t>“Discalculia Değerlendirmesi – Öğretmenler için pratik bir rehber”</a:t>
            </a:r>
            <a:endParaRPr sz="1600"/>
          </a:p>
          <a:p>
            <a:pPr marL="0" lvl="0" indent="0" algn="l" rtl="0">
              <a:lnSpc>
                <a:spcPct val="90000"/>
              </a:lnSpc>
              <a:spcBef>
                <a:spcPts val="1000"/>
              </a:spcBef>
              <a:spcAft>
                <a:spcPts val="0"/>
              </a:spcAft>
              <a:buClr>
                <a:schemeClr val="dk1"/>
              </a:buClr>
              <a:buSzPts val="1600"/>
              <a:buNone/>
            </a:pPr>
            <a:r>
              <a:rPr lang="tr" sz="1600"/>
              <a:t>Yazarlar: Jane Emerson ve Patricia Babtie</a:t>
            </a:r>
            <a:endParaRPr/>
          </a:p>
          <a:p>
            <a:pPr marL="0" lvl="0" indent="0" algn="l" rtl="0">
              <a:lnSpc>
                <a:spcPct val="90000"/>
              </a:lnSpc>
              <a:spcBef>
                <a:spcPts val="1000"/>
              </a:spcBef>
              <a:spcAft>
                <a:spcPts val="0"/>
              </a:spcAft>
              <a:buClr>
                <a:schemeClr val="dk1"/>
              </a:buClr>
              <a:buSzPts val="1600"/>
              <a:buNone/>
            </a:pPr>
            <a:r>
              <a:rPr lang="tr" sz="1600"/>
              <a:t>Yayınlandığı yer: Bloomsbury</a:t>
            </a:r>
            <a:endParaRPr/>
          </a:p>
          <a:p>
            <a:pPr marL="0" lvl="0" indent="0" algn="l" rtl="0">
              <a:lnSpc>
                <a:spcPct val="90000"/>
              </a:lnSpc>
              <a:spcBef>
                <a:spcPts val="1000"/>
              </a:spcBef>
              <a:spcAft>
                <a:spcPts val="0"/>
              </a:spcAft>
              <a:buClr>
                <a:schemeClr val="dk1"/>
              </a:buClr>
              <a:buSzPts val="1600"/>
              <a:buNone/>
            </a:pPr>
            <a:r>
              <a:rPr lang="tr" sz="1600"/>
              <a:t>2013 yılı</a:t>
            </a:r>
            <a:endParaRPr sz="1600" u="sng">
              <a:solidFill>
                <a:schemeClr val="hlink"/>
              </a:solidFill>
              <a:hlinkClick r:id="rId3"/>
            </a:endParaRPr>
          </a:p>
          <a:p>
            <a:pPr marL="0" lvl="0" indent="0" algn="l" rtl="0">
              <a:lnSpc>
                <a:spcPct val="90000"/>
              </a:lnSpc>
              <a:spcBef>
                <a:spcPts val="1000"/>
              </a:spcBef>
              <a:spcAft>
                <a:spcPts val="0"/>
              </a:spcAft>
              <a:buClr>
                <a:schemeClr val="dk1"/>
              </a:buClr>
              <a:buSzPts val="1600"/>
              <a:buNone/>
            </a:pPr>
            <a:r>
              <a:rPr lang="tr" sz="1600"/>
              <a:t>Bağlantı: </a:t>
            </a:r>
            <a:r>
              <a:rPr lang="tr" sz="1600" u="sng">
                <a:solidFill>
                  <a:schemeClr val="hlink"/>
                </a:solidFill>
                <a:hlinkClick r:id="rId4"/>
              </a:rPr>
              <a:t>https://books.google.lt/books?hl=lt&amp;lr=&amp;id=ww2aBQAAQBAJ&amp;oi=fnd&amp;pg=PP1&amp;dq=methods+teaching+dyscalculia&amp;ots=JYz9zhzLBY&amp;sig=FiRZB6bsid00XuZce0oo4CxA7WE&amp;redir_esc=y#v=onepage&amp;q=methods % 20teaching%20dyscalculia&amp;f=false</a:t>
            </a:r>
            <a:endParaRPr sz="1600"/>
          </a:p>
          <a:p>
            <a:pPr marL="0" lvl="0" indent="0" algn="l" rtl="0">
              <a:lnSpc>
                <a:spcPct val="90000"/>
              </a:lnSpc>
              <a:spcBef>
                <a:spcPts val="1000"/>
              </a:spcBef>
              <a:spcAft>
                <a:spcPts val="0"/>
              </a:spcAft>
              <a:buClr>
                <a:schemeClr val="dk1"/>
              </a:buClr>
              <a:buSzPts val="1600"/>
              <a:buNone/>
            </a:pPr>
            <a:endParaRPr sz="1600" b="1"/>
          </a:p>
          <a:p>
            <a:pPr marL="0" lvl="0" indent="0" algn="l" rtl="0">
              <a:lnSpc>
                <a:spcPct val="90000"/>
              </a:lnSpc>
              <a:spcBef>
                <a:spcPts val="1000"/>
              </a:spcBef>
              <a:spcAft>
                <a:spcPts val="0"/>
              </a:spcAft>
              <a:buClr>
                <a:schemeClr val="dk1"/>
              </a:buClr>
              <a:buSzPts val="1600"/>
              <a:buNone/>
            </a:pPr>
            <a:r>
              <a:rPr lang="tr" sz="1600" b="1"/>
              <a:t>“Disleksi, Diskalkuli ve Matematik – Pratik bir rehber”</a:t>
            </a:r>
            <a:endParaRPr/>
          </a:p>
          <a:p>
            <a:pPr marL="0" lvl="0" indent="0" algn="l" rtl="0">
              <a:lnSpc>
                <a:spcPct val="90000"/>
              </a:lnSpc>
              <a:spcBef>
                <a:spcPts val="1000"/>
              </a:spcBef>
              <a:spcAft>
                <a:spcPts val="0"/>
              </a:spcAft>
              <a:buClr>
                <a:schemeClr val="dk1"/>
              </a:buClr>
              <a:buSzPts val="1600"/>
              <a:buNone/>
            </a:pPr>
            <a:r>
              <a:rPr lang="tr" sz="1600"/>
              <a:t>Yazarlar: Anne Henderson</a:t>
            </a:r>
            <a:endParaRPr/>
          </a:p>
          <a:p>
            <a:pPr marL="0" lvl="0" indent="0" algn="l" rtl="0">
              <a:lnSpc>
                <a:spcPct val="90000"/>
              </a:lnSpc>
              <a:spcBef>
                <a:spcPts val="1000"/>
              </a:spcBef>
              <a:spcAft>
                <a:spcPts val="0"/>
              </a:spcAft>
              <a:buClr>
                <a:schemeClr val="dk1"/>
              </a:buClr>
              <a:buSzPts val="1600"/>
              <a:buNone/>
            </a:pPr>
            <a:r>
              <a:rPr lang="tr" sz="1600"/>
              <a:t>Yayınlanma: Londra</a:t>
            </a:r>
            <a:endParaRPr/>
          </a:p>
          <a:p>
            <a:pPr marL="0" lvl="0" indent="0" algn="l" rtl="0">
              <a:lnSpc>
                <a:spcPct val="90000"/>
              </a:lnSpc>
              <a:spcBef>
                <a:spcPts val="1000"/>
              </a:spcBef>
              <a:spcAft>
                <a:spcPts val="0"/>
              </a:spcAft>
              <a:buClr>
                <a:schemeClr val="dk1"/>
              </a:buClr>
              <a:buSzPts val="1600"/>
              <a:buNone/>
            </a:pPr>
            <a:r>
              <a:rPr lang="tr" sz="1600"/>
              <a:t>Yıl2012</a:t>
            </a:r>
            <a:endParaRPr/>
          </a:p>
          <a:p>
            <a:pPr marL="0" lvl="0" indent="0" algn="l" rtl="0">
              <a:lnSpc>
                <a:spcPct val="90000"/>
              </a:lnSpc>
              <a:spcBef>
                <a:spcPts val="1000"/>
              </a:spcBef>
              <a:spcAft>
                <a:spcPts val="0"/>
              </a:spcAft>
              <a:buClr>
                <a:schemeClr val="dk1"/>
              </a:buClr>
              <a:buSzPts val="1600"/>
              <a:buNone/>
            </a:pPr>
            <a:r>
              <a:rPr lang="tr" sz="1600"/>
              <a:t>Bağlantı: https://books.google.lt/books?hl=lt&amp;lr=&amp;id=ggGxLtYQhfYC&amp;oi=fnd&amp;pg=PP2&amp;dq=children+with+dyscalculia+teaching+programme&amp;ots=wi0PbBtX4L&amp;sig=qm80vy5kpDWnbho309__Z3vsMks&amp;redir_esc=y#v=onepage &amp;q=çocukların%20ile% 20dyscalculia%20teaching%20programme&amp;f=false</a:t>
            </a:r>
            <a:endParaRPr/>
          </a:p>
          <a:p>
            <a:pPr marL="0" lvl="0" indent="0" algn="l" rtl="0">
              <a:lnSpc>
                <a:spcPct val="90000"/>
              </a:lnSpc>
              <a:spcBef>
                <a:spcPts val="1000"/>
              </a:spcBef>
              <a:spcAft>
                <a:spcPts val="0"/>
              </a:spcAft>
              <a:buClr>
                <a:schemeClr val="dk1"/>
              </a:buClr>
              <a:buSzPts val="1600"/>
              <a:buNone/>
            </a:pPr>
            <a:endParaRPr sz="1600"/>
          </a:p>
          <a:p>
            <a:pPr marL="0" lvl="0" indent="0" algn="l" rtl="0">
              <a:lnSpc>
                <a:spcPct val="90000"/>
              </a:lnSpc>
              <a:spcBef>
                <a:spcPts val="1000"/>
              </a:spcBef>
              <a:spcAft>
                <a:spcPts val="0"/>
              </a:spcAft>
              <a:buClr>
                <a:schemeClr val="dk1"/>
              </a:buClr>
              <a:buSzPts val="1600"/>
              <a:buNone/>
            </a:pPr>
            <a:endParaRPr sz="1600"/>
          </a:p>
          <a:p>
            <a:pPr marL="0" lvl="0" indent="0" algn="l" rtl="0">
              <a:lnSpc>
                <a:spcPct val="90000"/>
              </a:lnSpc>
              <a:spcBef>
                <a:spcPts val="1000"/>
              </a:spcBef>
              <a:spcAft>
                <a:spcPts val="0"/>
              </a:spcAft>
              <a:buClr>
                <a:schemeClr val="dk1"/>
              </a:buClr>
              <a:buSzPts val="1600"/>
              <a:buNone/>
            </a:pPr>
            <a:endParaRPr sz="1600" b="1"/>
          </a:p>
          <a:p>
            <a:pPr marL="0" lvl="0" indent="0" algn="l" rtl="0">
              <a:lnSpc>
                <a:spcPct val="90000"/>
              </a:lnSpc>
              <a:spcBef>
                <a:spcPts val="1000"/>
              </a:spcBef>
              <a:spcAft>
                <a:spcPts val="0"/>
              </a:spcAft>
              <a:buClr>
                <a:schemeClr val="dk1"/>
              </a:buClr>
              <a:buSzPts val="1600"/>
              <a:buNone/>
            </a:pPr>
            <a:endParaRPr sz="1600" b="1"/>
          </a:p>
          <a:p>
            <a:pPr marL="0" lvl="0" indent="0" algn="l" rtl="0">
              <a:lnSpc>
                <a:spcPct val="90000"/>
              </a:lnSpc>
              <a:spcBef>
                <a:spcPts val="1000"/>
              </a:spcBef>
              <a:spcAft>
                <a:spcPts val="0"/>
              </a:spcAft>
              <a:buClr>
                <a:schemeClr val="dk1"/>
              </a:buClr>
              <a:buSzPts val="1600"/>
              <a:buNone/>
            </a:pPr>
            <a:endParaRPr sz="1600" b="1"/>
          </a:p>
          <a:p>
            <a:pPr marL="0" lvl="0" indent="0" algn="l" rtl="0">
              <a:lnSpc>
                <a:spcPct val="90000"/>
              </a:lnSpc>
              <a:spcBef>
                <a:spcPts val="1000"/>
              </a:spcBef>
              <a:spcAft>
                <a:spcPts val="0"/>
              </a:spcAft>
              <a:buClr>
                <a:schemeClr val="dk1"/>
              </a:buClr>
              <a:buSzPts val="1600"/>
              <a:buNone/>
            </a:pPr>
            <a:endParaRPr sz="1600" b="1"/>
          </a:p>
        </p:txBody>
      </p:sp>
      <p:sp>
        <p:nvSpPr>
          <p:cNvPr id="227" name="Google Shape;227;p7"/>
          <p:cNvSpPr txBox="1">
            <a:spLocks noGrp="1"/>
          </p:cNvSpPr>
          <p:nvPr>
            <p:ph type="title"/>
          </p:nvPr>
        </p:nvSpPr>
        <p:spPr>
          <a:xfrm>
            <a:off x="198407" y="133350"/>
            <a:ext cx="11155393"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Font typeface="Calibri"/>
              <a:buNone/>
            </a:pPr>
            <a:r>
              <a:rPr lang="tr" sz="2000">
                <a:solidFill>
                  <a:schemeClr val="lt1"/>
                </a:solidFill>
              </a:rPr>
              <a:t>Modül 3: Farklı öğrenme seviyelerindeki öğrencilerin eğitimine ilişkin öğretim yöntem ve teknikleri </a:t>
            </a:r>
            <a:br>
              <a:rPr lang="de-DE" sz="2000">
                <a:solidFill>
                  <a:schemeClr val="lt1"/>
                </a:solidFill>
              </a:rPr>
            </a:br>
            <a:r>
              <a:rPr lang="tr" sz="2000">
                <a:solidFill>
                  <a:schemeClr val="lt1"/>
                </a:solidFill>
              </a:rPr>
              <a:t>4. Ek metin bağlantısı</a:t>
            </a:r>
            <a:endParaRPr sz="20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8"/>
          <p:cNvSpPr/>
          <p:nvPr/>
        </p:nvSpPr>
        <p:spPr>
          <a:xfrm>
            <a:off x="2123537" y="2525044"/>
            <a:ext cx="8116018" cy="2573167"/>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3" name="Google Shape;233;p8"/>
          <p:cNvSpPr txBox="1">
            <a:spLocks noGrp="1"/>
          </p:cNvSpPr>
          <p:nvPr>
            <p:ph type="body" idx="1"/>
          </p:nvPr>
        </p:nvSpPr>
        <p:spPr>
          <a:xfrm>
            <a:off x="2235680" y="3446723"/>
            <a:ext cx="7184365" cy="9872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
              <a:buNone/>
            </a:pPr>
            <a:r>
              <a:rPr lang="tr" sz="2000" b="1"/>
              <a:t>Bağlantı Videosu İngilizce: “Diskalkuli Öğretim Stratejileri:</a:t>
            </a:r>
            <a:endParaRPr sz="2000" b="1"/>
          </a:p>
          <a:p>
            <a:pPr marL="0" lvl="0" indent="0" algn="l" rtl="0">
              <a:lnSpc>
                <a:spcPct val="90000"/>
              </a:lnSpc>
              <a:spcBef>
                <a:spcPts val="0"/>
              </a:spcBef>
              <a:spcAft>
                <a:spcPts val="0"/>
              </a:spcAft>
              <a:buClr>
                <a:schemeClr val="dk1"/>
              </a:buClr>
              <a:buSzPts val="1600"/>
              <a:buNone/>
            </a:pPr>
            <a:r>
              <a:rPr lang="tr" sz="2000" b="1"/>
              <a:t>Diskalkuli nedir?”</a:t>
            </a:r>
            <a:endParaRPr sz="2000"/>
          </a:p>
          <a:p>
            <a:pPr marL="0" lvl="0" indent="0" algn="l" rtl="0">
              <a:lnSpc>
                <a:spcPct val="90000"/>
              </a:lnSpc>
              <a:spcBef>
                <a:spcPts val="1000"/>
              </a:spcBef>
              <a:spcAft>
                <a:spcPts val="0"/>
              </a:spcAft>
              <a:buClr>
                <a:schemeClr val="dk1"/>
              </a:buClr>
              <a:buSzPts val="1600"/>
              <a:buNone/>
            </a:pPr>
            <a:r>
              <a:rPr lang="tr" sz="2000"/>
              <a:t>https://www.youtube.com/watch?v=etOT1uFcKTY</a:t>
            </a:r>
            <a:endParaRPr sz="2000"/>
          </a:p>
        </p:txBody>
      </p:sp>
      <p:sp>
        <p:nvSpPr>
          <p:cNvPr id="234" name="Google Shape;234;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tr" sz="3200" b="1">
                <a:solidFill>
                  <a:schemeClr val="lt1"/>
                </a:solidFill>
              </a:rPr>
              <a:t>Modül 3: E-öğrenme </a:t>
            </a:r>
            <a:br>
              <a:rPr lang="de-DE" sz="3200" b="1">
                <a:solidFill>
                  <a:schemeClr val="lt1"/>
                </a:solidFill>
              </a:rPr>
            </a:br>
            <a:r>
              <a:rPr lang="tr" sz="3200" b="1">
                <a:solidFill>
                  <a:schemeClr val="lt1"/>
                </a:solidFill>
              </a:rPr>
              <a:t>5 </a:t>
            </a:r>
            <a:r>
              <a:rPr lang="tr" sz="3200">
                <a:solidFill>
                  <a:schemeClr val="lt1"/>
                </a:solidFill>
              </a:rPr>
              <a:t>. Ek videolara bağlantı</a:t>
            </a:r>
            <a:endParaRPr sz="3200" b="1">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9"/>
          <p:cNvSpPr txBox="1">
            <a:spLocks noGrp="1"/>
          </p:cNvSpPr>
          <p:nvPr>
            <p:ph type="title"/>
          </p:nvPr>
        </p:nvSpPr>
        <p:spPr>
          <a:xfrm>
            <a:off x="606874" y="140927"/>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tr" sz="2200" b="1">
                <a:solidFill>
                  <a:schemeClr val="lt1"/>
                </a:solidFill>
              </a:rPr>
              <a:t>Modül 3: Farklı öğrenme seviyelerindeki öğrencilerin eğitimine ilişkin öğretim yöntem ve teknikleri </a:t>
            </a:r>
            <a:br>
              <a:rPr lang="de-DE" sz="2200" b="1">
                <a:solidFill>
                  <a:schemeClr val="lt1"/>
                </a:solidFill>
              </a:rPr>
            </a:br>
            <a:r>
              <a:rPr lang="tr" sz="2200" b="1">
                <a:solidFill>
                  <a:schemeClr val="lt1"/>
                </a:solidFill>
              </a:rPr>
              <a:t>6. Kısa Sınav </a:t>
            </a:r>
            <a:br>
              <a:rPr lang="de-DE" sz="3200" b="1">
                <a:solidFill>
                  <a:schemeClr val="lt1"/>
                </a:solidFill>
              </a:rPr>
            </a:br>
            <a:br>
              <a:rPr lang="de-DE" sz="3200" b="1">
                <a:solidFill>
                  <a:schemeClr val="lt1"/>
                </a:solidFill>
              </a:rPr>
            </a:br>
            <a:r>
              <a:rPr lang="tr" sz="3200" b="1">
                <a:solidFill>
                  <a:schemeClr val="lt1"/>
                </a:solidFill>
              </a:rPr>
              <a:t>5 </a:t>
            </a:r>
            <a:r>
              <a:rPr lang="tr" sz="3200">
                <a:solidFill>
                  <a:schemeClr val="lt1"/>
                </a:solidFill>
              </a:rPr>
              <a:t>. Sınav</a:t>
            </a:r>
            <a:endParaRPr sz="3200" b="1">
              <a:solidFill>
                <a:schemeClr val="lt1"/>
              </a:solidFill>
            </a:endParaRPr>
          </a:p>
        </p:txBody>
      </p:sp>
      <p:sp>
        <p:nvSpPr>
          <p:cNvPr id="240" name="Google Shape;240;p9"/>
          <p:cNvSpPr txBox="1">
            <a:spLocks noGrp="1"/>
          </p:cNvSpPr>
          <p:nvPr>
            <p:ph type="body" idx="2"/>
          </p:nvPr>
        </p:nvSpPr>
        <p:spPr>
          <a:xfrm>
            <a:off x="448574" y="1293962"/>
            <a:ext cx="5549001" cy="4895701"/>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tr" sz="1400"/>
              <a:t>Diskalkulisi olan öğrenciler sıklıkla şu sorunlarla karşılaşır:</a:t>
            </a:r>
            <a:endParaRPr/>
          </a:p>
          <a:p>
            <a:pPr marL="457200" lvl="0" indent="-342900" algn="l" rtl="0">
              <a:lnSpc>
                <a:spcPct val="90000"/>
              </a:lnSpc>
              <a:spcBef>
                <a:spcPts val="1000"/>
              </a:spcBef>
              <a:spcAft>
                <a:spcPts val="0"/>
              </a:spcAft>
              <a:buClr>
                <a:schemeClr val="dk1"/>
              </a:buClr>
              <a:buSzPts val="1800"/>
              <a:buChar char="•"/>
            </a:pPr>
            <a:r>
              <a:rPr lang="tr" sz="1400"/>
              <a:t> </a:t>
            </a:r>
            <a:r>
              <a:rPr lang="tr" sz="1400">
                <a:highlight>
                  <a:srgbClr val="FFFF00"/>
                </a:highlight>
              </a:rPr>
              <a:t>temel gerçekleri hatırlamak</a:t>
            </a:r>
            <a:endParaRPr sz="1400">
              <a:highlight>
                <a:srgbClr val="FFFF00"/>
              </a:highlight>
            </a:endParaRPr>
          </a:p>
          <a:p>
            <a:pPr marL="457200" lvl="0" indent="-342900" algn="l" rtl="0">
              <a:lnSpc>
                <a:spcPct val="90000"/>
              </a:lnSpc>
              <a:spcBef>
                <a:spcPts val="1000"/>
              </a:spcBef>
              <a:spcAft>
                <a:spcPts val="0"/>
              </a:spcAft>
              <a:buClr>
                <a:schemeClr val="dk1"/>
              </a:buClr>
              <a:buSzPts val="1800"/>
              <a:buChar char="•"/>
            </a:pPr>
            <a:r>
              <a:rPr lang="tr" sz="1400"/>
              <a:t>en önemli gerçekleri hatırlamak</a:t>
            </a:r>
            <a:endParaRPr sz="1400"/>
          </a:p>
          <a:p>
            <a:pPr marL="457200" lvl="0" indent="-342900" algn="l" rtl="0">
              <a:lnSpc>
                <a:spcPct val="90000"/>
              </a:lnSpc>
              <a:spcBef>
                <a:spcPts val="1000"/>
              </a:spcBef>
              <a:spcAft>
                <a:spcPts val="0"/>
              </a:spcAft>
              <a:buClr>
                <a:schemeClr val="dk1"/>
              </a:buClr>
              <a:buSzPts val="1800"/>
              <a:buChar char="•"/>
            </a:pPr>
            <a:r>
              <a:rPr lang="tr" sz="1400"/>
              <a:t>hatırlamakta zorluk yok</a:t>
            </a:r>
            <a:endParaRPr/>
          </a:p>
          <a:p>
            <a:pPr marL="457200" lvl="0" indent="-342900" algn="l" rtl="0">
              <a:lnSpc>
                <a:spcPct val="90000"/>
              </a:lnSpc>
              <a:spcBef>
                <a:spcPts val="1000"/>
              </a:spcBef>
              <a:spcAft>
                <a:spcPts val="0"/>
              </a:spcAft>
              <a:buClr>
                <a:schemeClr val="dk1"/>
              </a:buClr>
              <a:buSzPts val="1800"/>
              <a:buChar char="•"/>
            </a:pPr>
            <a:r>
              <a:rPr lang="tr" sz="1400"/>
              <a:t>İsimlerini hatırlamak</a:t>
            </a:r>
            <a:endParaRPr/>
          </a:p>
          <a:p>
            <a:pPr marL="457200" lvl="0" indent="-228600" algn="l" rtl="0">
              <a:lnSpc>
                <a:spcPct val="90000"/>
              </a:lnSpc>
              <a:spcBef>
                <a:spcPts val="1000"/>
              </a:spcBef>
              <a:spcAft>
                <a:spcPts val="0"/>
              </a:spcAft>
              <a:buClr>
                <a:schemeClr val="dk1"/>
              </a:buClr>
              <a:buSzPts val="1800"/>
              <a:buNone/>
            </a:pPr>
            <a:endParaRPr sz="1400"/>
          </a:p>
          <a:p>
            <a:pPr marL="114300" lvl="0" indent="0" algn="l" rtl="0">
              <a:lnSpc>
                <a:spcPct val="90000"/>
              </a:lnSpc>
              <a:spcBef>
                <a:spcPts val="1000"/>
              </a:spcBef>
              <a:spcAft>
                <a:spcPts val="0"/>
              </a:spcAft>
              <a:buSzPts val="1800"/>
              <a:buNone/>
            </a:pPr>
            <a:r>
              <a:rPr lang="tr" sz="1400"/>
              <a:t>Diskalkulisi olan çocuklar için temel sorun alanlarından biri aşağıdakilerin tanınmasıdır:</a:t>
            </a:r>
            <a:endParaRPr/>
          </a:p>
          <a:p>
            <a:pPr marL="457200" lvl="0" indent="-342900" algn="l" rtl="0">
              <a:lnSpc>
                <a:spcPct val="90000"/>
              </a:lnSpc>
              <a:spcBef>
                <a:spcPts val="1000"/>
              </a:spcBef>
              <a:spcAft>
                <a:spcPts val="0"/>
              </a:spcAft>
              <a:buClr>
                <a:schemeClr val="dk1"/>
              </a:buClr>
              <a:buSzPts val="1800"/>
              <a:buChar char="•"/>
            </a:pPr>
            <a:r>
              <a:rPr lang="tr" sz="1400"/>
              <a:t>sayılar</a:t>
            </a:r>
            <a:endParaRPr/>
          </a:p>
          <a:p>
            <a:pPr marL="457200" lvl="0" indent="-342900" algn="l" rtl="0">
              <a:lnSpc>
                <a:spcPct val="90000"/>
              </a:lnSpc>
              <a:spcBef>
                <a:spcPts val="1000"/>
              </a:spcBef>
              <a:spcAft>
                <a:spcPts val="0"/>
              </a:spcAft>
              <a:buClr>
                <a:schemeClr val="dk1"/>
              </a:buClr>
              <a:buSzPts val="1800"/>
              <a:buChar char="•"/>
            </a:pPr>
            <a:r>
              <a:rPr lang="tr" sz="1400"/>
              <a:t>matematiksel işaretler</a:t>
            </a:r>
            <a:endParaRPr/>
          </a:p>
          <a:p>
            <a:pPr marL="457200" lvl="0" indent="-342900" algn="l" rtl="0">
              <a:lnSpc>
                <a:spcPct val="90000"/>
              </a:lnSpc>
              <a:spcBef>
                <a:spcPts val="1000"/>
              </a:spcBef>
              <a:spcAft>
                <a:spcPts val="0"/>
              </a:spcAft>
              <a:buClr>
                <a:schemeClr val="dk1"/>
              </a:buClr>
              <a:buSzPts val="1800"/>
              <a:buChar char="•"/>
            </a:pPr>
            <a:r>
              <a:rPr lang="tr" sz="1400"/>
              <a:t>sayı sembolleri</a:t>
            </a:r>
            <a:endParaRPr/>
          </a:p>
          <a:p>
            <a:pPr marL="457200" lvl="0" indent="-342900" algn="l" rtl="0">
              <a:lnSpc>
                <a:spcPct val="90000"/>
              </a:lnSpc>
              <a:spcBef>
                <a:spcPts val="1000"/>
              </a:spcBef>
              <a:spcAft>
                <a:spcPts val="0"/>
              </a:spcAft>
              <a:buClr>
                <a:schemeClr val="dk1"/>
              </a:buClr>
              <a:buSzPts val="1800"/>
              <a:buChar char="•"/>
            </a:pPr>
            <a:r>
              <a:rPr lang="tr" sz="1400">
                <a:highlight>
                  <a:srgbClr val="FFFF00"/>
                </a:highlight>
              </a:rPr>
              <a:t>sayılar, matematiksel işaretler veya sayı sembolleri</a:t>
            </a:r>
            <a:endParaRPr/>
          </a:p>
          <a:p>
            <a:pPr marL="457200" lvl="0" indent="-228600" algn="l" rtl="0">
              <a:lnSpc>
                <a:spcPct val="90000"/>
              </a:lnSpc>
              <a:spcBef>
                <a:spcPts val="1000"/>
              </a:spcBef>
              <a:spcAft>
                <a:spcPts val="0"/>
              </a:spcAft>
              <a:buClr>
                <a:schemeClr val="dk1"/>
              </a:buClr>
              <a:buSzPts val="1800"/>
              <a:buNone/>
            </a:pPr>
            <a:endParaRPr sz="1400"/>
          </a:p>
          <a:p>
            <a:pPr marL="457200" lvl="0" indent="-228600" algn="l" rtl="0">
              <a:lnSpc>
                <a:spcPct val="90000"/>
              </a:lnSpc>
              <a:spcBef>
                <a:spcPts val="1000"/>
              </a:spcBef>
              <a:spcAft>
                <a:spcPts val="0"/>
              </a:spcAft>
              <a:buClr>
                <a:schemeClr val="dk1"/>
              </a:buClr>
              <a:buSzPts val="1800"/>
              <a:buNone/>
            </a:pPr>
            <a:endParaRPr sz="1400"/>
          </a:p>
          <a:p>
            <a:pPr marL="457200" lvl="0" indent="-228600" algn="l" rtl="0">
              <a:lnSpc>
                <a:spcPct val="90000"/>
              </a:lnSpc>
              <a:spcBef>
                <a:spcPts val="1000"/>
              </a:spcBef>
              <a:spcAft>
                <a:spcPts val="0"/>
              </a:spcAft>
              <a:buClr>
                <a:schemeClr val="dk1"/>
              </a:buClr>
              <a:buSzPts val="1800"/>
              <a:buNone/>
            </a:pPr>
            <a:endParaRPr sz="1400"/>
          </a:p>
          <a:p>
            <a:pPr marL="457200" lvl="0" indent="-228600" algn="l" rtl="0">
              <a:lnSpc>
                <a:spcPct val="90000"/>
              </a:lnSpc>
              <a:spcBef>
                <a:spcPts val="1000"/>
              </a:spcBef>
              <a:spcAft>
                <a:spcPts val="0"/>
              </a:spcAft>
              <a:buClr>
                <a:schemeClr val="dk1"/>
              </a:buClr>
              <a:buSzPts val="1800"/>
              <a:buNone/>
            </a:pPr>
            <a:endParaRPr/>
          </a:p>
        </p:txBody>
      </p:sp>
      <p:sp>
        <p:nvSpPr>
          <p:cNvPr id="241" name="Google Shape;241;p9"/>
          <p:cNvSpPr txBox="1">
            <a:spLocks noGrp="1"/>
          </p:cNvSpPr>
          <p:nvPr>
            <p:ph type="body" idx="4"/>
          </p:nvPr>
        </p:nvSpPr>
        <p:spPr>
          <a:xfrm>
            <a:off x="6388788" y="1397479"/>
            <a:ext cx="4966599" cy="4792184"/>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tr" sz="1400"/>
              <a:t>Diskalkulisi olan çocukların temel sorununu çözmenin en iyi yollarından biri:</a:t>
            </a:r>
            <a:endParaRPr/>
          </a:p>
          <a:p>
            <a:pPr marL="457200" lvl="0" indent="-342900" algn="l" rtl="0">
              <a:lnSpc>
                <a:spcPct val="90000"/>
              </a:lnSpc>
              <a:spcBef>
                <a:spcPts val="1000"/>
              </a:spcBef>
              <a:spcAft>
                <a:spcPts val="0"/>
              </a:spcAft>
              <a:buClr>
                <a:schemeClr val="dk1"/>
              </a:buClr>
              <a:buSzPts val="1800"/>
              <a:buChar char="•"/>
            </a:pPr>
            <a:r>
              <a:rPr lang="tr" sz="1400">
                <a:highlight>
                  <a:srgbClr val="FFFF00"/>
                </a:highlight>
              </a:rPr>
              <a:t>Sanat Terapisi</a:t>
            </a:r>
            <a:endParaRPr/>
          </a:p>
          <a:p>
            <a:pPr marL="457200" lvl="0" indent="-342900" algn="l" rtl="0">
              <a:lnSpc>
                <a:spcPct val="90000"/>
              </a:lnSpc>
              <a:spcBef>
                <a:spcPts val="1000"/>
              </a:spcBef>
              <a:spcAft>
                <a:spcPts val="0"/>
              </a:spcAft>
              <a:buClr>
                <a:schemeClr val="dk1"/>
              </a:buClr>
              <a:buSzPts val="1800"/>
              <a:buChar char="•"/>
            </a:pPr>
            <a:r>
              <a:rPr lang="tr" sz="1400"/>
              <a:t>su terapisi</a:t>
            </a:r>
            <a:endParaRPr/>
          </a:p>
          <a:p>
            <a:pPr marL="457200" lvl="0" indent="-342900" algn="l" rtl="0">
              <a:lnSpc>
                <a:spcPct val="90000"/>
              </a:lnSpc>
              <a:spcBef>
                <a:spcPts val="1000"/>
              </a:spcBef>
              <a:spcAft>
                <a:spcPts val="0"/>
              </a:spcAft>
              <a:buClr>
                <a:schemeClr val="dk1"/>
              </a:buClr>
              <a:buSzPts val="1800"/>
              <a:buChar char="•"/>
            </a:pPr>
            <a:r>
              <a:rPr lang="tr" sz="1400"/>
              <a:t>terapi yok</a:t>
            </a:r>
            <a:endParaRPr/>
          </a:p>
          <a:p>
            <a:pPr marL="457200" lvl="0" indent="-342900" algn="l" rtl="0">
              <a:lnSpc>
                <a:spcPct val="90000"/>
              </a:lnSpc>
              <a:spcBef>
                <a:spcPts val="1000"/>
              </a:spcBef>
              <a:spcAft>
                <a:spcPts val="0"/>
              </a:spcAft>
              <a:buClr>
                <a:schemeClr val="dk1"/>
              </a:buClr>
              <a:buSzPts val="1800"/>
              <a:buChar char="•"/>
            </a:pPr>
            <a:r>
              <a:rPr lang="tr" sz="1400"/>
              <a:t>Dersler</a:t>
            </a:r>
            <a:endParaRPr/>
          </a:p>
          <a:p>
            <a:pPr marL="457200" lvl="0" indent="-228600" algn="l" rtl="0">
              <a:lnSpc>
                <a:spcPct val="90000"/>
              </a:lnSpc>
              <a:spcBef>
                <a:spcPts val="1000"/>
              </a:spcBef>
              <a:spcAft>
                <a:spcPts val="0"/>
              </a:spcAft>
              <a:buClr>
                <a:schemeClr val="dk1"/>
              </a:buClr>
              <a:buSzPts val="1800"/>
              <a:buNone/>
            </a:pPr>
            <a:endParaRPr sz="1400"/>
          </a:p>
          <a:p>
            <a:pPr marL="457200" lvl="0" indent="-228600" algn="l" rtl="0">
              <a:lnSpc>
                <a:spcPct val="90000"/>
              </a:lnSpc>
              <a:spcBef>
                <a:spcPts val="1000"/>
              </a:spcBef>
              <a:spcAft>
                <a:spcPts val="0"/>
              </a:spcAft>
              <a:buClr>
                <a:schemeClr val="dk1"/>
              </a:buClr>
              <a:buSzPts val="1800"/>
              <a:buNone/>
            </a:pPr>
            <a:endParaRPr sz="1400"/>
          </a:p>
          <a:p>
            <a:pPr marL="114300" lvl="0" indent="0" algn="l" rtl="0">
              <a:lnSpc>
                <a:spcPct val="90000"/>
              </a:lnSpc>
              <a:spcBef>
                <a:spcPts val="1000"/>
              </a:spcBef>
              <a:spcAft>
                <a:spcPts val="0"/>
              </a:spcAft>
              <a:buSzPts val="1800"/>
              <a:buNone/>
            </a:pPr>
            <a:r>
              <a:rPr lang="tr" sz="1400"/>
              <a:t>Diskalkulisi olan çocukların bilgi işleme veya bilgi işleme hızı açısından yeni bir beceriyi hızlı bir şekilde anlamalarına yardımcı olmak için öğretmenler:</a:t>
            </a:r>
            <a:endParaRPr/>
          </a:p>
          <a:p>
            <a:pPr marL="457200" lvl="0" indent="-342900" algn="l" rtl="0">
              <a:lnSpc>
                <a:spcPct val="90000"/>
              </a:lnSpc>
              <a:spcBef>
                <a:spcPts val="1000"/>
              </a:spcBef>
              <a:spcAft>
                <a:spcPts val="0"/>
              </a:spcAft>
              <a:buClr>
                <a:schemeClr val="dk1"/>
              </a:buClr>
              <a:buSzPts val="1800"/>
              <a:buChar char="•"/>
            </a:pPr>
            <a:r>
              <a:rPr lang="tr" sz="1400">
                <a:highlight>
                  <a:srgbClr val="FFFF00"/>
                </a:highlight>
              </a:rPr>
              <a:t>her zaman yeterli süre veya 'bekleme süresi' verilmelidir</a:t>
            </a:r>
            <a:endParaRPr sz="1400">
              <a:highlight>
                <a:srgbClr val="FFFF00"/>
              </a:highlight>
            </a:endParaRPr>
          </a:p>
          <a:p>
            <a:pPr marL="457200" lvl="0" indent="-342900" algn="l" rtl="0">
              <a:lnSpc>
                <a:spcPct val="90000"/>
              </a:lnSpc>
              <a:spcBef>
                <a:spcPts val="1000"/>
              </a:spcBef>
              <a:spcAft>
                <a:spcPts val="0"/>
              </a:spcAft>
              <a:buClr>
                <a:schemeClr val="dk1"/>
              </a:buClr>
              <a:buSzPts val="1800"/>
              <a:buChar char="•"/>
            </a:pPr>
            <a:r>
              <a:rPr lang="tr" sz="1400"/>
              <a:t>fazladan ödev vermeli</a:t>
            </a:r>
            <a:endParaRPr sz="1400"/>
          </a:p>
          <a:p>
            <a:pPr marL="457200" lvl="0" indent="-342900" algn="l" rtl="0">
              <a:lnSpc>
                <a:spcPct val="90000"/>
              </a:lnSpc>
              <a:spcBef>
                <a:spcPts val="1000"/>
              </a:spcBef>
              <a:spcAft>
                <a:spcPts val="0"/>
              </a:spcAft>
              <a:buClr>
                <a:schemeClr val="dk1"/>
              </a:buClr>
              <a:buSzPts val="1800"/>
              <a:buChar char="•"/>
            </a:pPr>
            <a:r>
              <a:rPr lang="tr" sz="1400"/>
              <a:t>Öğrenciye dikkat edilmemeli</a:t>
            </a:r>
            <a:endParaRPr/>
          </a:p>
          <a:p>
            <a:pPr marL="457200" lvl="0" indent="-228600" algn="l" rtl="0">
              <a:lnSpc>
                <a:spcPct val="90000"/>
              </a:lnSpc>
              <a:spcBef>
                <a:spcPts val="1000"/>
              </a:spcBef>
              <a:spcAft>
                <a:spcPts val="0"/>
              </a:spcAft>
              <a:buClr>
                <a:schemeClr val="dk1"/>
              </a:buClr>
              <a:buSzPts val="1800"/>
              <a:buNone/>
            </a:pPr>
            <a:endParaRPr sz="1400"/>
          </a:p>
          <a:p>
            <a:pPr marL="457200" lvl="0" indent="-228600" algn="l" rtl="0">
              <a:lnSpc>
                <a:spcPct val="90000"/>
              </a:lnSpc>
              <a:spcBef>
                <a:spcPts val="1000"/>
              </a:spcBef>
              <a:spcAft>
                <a:spcPts val="0"/>
              </a:spcAft>
              <a:buClr>
                <a:schemeClr val="dk1"/>
              </a:buClr>
              <a:buSzPts val="1800"/>
              <a:buNone/>
            </a:pPr>
            <a:endParaRPr sz="1400"/>
          </a:p>
          <a:p>
            <a:pPr marL="457200" lvl="0" indent="-228600" algn="l" rtl="0">
              <a:lnSpc>
                <a:spcPct val="90000"/>
              </a:lnSpc>
              <a:spcBef>
                <a:spcPts val="1000"/>
              </a:spcBef>
              <a:spcAft>
                <a:spcPts val="0"/>
              </a:spcAft>
              <a:buClr>
                <a:schemeClr val="dk1"/>
              </a:buClr>
              <a:buSzPts val="1800"/>
              <a:buNone/>
            </a:pPr>
            <a:endParaRPr sz="1400"/>
          </a:p>
          <a:p>
            <a:pPr marL="457200" lvl="0" indent="-228600" algn="l" rtl="0">
              <a:lnSpc>
                <a:spcPct val="90000"/>
              </a:lnSpc>
              <a:spcBef>
                <a:spcPts val="1000"/>
              </a:spcBef>
              <a:spcAft>
                <a:spcPts val="0"/>
              </a:spcAft>
              <a:buClr>
                <a:schemeClr val="dk1"/>
              </a:buClr>
              <a:buSzPts val="1800"/>
              <a:buNone/>
            </a:pPr>
            <a:endParaRPr sz="1400"/>
          </a:p>
          <a:p>
            <a:pPr marL="114300" lvl="0" indent="0" algn="l" rtl="0">
              <a:lnSpc>
                <a:spcPct val="90000"/>
              </a:lnSpc>
              <a:spcBef>
                <a:spcPts val="1000"/>
              </a:spcBef>
              <a:spcAft>
                <a:spcPts val="0"/>
              </a:spcAft>
              <a:buSzPts val="1800"/>
              <a:buNone/>
            </a:pPr>
            <a:endParaRPr sz="1400"/>
          </a:p>
          <a:p>
            <a:pPr marL="457200" lvl="0" indent="-228600" algn="l" rtl="0">
              <a:lnSpc>
                <a:spcPct val="90000"/>
              </a:lnSpc>
              <a:spcBef>
                <a:spcPts val="1000"/>
              </a:spcBef>
              <a:spcAft>
                <a:spcPts val="0"/>
              </a:spcAft>
              <a:buClr>
                <a:schemeClr val="dk1"/>
              </a:buClr>
              <a:buSzPts val="18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0"/>
          <p:cNvSpPr txBox="1">
            <a:spLocks noGrp="1"/>
          </p:cNvSpPr>
          <p:nvPr>
            <p:ph type="title"/>
          </p:nvPr>
        </p:nvSpPr>
        <p:spPr>
          <a:xfrm>
            <a:off x="234351" y="0"/>
            <a:ext cx="10515600" cy="78327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tr" sz="2200">
                <a:solidFill>
                  <a:schemeClr val="lt1"/>
                </a:solidFill>
              </a:rPr>
              <a:t>Modül 3: Farklı öğrenme seviyelerindeki öğrencilerin eğitimine ilişkin öğretim yöntem ve teknikleri </a:t>
            </a:r>
            <a:br>
              <a:rPr lang="de-DE" sz="2200">
                <a:solidFill>
                  <a:schemeClr val="lt1"/>
                </a:solidFill>
              </a:rPr>
            </a:br>
            <a:r>
              <a:rPr lang="tr" sz="2200">
                <a:solidFill>
                  <a:schemeClr val="lt1"/>
                </a:solidFill>
              </a:rPr>
              <a:t>7. Kaynaklar</a:t>
            </a:r>
            <a:endParaRPr sz="2200"/>
          </a:p>
        </p:txBody>
      </p:sp>
      <p:sp>
        <p:nvSpPr>
          <p:cNvPr id="247" name="Google Shape;247;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92500"/>
          </a:bodyPr>
          <a:lstStyle/>
          <a:p>
            <a:pPr marL="228600" lvl="0" indent="-50800" algn="l" rtl="0">
              <a:lnSpc>
                <a:spcPct val="90000"/>
              </a:lnSpc>
              <a:spcBef>
                <a:spcPts val="0"/>
              </a:spcBef>
              <a:spcAft>
                <a:spcPts val="0"/>
              </a:spcAft>
              <a:buClr>
                <a:schemeClr val="dk1"/>
              </a:buClr>
              <a:buSzPct val="126126"/>
              <a:buNone/>
            </a:pPr>
            <a:r>
              <a:rPr lang="tr" sz="2400" b="1"/>
              <a:t>Diskalkuli: Öğrencilerin Matematikte Öğrenme Güçlüğü Hakkında Bilmemiz Gerekenler Nelerdir? Evrensel Eğitim Araştırmaları Dergisi</a:t>
            </a:r>
            <a:endParaRPr sz="2400" b="1"/>
          </a:p>
          <a:p>
            <a:pPr marL="228600" lvl="0" indent="-50800" algn="l" rtl="0">
              <a:lnSpc>
                <a:spcPct val="90000"/>
              </a:lnSpc>
              <a:spcBef>
                <a:spcPts val="0"/>
              </a:spcBef>
              <a:spcAft>
                <a:spcPts val="0"/>
              </a:spcAft>
              <a:buClr>
                <a:schemeClr val="dk1"/>
              </a:buClr>
              <a:buSzPct val="275184"/>
              <a:buNone/>
            </a:pPr>
            <a:r>
              <a:rPr lang="tr" sz="1100" b="1"/>
              <a:t>8(12B): </a:t>
            </a:r>
            <a:r>
              <a:rPr lang="tr" sz="1200" b="1"/>
              <a:t>8214-8222, 2020 </a:t>
            </a:r>
            <a:r>
              <a:rPr lang="tr" sz="1200" b="1" u="sng">
                <a:solidFill>
                  <a:schemeClr val="hlink"/>
                </a:solidFill>
                <a:hlinkClick r:id="rId3"/>
              </a:rPr>
              <a:t>http://www.hrpub.org </a:t>
            </a:r>
            <a:r>
              <a:rPr lang="tr" sz="1200" b="1"/>
              <a:t>DOI: 10.13189/ujer.2020.082625</a:t>
            </a:r>
            <a:endParaRPr sz="1200" b="1"/>
          </a:p>
          <a:p>
            <a:pPr marL="228600" lvl="0" indent="-50800" algn="l" rtl="0">
              <a:lnSpc>
                <a:spcPct val="90000"/>
              </a:lnSpc>
              <a:spcBef>
                <a:spcPts val="0"/>
              </a:spcBef>
              <a:spcAft>
                <a:spcPts val="0"/>
              </a:spcAft>
              <a:buClr>
                <a:schemeClr val="dk1"/>
              </a:buClr>
              <a:buSzPct val="126126"/>
              <a:buNone/>
            </a:pPr>
            <a:endParaRPr sz="2400" b="1"/>
          </a:p>
          <a:p>
            <a:pPr marL="228600" lvl="0" indent="-50800" algn="l" rtl="0">
              <a:lnSpc>
                <a:spcPct val="90000"/>
              </a:lnSpc>
              <a:spcBef>
                <a:spcPts val="0"/>
              </a:spcBef>
              <a:spcAft>
                <a:spcPts val="0"/>
              </a:spcAft>
              <a:buClr>
                <a:schemeClr val="dk1"/>
              </a:buClr>
              <a:buSzPct val="126126"/>
              <a:buNone/>
            </a:pPr>
            <a:r>
              <a:rPr lang="tr" sz="2400" b="1" u="sng">
                <a:solidFill>
                  <a:schemeClr val="hlink"/>
                </a:solidFill>
                <a:hlinkClick r:id="rId4"/>
              </a:rPr>
              <a:t>https://dsf.net.au/learning-difficulties/dyscalculia/supporting-people-with-dyscalculia</a:t>
            </a:r>
            <a:endParaRPr sz="2400" b="1"/>
          </a:p>
          <a:p>
            <a:pPr marL="228600" lvl="0" indent="-50800" algn="l" rtl="0">
              <a:lnSpc>
                <a:spcPct val="90000"/>
              </a:lnSpc>
              <a:spcBef>
                <a:spcPts val="0"/>
              </a:spcBef>
              <a:spcAft>
                <a:spcPts val="0"/>
              </a:spcAft>
              <a:buClr>
                <a:schemeClr val="dk1"/>
              </a:buClr>
              <a:buSzPct val="126126"/>
              <a:buNone/>
            </a:pPr>
            <a:endParaRPr sz="2400" b="1"/>
          </a:p>
          <a:p>
            <a:pPr marL="228600" lvl="0" indent="-50800" algn="l" rtl="0">
              <a:lnSpc>
                <a:spcPct val="90000"/>
              </a:lnSpc>
              <a:spcBef>
                <a:spcPts val="0"/>
              </a:spcBef>
              <a:spcAft>
                <a:spcPts val="0"/>
              </a:spcAft>
              <a:buClr>
                <a:schemeClr val="dk1"/>
              </a:buClr>
              <a:buSzPct val="126126"/>
              <a:buNone/>
            </a:pPr>
            <a:r>
              <a:rPr lang="tr" sz="2400" b="1" u="sng">
                <a:solidFill>
                  <a:schemeClr val="hlink"/>
                </a:solidFill>
                <a:hlinkClick r:id="rId5"/>
              </a:rPr>
              <a:t>https://teachercertification.com/dyscalculia-teaching-strategies/</a:t>
            </a:r>
            <a:endParaRPr sz="2400" b="1"/>
          </a:p>
          <a:p>
            <a:pPr marL="228600" lvl="0" indent="-50800" algn="l" rtl="0">
              <a:lnSpc>
                <a:spcPct val="90000"/>
              </a:lnSpc>
              <a:spcBef>
                <a:spcPts val="0"/>
              </a:spcBef>
              <a:spcAft>
                <a:spcPts val="0"/>
              </a:spcAft>
              <a:buClr>
                <a:schemeClr val="dk1"/>
              </a:buClr>
              <a:buSzPct val="126126"/>
              <a:buNone/>
            </a:pPr>
            <a:endParaRPr sz="2400" b="1"/>
          </a:p>
          <a:p>
            <a:pPr marL="228600" lvl="0" indent="-50800" algn="l" rtl="0">
              <a:lnSpc>
                <a:spcPct val="90000"/>
              </a:lnSpc>
              <a:spcBef>
                <a:spcPts val="0"/>
              </a:spcBef>
              <a:spcAft>
                <a:spcPts val="0"/>
              </a:spcAft>
              <a:buClr>
                <a:schemeClr val="dk1"/>
              </a:buClr>
              <a:buSzPct val="126126"/>
              <a:buNone/>
            </a:pPr>
            <a:r>
              <a:rPr lang="tr" sz="2400" b="1" u="sng">
                <a:solidFill>
                  <a:schemeClr val="hlink"/>
                </a:solidFill>
                <a:hlinkClick r:id="rId6"/>
              </a:rPr>
              <a:t>https://www.brainbalancecenters.com/blog/strategies-for-managing-dyscalculia</a:t>
            </a:r>
            <a:endParaRPr sz="2400" b="1"/>
          </a:p>
          <a:p>
            <a:pPr marL="228600" lvl="0" indent="-50800" algn="l" rtl="0">
              <a:lnSpc>
                <a:spcPct val="90000"/>
              </a:lnSpc>
              <a:spcBef>
                <a:spcPts val="0"/>
              </a:spcBef>
              <a:spcAft>
                <a:spcPts val="0"/>
              </a:spcAft>
              <a:buClr>
                <a:schemeClr val="dk1"/>
              </a:buClr>
              <a:buSzPct val="126126"/>
              <a:buNone/>
            </a:pPr>
            <a:endParaRPr sz="2400" b="1"/>
          </a:p>
          <a:p>
            <a:pPr marL="228600" lvl="0" indent="-50800" algn="l" rtl="0">
              <a:lnSpc>
                <a:spcPct val="90000"/>
              </a:lnSpc>
              <a:spcBef>
                <a:spcPts val="0"/>
              </a:spcBef>
              <a:spcAft>
                <a:spcPts val="0"/>
              </a:spcAft>
              <a:buClr>
                <a:schemeClr val="dk1"/>
              </a:buClr>
              <a:buSzPct val="126126"/>
              <a:buNone/>
            </a:pPr>
            <a:r>
              <a:rPr lang="tr" sz="2400" b="1" u="sng">
                <a:solidFill>
                  <a:schemeClr val="hlink"/>
                </a:solidFill>
                <a:hlinkClick r:id="rId7"/>
              </a:rPr>
              <a:t>https://www.tts-group.co.uk/blog/2017/07/09/practical-strategies-help-children-dyscalculia.html?gad_source=1&amp;gclid=CjwKCAiA6KWvBhAREiwAFPZM7lX4ecdALxpunBUEcUSIDw3G1nwiT8C-IizEQ5TyJJyaLmyU0_RTMBo CbdkQAvD_BwE&amp;gclsrc=aw.ds</a:t>
            </a:r>
            <a:endParaRPr sz="2400" b="1"/>
          </a:p>
          <a:p>
            <a:pPr marL="228600" lvl="0" indent="-50800" algn="l" rtl="0">
              <a:lnSpc>
                <a:spcPct val="90000"/>
              </a:lnSpc>
              <a:spcBef>
                <a:spcPts val="0"/>
              </a:spcBef>
              <a:spcAft>
                <a:spcPts val="0"/>
              </a:spcAft>
              <a:buClr>
                <a:schemeClr val="dk1"/>
              </a:buClr>
              <a:buSzPct val="126126"/>
              <a:buNone/>
            </a:pPr>
            <a:endParaRPr sz="2400"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1"/>
          <p:cNvSpPr txBox="1">
            <a:spLocks noGrp="1"/>
          </p:cNvSpPr>
          <p:nvPr>
            <p:ph type="title"/>
          </p:nvPr>
        </p:nvSpPr>
        <p:spPr>
          <a:xfrm>
            <a:off x="3303325" y="409800"/>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tr" dirty="0">
                <a:solidFill>
                  <a:schemeClr val="lt1"/>
                </a:solidFill>
              </a:rPr>
              <a:t>İletişim</a:t>
            </a:r>
            <a:endParaRPr dirty="0">
              <a:solidFill>
                <a:schemeClr val="lt1"/>
              </a:solidFill>
            </a:endParaRPr>
          </a:p>
        </p:txBody>
      </p:sp>
      <p:sp>
        <p:nvSpPr>
          <p:cNvPr id="253" name="Google Shape;253;p11"/>
          <p:cNvSpPr/>
          <p:nvPr/>
        </p:nvSpPr>
        <p:spPr>
          <a:xfrm>
            <a:off x="3303325" y="2310456"/>
            <a:ext cx="4218410" cy="40006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tr" sz="2000" b="0" i="0" u="none" strike="noStrike" cap="none">
                <a:solidFill>
                  <a:schemeClr val="dk1"/>
                </a:solidFill>
                <a:latin typeface="Calibri"/>
                <a:ea typeface="Calibri"/>
                <a:cs typeface="Calibri"/>
                <a:sym typeface="Calibri"/>
              </a:rPr>
              <a:t>Ramygalos99, Panevėžys, Litvanya</a:t>
            </a:r>
            <a:endParaRPr sz="2000" b="0" i="0" u="none" strike="noStrike" cap="none">
              <a:solidFill>
                <a:schemeClr val="dk1"/>
              </a:solidFill>
              <a:latin typeface="Calibri"/>
              <a:ea typeface="Calibri"/>
              <a:cs typeface="Calibri"/>
              <a:sym typeface="Calibri"/>
            </a:endParaRPr>
          </a:p>
        </p:txBody>
      </p:sp>
      <p:sp>
        <p:nvSpPr>
          <p:cNvPr id="254" name="Google Shape;254;p11"/>
          <p:cNvSpPr/>
          <p:nvPr/>
        </p:nvSpPr>
        <p:spPr>
          <a:xfrm>
            <a:off x="1121434" y="2682978"/>
            <a:ext cx="6598709" cy="2862282"/>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1800"/>
              <a:buFont typeface="Quattrocento Sans"/>
              <a:buNone/>
            </a:pPr>
            <a:endParaRPr sz="20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2000"/>
              <a:buFont typeface="Arial"/>
              <a:buNone/>
            </a:pPr>
            <a:r>
              <a:rPr lang="tr" sz="2000" b="0" i="0" u="none" strike="noStrike" cap="none">
                <a:solidFill>
                  <a:schemeClr val="dk1"/>
                </a:solidFill>
                <a:latin typeface="Calibri"/>
                <a:ea typeface="Calibri"/>
                <a:cs typeface="Calibri"/>
                <a:sym typeface="Calibri"/>
              </a:rPr>
              <a:t>Müdür yardımcısı Kristina Žiedelienė</a:t>
            </a:r>
            <a:endParaRPr/>
          </a:p>
          <a:p>
            <a:pPr marL="0" marR="0" lvl="0" indent="0" algn="l" rtl="0">
              <a:lnSpc>
                <a:spcPct val="150000"/>
              </a:lnSpc>
              <a:spcBef>
                <a:spcPts val="0"/>
              </a:spcBef>
              <a:spcAft>
                <a:spcPts val="0"/>
              </a:spcAft>
              <a:buClr>
                <a:srgbClr val="000000"/>
              </a:buClr>
              <a:buSzPts val="2000"/>
              <a:buFont typeface="Arial"/>
              <a:buNone/>
            </a:pPr>
            <a:r>
              <a:rPr lang="tr" sz="2000" b="0" i="0" u="none" strike="noStrike" cap="none">
                <a:solidFill>
                  <a:schemeClr val="dk1"/>
                </a:solidFill>
                <a:latin typeface="Calibri"/>
                <a:ea typeface="Calibri"/>
                <a:cs typeface="Calibri"/>
                <a:sym typeface="Calibri"/>
              </a:rPr>
              <a:t>İlkokul öğretmeni Kristina Klimkevičienė</a:t>
            </a:r>
            <a:endParaRPr sz="20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SzPts val="1200"/>
              <a:buFont typeface="Calibri"/>
              <a:buNone/>
            </a:pPr>
            <a:endParaRPr sz="20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SzPts val="1050"/>
              <a:buFont typeface="Calibri"/>
              <a:buNone/>
            </a:pPr>
            <a:r>
              <a:rPr lang="tr" sz="2000" b="0" i="0" u="none" strike="noStrike" cap="none">
                <a:solidFill>
                  <a:schemeClr val="dk1"/>
                </a:solidFill>
                <a:latin typeface="Calibri"/>
                <a:ea typeface="Calibri"/>
                <a:cs typeface="Calibri"/>
                <a:sym typeface="Calibri"/>
              </a:rPr>
              <a:t>+37061281206</a:t>
            </a:r>
            <a:endParaRPr/>
          </a:p>
          <a:p>
            <a:pPr marL="0" marR="0" lvl="0" indent="0" algn="l" rtl="0">
              <a:lnSpc>
                <a:spcPct val="150000"/>
              </a:lnSpc>
              <a:spcBef>
                <a:spcPts val="0"/>
              </a:spcBef>
              <a:spcAft>
                <a:spcPts val="0"/>
              </a:spcAft>
              <a:buClr>
                <a:schemeClr val="dk1"/>
              </a:buClr>
              <a:buSzPts val="1050"/>
              <a:buFont typeface="Calibri"/>
              <a:buNone/>
            </a:pPr>
            <a:r>
              <a:rPr lang="tr" sz="2000" b="0" i="0" u="none" strike="noStrike" cap="none">
                <a:solidFill>
                  <a:schemeClr val="dk1"/>
                </a:solidFill>
                <a:latin typeface="Calibri"/>
                <a:ea typeface="Calibri"/>
                <a:cs typeface="Calibri"/>
                <a:sym typeface="Calibri"/>
              </a:rPr>
              <a:t>Ziedeliene@inbox.lt</a:t>
            </a:r>
            <a:endParaRPr sz="2000" b="0" i="0" u="none" strike="noStrike" cap="none">
              <a:solidFill>
                <a:schemeClr val="dk1"/>
              </a:solidFill>
              <a:latin typeface="Calibri"/>
              <a:ea typeface="Calibri"/>
              <a:cs typeface="Calibri"/>
              <a:sym typeface="Calibri"/>
            </a:endParaRPr>
          </a:p>
        </p:txBody>
      </p:sp>
      <p:pic>
        <p:nvPicPr>
          <p:cNvPr id="255" name="Google Shape;255;p11"/>
          <p:cNvPicPr preferRelativeResize="0"/>
          <p:nvPr/>
        </p:nvPicPr>
        <p:blipFill rotWithShape="1">
          <a:blip r:embed="rId3">
            <a:alphaModFix/>
          </a:blip>
          <a:srcRect/>
          <a:stretch/>
        </p:blipFill>
        <p:spPr>
          <a:xfrm>
            <a:off x="1260894" y="1615452"/>
            <a:ext cx="1383912" cy="1390008"/>
          </a:xfrm>
          <a:prstGeom prst="rect">
            <a:avLst/>
          </a:prstGeom>
          <a:noFill/>
          <a:ln>
            <a:noFill/>
          </a:ln>
        </p:spPr>
      </p:pic>
      <p:sp>
        <p:nvSpPr>
          <p:cNvPr id="256" name="Google Shape;256;p11"/>
          <p:cNvSpPr txBox="1"/>
          <p:nvPr/>
        </p:nvSpPr>
        <p:spPr>
          <a:xfrm>
            <a:off x="0" y="0"/>
            <a:ext cx="3000000" cy="81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tr" dirty="0"/>
              <a:t>https://x.com/TuhafAmaGercek/status/1790049439236690046?t=uG0azAFzBEsrudPxuUfRQA&amp;s=08</a:t>
            </a:r>
            <a:endParaRPr dirty="0"/>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2060</Words>
  <Application>Microsoft Office PowerPoint</Application>
  <PresentationFormat>Geniş ekran</PresentationFormat>
  <Paragraphs>190</Paragraphs>
  <Slides>21</Slides>
  <Notes>21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Calibri</vt:lpstr>
      <vt:lpstr>Noto Sans Symbols</vt:lpstr>
      <vt:lpstr>Quattrocento Sans</vt:lpstr>
      <vt:lpstr>Office</vt:lpstr>
      <vt:lpstr>Dyscalculia   WP2: Dyscalculia Müfredatı ve Kurs Materyali   Panevėžio "Žemynos" programı  </vt:lpstr>
      <vt:lpstr>Dyscalculia    Modül 3: Farklı öğrenme seviyelerine sahip öğrencilerin eğitimine ilişkin öğretim yöntem ve teknikleri   Panevėžio “Žemynos” progimnazija</vt:lpstr>
      <vt:lpstr>Modül 3: Farklı öğrenme seviyelerindeki öğrencilerin eğitimine ilişkin öğretim yöntem ve teknikleri</vt:lpstr>
      <vt:lpstr>Modül 3: Farklı öğrenme seviyelerindeki öğrencilerin eğitimine ilişkin öğretim yöntem ve teknikleri  1. Modülün Tanıtımı</vt:lpstr>
      <vt:lpstr>Modül 3: Farklı öğrenme seviyelerindeki öğrencilerin eğitimine ilişkin öğretim yöntem ve teknikleri  2. Diskalkulinin üstesinden gelmeye yardımcı stratejiler </vt:lpstr>
      <vt:lpstr>Modül 3: Farklı öğrenme seviyelerindeki öğrencilerin eğitimine ilişkin öğretim yöntem ve teknikleri  2 . Diskalkulinin üstesinden gelmeye yardımcı stratejiler</vt:lpstr>
      <vt:lpstr>Modül 3: Farklı öğrenme seviyelerindeki öğrencilerin eğitimine ilişkin öğretim yöntem ve teknikleri  2. Diskalkulinin üstesinden gelmeye yardımcı stratejiler</vt:lpstr>
      <vt:lpstr>Modül 3: Farklı öğrenme seviyelerindeki öğrencilerin eğitimine ilişkin öğretim yöntem ve teknikleri  2. Diskalkulinin üstesinden gelmeye yardımcı stratejiler</vt:lpstr>
      <vt:lpstr>Modül 3: Farklı öğrenme seviyelerindeki öğrencilerin eğitimine ilişkin öğretim yöntem ve teknikleri  2. Diskalkulinin üstesinden gelmeye yardımcı stratejiler</vt:lpstr>
      <vt:lpstr>Modül 3: Farklı öğrenme seviyelerindeki öğrencilerin eğitimine ilişkin öğretim yöntem ve teknikleri  2. Diskalkulinin üstesinden gelmeye yardımcı stratejiler</vt:lpstr>
      <vt:lpstr>Modül 3: Farklı öğrenme seviyelerindeki öğrencilerin eğitimine ilişkin öğretim yöntem ve teknikleri  3. Diskalkulinin üstesinden gelmeye yardımcı etkinlikler</vt:lpstr>
      <vt:lpstr>Modül 3: Farklı öğrenme seviyelerindeki öğrencilerin eğitimine ilişkin öğretim yöntem ve teknikleri  3. Diskalkulinin üstesinden gelmeye yardımcı etkinlikler</vt:lpstr>
      <vt:lpstr>Modül 3: Farklı öğrenme seviyelerindeki öğrencilerin eğitimine ilişkin öğretim yöntem ve teknikleri  3. Diskalkulinin üstesinden gelmeye yardımcı etkinlikler</vt:lpstr>
      <vt:lpstr>Modül 3: Farklı öğrenme seviyelerindeki öğrencilerin eğitimine ilişkin öğretim yöntem ve teknikleri  3. Diskalkulinin üstesinden gelmeye yardımcı etkinlikler</vt:lpstr>
      <vt:lpstr>Modül 3: Farklı öğrenme seviyelerindeki öğrencilerin eğitimine ilişkin öğretim yöntem ve teknikleri  3. Diskalkulinin üstesinden gelmeye yardımcı etkinlikler</vt:lpstr>
      <vt:lpstr>Modül 3: Farklı öğrenme seviyelerindeki öğrencilerin eğitimine ilişkin öğretim yöntem ve teknikleri  3. Diskalkulinin üstesinden gelmeye yardımcı etkinlikler</vt:lpstr>
      <vt:lpstr>Modül 3: Farklı öğrenme seviyelerindeki öğrencilerin eğitimine ilişkin öğretim yöntem ve teknikleri  4. Ek metin bağlantısı</vt:lpstr>
      <vt:lpstr>Modül 3: E-öğrenme  5 . Ek videolara bağlantı</vt:lpstr>
      <vt:lpstr>Modül 3: Farklı öğrenme seviyelerindeki öğrencilerin eğitimine ilişkin öğretim yöntem ve teknikleri  6. Kısa Sınav   5 . Sınav</vt:lpstr>
      <vt:lpstr>Modül 3: Farklı öğrenme seviyelerindeki öğrencilerin eğitimine ilişkin öğretim yöntem ve teknikleri  7. Kaynaklar</vt:lpstr>
      <vt:lpstr>İletişim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Dyscalculia   WP2: Dyscalculia Müfredatı ve Kurs Materyali   Panevėžio "Žemynos" programı  </dc:title>
  <dc:creator>Helene Lindenthal</dc:creator>
  <cp:lastModifiedBy>Ayse Karakilic</cp:lastModifiedBy>
  <cp:revision>1</cp:revision>
  <dcterms:created xsi:type="dcterms:W3CDTF">2023-09-04T09:53:46Z</dcterms:created>
  <dcterms:modified xsi:type="dcterms:W3CDTF">2024-05-31T11:55:30Z</dcterms:modified>
</cp:coreProperties>
</file>