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6" roundtripDataSignature="AMtx7mg0NeBASKOjtUAHtzZ6gsPSTgkRB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96"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53186840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 name="Google Shape;8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45042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 name="Google Shape;9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3083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44634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5" name="Google Shape;10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21994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1386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1" name="Google Shape;12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42403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0704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3845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9223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2500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164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3142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 name="Google Shape;185;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9924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6016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5907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6059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4" name="Google Shape;22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483029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0" name="Google Shape;23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395010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7" name="Google Shape;23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06767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4" name="Google Shape;24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11460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0" name="Google Shape;25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1916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45"/>
        <p:cNvGrpSpPr/>
        <p:nvPr/>
      </p:nvGrpSpPr>
      <p:grpSpPr>
        <a:xfrm>
          <a:off x="0" y="0"/>
          <a:ext cx="0" cy="0"/>
          <a:chOff x="0" y="0"/>
          <a:chExt cx="0" cy="0"/>
        </a:xfrm>
      </p:grpSpPr>
      <p:sp>
        <p:nvSpPr>
          <p:cNvPr id="46" name="Google Shape;46;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8" name="Google Shape;4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1"/>
        <p:cNvGrpSpPr/>
        <p:nvPr/>
      </p:nvGrpSpPr>
      <p:grpSpPr>
        <a:xfrm>
          <a:off x="0" y="0"/>
          <a:ext cx="0" cy="0"/>
          <a:chOff x="0" y="0"/>
          <a:chExt cx="0" cy="0"/>
        </a:xfrm>
      </p:grpSpPr>
      <p:sp>
        <p:nvSpPr>
          <p:cNvPr id="52" name="Google Shape;5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55"/>
        <p:cNvGrpSpPr/>
        <p:nvPr/>
      </p:nvGrpSpPr>
      <p:grpSpPr>
        <a:xfrm>
          <a:off x="0" y="0"/>
          <a:ext cx="0" cy="0"/>
          <a:chOff x="0" y="0"/>
          <a:chExt cx="0" cy="0"/>
        </a:xfrm>
      </p:grpSpPr>
      <p:sp>
        <p:nvSpPr>
          <p:cNvPr id="56" name="Google Shape;56;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2"/>
        <p:cNvGrpSpPr/>
        <p:nvPr/>
      </p:nvGrpSpPr>
      <p:grpSpPr>
        <a:xfrm>
          <a:off x="0" y="0"/>
          <a:ext cx="0" cy="0"/>
          <a:chOff x="0" y="0"/>
          <a:chExt cx="0" cy="0"/>
        </a:xfrm>
      </p:grpSpPr>
      <p:sp>
        <p:nvSpPr>
          <p:cNvPr id="63" name="Google Shape;63;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1"/>
          <p:cNvSpPr>
            <a:spLocks noGrp="1"/>
          </p:cNvSpPr>
          <p:nvPr>
            <p:ph type="pic" idx="2"/>
          </p:nvPr>
        </p:nvSpPr>
        <p:spPr>
          <a:xfrm>
            <a:off x="5183188" y="987425"/>
            <a:ext cx="6172200" cy="4873625"/>
          </a:xfrm>
          <a:prstGeom prst="rect">
            <a:avLst/>
          </a:prstGeom>
          <a:noFill/>
          <a:ln>
            <a:noFill/>
          </a:ln>
        </p:spPr>
      </p:sp>
      <p:sp>
        <p:nvSpPr>
          <p:cNvPr id="65" name="Google Shape;65;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69"/>
        <p:cNvGrpSpPr/>
        <p:nvPr/>
      </p:nvGrpSpPr>
      <p:grpSpPr>
        <a:xfrm>
          <a:off x="0" y="0"/>
          <a:ext cx="0" cy="0"/>
          <a:chOff x="0" y="0"/>
          <a:chExt cx="0" cy="0"/>
        </a:xfrm>
      </p:grpSpPr>
      <p:sp>
        <p:nvSpPr>
          <p:cNvPr id="70" name="Google Shape;70;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2"/>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5"/>
        <p:cNvGrpSpPr/>
        <p:nvPr/>
      </p:nvGrpSpPr>
      <p:grpSpPr>
        <a:xfrm>
          <a:off x="0" y="0"/>
          <a:ext cx="0" cy="0"/>
          <a:chOff x="0" y="0"/>
          <a:chExt cx="0" cy="0"/>
        </a:xfrm>
      </p:grpSpPr>
      <p:sp>
        <p:nvSpPr>
          <p:cNvPr id="76" name="Google Shape;76;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7;p1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
        <p:nvSpPr>
          <p:cNvPr id="12" name="Google Shape;12;p12"/>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 name="Google Shape;13;p12"/>
          <p:cNvPicPr preferRelativeResize="0"/>
          <p:nvPr/>
        </p:nvPicPr>
        <p:blipFill rotWithShape="1">
          <a:blip r:embed="rId12">
            <a:alphaModFix/>
          </a:blip>
          <a:srcRect/>
          <a:stretch/>
        </p:blipFill>
        <p:spPr>
          <a:xfrm>
            <a:off x="104945" y="6356350"/>
            <a:ext cx="1061484" cy="400384"/>
          </a:xfrm>
          <a:prstGeom prst="rect">
            <a:avLst/>
          </a:prstGeom>
          <a:noFill/>
          <a:ln>
            <a:noFill/>
          </a:ln>
        </p:spPr>
      </p:pic>
      <p:sp>
        <p:nvSpPr>
          <p:cNvPr id="14" name="Google Shape;14;p12"/>
          <p:cNvSpPr txBox="1"/>
          <p:nvPr/>
        </p:nvSpPr>
        <p:spPr>
          <a:xfrm>
            <a:off x="3588239" y="6306779"/>
            <a:ext cx="5015522" cy="56769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accent1"/>
              </a:buClr>
              <a:buSzPts val="900"/>
              <a:buFont typeface="Noto Sans Symbols"/>
              <a:buNone/>
            </a:pPr>
            <a:r>
              <a:rPr lang="de-DE" sz="900" b="0" i="0" u="none" strike="noStrike" cap="none">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chemeClr val="lt1"/>
              </a:solidFill>
              <a:latin typeface="Calibri"/>
              <a:ea typeface="Calibri"/>
              <a:cs typeface="Calibri"/>
              <a:sym typeface="Calibri"/>
            </a:endParaRPr>
          </a:p>
          <a:p>
            <a:pPr marL="0" marR="0" lvl="0" indent="0" algn="ctr" rtl="0">
              <a:lnSpc>
                <a:spcPct val="100000"/>
              </a:lnSpc>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15" name="Google Shape;15;p12"/>
          <p:cNvPicPr preferRelativeResize="0"/>
          <p:nvPr/>
        </p:nvPicPr>
        <p:blipFill rotWithShape="1">
          <a:blip r:embed="rId13">
            <a:alphaModFix/>
          </a:blip>
          <a:srcRect/>
          <a:stretch/>
        </p:blipFill>
        <p:spPr>
          <a:xfrm>
            <a:off x="10690874" y="6356350"/>
            <a:ext cx="1396181" cy="365126"/>
          </a:xfrm>
          <a:prstGeom prst="rect">
            <a:avLst/>
          </a:prstGeom>
          <a:noFill/>
          <a:ln>
            <a:noFill/>
          </a:ln>
        </p:spPr>
      </p:pic>
      <p:pic>
        <p:nvPicPr>
          <p:cNvPr id="16" name="Google Shape;16;p12"/>
          <p:cNvPicPr preferRelativeResize="0"/>
          <p:nvPr/>
        </p:nvPicPr>
        <p:blipFill rotWithShape="1">
          <a:blip r:embed="rId14">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books.google.lt/books?hl=lt&amp;lr=&amp;id=ww2aBQAAQBAJ&amp;oi=fnd&amp;pg=PP1&amp;dq=methods+teaching+dyscalculia&amp;ots=JYz9zhzLBY&amp;sig=FiRZB6bsid00XuZce0oo4CxA7WE&amp;redir_esc=y#v=onepage&amp;q=methods%20teaching%20dyscalculia&amp;f=false"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www.hrpub.org/" TargetMode="External"/><Relationship Id="rId7" Type="http://schemas.openxmlformats.org/officeDocument/2006/relationships/hyperlink" Target="https://www.tts-group.co.uk/blog/2017/07/09/practical-strategies-help-children-dyscalculia.html?gad_source=1&amp;gclid=CjwKCAiA6KWvBhAREiwAFPZM7lX4ecdALxpunBUEcUSIDw3G1nwiT8C-IizEQ5TyJJyaLmyU0_RTMBoCbdkQAvD_BwE&amp;gclsrc=aw.d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www.brainbalancecenters.com/blog/strategies-for-managing-dyscalculia" TargetMode="External"/><Relationship Id="rId5" Type="http://schemas.openxmlformats.org/officeDocument/2006/relationships/hyperlink" Target="https://teachercertification.com/dyscalculia-teaching-strategies/" TargetMode="External"/><Relationship Id="rId4" Type="http://schemas.openxmlformats.org/officeDocument/2006/relationships/hyperlink" Target="https://dsf.net.au/learning-difficulties/dyscalculia/supporting-people-with-dyscalculi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2"/>
          <p:cNvSpPr txBox="1">
            <a:spLocks noGrp="1"/>
          </p:cNvSpPr>
          <p:nvPr>
            <p:ph type="ctrTitle"/>
          </p:nvPr>
        </p:nvSpPr>
        <p:spPr>
          <a:xfrm>
            <a:off x="-17320" y="923329"/>
            <a:ext cx="12192000" cy="5242579"/>
          </a:xfrm>
          <a:prstGeom prst="rect">
            <a:avLst/>
          </a:prstGeom>
          <a:noFill/>
          <a:ln>
            <a:noFill/>
          </a:ln>
        </p:spPr>
        <p:txBody>
          <a:bodyPr spcFirstLastPara="1" wrap="square" lIns="91425" tIns="45700" rIns="91425" bIns="45700" anchor="b" anchorCtr="0">
            <a:normAutofit/>
          </a:bodyPr>
          <a:lstStyle/>
          <a:p>
            <a:pPr lvl="0">
              <a:buClr>
                <a:srgbClr val="C00000"/>
              </a:buClr>
              <a:buSzPts val="16364"/>
            </a:pPr>
            <a:r>
              <a:rPr lang="de-DE" b="1" dirty="0" smtClean="0">
                <a:solidFill>
                  <a:srgbClr val="C00000"/>
                </a:solidFill>
              </a:rPr>
              <a:t>Discalculia</a:t>
            </a:r>
            <a:r>
              <a:rPr lang="de-DE" dirty="0"/>
              <a:t/>
            </a:r>
            <a:br>
              <a:rPr lang="de-DE" dirty="0"/>
            </a:br>
            <a:r>
              <a:rPr lang="de-DE" dirty="0"/>
              <a:t/>
            </a:r>
            <a:br>
              <a:rPr lang="de-DE" dirty="0"/>
            </a:br>
            <a:r>
              <a:rPr lang="es-ES" b="1" dirty="0"/>
              <a:t>WP2: Plan de estudios y material del curso sobre </a:t>
            </a:r>
            <a:r>
              <a:rPr lang="es-ES" b="1" dirty="0" err="1"/>
              <a:t>discalculia</a:t>
            </a:r>
            <a:r>
              <a:rPr lang="de-DE" b="1" dirty="0"/>
              <a:t/>
            </a:r>
            <a:br>
              <a:rPr lang="de-DE" b="1" dirty="0"/>
            </a:br>
            <a:r>
              <a:rPr lang="de-DE" dirty="0"/>
              <a:t/>
            </a:r>
            <a:br>
              <a:rPr lang="de-DE" dirty="0"/>
            </a:br>
            <a:r>
              <a:rPr lang="de-DE" sz="2800" dirty="0"/>
              <a:t>Panevėžio „Žemynos“ progimnazija  </a:t>
            </a:r>
            <a:r>
              <a:rPr lang="de-DE" sz="2200" dirty="0"/>
              <a:t/>
            </a:r>
            <a:br>
              <a:rPr lang="de-DE" sz="2200" dirty="0"/>
            </a:br>
            <a:r>
              <a:rPr lang="de-DE" sz="2200" dirty="0"/>
              <a:t/>
            </a:r>
            <a:br>
              <a:rPr lang="de-DE" sz="2200" dirty="0"/>
            </a:br>
            <a:endParaRPr sz="2200" dirty="0"/>
          </a:p>
        </p:txBody>
      </p:sp>
      <p:sp>
        <p:nvSpPr>
          <p:cNvPr id="86" name="Google Shape;86;p2"/>
          <p:cNvSpPr txBox="1"/>
          <p:nvPr/>
        </p:nvSpPr>
        <p:spPr>
          <a:xfrm>
            <a:off x="-1" y="-1"/>
            <a:ext cx="5465619" cy="8617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Change Your Perspective: It´s Just Dyscalculia</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Reference Number: 2022-1-TR01-KA220-SCH-000088738</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Duration: 31.12.2022-30.12.2024 (24 months)</a:t>
            </a:r>
            <a:endParaRPr sz="1600" b="0" i="0" u="none" strike="noStrike" cap="none">
              <a:solidFill>
                <a:schemeClr val="lt1"/>
              </a:solidFill>
              <a:latin typeface="Calibri"/>
              <a:ea typeface="Calibri"/>
              <a:cs typeface="Calibri"/>
              <a:sym typeface="Calibri"/>
            </a:endParaRPr>
          </a:p>
        </p:txBody>
      </p:sp>
      <p:sp>
        <p:nvSpPr>
          <p:cNvPr id="87" name="Google Shape;87;p2"/>
          <p:cNvSpPr txBox="1"/>
          <p:nvPr/>
        </p:nvSpPr>
        <p:spPr>
          <a:xfrm>
            <a:off x="6096000" y="0"/>
            <a:ext cx="5465619"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School Education ERASMUS+</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KA220-SCH-Cooperation partnerschips in school education</a:t>
            </a:r>
            <a:endParaRPr sz="1600" b="0" i="0" u="none" strike="noStrike" cap="none">
              <a:solidFill>
                <a:schemeClr val="lt1"/>
              </a:solidFill>
              <a:latin typeface="Calibri"/>
              <a:ea typeface="Calibri"/>
              <a:cs typeface="Calibri"/>
              <a:sym typeface="Calibri"/>
            </a:endParaRPr>
          </a:p>
        </p:txBody>
      </p:sp>
      <p:pic>
        <p:nvPicPr>
          <p:cNvPr id="88" name="Google Shape;88;p2"/>
          <p:cNvPicPr preferRelativeResize="0"/>
          <p:nvPr/>
        </p:nvPicPr>
        <p:blipFill rotWithShape="1">
          <a:blip r:embed="rId3">
            <a:alphaModFix/>
          </a:blip>
          <a:srcRect/>
          <a:stretch/>
        </p:blipFill>
        <p:spPr>
          <a:xfrm>
            <a:off x="8828809" y="4550583"/>
            <a:ext cx="1384088" cy="13840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3"/>
          <p:cNvSpPr txBox="1">
            <a:spLocks noGrp="1"/>
          </p:cNvSpPr>
          <p:nvPr>
            <p:ph type="ctrTitle"/>
          </p:nvPr>
        </p:nvSpPr>
        <p:spPr>
          <a:xfrm>
            <a:off x="-17320" y="1473375"/>
            <a:ext cx="12192000" cy="4303970"/>
          </a:xfrm>
          <a:prstGeom prst="rect">
            <a:avLst/>
          </a:prstGeom>
          <a:noFill/>
          <a:ln>
            <a:noFill/>
          </a:ln>
        </p:spPr>
        <p:txBody>
          <a:bodyPr spcFirstLastPara="1" wrap="square" lIns="91425" tIns="45700" rIns="91425" bIns="45700" anchor="b" anchorCtr="0">
            <a:normAutofit fontScale="90000"/>
          </a:bodyPr>
          <a:lstStyle/>
          <a:p>
            <a:pPr lvl="0">
              <a:buClr>
                <a:srgbClr val="C00000"/>
              </a:buClr>
              <a:buSzPct val="303030"/>
            </a:pPr>
            <a:r>
              <a:rPr lang="de-DE" b="1" dirty="0">
                <a:solidFill>
                  <a:srgbClr val="C00000"/>
                </a:solidFill>
              </a:rPr>
              <a:t>Dyscalculia</a:t>
            </a:r>
            <a:r>
              <a:rPr lang="de-DE" dirty="0"/>
              <a:t/>
            </a:r>
            <a:br>
              <a:rPr lang="de-DE" dirty="0"/>
            </a:br>
            <a:r>
              <a:rPr lang="de-DE" dirty="0"/>
              <a:t/>
            </a:r>
            <a:br>
              <a:rPr lang="de-DE" dirty="0"/>
            </a:br>
            <a:r>
              <a:rPr lang="de-DE" b="1" dirty="0"/>
              <a:t/>
            </a:r>
            <a:br>
              <a:rPr lang="de-DE" b="1" dirty="0"/>
            </a:br>
            <a:r>
              <a:rPr lang="es-ES" b="1" dirty="0"/>
              <a:t>Módulo 3: Métodos y técnicas de enseñanza en la educación de alumnos con diferentes niveles de aprendizaje</a:t>
            </a:r>
            <a:r>
              <a:rPr lang="de-DE" b="1" dirty="0"/>
              <a:t/>
            </a:r>
            <a:br>
              <a:rPr lang="de-DE" b="1" dirty="0"/>
            </a:br>
            <a:r>
              <a:rPr lang="de-DE" dirty="0"/>
              <a:t/>
            </a:r>
            <a:br>
              <a:rPr lang="de-DE" dirty="0"/>
            </a:br>
            <a:r>
              <a:rPr lang="de-DE" sz="2200" dirty="0"/>
              <a:t>Panevėžio „Žemynos“ progimnazija </a:t>
            </a:r>
            <a:endParaRPr sz="2200" dirty="0"/>
          </a:p>
        </p:txBody>
      </p:sp>
      <p:sp>
        <p:nvSpPr>
          <p:cNvPr id="94" name="Google Shape;94;p3"/>
          <p:cNvSpPr txBox="1"/>
          <p:nvPr/>
        </p:nvSpPr>
        <p:spPr>
          <a:xfrm>
            <a:off x="-1" y="-1"/>
            <a:ext cx="5465619" cy="8617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Change Your Perspective: It´s Just Dyscalculia</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Reference Number: 2022-1-TR01-KA220-SCH-000088738</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Duration: 31.12.2022-30.12.2024 (24 months)</a:t>
            </a:r>
            <a:endParaRPr sz="1600" b="0" i="0" u="none" strike="noStrike" cap="none">
              <a:solidFill>
                <a:schemeClr val="lt1"/>
              </a:solidFill>
              <a:latin typeface="Calibri"/>
              <a:ea typeface="Calibri"/>
              <a:cs typeface="Calibri"/>
              <a:sym typeface="Calibri"/>
            </a:endParaRPr>
          </a:p>
        </p:txBody>
      </p:sp>
      <p:sp>
        <p:nvSpPr>
          <p:cNvPr id="95" name="Google Shape;95;p3"/>
          <p:cNvSpPr txBox="1"/>
          <p:nvPr/>
        </p:nvSpPr>
        <p:spPr>
          <a:xfrm>
            <a:off x="6096000" y="0"/>
            <a:ext cx="5465619"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School Education ERASMUS+</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0" i="0" u="none" strike="noStrike" cap="none">
                <a:solidFill>
                  <a:schemeClr val="lt1"/>
                </a:solidFill>
                <a:latin typeface="Calibri"/>
                <a:ea typeface="Calibri"/>
                <a:cs typeface="Calibri"/>
                <a:sym typeface="Calibri"/>
              </a:rPr>
              <a:t>KA220-SCH-Cooperation partnerschips in school education</a:t>
            </a:r>
            <a:endParaRPr sz="1600" b="0" i="0" u="none" strike="noStrike" cap="none">
              <a:solidFill>
                <a:schemeClr val="lt1"/>
              </a:solidFill>
              <a:latin typeface="Calibri"/>
              <a:ea typeface="Calibri"/>
              <a:cs typeface="Calibri"/>
              <a:sym typeface="Calibri"/>
            </a:endParaRPr>
          </a:p>
        </p:txBody>
      </p:sp>
      <p:pic>
        <p:nvPicPr>
          <p:cNvPr id="96" name="Google Shape;96;p3"/>
          <p:cNvPicPr preferRelativeResize="0"/>
          <p:nvPr/>
        </p:nvPicPr>
        <p:blipFill rotWithShape="1">
          <a:blip r:embed="rId3">
            <a:alphaModFix/>
          </a:blip>
          <a:srcRect/>
          <a:stretch/>
        </p:blipFill>
        <p:spPr>
          <a:xfrm>
            <a:off x="8507971" y="4780909"/>
            <a:ext cx="1383912" cy="139000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4"/>
          <p:cNvSpPr txBox="1">
            <a:spLocks noGrp="1"/>
          </p:cNvSpPr>
          <p:nvPr>
            <p:ph type="title"/>
          </p:nvPr>
        </p:nvSpPr>
        <p:spPr>
          <a:xfrm>
            <a:off x="726056" y="166718"/>
            <a:ext cx="10515600" cy="558204"/>
          </a:xfrm>
          <a:prstGeom prst="rect">
            <a:avLst/>
          </a:prstGeom>
          <a:noFill/>
          <a:ln>
            <a:noFill/>
          </a:ln>
        </p:spPr>
        <p:txBody>
          <a:bodyPr spcFirstLastPara="1" wrap="square" lIns="91425" tIns="45700" rIns="91425" bIns="45700" anchor="ctr" anchorCtr="0">
            <a:noAutofit/>
          </a:bodyPr>
          <a:lstStyle/>
          <a:p>
            <a:pPr lvl="0">
              <a:buClr>
                <a:schemeClr val="lt1"/>
              </a:buClr>
              <a:buSzPts val="3200"/>
            </a:pPr>
            <a:r>
              <a:rPr lang="es-ES" sz="2000" b="1" dirty="0">
                <a:solidFill>
                  <a:schemeClr val="lt1"/>
                </a:solidFill>
              </a:rPr>
              <a:t>Módulo 3: Métodos y técnicas de enseñanza en la educación de alumnos con diferentes niveles de aprendizaje</a:t>
            </a:r>
            <a:endParaRPr sz="2000" b="1" dirty="0">
              <a:solidFill>
                <a:schemeClr val="lt1"/>
              </a:solidFill>
            </a:endParaRPr>
          </a:p>
        </p:txBody>
      </p:sp>
      <p:sp>
        <p:nvSpPr>
          <p:cNvPr id="102" name="Google Shape;102;p4"/>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p>
            <a:pPr marL="514350" lvl="0" indent="-514350">
              <a:lnSpc>
                <a:spcPct val="150000"/>
              </a:lnSpc>
              <a:spcBef>
                <a:spcPts val="0"/>
              </a:spcBef>
              <a:buSzPts val="2800"/>
              <a:buFont typeface="Calibri"/>
              <a:buAutoNum type="arabicPeriod"/>
            </a:pPr>
            <a:r>
              <a:rPr lang="es-ES" dirty="0"/>
              <a:t>Introducción del </a:t>
            </a:r>
            <a:r>
              <a:rPr lang="es-ES" dirty="0" smtClean="0"/>
              <a:t>módulo</a:t>
            </a:r>
          </a:p>
          <a:p>
            <a:pPr marL="514350" lvl="0" indent="-514350">
              <a:lnSpc>
                <a:spcPct val="150000"/>
              </a:lnSpc>
              <a:spcBef>
                <a:spcPts val="0"/>
              </a:spcBef>
              <a:buSzPts val="2800"/>
              <a:buFont typeface="Calibri"/>
              <a:buAutoNum type="arabicPeriod"/>
            </a:pPr>
            <a:r>
              <a:rPr lang="es-ES" dirty="0" smtClean="0"/>
              <a:t>Contenido </a:t>
            </a:r>
            <a:r>
              <a:rPr lang="es-ES" dirty="0"/>
              <a:t>del </a:t>
            </a:r>
            <a:r>
              <a:rPr lang="es-ES" dirty="0" smtClean="0"/>
              <a:t>módulo</a:t>
            </a:r>
          </a:p>
          <a:p>
            <a:pPr marL="514350" lvl="0" indent="-514350">
              <a:lnSpc>
                <a:spcPct val="150000"/>
              </a:lnSpc>
              <a:spcBef>
                <a:spcPts val="0"/>
              </a:spcBef>
              <a:buSzPts val="2800"/>
              <a:buFont typeface="Calibri"/>
              <a:buAutoNum type="arabicPeriod"/>
            </a:pPr>
            <a:r>
              <a:rPr lang="es-ES" dirty="0" smtClean="0"/>
              <a:t>Enlace </a:t>
            </a:r>
            <a:r>
              <a:rPr lang="es-ES" dirty="0"/>
              <a:t>a texto </a:t>
            </a:r>
            <a:r>
              <a:rPr lang="es-ES" dirty="0" smtClean="0"/>
              <a:t>adicional</a:t>
            </a:r>
          </a:p>
          <a:p>
            <a:pPr marL="514350" lvl="0" indent="-514350">
              <a:lnSpc>
                <a:spcPct val="150000"/>
              </a:lnSpc>
              <a:spcBef>
                <a:spcPts val="0"/>
              </a:spcBef>
              <a:buSzPts val="2800"/>
              <a:buFont typeface="Calibri"/>
              <a:buAutoNum type="arabicPeriod"/>
            </a:pPr>
            <a:r>
              <a:rPr lang="es-ES" dirty="0" smtClean="0"/>
              <a:t>Enlace </a:t>
            </a:r>
            <a:r>
              <a:rPr lang="es-ES" dirty="0"/>
              <a:t>a vídeos </a:t>
            </a:r>
            <a:r>
              <a:rPr lang="es-ES" dirty="0" smtClean="0"/>
              <a:t>adicionales</a:t>
            </a:r>
          </a:p>
          <a:p>
            <a:pPr marL="514350" lvl="0" indent="-514350">
              <a:lnSpc>
                <a:spcPct val="150000"/>
              </a:lnSpc>
              <a:spcBef>
                <a:spcPts val="0"/>
              </a:spcBef>
              <a:buSzPts val="2800"/>
              <a:buFont typeface="Calibri"/>
              <a:buAutoNum type="arabicPeriod"/>
            </a:pPr>
            <a:r>
              <a:rPr lang="es-ES" dirty="0" smtClean="0"/>
              <a:t>Cuestionario</a:t>
            </a:r>
          </a:p>
          <a:p>
            <a:pPr marL="514350" lvl="0" indent="-514350">
              <a:lnSpc>
                <a:spcPct val="150000"/>
              </a:lnSpc>
              <a:spcBef>
                <a:spcPts val="0"/>
              </a:spcBef>
              <a:buSzPts val="2800"/>
              <a:buFont typeface="Calibri"/>
              <a:buAutoNum type="arabicPeriod"/>
            </a:pPr>
            <a:r>
              <a:rPr lang="es-ES" dirty="0" smtClean="0"/>
              <a:t>Recursos</a:t>
            </a:r>
            <a:endParaRPr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5"/>
          <p:cNvSpPr txBox="1">
            <a:spLocks noGrp="1"/>
          </p:cNvSpPr>
          <p:nvPr>
            <p:ph type="title"/>
          </p:nvPr>
        </p:nvSpPr>
        <p:spPr>
          <a:xfrm>
            <a:off x="155275" y="0"/>
            <a:ext cx="10955548" cy="839648"/>
          </a:xfrm>
          <a:prstGeom prst="rect">
            <a:avLst/>
          </a:prstGeom>
          <a:noFill/>
          <a:ln>
            <a:noFill/>
          </a:ln>
        </p:spPr>
        <p:txBody>
          <a:bodyPr spcFirstLastPara="1" wrap="square" lIns="91425" tIns="45700" rIns="91425" bIns="45700" anchor="ctr" anchorCtr="0">
            <a:noAutofit/>
          </a:bodyPr>
          <a:lstStyle/>
          <a:p>
            <a:pPr lvl="0">
              <a:buClr>
                <a:schemeClr val="lt1"/>
              </a:buClr>
              <a:buSzPts val="2000"/>
            </a:pPr>
            <a:r>
              <a:rPr lang="es-ES" sz="2000" dirty="0">
                <a:solidFill>
                  <a:schemeClr val="lt1"/>
                </a:solidFill>
              </a:rPr>
              <a:t>Módulo 3: Métodos y técnicas de enseñanza en la educación de alumnos con diferentes niveles de </a:t>
            </a:r>
            <a:r>
              <a:rPr lang="es-ES" sz="2000" dirty="0" smtClean="0">
                <a:solidFill>
                  <a:schemeClr val="lt1"/>
                </a:solidFill>
              </a:rPr>
              <a:t>aprendizaje</a:t>
            </a:r>
            <a:br>
              <a:rPr lang="es-ES" sz="2000" dirty="0" smtClean="0">
                <a:solidFill>
                  <a:schemeClr val="lt1"/>
                </a:solidFill>
              </a:rPr>
            </a:br>
            <a:r>
              <a:rPr lang="es-ES" sz="2000" dirty="0" smtClean="0">
                <a:solidFill>
                  <a:schemeClr val="lt1"/>
                </a:solidFill>
              </a:rPr>
              <a:t>1</a:t>
            </a:r>
            <a:r>
              <a:rPr lang="es-ES" sz="2000" dirty="0">
                <a:solidFill>
                  <a:schemeClr val="lt1"/>
                </a:solidFill>
              </a:rPr>
              <a:t>. Introducción del módulo</a:t>
            </a:r>
            <a:endParaRPr sz="2000" b="1" dirty="0">
              <a:solidFill>
                <a:schemeClr val="lt1"/>
              </a:solidFill>
            </a:endParaRPr>
          </a:p>
        </p:txBody>
      </p:sp>
      <p:sp>
        <p:nvSpPr>
          <p:cNvPr id="108" name="Google Shape;108;p5"/>
          <p:cNvSpPr txBox="1">
            <a:spLocks noGrp="1"/>
          </p:cNvSpPr>
          <p:nvPr>
            <p:ph type="body" idx="1"/>
          </p:nvPr>
        </p:nvSpPr>
        <p:spPr>
          <a:xfrm>
            <a:off x="838200" y="1558559"/>
            <a:ext cx="5257799" cy="4204678"/>
          </a:xfrm>
          <a:prstGeom prst="rect">
            <a:avLst/>
          </a:prstGeom>
          <a:noFill/>
          <a:ln>
            <a:noFill/>
          </a:ln>
        </p:spPr>
        <p:txBody>
          <a:bodyPr spcFirstLastPara="1" wrap="square" lIns="91425" tIns="45700" rIns="91425" bIns="45700" anchor="t" anchorCtr="0">
            <a:noAutofit/>
          </a:bodyPr>
          <a:lstStyle/>
          <a:p>
            <a:pPr marL="0" lvl="0" indent="0" algn="just">
              <a:lnSpc>
                <a:spcPct val="150000"/>
              </a:lnSpc>
              <a:spcBef>
                <a:spcPts val="0"/>
              </a:spcBef>
              <a:buSzPct val="88154"/>
              <a:buNone/>
            </a:pPr>
            <a:r>
              <a:rPr lang="es-ES" sz="1800" dirty="0"/>
              <a:t>"Módulo 3: E-</a:t>
            </a:r>
            <a:r>
              <a:rPr lang="es-ES" sz="1800" dirty="0" err="1"/>
              <a:t>learning</a:t>
            </a:r>
            <a:r>
              <a:rPr lang="es-ES" sz="1800" dirty="0"/>
              <a:t>" trata de las actividades que pueden ser útiles para enseñar a los alumnos </a:t>
            </a:r>
            <a:r>
              <a:rPr lang="es-ES" sz="1800" dirty="0" err="1"/>
              <a:t>discalcúlicos</a:t>
            </a:r>
            <a:r>
              <a:rPr lang="es-ES" sz="1800" dirty="0"/>
              <a:t>. Se ofrece una visión general de las competencias docentes y profesionales necesarias y de cómo educar a los alumnos discapacitados. Se presentan las competencias metodológicas para utilizar diferentes enfoques y prácticas, ejemplos de actividades, métodos de enseñanza y técnicas para la educación de alumnos con diferentes niveles de aprendizaje. Por último, en el módulo 3 se esboza cómo los educadores pueden desarrollar su capacidad a largo plazo.</a:t>
            </a:r>
            <a:endParaRPr sz="1800" dirty="0"/>
          </a:p>
        </p:txBody>
      </p:sp>
      <p:pic>
        <p:nvPicPr>
          <p:cNvPr id="109" name="Google Shape;109;p5"/>
          <p:cNvPicPr preferRelativeResize="0"/>
          <p:nvPr/>
        </p:nvPicPr>
        <p:blipFill rotWithShape="1">
          <a:blip r:embed="rId3">
            <a:alphaModFix/>
          </a:blip>
          <a:srcRect/>
          <a:stretch/>
        </p:blipFill>
        <p:spPr>
          <a:xfrm>
            <a:off x="6370738" y="1827424"/>
            <a:ext cx="5589071" cy="2484517"/>
          </a:xfrm>
          <a:prstGeom prst="rect">
            <a:avLst/>
          </a:prstGeom>
          <a:noFill/>
          <a:ln>
            <a:noFill/>
          </a:ln>
        </p:spPr>
      </p:pic>
      <p:sp>
        <p:nvSpPr>
          <p:cNvPr id="110" name="Google Shape;110;p5"/>
          <p:cNvSpPr txBox="1">
            <a:spLocks noGrp="1"/>
          </p:cNvSpPr>
          <p:nvPr>
            <p:ph type="body" idx="2"/>
          </p:nvPr>
        </p:nvSpPr>
        <p:spPr>
          <a:xfrm>
            <a:off x="6370738" y="4404219"/>
            <a:ext cx="3247940" cy="192947"/>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90000"/>
              </a:lnSpc>
              <a:spcBef>
                <a:spcPts val="0"/>
              </a:spcBef>
              <a:spcAft>
                <a:spcPts val="0"/>
              </a:spcAft>
              <a:buClr>
                <a:schemeClr val="dk1"/>
              </a:buClr>
              <a:buSzPct val="172043"/>
              <a:buNone/>
            </a:pPr>
            <a:r>
              <a:rPr lang="de-DE" sz="1200"/>
              <a:t>https://pixabay.com/images/search/competence/</a:t>
            </a: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4"/>
          <p:cNvSpPr txBox="1">
            <a:spLocks noGrp="1"/>
          </p:cNvSpPr>
          <p:nvPr>
            <p:ph type="title"/>
          </p:nvPr>
        </p:nvSpPr>
        <p:spPr>
          <a:xfrm>
            <a:off x="301925" y="353682"/>
            <a:ext cx="10601864" cy="569343"/>
          </a:xfrm>
          <a:prstGeom prst="rect">
            <a:avLst/>
          </a:prstGeom>
          <a:noFill/>
          <a:ln>
            <a:noFill/>
          </a:ln>
        </p:spPr>
        <p:txBody>
          <a:bodyPr spcFirstLastPara="1" wrap="square" lIns="91425" tIns="45700" rIns="91425" bIns="45700" anchor="ctr" anchorCtr="0">
            <a:noAutofit/>
          </a:bodyPr>
          <a:lstStyle/>
          <a:p>
            <a:pPr lvl="0"/>
            <a:r>
              <a:rPr lang="es-ES" sz="2000" dirty="0">
                <a:solidFill>
                  <a:schemeClr val="lt1"/>
                </a:solidFill>
              </a:rPr>
              <a:t>Módulo 3: Métodos y técnicas de enseñanza en la educación de alumnos con diferentes niveles de </a:t>
            </a:r>
            <a:r>
              <a:rPr lang="es-ES" sz="2000" dirty="0" smtClean="0">
                <a:solidFill>
                  <a:schemeClr val="lt1"/>
                </a:solidFill>
              </a:rPr>
              <a:t>aprendizaje</a:t>
            </a:r>
            <a:br>
              <a:rPr lang="es-ES" sz="2000" dirty="0" smtClean="0">
                <a:solidFill>
                  <a:schemeClr val="lt1"/>
                </a:solidFill>
              </a:rPr>
            </a:br>
            <a:r>
              <a:rPr lang="es-ES" sz="2000" dirty="0" smtClean="0">
                <a:solidFill>
                  <a:schemeClr val="lt1"/>
                </a:solidFill>
              </a:rPr>
              <a:t>2</a:t>
            </a:r>
            <a:r>
              <a:rPr lang="es-ES" sz="2000" dirty="0">
                <a:solidFill>
                  <a:schemeClr val="lt1"/>
                </a:solidFill>
              </a:rPr>
              <a:t>. Estrategias que ayudan a superar la </a:t>
            </a:r>
            <a:r>
              <a:rPr lang="es-ES" sz="2000" dirty="0" err="1">
                <a:solidFill>
                  <a:schemeClr val="lt1"/>
                </a:solidFill>
              </a:rPr>
              <a:t>discalculia</a:t>
            </a:r>
            <a:r>
              <a:rPr lang="de-DE" sz="2500" dirty="0">
                <a:solidFill>
                  <a:schemeClr val="lt1"/>
                </a:solidFill>
              </a:rPr>
              <a:t/>
            </a:r>
            <a:br>
              <a:rPr lang="de-DE" sz="2500" dirty="0">
                <a:solidFill>
                  <a:schemeClr val="lt1"/>
                </a:solidFill>
              </a:rPr>
            </a:br>
            <a:endParaRPr sz="2500" dirty="0">
              <a:solidFill>
                <a:schemeClr val="lt1"/>
              </a:solidFill>
            </a:endParaRPr>
          </a:p>
        </p:txBody>
      </p:sp>
      <p:sp>
        <p:nvSpPr>
          <p:cNvPr id="116" name="Google Shape;116;p24"/>
          <p:cNvSpPr txBox="1">
            <a:spLocks noGrp="1"/>
          </p:cNvSpPr>
          <p:nvPr>
            <p:ph type="body" idx="1"/>
          </p:nvPr>
        </p:nvSpPr>
        <p:spPr>
          <a:xfrm>
            <a:off x="388189" y="1440611"/>
            <a:ext cx="5788323" cy="4157932"/>
          </a:xfrm>
          <a:prstGeom prst="rect">
            <a:avLst/>
          </a:prstGeom>
          <a:noFill/>
          <a:ln>
            <a:noFill/>
          </a:ln>
        </p:spPr>
        <p:txBody>
          <a:bodyPr spcFirstLastPara="1" wrap="square" lIns="91425" tIns="45700" rIns="91425" bIns="45700" anchor="t" anchorCtr="0">
            <a:normAutofit fontScale="85000" lnSpcReduction="20000"/>
          </a:bodyPr>
          <a:lstStyle/>
          <a:p>
            <a:pPr marL="114300" lvl="0" indent="0">
              <a:lnSpc>
                <a:spcPct val="150000"/>
              </a:lnSpc>
              <a:buSzPct val="97297"/>
              <a:buNone/>
            </a:pPr>
            <a:r>
              <a:rPr lang="es-ES" sz="2000" dirty="0"/>
              <a:t>Los profesores de educación especial necesitan competencias para :</a:t>
            </a:r>
          </a:p>
          <a:p>
            <a:pPr marL="114300" lvl="0" indent="0">
              <a:lnSpc>
                <a:spcPct val="150000"/>
              </a:lnSpc>
              <a:buSzPct val="97297"/>
              <a:buNone/>
            </a:pPr>
            <a:r>
              <a:rPr lang="es-ES" sz="2000" dirty="0"/>
              <a:t> desempeñar una serie de funciones específicas del trabajo en este campo;</a:t>
            </a:r>
          </a:p>
          <a:p>
            <a:pPr marL="114300" lvl="0" indent="0">
              <a:lnSpc>
                <a:spcPct val="150000"/>
              </a:lnSpc>
              <a:buSzPct val="97297"/>
              <a:buNone/>
            </a:pPr>
            <a:r>
              <a:rPr lang="es-ES" sz="2000" dirty="0"/>
              <a:t>desarrollar planes de enseñanza para una variedad de alumnos con necesidades singulares</a:t>
            </a:r>
          </a:p>
          <a:p>
            <a:pPr marL="114300" lvl="0" indent="0">
              <a:lnSpc>
                <a:spcPct val="150000"/>
              </a:lnSpc>
              <a:buSzPct val="97297"/>
              <a:buNone/>
            </a:pPr>
            <a:r>
              <a:rPr lang="es-ES" sz="2000" dirty="0"/>
              <a:t> modificar el plan de estudios para reflejar las necesidades de cada alumno;</a:t>
            </a:r>
          </a:p>
          <a:p>
            <a:pPr marL="114300" lvl="0" indent="0">
              <a:lnSpc>
                <a:spcPct val="150000"/>
              </a:lnSpc>
              <a:buSzPct val="97297"/>
              <a:buNone/>
            </a:pPr>
            <a:r>
              <a:rPr lang="es-ES" sz="2000" dirty="0"/>
              <a:t> formar a otros profesores y a los padres en técnicas educativas al margen de sus clases.</a:t>
            </a:r>
            <a:endParaRPr dirty="0"/>
          </a:p>
        </p:txBody>
      </p:sp>
      <p:pic>
        <p:nvPicPr>
          <p:cNvPr id="117" name="Google Shape;117;p24" descr="Blackboard and yellow chairs in a classroom"/>
          <p:cNvPicPr preferRelativeResize="0"/>
          <p:nvPr/>
        </p:nvPicPr>
        <p:blipFill rotWithShape="1">
          <a:blip r:embed="rId3">
            <a:alphaModFix/>
          </a:blip>
          <a:srcRect/>
          <a:stretch/>
        </p:blipFill>
        <p:spPr>
          <a:xfrm flipH="1">
            <a:off x="6980494" y="1863306"/>
            <a:ext cx="5000697" cy="3131387"/>
          </a:xfrm>
          <a:prstGeom prst="rect">
            <a:avLst/>
          </a:prstGeom>
          <a:noFill/>
          <a:ln>
            <a:noFill/>
          </a:ln>
        </p:spPr>
      </p:pic>
      <p:sp>
        <p:nvSpPr>
          <p:cNvPr id="118" name="Google Shape;118;p24"/>
          <p:cNvSpPr txBox="1"/>
          <p:nvPr/>
        </p:nvSpPr>
        <p:spPr>
          <a:xfrm>
            <a:off x="7068065" y="5115697"/>
            <a:ext cx="5611129" cy="1846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600" b="0" i="0" u="none" strike="noStrike" cap="none">
                <a:solidFill>
                  <a:srgbClr val="000000"/>
                </a:solidFill>
                <a:latin typeface="Arial"/>
                <a:ea typeface="Arial"/>
                <a:cs typeface="Arial"/>
                <a:sym typeface="Arial"/>
              </a:rPr>
              <a:t>https://pixabay.com/photos/search/</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6"/>
          <p:cNvSpPr txBox="1">
            <a:spLocks noGrp="1"/>
          </p:cNvSpPr>
          <p:nvPr>
            <p:ph type="title"/>
          </p:nvPr>
        </p:nvSpPr>
        <p:spPr>
          <a:xfrm>
            <a:off x="258792" y="40144"/>
            <a:ext cx="11095008" cy="792562"/>
          </a:xfrm>
          <a:prstGeom prst="rect">
            <a:avLst/>
          </a:prstGeom>
          <a:noFill/>
          <a:ln>
            <a:noFill/>
          </a:ln>
        </p:spPr>
        <p:txBody>
          <a:bodyPr spcFirstLastPara="1" wrap="square" lIns="91425" tIns="45700" rIns="91425" bIns="45700" anchor="ctr" anchorCtr="0">
            <a:noAutofit/>
          </a:bodyPr>
          <a:lstStyle/>
          <a:p>
            <a:pPr lvl="0">
              <a:buClr>
                <a:schemeClr val="lt1"/>
              </a:buClr>
              <a:buSzPts val="2000"/>
            </a:pPr>
            <a:r>
              <a:rPr lang="es-ES" sz="2000" dirty="0">
                <a:solidFill>
                  <a:schemeClr val="lt1"/>
                </a:solidFill>
              </a:rPr>
              <a:t>Módulo 3: Métodos y técnicas de enseñanza en la educación de alumnos con diferentes niveles de </a:t>
            </a:r>
            <a:r>
              <a:rPr lang="es-ES" sz="2000" dirty="0" smtClean="0">
                <a:solidFill>
                  <a:schemeClr val="lt1"/>
                </a:solidFill>
              </a:rPr>
              <a:t>aprendizaje</a:t>
            </a:r>
            <a:br>
              <a:rPr lang="es-ES" sz="2000" dirty="0" smtClean="0">
                <a:solidFill>
                  <a:schemeClr val="lt1"/>
                </a:solidFill>
              </a:rPr>
            </a:br>
            <a:r>
              <a:rPr lang="es-ES" sz="2000" dirty="0" smtClean="0">
                <a:solidFill>
                  <a:schemeClr val="lt1"/>
                </a:solidFill>
              </a:rPr>
              <a:t>2</a:t>
            </a:r>
            <a:r>
              <a:rPr lang="es-ES" sz="2000" dirty="0">
                <a:solidFill>
                  <a:schemeClr val="lt1"/>
                </a:solidFill>
              </a:rPr>
              <a:t>. Estrategias que ayudan a superar la </a:t>
            </a:r>
            <a:r>
              <a:rPr lang="es-ES" sz="2000" dirty="0" err="1">
                <a:solidFill>
                  <a:schemeClr val="lt1"/>
                </a:solidFill>
              </a:rPr>
              <a:t>discalculia</a:t>
            </a:r>
            <a:r>
              <a:rPr lang="es-ES" sz="2000" dirty="0">
                <a:solidFill>
                  <a:schemeClr val="lt1"/>
                </a:solidFill>
              </a:rPr>
              <a:t> </a:t>
            </a:r>
            <a:endParaRPr sz="2000" b="1" dirty="0">
              <a:solidFill>
                <a:schemeClr val="lt1"/>
              </a:solidFill>
            </a:endParaRPr>
          </a:p>
        </p:txBody>
      </p:sp>
      <p:sp>
        <p:nvSpPr>
          <p:cNvPr id="124" name="Google Shape;124;p6"/>
          <p:cNvSpPr txBox="1"/>
          <p:nvPr/>
        </p:nvSpPr>
        <p:spPr>
          <a:xfrm>
            <a:off x="258792" y="1252603"/>
            <a:ext cx="4837994" cy="5078273"/>
          </a:xfrm>
          <a:prstGeom prst="rect">
            <a:avLst/>
          </a:prstGeom>
          <a:noFill/>
          <a:ln>
            <a:noFill/>
          </a:ln>
        </p:spPr>
        <p:txBody>
          <a:bodyPr spcFirstLastPara="1" wrap="square" lIns="91425" tIns="45700" rIns="91425" bIns="45700" anchor="t" anchorCtr="0">
            <a:spAutoFit/>
          </a:bodyPr>
          <a:lstStyle/>
          <a:p>
            <a:pPr lvl="0">
              <a:lnSpc>
                <a:spcPct val="150000"/>
              </a:lnSpc>
            </a:pPr>
            <a:r>
              <a:rPr lang="es-ES" sz="2400" dirty="0">
                <a:latin typeface="Calibri"/>
                <a:ea typeface="Calibri"/>
                <a:cs typeface="Calibri"/>
                <a:sym typeface="Calibri"/>
              </a:rPr>
              <a:t>Los profesores que trabajan con alumnos </a:t>
            </a:r>
            <a:r>
              <a:rPr lang="es-ES" sz="2400" dirty="0" err="1">
                <a:latin typeface="Calibri"/>
                <a:ea typeface="Calibri"/>
                <a:cs typeface="Calibri"/>
                <a:sym typeface="Calibri"/>
              </a:rPr>
              <a:t>discalcúlicos</a:t>
            </a:r>
            <a:r>
              <a:rPr lang="es-ES" sz="2400" dirty="0">
                <a:latin typeface="Calibri"/>
                <a:ea typeface="Calibri"/>
                <a:cs typeface="Calibri"/>
                <a:sym typeface="Calibri"/>
              </a:rPr>
              <a:t> deben utilizar técnicas de enseñanza </a:t>
            </a:r>
            <a:r>
              <a:rPr lang="es-ES" sz="2400" dirty="0" err="1">
                <a:latin typeface="Calibri"/>
                <a:ea typeface="Calibri"/>
                <a:cs typeface="Calibri"/>
                <a:sym typeface="Calibri"/>
              </a:rPr>
              <a:t>multisensorial</a:t>
            </a:r>
            <a:r>
              <a:rPr lang="es-ES" sz="2400" dirty="0">
                <a:latin typeface="Calibri"/>
                <a:ea typeface="Calibri"/>
                <a:cs typeface="Calibri"/>
                <a:sym typeface="Calibri"/>
              </a:rPr>
              <a:t>, que pueden ser muy eficaces, porque implican el uso de múltiples sentidos (vista, oído, tacto y movimiento) para ayudar a los alumnos a aprender y recordar información. </a:t>
            </a:r>
            <a:endParaRPr sz="2800" b="0" i="0" u="none" strike="noStrike" cap="none" dirty="0">
              <a:solidFill>
                <a:srgbClr val="000000"/>
              </a:solidFill>
              <a:latin typeface="Arial"/>
              <a:ea typeface="Arial"/>
              <a:cs typeface="Arial"/>
              <a:sym typeface="Arial"/>
            </a:endParaRPr>
          </a:p>
        </p:txBody>
      </p:sp>
      <p:pic>
        <p:nvPicPr>
          <p:cNvPr id="125" name="Google Shape;125;p6"/>
          <p:cNvPicPr preferRelativeResize="0"/>
          <p:nvPr/>
        </p:nvPicPr>
        <p:blipFill rotWithShape="1">
          <a:blip r:embed="rId3">
            <a:alphaModFix/>
          </a:blip>
          <a:srcRect/>
          <a:stretch/>
        </p:blipFill>
        <p:spPr>
          <a:xfrm>
            <a:off x="5332827" y="1384183"/>
            <a:ext cx="6251669" cy="3271707"/>
          </a:xfrm>
          <a:prstGeom prst="rect">
            <a:avLst/>
          </a:prstGeom>
          <a:noFill/>
          <a:ln>
            <a:noFill/>
          </a:ln>
        </p:spPr>
      </p:pic>
      <p:sp>
        <p:nvSpPr>
          <p:cNvPr id="126" name="Google Shape;126;p6"/>
          <p:cNvSpPr txBox="1"/>
          <p:nvPr/>
        </p:nvSpPr>
        <p:spPr>
          <a:xfrm>
            <a:off x="5332828" y="4966283"/>
            <a:ext cx="5395992"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https://www.thedyslexiaclassroom.com/blog/multi-sensory-instruction-moving-beyond-the-sand-tray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5"/>
          <p:cNvSpPr txBox="1">
            <a:spLocks noGrp="1"/>
          </p:cNvSpPr>
          <p:nvPr>
            <p:ph type="title"/>
          </p:nvPr>
        </p:nvSpPr>
        <p:spPr>
          <a:xfrm>
            <a:off x="155275" y="31253"/>
            <a:ext cx="11198525" cy="875609"/>
          </a:xfrm>
          <a:prstGeom prst="rect">
            <a:avLst/>
          </a:prstGeom>
          <a:noFill/>
          <a:ln>
            <a:noFill/>
          </a:ln>
        </p:spPr>
        <p:txBody>
          <a:bodyPr spcFirstLastPara="1" wrap="square" lIns="91425" tIns="45700" rIns="91425" bIns="45700" anchor="ctr" anchorCtr="0">
            <a:noAutofit/>
          </a:bodyPr>
          <a:lstStyle/>
          <a:p>
            <a:pPr lvl="0"/>
            <a:r>
              <a:rPr lang="es-ES" sz="2000" dirty="0">
                <a:solidFill>
                  <a:schemeClr val="lt1"/>
                </a:solidFill>
              </a:rPr>
              <a:t>Módulo 3: Métodos y técnicas de enseñanza en la educación de alumnos con diferentes niveles de </a:t>
            </a:r>
            <a:r>
              <a:rPr lang="es-ES" sz="2000" dirty="0" smtClean="0">
                <a:solidFill>
                  <a:schemeClr val="lt1"/>
                </a:solidFill>
              </a:rPr>
              <a:t>aprendizaje</a:t>
            </a:r>
            <a:br>
              <a:rPr lang="es-ES" sz="2000" dirty="0" smtClean="0">
                <a:solidFill>
                  <a:schemeClr val="lt1"/>
                </a:solidFill>
              </a:rPr>
            </a:br>
            <a:r>
              <a:rPr lang="es-ES" sz="2000" dirty="0" smtClean="0">
                <a:solidFill>
                  <a:schemeClr val="lt1"/>
                </a:solidFill>
              </a:rPr>
              <a:t>2</a:t>
            </a:r>
            <a:r>
              <a:rPr lang="es-ES" sz="2000" dirty="0">
                <a:solidFill>
                  <a:schemeClr val="lt1"/>
                </a:solidFill>
              </a:rPr>
              <a:t>. Estrategias que ayudan a superar la </a:t>
            </a:r>
            <a:r>
              <a:rPr lang="es-ES" sz="2000" dirty="0" err="1">
                <a:solidFill>
                  <a:schemeClr val="lt1"/>
                </a:solidFill>
              </a:rPr>
              <a:t>discalculia</a:t>
            </a:r>
            <a:r>
              <a:rPr lang="es-ES" sz="2000" dirty="0">
                <a:solidFill>
                  <a:schemeClr val="lt1"/>
                </a:solidFill>
              </a:rPr>
              <a:t> </a:t>
            </a:r>
            <a:endParaRPr sz="2000" dirty="0">
              <a:solidFill>
                <a:schemeClr val="lt1"/>
              </a:solidFill>
            </a:endParaRPr>
          </a:p>
        </p:txBody>
      </p:sp>
      <p:sp>
        <p:nvSpPr>
          <p:cNvPr id="132" name="Google Shape;132;p25"/>
          <p:cNvSpPr txBox="1">
            <a:spLocks noGrp="1"/>
          </p:cNvSpPr>
          <p:nvPr>
            <p:ph type="body" idx="1"/>
          </p:nvPr>
        </p:nvSpPr>
        <p:spPr>
          <a:xfrm>
            <a:off x="257228" y="1262500"/>
            <a:ext cx="5651866" cy="5017529"/>
          </a:xfrm>
          <a:prstGeom prst="rect">
            <a:avLst/>
          </a:prstGeom>
          <a:noFill/>
          <a:ln>
            <a:noFill/>
          </a:ln>
        </p:spPr>
        <p:txBody>
          <a:bodyPr spcFirstLastPara="1" wrap="square" lIns="91425" tIns="45700" rIns="91425" bIns="45700" anchor="t" anchorCtr="0">
            <a:normAutofit fontScale="77500" lnSpcReduction="20000"/>
          </a:bodyPr>
          <a:lstStyle/>
          <a:p>
            <a:pPr marL="114300" lvl="0" indent="0">
              <a:lnSpc>
                <a:spcPct val="150000"/>
              </a:lnSpc>
              <a:buNone/>
            </a:pPr>
            <a:r>
              <a:rPr lang="es-ES" smtClean="0"/>
              <a:t>Para </a:t>
            </a:r>
            <a:r>
              <a:rPr lang="es-ES" dirty="0"/>
              <a:t>ayudar a los niños con </a:t>
            </a:r>
            <a:r>
              <a:rPr lang="es-ES" dirty="0" err="1"/>
              <a:t>discalculia</a:t>
            </a:r>
            <a:r>
              <a:rPr lang="es-ES" dirty="0"/>
              <a:t> en </a:t>
            </a:r>
            <a:r>
              <a:rPr lang="es-ES" b="1" dirty="0"/>
              <a:t>términos de procesamiento de la información o velocidad</a:t>
            </a:r>
            <a:r>
              <a:rPr lang="es-ES" dirty="0"/>
              <a:t> de procesamiento de la información en la comprensión de una nueva habilidad rápidamente, los profesores deben dar siempre tiempo suficiente o "tiempo de espera". Esto ayudará a los niños con </a:t>
            </a:r>
            <a:r>
              <a:rPr lang="es-ES" dirty="0" err="1"/>
              <a:t>discalculia</a:t>
            </a:r>
            <a:r>
              <a:rPr lang="es-ES" dirty="0"/>
              <a:t> a procesar eficazmente la información, especialmente un concepto matemático recién aprendido . </a:t>
            </a:r>
            <a:endParaRPr dirty="0"/>
          </a:p>
        </p:txBody>
      </p:sp>
      <p:pic>
        <p:nvPicPr>
          <p:cNvPr id="133" name="Google Shape;133;p25"/>
          <p:cNvPicPr preferRelativeResize="0"/>
          <p:nvPr/>
        </p:nvPicPr>
        <p:blipFill rotWithShape="1">
          <a:blip r:embed="rId3">
            <a:alphaModFix/>
          </a:blip>
          <a:srcRect/>
          <a:stretch/>
        </p:blipFill>
        <p:spPr>
          <a:xfrm>
            <a:off x="6364730" y="1457863"/>
            <a:ext cx="4875605" cy="3226279"/>
          </a:xfrm>
          <a:prstGeom prst="rect">
            <a:avLst/>
          </a:prstGeom>
          <a:noFill/>
          <a:ln>
            <a:noFill/>
          </a:ln>
        </p:spPr>
      </p:pic>
      <p:sp>
        <p:nvSpPr>
          <p:cNvPr id="134" name="Google Shape;134;p25"/>
          <p:cNvSpPr txBox="1"/>
          <p:nvPr/>
        </p:nvSpPr>
        <p:spPr>
          <a:xfrm>
            <a:off x="5827271" y="4684142"/>
            <a:ext cx="6107502"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https://pixabay.com/photos/people-child-school-genius-316506/</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6"/>
          <p:cNvSpPr txBox="1">
            <a:spLocks noGrp="1"/>
          </p:cNvSpPr>
          <p:nvPr>
            <p:ph type="title"/>
          </p:nvPr>
        </p:nvSpPr>
        <p:spPr>
          <a:xfrm>
            <a:off x="86264" y="208763"/>
            <a:ext cx="10998679" cy="541736"/>
          </a:xfrm>
          <a:prstGeom prst="rect">
            <a:avLst/>
          </a:prstGeom>
          <a:noFill/>
          <a:ln>
            <a:noFill/>
          </a:ln>
        </p:spPr>
        <p:txBody>
          <a:bodyPr spcFirstLastPara="1" wrap="square" lIns="91425" tIns="45700" rIns="91425" bIns="45700" anchor="ctr" anchorCtr="0">
            <a:noAutofit/>
          </a:bodyPr>
          <a:lstStyle/>
          <a:p>
            <a:pPr lvl="0"/>
            <a:r>
              <a:rPr lang="es-ES" sz="2800" dirty="0">
                <a:solidFill>
                  <a:schemeClr val="lt1"/>
                </a:solidFill>
              </a:rPr>
              <a:t>Módulo 3: Métodos y técnicas de enseñanza en la educación de alumnos con diferentes niveles de aprendizaje</a:t>
            </a:r>
            <a:br>
              <a:rPr lang="es-ES" sz="2800" dirty="0">
                <a:solidFill>
                  <a:schemeClr val="lt1"/>
                </a:solidFill>
              </a:rPr>
            </a:br>
            <a:r>
              <a:rPr lang="es-ES" sz="2800" dirty="0">
                <a:solidFill>
                  <a:schemeClr val="lt1"/>
                </a:solidFill>
              </a:rPr>
              <a:t>2. Estrategias que ayudan a superar la </a:t>
            </a:r>
            <a:r>
              <a:rPr lang="es-ES" sz="2800" dirty="0" err="1">
                <a:solidFill>
                  <a:schemeClr val="lt1"/>
                </a:solidFill>
              </a:rPr>
              <a:t>discalculia</a:t>
            </a:r>
            <a:r>
              <a:rPr lang="es-ES" sz="2800" dirty="0">
                <a:solidFill>
                  <a:schemeClr val="lt1"/>
                </a:solidFill>
              </a:rPr>
              <a:t> </a:t>
            </a:r>
            <a:endParaRPr sz="2500" dirty="0">
              <a:solidFill>
                <a:schemeClr val="lt1"/>
              </a:solidFill>
            </a:endParaRPr>
          </a:p>
        </p:txBody>
      </p:sp>
      <p:sp>
        <p:nvSpPr>
          <p:cNvPr id="140" name="Google Shape;140;p26"/>
          <p:cNvSpPr txBox="1">
            <a:spLocks noGrp="1"/>
          </p:cNvSpPr>
          <p:nvPr>
            <p:ph type="body" idx="1"/>
          </p:nvPr>
        </p:nvSpPr>
        <p:spPr>
          <a:xfrm>
            <a:off x="431322" y="1262500"/>
            <a:ext cx="4270074" cy="4845001"/>
          </a:xfrm>
          <a:prstGeom prst="rect">
            <a:avLst/>
          </a:prstGeom>
          <a:noFill/>
          <a:ln>
            <a:noFill/>
          </a:ln>
        </p:spPr>
        <p:txBody>
          <a:bodyPr spcFirstLastPara="1" wrap="square" lIns="91425" tIns="45700" rIns="91425" bIns="45700" anchor="t" anchorCtr="0">
            <a:normAutofit fontScale="85000" lnSpcReduction="10000"/>
          </a:bodyPr>
          <a:lstStyle/>
          <a:p>
            <a:pPr marL="114300" lvl="0" indent="0">
              <a:lnSpc>
                <a:spcPct val="150000"/>
              </a:lnSpc>
              <a:buNone/>
            </a:pPr>
            <a:r>
              <a:rPr lang="es-ES" dirty="0" smtClean="0"/>
              <a:t>Los </a:t>
            </a:r>
            <a:r>
              <a:rPr lang="es-ES" dirty="0"/>
              <a:t>alumnos con </a:t>
            </a:r>
            <a:r>
              <a:rPr lang="es-ES" dirty="0" err="1"/>
              <a:t>discalculia</a:t>
            </a:r>
            <a:r>
              <a:rPr lang="es-ES" dirty="0"/>
              <a:t> suelen tener problemas para </a:t>
            </a:r>
            <a:r>
              <a:rPr lang="es-ES" b="1" dirty="0"/>
              <a:t>recordar datos básicos</a:t>
            </a:r>
            <a:r>
              <a:rPr lang="es-ES" dirty="0"/>
              <a:t>. Por eso, los procedimientos </a:t>
            </a:r>
            <a:r>
              <a:rPr lang="es-ES" b="1" dirty="0"/>
              <a:t>operativos matemáticos y las técnicas de simulacro </a:t>
            </a:r>
            <a:r>
              <a:rPr lang="es-ES" dirty="0"/>
              <a:t>son eficaces para ayudarles a retener la información en su memoria a largo plazo.</a:t>
            </a:r>
            <a:endParaRPr dirty="0"/>
          </a:p>
        </p:txBody>
      </p:sp>
      <p:pic>
        <p:nvPicPr>
          <p:cNvPr id="141" name="Google Shape;141;p26"/>
          <p:cNvPicPr preferRelativeResize="0"/>
          <p:nvPr/>
        </p:nvPicPr>
        <p:blipFill rotWithShape="1">
          <a:blip r:embed="rId3">
            <a:alphaModFix/>
          </a:blip>
          <a:srcRect/>
          <a:stretch/>
        </p:blipFill>
        <p:spPr>
          <a:xfrm>
            <a:off x="5814204" y="1414732"/>
            <a:ext cx="4119221" cy="3082685"/>
          </a:xfrm>
          <a:prstGeom prst="rect">
            <a:avLst/>
          </a:prstGeom>
          <a:noFill/>
          <a:ln>
            <a:noFill/>
          </a:ln>
        </p:spPr>
      </p:pic>
      <p:sp>
        <p:nvSpPr>
          <p:cNvPr id="142" name="Google Shape;142;p26"/>
          <p:cNvSpPr txBox="1"/>
          <p:nvPr/>
        </p:nvSpPr>
        <p:spPr>
          <a:xfrm>
            <a:off x="5814204" y="4697510"/>
            <a:ext cx="4477109" cy="1846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600" b="0" i="0" u="none" strike="noStrike" cap="none">
                <a:solidFill>
                  <a:srgbClr val="000000"/>
                </a:solidFill>
                <a:latin typeface="Arial"/>
                <a:ea typeface="Arial"/>
                <a:cs typeface="Arial"/>
                <a:sym typeface="Arial"/>
              </a:rPr>
              <a:t>https://pixabay.com/photos/search/remember%20information/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7"/>
          <p:cNvSpPr txBox="1">
            <a:spLocks noGrp="1"/>
          </p:cNvSpPr>
          <p:nvPr>
            <p:ph type="title"/>
          </p:nvPr>
        </p:nvSpPr>
        <p:spPr>
          <a:xfrm>
            <a:off x="319177" y="0"/>
            <a:ext cx="11034623" cy="906862"/>
          </a:xfrm>
          <a:prstGeom prst="rect">
            <a:avLst/>
          </a:prstGeom>
          <a:noFill/>
          <a:ln>
            <a:noFill/>
          </a:ln>
        </p:spPr>
        <p:txBody>
          <a:bodyPr spcFirstLastPara="1" wrap="square" lIns="91425" tIns="45700" rIns="91425" bIns="45700" anchor="ctr" anchorCtr="0">
            <a:noAutofit/>
          </a:bodyPr>
          <a:lstStyle/>
          <a:p>
            <a:pPr lvl="0"/>
            <a:r>
              <a:rPr lang="es-ES" sz="2000" dirty="0">
                <a:solidFill>
                  <a:schemeClr val="lt1"/>
                </a:solidFill>
              </a:rPr>
              <a:t>Módulo 3: Métodos y técnicas de enseñanza en la educación de alumnos con diferentes niveles de aprendizaje</a:t>
            </a:r>
            <a:br>
              <a:rPr lang="es-ES" sz="2000" dirty="0">
                <a:solidFill>
                  <a:schemeClr val="lt1"/>
                </a:solidFill>
              </a:rPr>
            </a:br>
            <a:r>
              <a:rPr lang="es-ES" sz="2000" dirty="0">
                <a:solidFill>
                  <a:schemeClr val="lt1"/>
                </a:solidFill>
              </a:rPr>
              <a:t>2. Estrategias que ayudan a superar la </a:t>
            </a:r>
            <a:r>
              <a:rPr lang="es-ES" sz="2000" dirty="0" err="1">
                <a:solidFill>
                  <a:schemeClr val="lt1"/>
                </a:solidFill>
              </a:rPr>
              <a:t>discalculia</a:t>
            </a:r>
            <a:r>
              <a:rPr lang="es-ES" sz="2000" dirty="0">
                <a:solidFill>
                  <a:schemeClr val="lt1"/>
                </a:solidFill>
              </a:rPr>
              <a:t> </a:t>
            </a:r>
            <a:endParaRPr sz="2000" dirty="0">
              <a:solidFill>
                <a:schemeClr val="lt1"/>
              </a:solidFill>
            </a:endParaRPr>
          </a:p>
        </p:txBody>
      </p:sp>
      <p:sp>
        <p:nvSpPr>
          <p:cNvPr id="148" name="Google Shape;148;p27"/>
          <p:cNvSpPr txBox="1">
            <a:spLocks noGrp="1"/>
          </p:cNvSpPr>
          <p:nvPr>
            <p:ph type="body" idx="1"/>
          </p:nvPr>
        </p:nvSpPr>
        <p:spPr>
          <a:xfrm>
            <a:off x="439947" y="1262501"/>
            <a:ext cx="10913853" cy="4688638"/>
          </a:xfrm>
          <a:prstGeom prst="rect">
            <a:avLst/>
          </a:prstGeom>
          <a:noFill/>
          <a:ln>
            <a:noFill/>
          </a:ln>
        </p:spPr>
        <p:txBody>
          <a:bodyPr spcFirstLastPara="1" wrap="square" lIns="91425" tIns="45700" rIns="91425" bIns="45700" anchor="t" anchorCtr="0">
            <a:normAutofit/>
          </a:bodyPr>
          <a:lstStyle/>
          <a:p>
            <a:pPr marL="114300" lvl="0" indent="0">
              <a:lnSpc>
                <a:spcPct val="150000"/>
              </a:lnSpc>
              <a:buNone/>
            </a:pPr>
            <a:r>
              <a:rPr lang="es-ES" sz="2400" dirty="0"/>
              <a:t>Una de las principales </a:t>
            </a:r>
            <a:r>
              <a:rPr lang="es-ES" sz="2400" b="1" dirty="0"/>
              <a:t>áreas problemáticas </a:t>
            </a:r>
            <a:r>
              <a:rPr lang="es-ES" sz="2400" dirty="0"/>
              <a:t>para los niños con </a:t>
            </a:r>
            <a:r>
              <a:rPr lang="es-ES" sz="2400" dirty="0" err="1"/>
              <a:t>discalculia</a:t>
            </a:r>
            <a:r>
              <a:rPr lang="es-ES" sz="2400" dirty="0"/>
              <a:t> es el reconocimiento de números, signos matemáticos o símbolos numéricos. El </a:t>
            </a:r>
            <a:r>
              <a:rPr lang="es-ES" sz="2400" b="1" dirty="0"/>
              <a:t>punto</a:t>
            </a:r>
            <a:r>
              <a:rPr lang="es-ES" sz="2400" dirty="0"/>
              <a:t> </a:t>
            </a:r>
            <a:r>
              <a:rPr lang="es-ES" sz="2400" b="1" dirty="0"/>
              <a:t>fuerte</a:t>
            </a:r>
            <a:r>
              <a:rPr lang="es-ES" sz="2400" dirty="0"/>
              <a:t> de los niños con </a:t>
            </a:r>
            <a:r>
              <a:rPr lang="es-ES" sz="2400" dirty="0" err="1"/>
              <a:t>discalculia</a:t>
            </a:r>
            <a:r>
              <a:rPr lang="es-ES" sz="2400" dirty="0"/>
              <a:t> es un excelente pensamiento visual.</a:t>
            </a:r>
            <a:endParaRPr dirty="0"/>
          </a:p>
        </p:txBody>
      </p:sp>
      <p:pic>
        <p:nvPicPr>
          <p:cNvPr id="149" name="Google Shape;149;p27"/>
          <p:cNvPicPr preferRelativeResize="0"/>
          <p:nvPr/>
        </p:nvPicPr>
        <p:blipFill rotWithShape="1">
          <a:blip r:embed="rId3">
            <a:alphaModFix/>
          </a:blip>
          <a:srcRect/>
          <a:stretch/>
        </p:blipFill>
        <p:spPr>
          <a:xfrm>
            <a:off x="3554419" y="3225426"/>
            <a:ext cx="4026659" cy="1394985"/>
          </a:xfrm>
          <a:prstGeom prst="rect">
            <a:avLst/>
          </a:prstGeom>
          <a:noFill/>
          <a:ln>
            <a:noFill/>
          </a:ln>
        </p:spPr>
      </p:pic>
      <p:sp>
        <p:nvSpPr>
          <p:cNvPr id="150" name="Google Shape;150;p27"/>
          <p:cNvSpPr txBox="1"/>
          <p:nvPr/>
        </p:nvSpPr>
        <p:spPr>
          <a:xfrm>
            <a:off x="752653" y="4798231"/>
            <a:ext cx="10686691" cy="1200288"/>
          </a:xfrm>
          <a:prstGeom prst="rect">
            <a:avLst/>
          </a:prstGeom>
          <a:noFill/>
          <a:ln>
            <a:noFill/>
          </a:ln>
        </p:spPr>
        <p:txBody>
          <a:bodyPr spcFirstLastPara="1" wrap="square" lIns="91425" tIns="45700" rIns="91425" bIns="45700" anchor="t" anchorCtr="0">
            <a:spAutoFit/>
          </a:bodyPr>
          <a:lstStyle/>
          <a:p>
            <a:pPr lvl="0">
              <a:lnSpc>
                <a:spcPct val="150000"/>
              </a:lnSpc>
            </a:pPr>
            <a:r>
              <a:rPr lang="es-ES" sz="2400" dirty="0">
                <a:latin typeface="Calibri"/>
                <a:ea typeface="Calibri"/>
                <a:cs typeface="Calibri"/>
                <a:sym typeface="Calibri"/>
              </a:rPr>
              <a:t>La </a:t>
            </a:r>
            <a:r>
              <a:rPr lang="es-ES" sz="2400" dirty="0" err="1">
                <a:latin typeface="Calibri"/>
                <a:ea typeface="Calibri"/>
                <a:cs typeface="Calibri"/>
                <a:sym typeface="Calibri"/>
              </a:rPr>
              <a:t>arteterapia</a:t>
            </a:r>
            <a:r>
              <a:rPr lang="es-ES" sz="2400" dirty="0">
                <a:latin typeface="Calibri"/>
                <a:ea typeface="Calibri"/>
                <a:cs typeface="Calibri"/>
                <a:sym typeface="Calibri"/>
              </a:rPr>
              <a:t> es una de las mejores formas de resolver el principal problema de los niños con </a:t>
            </a:r>
            <a:r>
              <a:rPr lang="es-ES" sz="2400" dirty="0" err="1">
                <a:latin typeface="Calibri"/>
                <a:ea typeface="Calibri"/>
                <a:cs typeface="Calibri"/>
                <a:sym typeface="Calibri"/>
              </a:rPr>
              <a:t>discalculia</a:t>
            </a:r>
            <a:r>
              <a:rPr lang="es-ES" sz="2400" dirty="0">
                <a:latin typeface="Calibri"/>
                <a:ea typeface="Calibri"/>
                <a:cs typeface="Calibri"/>
                <a:sym typeface="Calibri"/>
              </a:rPr>
              <a:t>.</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8"/>
          <p:cNvSpPr txBox="1">
            <a:spLocks noGrp="1"/>
          </p:cNvSpPr>
          <p:nvPr>
            <p:ph type="title"/>
          </p:nvPr>
        </p:nvSpPr>
        <p:spPr>
          <a:xfrm>
            <a:off x="396815" y="-1"/>
            <a:ext cx="10956985" cy="929147"/>
          </a:xfrm>
          <a:prstGeom prst="rect">
            <a:avLst/>
          </a:prstGeom>
          <a:noFill/>
          <a:ln>
            <a:noFill/>
          </a:ln>
        </p:spPr>
        <p:txBody>
          <a:bodyPr spcFirstLastPara="1" wrap="square" lIns="91425" tIns="45700" rIns="91425" bIns="45700" anchor="ctr" anchorCtr="0">
            <a:normAutofit fontScale="90000"/>
          </a:bodyPr>
          <a:lstStyle/>
          <a:p>
            <a:pPr lvl="0">
              <a:buSzPct val="80000"/>
            </a:pPr>
            <a:r>
              <a:rPr lang="es-ES" sz="2800" dirty="0">
                <a:solidFill>
                  <a:schemeClr val="lt1"/>
                </a:solidFill>
              </a:rPr>
              <a:t>Módulo 3: Métodos y técnicas de enseñanza en la educación de alumnos con diferentes niveles de aprendizaje</a:t>
            </a:r>
            <a:br>
              <a:rPr lang="es-ES" sz="2800" dirty="0">
                <a:solidFill>
                  <a:schemeClr val="lt1"/>
                </a:solidFill>
              </a:rPr>
            </a:br>
            <a:r>
              <a:rPr lang="es-ES" sz="2800" dirty="0">
                <a:solidFill>
                  <a:schemeClr val="lt1"/>
                </a:solidFill>
              </a:rPr>
              <a:t>2. Estrategias que ayudan a superar la </a:t>
            </a:r>
            <a:r>
              <a:rPr lang="es-ES" sz="2800" dirty="0" err="1">
                <a:solidFill>
                  <a:schemeClr val="lt1"/>
                </a:solidFill>
              </a:rPr>
              <a:t>discalculia</a:t>
            </a:r>
            <a:r>
              <a:rPr lang="es-ES" sz="2800" dirty="0">
                <a:solidFill>
                  <a:schemeClr val="lt1"/>
                </a:solidFill>
              </a:rPr>
              <a:t> </a:t>
            </a:r>
            <a:endParaRPr sz="2500" dirty="0">
              <a:solidFill>
                <a:schemeClr val="lt1"/>
              </a:solidFill>
            </a:endParaRPr>
          </a:p>
        </p:txBody>
      </p:sp>
      <p:sp>
        <p:nvSpPr>
          <p:cNvPr id="156" name="Google Shape;156;p28"/>
          <p:cNvSpPr txBox="1">
            <a:spLocks noGrp="1"/>
          </p:cNvSpPr>
          <p:nvPr>
            <p:ph type="body" idx="1"/>
          </p:nvPr>
        </p:nvSpPr>
        <p:spPr>
          <a:xfrm>
            <a:off x="77637" y="1104181"/>
            <a:ext cx="7556739" cy="5003321"/>
          </a:xfrm>
          <a:prstGeom prst="rect">
            <a:avLst/>
          </a:prstGeom>
          <a:noFill/>
          <a:ln>
            <a:noFill/>
          </a:ln>
        </p:spPr>
        <p:txBody>
          <a:bodyPr spcFirstLastPara="1" wrap="square" lIns="91425" tIns="45700" rIns="91425" bIns="45700" anchor="t" anchorCtr="0">
            <a:normAutofit/>
          </a:bodyPr>
          <a:lstStyle/>
          <a:p>
            <a:pPr marL="114300" lvl="0" indent="0">
              <a:lnSpc>
                <a:spcPct val="150000"/>
              </a:lnSpc>
              <a:buNone/>
            </a:pPr>
            <a:r>
              <a:rPr lang="es-ES" sz="2000" dirty="0"/>
              <a:t>Deben utilizarse </a:t>
            </a:r>
            <a:r>
              <a:rPr lang="es-ES" sz="2000" b="1" dirty="0"/>
              <a:t>métodos creativos </a:t>
            </a:r>
            <a:r>
              <a:rPr lang="es-ES" sz="2000" dirty="0"/>
              <a:t>en el proceso de enseñanza y aprendizaje. Tales como el uso de</a:t>
            </a:r>
          </a:p>
          <a:p>
            <a:pPr marL="114300" lvl="0" indent="0">
              <a:lnSpc>
                <a:spcPct val="150000"/>
              </a:lnSpc>
              <a:buNone/>
            </a:pPr>
            <a:r>
              <a:rPr lang="es-ES" sz="2000" dirty="0"/>
              <a:t>- dedos u otros medios de cálculo;</a:t>
            </a:r>
          </a:p>
          <a:p>
            <a:pPr marL="114300" lvl="0" indent="0">
              <a:lnSpc>
                <a:spcPct val="150000"/>
              </a:lnSpc>
              <a:buNone/>
            </a:pPr>
            <a:r>
              <a:rPr lang="es-ES" sz="2000" dirty="0"/>
              <a:t>- materiales naturales: papel de lija u otro papel con textura; </a:t>
            </a:r>
          </a:p>
          <a:p>
            <a:pPr marL="114300" lvl="0" indent="0">
              <a:lnSpc>
                <a:spcPct val="150000"/>
              </a:lnSpc>
              <a:buNone/>
            </a:pPr>
            <a:r>
              <a:rPr lang="es-ES" sz="2000" dirty="0"/>
              <a:t>- diagramas, dibujar conceptos o tareas matemáticas;</a:t>
            </a:r>
          </a:p>
          <a:p>
            <a:pPr marL="114300" lvl="0" indent="0">
              <a:lnSpc>
                <a:spcPct val="150000"/>
              </a:lnSpc>
              <a:buNone/>
            </a:pPr>
            <a:r>
              <a:rPr lang="es-ES" sz="2000" dirty="0"/>
              <a:t>- lápices de colores para separar las tareas;</a:t>
            </a:r>
          </a:p>
          <a:p>
            <a:pPr marL="114300" lvl="0" indent="0">
              <a:lnSpc>
                <a:spcPct val="150000"/>
              </a:lnSpc>
              <a:buNone/>
            </a:pPr>
            <a:r>
              <a:rPr lang="es-ES" sz="2000" dirty="0"/>
              <a:t>- ritmo y música, poemas y cuentos para enseñar conceptos matemáticos.</a:t>
            </a:r>
            <a:endParaRPr dirty="0"/>
          </a:p>
          <a:p>
            <a:pPr marL="114300" lvl="0" indent="0" algn="l" rtl="0">
              <a:lnSpc>
                <a:spcPct val="90000"/>
              </a:lnSpc>
              <a:spcBef>
                <a:spcPts val="1000"/>
              </a:spcBef>
              <a:spcAft>
                <a:spcPts val="0"/>
              </a:spcAft>
              <a:buSzPts val="1800"/>
              <a:buNone/>
            </a:pPr>
            <a:endParaRPr dirty="0"/>
          </a:p>
        </p:txBody>
      </p:sp>
      <p:pic>
        <p:nvPicPr>
          <p:cNvPr id="157" name="Google Shape;157;p28"/>
          <p:cNvPicPr preferRelativeResize="0"/>
          <p:nvPr/>
        </p:nvPicPr>
        <p:blipFill rotWithShape="1">
          <a:blip r:embed="rId3">
            <a:alphaModFix/>
          </a:blip>
          <a:srcRect/>
          <a:stretch/>
        </p:blipFill>
        <p:spPr>
          <a:xfrm>
            <a:off x="8343699" y="1825625"/>
            <a:ext cx="2096564" cy="3743864"/>
          </a:xfrm>
          <a:prstGeom prst="rect">
            <a:avLst/>
          </a:prstGeom>
          <a:noFill/>
          <a:ln>
            <a:noFill/>
          </a:ln>
        </p:spPr>
      </p:pic>
      <p:sp>
        <p:nvSpPr>
          <p:cNvPr id="158" name="Google Shape;158;p28"/>
          <p:cNvSpPr txBox="1"/>
          <p:nvPr/>
        </p:nvSpPr>
        <p:spPr>
          <a:xfrm>
            <a:off x="8007177" y="5928853"/>
            <a:ext cx="3113903"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https://pixabay.com/photos/search/</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9"/>
          <p:cNvSpPr txBox="1">
            <a:spLocks noGrp="1"/>
          </p:cNvSpPr>
          <p:nvPr>
            <p:ph type="title"/>
          </p:nvPr>
        </p:nvSpPr>
        <p:spPr>
          <a:xfrm>
            <a:off x="159026" y="-127856"/>
            <a:ext cx="10949871" cy="1325563"/>
          </a:xfrm>
          <a:prstGeom prst="rect">
            <a:avLst/>
          </a:prstGeom>
          <a:noFill/>
          <a:ln>
            <a:noFill/>
          </a:ln>
        </p:spPr>
        <p:txBody>
          <a:bodyPr spcFirstLastPara="1" wrap="square" lIns="91425" tIns="45700" rIns="91425" bIns="45700" anchor="ctr" anchorCtr="0">
            <a:noAutofit/>
          </a:bodyPr>
          <a:lstStyle/>
          <a:p>
            <a:pPr lvl="0"/>
            <a:r>
              <a:rPr lang="es-ES" sz="2000" dirty="0">
                <a:solidFill>
                  <a:schemeClr val="lt1"/>
                </a:solidFill>
              </a:rPr>
              <a:t>Módulo 3: Métodos y técnicas de enseñanza en la educación de alumnos con diferentes niveles de </a:t>
            </a:r>
            <a:r>
              <a:rPr lang="es-ES" sz="2000" dirty="0" smtClean="0">
                <a:solidFill>
                  <a:schemeClr val="lt1"/>
                </a:solidFill>
              </a:rPr>
              <a:t>aprendizaje</a:t>
            </a:r>
            <a:br>
              <a:rPr lang="es-ES" sz="2000" dirty="0" smtClean="0">
                <a:solidFill>
                  <a:schemeClr val="lt1"/>
                </a:solidFill>
              </a:rPr>
            </a:br>
            <a:r>
              <a:rPr lang="es-ES" sz="2000" dirty="0" smtClean="0">
                <a:solidFill>
                  <a:schemeClr val="lt1"/>
                </a:solidFill>
              </a:rPr>
              <a:t>3</a:t>
            </a:r>
            <a:r>
              <a:rPr lang="es-ES" sz="2000" dirty="0">
                <a:solidFill>
                  <a:schemeClr val="lt1"/>
                </a:solidFill>
              </a:rPr>
              <a:t>. Actividades que ayudan a superar la </a:t>
            </a:r>
            <a:r>
              <a:rPr lang="es-ES" sz="2000" dirty="0" err="1">
                <a:solidFill>
                  <a:schemeClr val="lt1"/>
                </a:solidFill>
              </a:rPr>
              <a:t>discalculia</a:t>
            </a:r>
            <a:r>
              <a:rPr lang="es-ES" sz="2000" dirty="0">
                <a:solidFill>
                  <a:schemeClr val="lt1"/>
                </a:solidFill>
              </a:rPr>
              <a:t> </a:t>
            </a:r>
            <a:endParaRPr sz="2000" dirty="0">
              <a:solidFill>
                <a:schemeClr val="lt1"/>
              </a:solidFill>
            </a:endParaRPr>
          </a:p>
        </p:txBody>
      </p:sp>
      <p:sp>
        <p:nvSpPr>
          <p:cNvPr id="164" name="Google Shape;164;p29"/>
          <p:cNvSpPr txBox="1">
            <a:spLocks noGrp="1"/>
          </p:cNvSpPr>
          <p:nvPr>
            <p:ph type="body" idx="1"/>
          </p:nvPr>
        </p:nvSpPr>
        <p:spPr>
          <a:xfrm>
            <a:off x="865189" y="1116205"/>
            <a:ext cx="5157787" cy="823912"/>
          </a:xfrm>
          <a:prstGeom prst="rect">
            <a:avLst/>
          </a:prstGeom>
          <a:noFill/>
          <a:ln>
            <a:noFill/>
          </a:ln>
        </p:spPr>
        <p:txBody>
          <a:bodyPr spcFirstLastPara="1" wrap="square" lIns="91425" tIns="45700" rIns="91425" bIns="45700" anchor="b" anchorCtr="0">
            <a:normAutofit fontScale="85000" lnSpcReduction="20000"/>
          </a:bodyPr>
          <a:lstStyle/>
          <a:p>
            <a:pPr marL="114300" lvl="0" indent="0" algn="ctr" rtl="0">
              <a:lnSpc>
                <a:spcPct val="90000"/>
              </a:lnSpc>
              <a:spcBef>
                <a:spcPts val="1000"/>
              </a:spcBef>
              <a:spcAft>
                <a:spcPts val="0"/>
              </a:spcAft>
              <a:buSzPct val="129032"/>
              <a:buNone/>
            </a:pPr>
            <a:endParaRPr dirty="0" smtClean="0"/>
          </a:p>
          <a:p>
            <a:pPr marL="114300" lvl="0" indent="0" algn="ctr">
              <a:buSzPct val="110599"/>
            </a:pPr>
            <a:r>
              <a:rPr lang="es-ES" sz="2800" dirty="0"/>
              <a:t>Haz las figuras con plastilina</a:t>
            </a:r>
            <a:endParaRPr dirty="0"/>
          </a:p>
        </p:txBody>
      </p:sp>
      <p:sp>
        <p:nvSpPr>
          <p:cNvPr id="165" name="Google Shape;165;p29"/>
          <p:cNvSpPr txBox="1">
            <a:spLocks noGrp="1"/>
          </p:cNvSpPr>
          <p:nvPr>
            <p:ph type="body" idx="3"/>
          </p:nvPr>
        </p:nvSpPr>
        <p:spPr>
          <a:xfrm>
            <a:off x="6194427" y="1148011"/>
            <a:ext cx="5183188" cy="823912"/>
          </a:xfrm>
          <a:prstGeom prst="rect">
            <a:avLst/>
          </a:prstGeom>
          <a:noFill/>
          <a:ln>
            <a:noFill/>
          </a:ln>
        </p:spPr>
        <p:txBody>
          <a:bodyPr spcFirstLastPara="1" wrap="square" lIns="91425" tIns="45700" rIns="91425" bIns="45700" anchor="b" anchorCtr="0">
            <a:normAutofit fontScale="77500" lnSpcReduction="20000"/>
          </a:bodyPr>
          <a:lstStyle/>
          <a:p>
            <a:pPr marL="457200" lvl="0" indent="-228600" algn="l" rtl="0">
              <a:lnSpc>
                <a:spcPct val="90000"/>
              </a:lnSpc>
              <a:spcBef>
                <a:spcPts val="1000"/>
              </a:spcBef>
              <a:spcAft>
                <a:spcPts val="0"/>
              </a:spcAft>
              <a:buClr>
                <a:schemeClr val="dk1"/>
              </a:buClr>
              <a:buSzPct val="110599"/>
              <a:buNone/>
            </a:pPr>
            <a:endParaRPr sz="2800" dirty="0"/>
          </a:p>
          <a:p>
            <a:pPr lvl="0">
              <a:buSzPct val="110599"/>
            </a:pPr>
            <a:r>
              <a:rPr lang="es-ES" sz="2800" dirty="0"/>
              <a:t>Haz dibujos que se parezcan a números.</a:t>
            </a:r>
            <a:endParaRPr dirty="0"/>
          </a:p>
        </p:txBody>
      </p:sp>
      <p:pic>
        <p:nvPicPr>
          <p:cNvPr id="166" name="Google Shape;166;p29"/>
          <p:cNvPicPr preferRelativeResize="0"/>
          <p:nvPr/>
        </p:nvPicPr>
        <p:blipFill rotWithShape="1">
          <a:blip r:embed="rId3">
            <a:alphaModFix/>
          </a:blip>
          <a:srcRect/>
          <a:stretch/>
        </p:blipFill>
        <p:spPr>
          <a:xfrm>
            <a:off x="5762143" y="2203461"/>
            <a:ext cx="6047756" cy="3645724"/>
          </a:xfrm>
          <a:prstGeom prst="rect">
            <a:avLst/>
          </a:prstGeom>
          <a:noFill/>
          <a:ln>
            <a:noFill/>
          </a:ln>
        </p:spPr>
      </p:pic>
      <p:pic>
        <p:nvPicPr>
          <p:cNvPr id="167" name="Google Shape;167;p29"/>
          <p:cNvPicPr preferRelativeResize="0"/>
          <p:nvPr/>
        </p:nvPicPr>
        <p:blipFill rotWithShape="1">
          <a:blip r:embed="rId4">
            <a:alphaModFix/>
          </a:blip>
          <a:srcRect/>
          <a:stretch/>
        </p:blipFill>
        <p:spPr>
          <a:xfrm>
            <a:off x="836612" y="2203461"/>
            <a:ext cx="4880730" cy="3583697"/>
          </a:xfrm>
          <a:prstGeom prst="rect">
            <a:avLst/>
          </a:prstGeom>
          <a:noFill/>
          <a:ln>
            <a:noFill/>
          </a:ln>
        </p:spPr>
      </p:pic>
      <p:sp>
        <p:nvSpPr>
          <p:cNvPr id="168" name="Google Shape;168;p29"/>
          <p:cNvSpPr txBox="1"/>
          <p:nvPr/>
        </p:nvSpPr>
        <p:spPr>
          <a:xfrm>
            <a:off x="836612" y="5864373"/>
            <a:ext cx="4500367"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
        <p:nvSpPr>
          <p:cNvPr id="169" name="Google Shape;169;p29"/>
          <p:cNvSpPr txBox="1"/>
          <p:nvPr/>
        </p:nvSpPr>
        <p:spPr>
          <a:xfrm>
            <a:off x="6166901" y="5939779"/>
            <a:ext cx="6112476"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0"/>
          <p:cNvSpPr txBox="1">
            <a:spLocks noGrp="1"/>
          </p:cNvSpPr>
          <p:nvPr>
            <p:ph type="title"/>
          </p:nvPr>
        </p:nvSpPr>
        <p:spPr>
          <a:xfrm>
            <a:off x="111318" y="-71976"/>
            <a:ext cx="11079123" cy="978425"/>
          </a:xfrm>
          <a:prstGeom prst="rect">
            <a:avLst/>
          </a:prstGeom>
          <a:noFill/>
          <a:ln>
            <a:noFill/>
          </a:ln>
        </p:spPr>
        <p:txBody>
          <a:bodyPr spcFirstLastPara="1" wrap="square" lIns="91425" tIns="45700" rIns="91425" bIns="45700" anchor="ctr" anchorCtr="0">
            <a:noAutofit/>
          </a:bodyPr>
          <a:lstStyle/>
          <a:p>
            <a:pPr lvl="0"/>
            <a:r>
              <a:rPr lang="es-ES" sz="2400" dirty="0">
                <a:solidFill>
                  <a:schemeClr val="lt1"/>
                </a:solidFill>
              </a:rPr>
              <a:t>Módulo 3: Métodos y técnicas de enseñanza en la educación de alumnos con diferentes niveles de aprendizaje</a:t>
            </a:r>
            <a:br>
              <a:rPr lang="es-ES" sz="2400" dirty="0">
                <a:solidFill>
                  <a:schemeClr val="lt1"/>
                </a:solidFill>
              </a:rPr>
            </a:br>
            <a:r>
              <a:rPr lang="es-ES" sz="2400" dirty="0">
                <a:solidFill>
                  <a:schemeClr val="lt1"/>
                </a:solidFill>
              </a:rPr>
              <a:t>3. Actividades que ayudan a superar la </a:t>
            </a:r>
            <a:r>
              <a:rPr lang="es-ES" sz="2400" dirty="0" err="1">
                <a:solidFill>
                  <a:schemeClr val="lt1"/>
                </a:solidFill>
              </a:rPr>
              <a:t>discalculia</a:t>
            </a:r>
            <a:r>
              <a:rPr lang="es-ES" sz="2400" dirty="0">
                <a:solidFill>
                  <a:schemeClr val="lt1"/>
                </a:solidFill>
              </a:rPr>
              <a:t> </a:t>
            </a:r>
            <a:endParaRPr sz="2400" dirty="0">
              <a:solidFill>
                <a:schemeClr val="lt1"/>
              </a:solidFill>
            </a:endParaRPr>
          </a:p>
        </p:txBody>
      </p:sp>
      <p:sp>
        <p:nvSpPr>
          <p:cNvPr id="175" name="Google Shape;175;p30"/>
          <p:cNvSpPr txBox="1">
            <a:spLocks noGrp="1"/>
          </p:cNvSpPr>
          <p:nvPr>
            <p:ph type="body" idx="1"/>
          </p:nvPr>
        </p:nvSpPr>
        <p:spPr>
          <a:xfrm>
            <a:off x="302151" y="1327868"/>
            <a:ext cx="5630490" cy="1102926"/>
          </a:xfrm>
          <a:prstGeom prst="rect">
            <a:avLst/>
          </a:prstGeom>
          <a:noFill/>
          <a:ln>
            <a:noFill/>
          </a:ln>
        </p:spPr>
        <p:txBody>
          <a:bodyPr spcFirstLastPara="1" wrap="square" lIns="91425" tIns="45700" rIns="91425" bIns="45700" anchor="b" anchorCtr="0">
            <a:normAutofit fontScale="92500" lnSpcReduction="10000"/>
          </a:bodyPr>
          <a:lstStyle/>
          <a:p>
            <a:pPr lvl="0" algn="ctr">
              <a:buSzPct val="99792"/>
            </a:pPr>
            <a:r>
              <a:rPr lang="de-DE" sz="2600" dirty="0" smtClean="0"/>
              <a:t>Pinta </a:t>
            </a:r>
            <a:r>
              <a:rPr lang="de-DE" sz="2600" dirty="0"/>
              <a:t>números que se parezcan a personas en diferentes estados de ánimo. </a:t>
            </a:r>
            <a:endParaRPr dirty="0"/>
          </a:p>
        </p:txBody>
      </p:sp>
      <p:sp>
        <p:nvSpPr>
          <p:cNvPr id="176" name="Google Shape;176;p3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Clr>
                <a:schemeClr val="dk1"/>
              </a:buClr>
              <a:buSzPts val="1800"/>
              <a:buChar char="•"/>
            </a:pPr>
            <a:r>
              <a:rPr lang="de-DE"/>
              <a:t>http://kristianaweebly.weebly.com/uploads/1/8/5/2/18524958/sup_mokiniu_matematikos_mokymo_ypatumai.pdf</a:t>
            </a:r>
            <a:endParaRPr/>
          </a:p>
          <a:p>
            <a:pPr marL="457200" lvl="0" indent="-228600" algn="l" rtl="0">
              <a:lnSpc>
                <a:spcPct val="90000"/>
              </a:lnSpc>
              <a:spcBef>
                <a:spcPts val="1000"/>
              </a:spcBef>
              <a:spcAft>
                <a:spcPts val="0"/>
              </a:spcAft>
              <a:buClr>
                <a:schemeClr val="dk1"/>
              </a:buClr>
              <a:buSzPts val="1800"/>
              <a:buNone/>
            </a:pPr>
            <a:endParaRPr/>
          </a:p>
        </p:txBody>
      </p:sp>
      <p:sp>
        <p:nvSpPr>
          <p:cNvPr id="177" name="Google Shape;177;p30"/>
          <p:cNvSpPr txBox="1">
            <a:spLocks noGrp="1"/>
          </p:cNvSpPr>
          <p:nvPr>
            <p:ph type="body" idx="3"/>
          </p:nvPr>
        </p:nvSpPr>
        <p:spPr>
          <a:xfrm>
            <a:off x="6259360" y="1327868"/>
            <a:ext cx="5096027" cy="882595"/>
          </a:xfrm>
          <a:prstGeom prst="rect">
            <a:avLst/>
          </a:prstGeom>
          <a:noFill/>
          <a:ln>
            <a:noFill/>
          </a:ln>
        </p:spPr>
        <p:txBody>
          <a:bodyPr spcFirstLastPara="1" wrap="square" lIns="91425" tIns="45700" rIns="91425" bIns="45700" anchor="b" anchorCtr="0">
            <a:normAutofit/>
          </a:bodyPr>
          <a:lstStyle/>
          <a:p>
            <a:pPr lvl="0">
              <a:buSzPct val="99792"/>
            </a:pPr>
            <a:r>
              <a:rPr lang="es-ES" sz="2600" dirty="0"/>
              <a:t>Encontrar números del 0 al 10</a:t>
            </a:r>
            <a:endParaRPr dirty="0"/>
          </a:p>
        </p:txBody>
      </p:sp>
      <p:pic>
        <p:nvPicPr>
          <p:cNvPr id="178" name="Google Shape;178;p30"/>
          <p:cNvPicPr preferRelativeResize="0"/>
          <p:nvPr/>
        </p:nvPicPr>
        <p:blipFill rotWithShape="1">
          <a:blip r:embed="rId3">
            <a:alphaModFix/>
          </a:blip>
          <a:srcRect/>
          <a:stretch/>
        </p:blipFill>
        <p:spPr>
          <a:xfrm>
            <a:off x="6567777" y="2090715"/>
            <a:ext cx="4407254" cy="3306732"/>
          </a:xfrm>
          <a:prstGeom prst="rect">
            <a:avLst/>
          </a:prstGeom>
          <a:noFill/>
          <a:ln>
            <a:noFill/>
          </a:ln>
        </p:spPr>
      </p:pic>
      <p:pic>
        <p:nvPicPr>
          <p:cNvPr id="179" name="Google Shape;179;p30"/>
          <p:cNvPicPr preferRelativeResize="0"/>
          <p:nvPr/>
        </p:nvPicPr>
        <p:blipFill rotWithShape="1">
          <a:blip r:embed="rId4">
            <a:alphaModFix/>
          </a:blip>
          <a:srcRect/>
          <a:stretch/>
        </p:blipFill>
        <p:spPr>
          <a:xfrm>
            <a:off x="352505" y="2232118"/>
            <a:ext cx="2849199" cy="3121933"/>
          </a:xfrm>
          <a:prstGeom prst="rect">
            <a:avLst/>
          </a:prstGeom>
          <a:noFill/>
          <a:ln>
            <a:noFill/>
          </a:ln>
        </p:spPr>
      </p:pic>
      <p:pic>
        <p:nvPicPr>
          <p:cNvPr id="180" name="Google Shape;180;p30"/>
          <p:cNvPicPr preferRelativeResize="0"/>
          <p:nvPr/>
        </p:nvPicPr>
        <p:blipFill rotWithShape="1">
          <a:blip r:embed="rId5">
            <a:alphaModFix/>
          </a:blip>
          <a:srcRect/>
          <a:stretch/>
        </p:blipFill>
        <p:spPr>
          <a:xfrm>
            <a:off x="3201704" y="2232117"/>
            <a:ext cx="2860805" cy="3121934"/>
          </a:xfrm>
          <a:prstGeom prst="rect">
            <a:avLst/>
          </a:prstGeom>
          <a:noFill/>
          <a:ln>
            <a:noFill/>
          </a:ln>
        </p:spPr>
      </p:pic>
      <p:sp>
        <p:nvSpPr>
          <p:cNvPr id="181" name="Google Shape;181;p30"/>
          <p:cNvSpPr txBox="1"/>
          <p:nvPr/>
        </p:nvSpPr>
        <p:spPr>
          <a:xfrm>
            <a:off x="302151" y="5627009"/>
            <a:ext cx="6112476"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
        <p:nvSpPr>
          <p:cNvPr id="182" name="Google Shape;182;p30"/>
          <p:cNvSpPr txBox="1"/>
          <p:nvPr/>
        </p:nvSpPr>
        <p:spPr>
          <a:xfrm>
            <a:off x="7101005" y="5530132"/>
            <a:ext cx="4407254" cy="1738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1"/>
          <p:cNvSpPr txBox="1">
            <a:spLocks noGrp="1"/>
          </p:cNvSpPr>
          <p:nvPr>
            <p:ph type="title"/>
          </p:nvPr>
        </p:nvSpPr>
        <p:spPr>
          <a:xfrm>
            <a:off x="86264" y="192597"/>
            <a:ext cx="11267536" cy="541736"/>
          </a:xfrm>
          <a:prstGeom prst="rect">
            <a:avLst/>
          </a:prstGeom>
          <a:noFill/>
          <a:ln>
            <a:noFill/>
          </a:ln>
        </p:spPr>
        <p:txBody>
          <a:bodyPr spcFirstLastPara="1" wrap="square" lIns="91425" tIns="45700" rIns="91425" bIns="45700" anchor="ctr" anchorCtr="0">
            <a:noAutofit/>
          </a:bodyPr>
          <a:lstStyle/>
          <a:p>
            <a:pPr lvl="0"/>
            <a:r>
              <a:rPr lang="es-ES" sz="2300">
                <a:solidFill>
                  <a:schemeClr val="lt1"/>
                </a:solidFill>
              </a:rPr>
              <a:t>Módulo 3: Métodos y técnicas de enseñanza en la educación de alumnos con diferentes niveles de aprendizaje</a:t>
            </a:r>
            <a:br>
              <a:rPr lang="es-ES" sz="2300">
                <a:solidFill>
                  <a:schemeClr val="lt1"/>
                </a:solidFill>
              </a:rPr>
            </a:br>
            <a:r>
              <a:rPr lang="es-ES" sz="2300">
                <a:solidFill>
                  <a:schemeClr val="lt1"/>
                </a:solidFill>
              </a:rPr>
              <a:t>3. Actividades que ayudan a superar la discalculia </a:t>
            </a:r>
            <a:endParaRPr sz="2300" dirty="0">
              <a:solidFill>
                <a:schemeClr val="lt1"/>
              </a:solidFill>
            </a:endParaRPr>
          </a:p>
        </p:txBody>
      </p:sp>
      <p:sp>
        <p:nvSpPr>
          <p:cNvPr id="188" name="Google Shape;188;p31"/>
          <p:cNvSpPr txBox="1">
            <a:spLocks noGrp="1"/>
          </p:cNvSpPr>
          <p:nvPr>
            <p:ph type="body" idx="1"/>
          </p:nvPr>
        </p:nvSpPr>
        <p:spPr>
          <a:xfrm>
            <a:off x="86264" y="993913"/>
            <a:ext cx="11864546" cy="4957226"/>
          </a:xfrm>
          <a:prstGeom prst="rect">
            <a:avLst/>
          </a:prstGeom>
          <a:noFill/>
          <a:ln>
            <a:noFill/>
          </a:ln>
        </p:spPr>
        <p:txBody>
          <a:bodyPr spcFirstLastPara="1" wrap="square" lIns="91425" tIns="45700" rIns="91425" bIns="45700" anchor="t" anchorCtr="0">
            <a:normAutofit/>
          </a:bodyPr>
          <a:lstStyle/>
          <a:p>
            <a:pPr marL="114300" lvl="0" indent="0" algn="ctr">
              <a:buNone/>
            </a:pPr>
            <a:r>
              <a:rPr lang="es-ES" sz="2400" dirty="0"/>
              <a:t>Juegos para aprender matemáticas</a:t>
            </a:r>
          </a:p>
          <a:p>
            <a:pPr marL="114300" lvl="0" indent="0" algn="ctr">
              <a:buNone/>
            </a:pPr>
            <a:r>
              <a:rPr lang="es-ES" sz="2400" dirty="0"/>
              <a:t>Un ejemplo de cuento matemático</a:t>
            </a:r>
            <a:endParaRPr sz="2400" dirty="0"/>
          </a:p>
          <a:p>
            <a:pPr marL="114300" lvl="0" indent="0" algn="l" rtl="0">
              <a:lnSpc>
                <a:spcPct val="90000"/>
              </a:lnSpc>
              <a:spcBef>
                <a:spcPts val="1000"/>
              </a:spcBef>
              <a:spcAft>
                <a:spcPts val="0"/>
              </a:spcAft>
              <a:buSzPts val="1800"/>
              <a:buNone/>
            </a:pPr>
            <a:endParaRPr dirty="0"/>
          </a:p>
          <a:p>
            <a:pPr marL="114300" lvl="0" indent="0" algn="l" rtl="0">
              <a:lnSpc>
                <a:spcPct val="90000"/>
              </a:lnSpc>
              <a:spcBef>
                <a:spcPts val="1000"/>
              </a:spcBef>
              <a:spcAft>
                <a:spcPts val="0"/>
              </a:spcAft>
              <a:buSzPts val="1800"/>
              <a:buNone/>
            </a:pPr>
            <a:endParaRPr dirty="0"/>
          </a:p>
          <a:p>
            <a:pPr marL="114300" lvl="0" indent="0" algn="l" rtl="0">
              <a:lnSpc>
                <a:spcPct val="90000"/>
              </a:lnSpc>
              <a:spcBef>
                <a:spcPts val="1000"/>
              </a:spcBef>
              <a:spcAft>
                <a:spcPts val="0"/>
              </a:spcAft>
              <a:buSzPts val="1800"/>
              <a:buNone/>
            </a:pPr>
            <a:endParaRPr dirty="0"/>
          </a:p>
        </p:txBody>
      </p:sp>
      <p:sp>
        <p:nvSpPr>
          <p:cNvPr id="189" name="Google Shape;189;p31"/>
          <p:cNvSpPr txBox="1"/>
          <p:nvPr/>
        </p:nvSpPr>
        <p:spPr>
          <a:xfrm>
            <a:off x="259743" y="2313830"/>
            <a:ext cx="11672514" cy="3970277"/>
          </a:xfrm>
          <a:prstGeom prst="rect">
            <a:avLst/>
          </a:prstGeom>
          <a:noFill/>
          <a:ln>
            <a:noFill/>
          </a:ln>
        </p:spPr>
        <p:txBody>
          <a:bodyPr spcFirstLastPara="1" wrap="square" lIns="91425" tIns="45700" rIns="91425" bIns="45700" anchor="t" anchorCtr="0">
            <a:spAutoFit/>
          </a:bodyPr>
          <a:lstStyle/>
          <a:p>
            <a:pPr lvl="0"/>
            <a:r>
              <a:rPr lang="es-ES" dirty="0"/>
              <a:t>En un gran jardín, bajo el tocón de un viejo manzano, vivían unos extraños gnomos de colores. No eran muchos, sólo ocho. Todos llevaban sombreros verdes y sólo un par de enanos tenían zapatos rojos. El resto llevaba zapatillas azules con bolas plateadas en la punta. Había tres de ellos barbudos y completamente calvos, y el resto llevaba diez extrañas trenzas en sus cabecitas. A todos les gustaban mucho las cerezas, pero crecían al borde del jardín. Tenían que madrugar, porque hasta llegar al borde del jardín tardaban tres horas, y había que correr 90 metros para alcanzar el cerezo. Cuando volvían, desayunaban y se iban a dormir unas dos horas , por la tarde les encantaba jugar al dominó. Después de terminar todos los juegos, se fueron a dormir la siesta exactamente a las 2 de la tarde y se levantaron a las 2 de la madrugada horas de descanso. Cuando se levantaron, se dedicaron a diversas actividades: algunos montaron en un escarabajo, otros treparon a la cima de los manzanos, otros ordenaron, otros pusieron los manojos esparcidos en cestas ordenadas bajo cinco. Por la tarde, hacia las cinco, cuando ya todos tenían hambre, recogieron y hornearon tortitas de polen y gotas de rocío con mucha miel de abejas. Las envolvieron en hojas de bardana, dos para cada enano. El día de los gnomos terminó exactamente a las ocho de la tarde, cuando se durmieron dulcemente en camas amarillas bajo un viejo tocón de </a:t>
            </a:r>
            <a:r>
              <a:rPr lang="es-ES" dirty="0" smtClean="0"/>
              <a:t>manzano</a:t>
            </a:r>
          </a:p>
          <a:p>
            <a:pPr lvl="0"/>
            <a:endParaRPr sz="1400" b="0" i="0" u="none" strike="noStrike" cap="none" dirty="0">
              <a:solidFill>
                <a:srgbClr val="000000"/>
              </a:solidFill>
              <a:latin typeface="Arial"/>
              <a:ea typeface="Arial"/>
              <a:cs typeface="Arial"/>
              <a:sym typeface="Arial"/>
            </a:endParaRPr>
          </a:p>
          <a:p>
            <a:pPr lvl="0"/>
            <a:r>
              <a:rPr lang="es-ES" dirty="0"/>
              <a:t>Posibles preguntas:</a:t>
            </a:r>
          </a:p>
          <a:p>
            <a:pPr lvl="0"/>
            <a:r>
              <a:rPr lang="es-ES" dirty="0"/>
              <a:t>¿Cuántos enanos no tenían zapatos rojos? (6) ¿Cuántos enanos llevaban zapatillas azules con bolas plateadas en la punta? (6) ¿Cuántos enanos llevaban extraños abrigos? (5) ¿Cuántas trenzas se trenzaron en total? (50) ¿Cuántos metros recorrieron los enanos en una hora corriendo hasta el cerezo? (30 metros) ¿Cuándo desayunaron los enanos? (A las 12) ¿Cuántos bloques necesitarán los gnomos en total si ponen seis arañas de cinco en cinco? (30)</a:t>
            </a:r>
          </a:p>
          <a:p>
            <a:pPr lvl="0"/>
            <a:r>
              <a:rPr lang="es-ES" dirty="0"/>
              <a:t>¿Cuántas tortitas en total necesitan hacer los enanos para cenar? (16) ¿Cuánto dura un día enano? (14 horas)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2"/>
          <p:cNvSpPr txBox="1">
            <a:spLocks noGrp="1"/>
          </p:cNvSpPr>
          <p:nvPr>
            <p:ph type="title"/>
          </p:nvPr>
        </p:nvSpPr>
        <p:spPr>
          <a:xfrm>
            <a:off x="0" y="-103367"/>
            <a:ext cx="11353800" cy="1010229"/>
          </a:xfrm>
          <a:prstGeom prst="rect">
            <a:avLst/>
          </a:prstGeom>
          <a:noFill/>
          <a:ln>
            <a:noFill/>
          </a:ln>
        </p:spPr>
        <p:txBody>
          <a:bodyPr spcFirstLastPara="1" wrap="square" lIns="91425" tIns="45700" rIns="91425" bIns="45700" anchor="ctr" anchorCtr="0">
            <a:noAutofit/>
          </a:bodyPr>
          <a:lstStyle/>
          <a:p>
            <a:pPr lvl="0"/>
            <a:r>
              <a:rPr lang="es-ES" sz="2400" dirty="0">
                <a:solidFill>
                  <a:schemeClr val="lt1"/>
                </a:solidFill>
              </a:rPr>
              <a:t>Módulo 3: Métodos y técnicas de enseñanza en la educación de alumnos con diferentes niveles de aprendizaje</a:t>
            </a:r>
            <a:br>
              <a:rPr lang="es-ES" sz="2400" dirty="0">
                <a:solidFill>
                  <a:schemeClr val="lt1"/>
                </a:solidFill>
              </a:rPr>
            </a:br>
            <a:r>
              <a:rPr lang="es-ES" sz="2400" dirty="0">
                <a:solidFill>
                  <a:schemeClr val="lt1"/>
                </a:solidFill>
              </a:rPr>
              <a:t>3. Actividades que ayudan a superar la </a:t>
            </a:r>
            <a:r>
              <a:rPr lang="es-ES" sz="2400" dirty="0" err="1">
                <a:solidFill>
                  <a:schemeClr val="lt1"/>
                </a:solidFill>
              </a:rPr>
              <a:t>discalculia</a:t>
            </a:r>
            <a:r>
              <a:rPr lang="es-ES" sz="2400" dirty="0">
                <a:solidFill>
                  <a:schemeClr val="lt1"/>
                </a:solidFill>
              </a:rPr>
              <a:t> </a:t>
            </a:r>
            <a:endParaRPr sz="2400" dirty="0">
              <a:solidFill>
                <a:schemeClr val="lt1"/>
              </a:solidFill>
            </a:endParaRPr>
          </a:p>
        </p:txBody>
      </p:sp>
      <p:sp>
        <p:nvSpPr>
          <p:cNvPr id="195" name="Google Shape;195;p32"/>
          <p:cNvSpPr txBox="1">
            <a:spLocks noGrp="1"/>
          </p:cNvSpPr>
          <p:nvPr>
            <p:ph type="body" idx="1"/>
          </p:nvPr>
        </p:nvSpPr>
        <p:spPr>
          <a:xfrm>
            <a:off x="119270" y="1825625"/>
            <a:ext cx="5900530" cy="4103227"/>
          </a:xfrm>
          <a:prstGeom prst="rect">
            <a:avLst/>
          </a:prstGeom>
          <a:noFill/>
          <a:ln>
            <a:noFill/>
          </a:ln>
        </p:spPr>
        <p:txBody>
          <a:bodyPr spcFirstLastPara="1" wrap="square" lIns="91425" tIns="45700" rIns="91425" bIns="45700" anchor="t" anchorCtr="0">
            <a:normAutofit/>
          </a:bodyPr>
          <a:lstStyle/>
          <a:p>
            <a:pPr marL="114300" lvl="0" indent="0">
              <a:buNone/>
            </a:pPr>
            <a:r>
              <a:rPr lang="es-ES" sz="2400" dirty="0"/>
              <a:t>En el centro de nuestro jardín, puedes encontrar un montón de bayas. La cereza está colgando allí maravillosamente. ¿No es un número ..</a:t>
            </a:r>
          </a:p>
          <a:p>
            <a:pPr marL="114300" lvl="0" indent="0">
              <a:buNone/>
            </a:pPr>
            <a:endParaRPr lang="es-ES" sz="2400" dirty="0"/>
          </a:p>
          <a:p>
            <a:pPr marL="114300" lvl="0" indent="0">
              <a:buNone/>
            </a:pPr>
            <a:endParaRPr lang="es-ES" sz="2400" dirty="0"/>
          </a:p>
          <a:p>
            <a:pPr marL="114300" lvl="0" indent="0">
              <a:buNone/>
            </a:pPr>
            <a:r>
              <a:rPr lang="es-ES" sz="2400" dirty="0"/>
              <a:t>Es redonda, suave y está atada con un cordel.  Vuela hacia el cielo cuando la llevas. ¿No es un número...?</a:t>
            </a:r>
            <a:endParaRPr dirty="0"/>
          </a:p>
        </p:txBody>
      </p:sp>
      <p:sp>
        <p:nvSpPr>
          <p:cNvPr id="196" name="Google Shape;196;p32"/>
          <p:cNvSpPr txBox="1">
            <a:spLocks noGrp="1"/>
          </p:cNvSpPr>
          <p:nvPr>
            <p:ph type="body" idx="2"/>
          </p:nvPr>
        </p:nvSpPr>
        <p:spPr>
          <a:xfrm>
            <a:off x="6019800" y="1825625"/>
            <a:ext cx="5334000" cy="4103227"/>
          </a:xfrm>
          <a:prstGeom prst="rect">
            <a:avLst/>
          </a:prstGeom>
          <a:noFill/>
          <a:ln>
            <a:noFill/>
          </a:ln>
        </p:spPr>
        <p:txBody>
          <a:bodyPr spcFirstLastPara="1" wrap="square" lIns="91425" tIns="45700" rIns="91425" bIns="45700" anchor="t" anchorCtr="0">
            <a:normAutofit/>
          </a:bodyPr>
          <a:lstStyle/>
          <a:p>
            <a:pPr marL="114300" lvl="0" indent="0">
              <a:buNone/>
            </a:pPr>
            <a:r>
              <a:rPr lang="es-ES" sz="2400" dirty="0"/>
              <a:t>Cuando está oscuro y da miedo vivir sin luz. Enciende la lámpara. </a:t>
            </a:r>
          </a:p>
          <a:p>
            <a:pPr marL="114300" lvl="0" indent="0">
              <a:buNone/>
            </a:pPr>
            <a:r>
              <a:rPr lang="es-ES" sz="2400" dirty="0"/>
              <a:t>Parece .....    </a:t>
            </a:r>
          </a:p>
          <a:p>
            <a:pPr marL="114300" lvl="0" indent="0">
              <a:buNone/>
            </a:pPr>
            <a:endParaRPr lang="es-ES" sz="2400" dirty="0"/>
          </a:p>
          <a:p>
            <a:pPr marL="114300" lvl="0" indent="0">
              <a:buNone/>
            </a:pPr>
            <a:endParaRPr lang="es-ES" sz="2400" dirty="0"/>
          </a:p>
          <a:p>
            <a:pPr marL="114300" lvl="0" indent="0">
              <a:buNone/>
            </a:pPr>
            <a:r>
              <a:rPr lang="es-ES" sz="2400" dirty="0"/>
              <a:t>Hola, erizo espinoso, llevas una manzana preciosa. Después de quitártela, echa un vistazo.  Una manzana se parece a .... </a:t>
            </a:r>
            <a:endParaRPr dirty="0"/>
          </a:p>
        </p:txBody>
      </p:sp>
      <p:pic>
        <p:nvPicPr>
          <p:cNvPr id="197" name="Google Shape;197;p32"/>
          <p:cNvPicPr preferRelativeResize="0"/>
          <p:nvPr/>
        </p:nvPicPr>
        <p:blipFill rotWithShape="1">
          <a:blip r:embed="rId3">
            <a:alphaModFix/>
          </a:blip>
          <a:srcRect/>
          <a:stretch/>
        </p:blipFill>
        <p:spPr>
          <a:xfrm>
            <a:off x="2996112" y="4916904"/>
            <a:ext cx="908019" cy="1011948"/>
          </a:xfrm>
          <a:prstGeom prst="rect">
            <a:avLst/>
          </a:prstGeom>
          <a:noFill/>
          <a:ln>
            <a:noFill/>
          </a:ln>
        </p:spPr>
      </p:pic>
      <p:pic>
        <p:nvPicPr>
          <p:cNvPr id="198" name="Google Shape;198;p32"/>
          <p:cNvPicPr preferRelativeResize="0"/>
          <p:nvPr/>
        </p:nvPicPr>
        <p:blipFill rotWithShape="1">
          <a:blip r:embed="rId4">
            <a:alphaModFix/>
          </a:blip>
          <a:srcRect/>
          <a:stretch/>
        </p:blipFill>
        <p:spPr>
          <a:xfrm>
            <a:off x="10484112" y="2377323"/>
            <a:ext cx="693480" cy="1165961"/>
          </a:xfrm>
          <a:prstGeom prst="rect">
            <a:avLst/>
          </a:prstGeom>
          <a:noFill/>
          <a:ln>
            <a:noFill/>
          </a:ln>
        </p:spPr>
      </p:pic>
      <p:pic>
        <p:nvPicPr>
          <p:cNvPr id="199" name="Google Shape;199;p32"/>
          <p:cNvPicPr preferRelativeResize="0"/>
          <p:nvPr/>
        </p:nvPicPr>
        <p:blipFill rotWithShape="1">
          <a:blip r:embed="rId5">
            <a:alphaModFix/>
          </a:blip>
          <a:srcRect/>
          <a:stretch/>
        </p:blipFill>
        <p:spPr>
          <a:xfrm>
            <a:off x="10111534" y="5009397"/>
            <a:ext cx="922100" cy="983065"/>
          </a:xfrm>
          <a:prstGeom prst="rect">
            <a:avLst/>
          </a:prstGeom>
          <a:noFill/>
          <a:ln>
            <a:noFill/>
          </a:ln>
        </p:spPr>
      </p:pic>
      <p:pic>
        <p:nvPicPr>
          <p:cNvPr id="200" name="Google Shape;200;p32"/>
          <p:cNvPicPr preferRelativeResize="0"/>
          <p:nvPr/>
        </p:nvPicPr>
        <p:blipFill rotWithShape="1">
          <a:blip r:embed="rId6">
            <a:alphaModFix/>
          </a:blip>
          <a:srcRect/>
          <a:stretch/>
        </p:blipFill>
        <p:spPr>
          <a:xfrm>
            <a:off x="4100016" y="2746951"/>
            <a:ext cx="906859" cy="136409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3"/>
          <p:cNvSpPr txBox="1">
            <a:spLocks noGrp="1"/>
          </p:cNvSpPr>
          <p:nvPr>
            <p:ph type="title"/>
          </p:nvPr>
        </p:nvSpPr>
        <p:spPr>
          <a:xfrm>
            <a:off x="79513" y="0"/>
            <a:ext cx="11044361" cy="823912"/>
          </a:xfrm>
          <a:prstGeom prst="rect">
            <a:avLst/>
          </a:prstGeom>
          <a:noFill/>
          <a:ln>
            <a:noFill/>
          </a:ln>
        </p:spPr>
        <p:txBody>
          <a:bodyPr spcFirstLastPara="1" wrap="square" lIns="91425" tIns="45700" rIns="91425" bIns="45700" anchor="ctr" anchorCtr="0">
            <a:noAutofit/>
          </a:bodyPr>
          <a:lstStyle/>
          <a:p>
            <a:pPr lvl="0"/>
            <a:r>
              <a:rPr lang="es-ES" sz="2300" dirty="0">
                <a:solidFill>
                  <a:schemeClr val="lt1"/>
                </a:solidFill>
              </a:rPr>
              <a:t>Módulo 3: Métodos y técnicas de enseñanza en la educación de alumnos con diferentes niveles de aprendizaje</a:t>
            </a:r>
            <a:br>
              <a:rPr lang="es-ES" sz="2300" dirty="0">
                <a:solidFill>
                  <a:schemeClr val="lt1"/>
                </a:solidFill>
              </a:rPr>
            </a:br>
            <a:r>
              <a:rPr lang="es-ES" sz="2300" dirty="0">
                <a:solidFill>
                  <a:schemeClr val="lt1"/>
                </a:solidFill>
              </a:rPr>
              <a:t>3. Actividades que ayudan a superar la </a:t>
            </a:r>
            <a:r>
              <a:rPr lang="es-ES" sz="2300" dirty="0" err="1">
                <a:solidFill>
                  <a:schemeClr val="lt1"/>
                </a:solidFill>
              </a:rPr>
              <a:t>discalculia</a:t>
            </a:r>
            <a:r>
              <a:rPr lang="es-ES" sz="2300" dirty="0">
                <a:solidFill>
                  <a:schemeClr val="lt1"/>
                </a:solidFill>
              </a:rPr>
              <a:t> </a:t>
            </a:r>
            <a:endParaRPr sz="2300" dirty="0">
              <a:solidFill>
                <a:schemeClr val="lt1"/>
              </a:solidFill>
            </a:endParaRPr>
          </a:p>
        </p:txBody>
      </p:sp>
      <p:sp>
        <p:nvSpPr>
          <p:cNvPr id="206" name="Google Shape;206;p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p>
            <a:pPr marL="457200" lvl="0" indent="-228600" algn="l" rtl="0">
              <a:lnSpc>
                <a:spcPct val="90000"/>
              </a:lnSpc>
              <a:spcBef>
                <a:spcPts val="1000"/>
              </a:spcBef>
              <a:spcAft>
                <a:spcPts val="0"/>
              </a:spcAft>
              <a:buClr>
                <a:schemeClr val="dk1"/>
              </a:buClr>
              <a:buSzPts val="2400"/>
              <a:buNone/>
            </a:pPr>
            <a:endParaRPr/>
          </a:p>
          <a:p>
            <a:pPr marL="457200" lvl="0" indent="-228600" algn="l" rtl="0">
              <a:lnSpc>
                <a:spcPct val="90000"/>
              </a:lnSpc>
              <a:spcBef>
                <a:spcPts val="1000"/>
              </a:spcBef>
              <a:spcAft>
                <a:spcPts val="0"/>
              </a:spcAft>
              <a:buClr>
                <a:schemeClr val="dk1"/>
              </a:buClr>
              <a:buSzPts val="2400"/>
              <a:buNone/>
            </a:pPr>
            <a:endParaRPr/>
          </a:p>
        </p:txBody>
      </p:sp>
      <p:sp>
        <p:nvSpPr>
          <p:cNvPr id="207" name="Google Shape;207;p33"/>
          <p:cNvSpPr txBox="1">
            <a:spLocks noGrp="1"/>
          </p:cNvSpPr>
          <p:nvPr>
            <p:ph type="body" idx="2"/>
          </p:nvPr>
        </p:nvSpPr>
        <p:spPr>
          <a:xfrm>
            <a:off x="715313" y="2382349"/>
            <a:ext cx="10408561" cy="3587475"/>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de-DE" sz="1800"/>
              <a:t>                 </a:t>
            </a:r>
            <a:r>
              <a:rPr lang="de-DE" sz="2000"/>
              <a:t>15321 19240 10951 90847</a:t>
            </a:r>
            <a:endParaRPr/>
          </a:p>
          <a:p>
            <a:pPr marL="114300" lvl="0" indent="0" algn="l" rtl="0">
              <a:lnSpc>
                <a:spcPct val="90000"/>
              </a:lnSpc>
              <a:spcBef>
                <a:spcPts val="1000"/>
              </a:spcBef>
              <a:spcAft>
                <a:spcPts val="0"/>
              </a:spcAft>
              <a:buSzPts val="1800"/>
              <a:buNone/>
            </a:pPr>
            <a:r>
              <a:rPr lang="de-DE" sz="2000"/>
              <a:t>               82347 92228 97432 71254</a:t>
            </a:r>
            <a:endParaRPr/>
          </a:p>
          <a:p>
            <a:pPr marL="114300" lvl="0" indent="0" algn="l" rtl="0">
              <a:lnSpc>
                <a:spcPct val="90000"/>
              </a:lnSpc>
              <a:spcBef>
                <a:spcPts val="1000"/>
              </a:spcBef>
              <a:spcAft>
                <a:spcPts val="0"/>
              </a:spcAft>
              <a:buSzPts val="1800"/>
              <a:buNone/>
            </a:pPr>
            <a:r>
              <a:rPr lang="de-DE" sz="2000"/>
              <a:t>               79001 53231 98421 44629</a:t>
            </a:r>
            <a:endParaRPr/>
          </a:p>
          <a:p>
            <a:pPr marL="114300" lvl="0" indent="0" algn="l" rtl="0">
              <a:lnSpc>
                <a:spcPct val="90000"/>
              </a:lnSpc>
              <a:spcBef>
                <a:spcPts val="1000"/>
              </a:spcBef>
              <a:spcAft>
                <a:spcPts val="0"/>
              </a:spcAft>
              <a:buSzPts val="1800"/>
              <a:buNone/>
            </a:pPr>
            <a:r>
              <a:rPr lang="de-DE" sz="2000"/>
              <a:t>                28421 45318 53281 18780</a:t>
            </a:r>
            <a:endParaRPr/>
          </a:p>
          <a:p>
            <a:pPr marL="114300" lvl="0" indent="0" algn="l" rtl="0">
              <a:lnSpc>
                <a:spcPct val="90000"/>
              </a:lnSpc>
              <a:spcBef>
                <a:spcPts val="1000"/>
              </a:spcBef>
              <a:spcAft>
                <a:spcPts val="0"/>
              </a:spcAft>
              <a:buSzPts val="1800"/>
              <a:buNone/>
            </a:pPr>
            <a:r>
              <a:rPr lang="de-DE" sz="2000"/>
              <a:t>                74091 11520 25231 28609</a:t>
            </a:r>
            <a:endParaRPr/>
          </a:p>
          <a:p>
            <a:pPr marL="114300" lvl="0" indent="0" algn="l" rtl="0">
              <a:lnSpc>
                <a:spcPct val="90000"/>
              </a:lnSpc>
              <a:spcBef>
                <a:spcPts val="1000"/>
              </a:spcBef>
              <a:spcAft>
                <a:spcPts val="0"/>
              </a:spcAft>
              <a:buSzPts val="1800"/>
              <a:buNone/>
            </a:pPr>
            <a:r>
              <a:rPr lang="de-DE" sz="2000"/>
              <a:t>                98091 51870 93917 14794</a:t>
            </a:r>
            <a:endParaRPr/>
          </a:p>
          <a:p>
            <a:pPr marL="114300" lvl="0" indent="0" algn="l" rtl="0">
              <a:lnSpc>
                <a:spcPct val="90000"/>
              </a:lnSpc>
              <a:spcBef>
                <a:spcPts val="1000"/>
              </a:spcBef>
              <a:spcAft>
                <a:spcPts val="0"/>
              </a:spcAft>
              <a:buSzPts val="1800"/>
              <a:buNone/>
            </a:pPr>
            <a:r>
              <a:rPr lang="de-DE" sz="2000"/>
              <a:t>                12259 14401 96541 21714</a:t>
            </a:r>
            <a:endParaRPr/>
          </a:p>
        </p:txBody>
      </p:sp>
      <p:pic>
        <p:nvPicPr>
          <p:cNvPr id="208" name="Google Shape;208;p33"/>
          <p:cNvPicPr preferRelativeResize="0"/>
          <p:nvPr/>
        </p:nvPicPr>
        <p:blipFill rotWithShape="1">
          <a:blip r:embed="rId3">
            <a:alphaModFix/>
          </a:blip>
          <a:srcRect/>
          <a:stretch/>
        </p:blipFill>
        <p:spPr>
          <a:xfrm>
            <a:off x="6122050" y="2044669"/>
            <a:ext cx="3812071" cy="4005183"/>
          </a:xfrm>
          <a:prstGeom prst="rect">
            <a:avLst/>
          </a:prstGeom>
          <a:noFill/>
          <a:ln>
            <a:noFill/>
          </a:ln>
        </p:spPr>
      </p:pic>
      <p:sp>
        <p:nvSpPr>
          <p:cNvPr id="209" name="Google Shape;209;p33"/>
          <p:cNvSpPr txBox="1"/>
          <p:nvPr/>
        </p:nvSpPr>
        <p:spPr>
          <a:xfrm>
            <a:off x="222257" y="1323603"/>
            <a:ext cx="11354842" cy="1200288"/>
          </a:xfrm>
          <a:prstGeom prst="rect">
            <a:avLst/>
          </a:prstGeom>
          <a:noFill/>
          <a:ln>
            <a:noFill/>
          </a:ln>
        </p:spPr>
        <p:txBody>
          <a:bodyPr spcFirstLastPara="1" wrap="square" lIns="91425" tIns="45700" rIns="91425" bIns="45700" anchor="t" anchorCtr="0">
            <a:spAutoFit/>
          </a:bodyPr>
          <a:lstStyle/>
          <a:p>
            <a:pPr lvl="0"/>
            <a:r>
              <a:rPr lang="es-ES" sz="2400" dirty="0"/>
              <a:t>Los números escritos en las columnas estaban escondidos en el laberinto numérico. Cuando los encuentres, coloréalos. Los números están escondidos en distintas direcciones: </a:t>
            </a:r>
            <a:endParaRPr dirty="0"/>
          </a:p>
        </p:txBody>
      </p:sp>
      <p:pic>
        <p:nvPicPr>
          <p:cNvPr id="210" name="Google Shape;210;p33"/>
          <p:cNvPicPr preferRelativeResize="0"/>
          <p:nvPr/>
        </p:nvPicPr>
        <p:blipFill rotWithShape="1">
          <a:blip r:embed="rId4">
            <a:alphaModFix/>
          </a:blip>
          <a:srcRect/>
          <a:stretch/>
        </p:blipFill>
        <p:spPr>
          <a:xfrm>
            <a:off x="9986002" y="1790700"/>
            <a:ext cx="1686199" cy="591649"/>
          </a:xfrm>
          <a:prstGeom prst="rect">
            <a:avLst/>
          </a:prstGeom>
          <a:noFill/>
          <a:ln>
            <a:noFill/>
          </a:ln>
        </p:spPr>
      </p:pic>
      <p:sp>
        <p:nvSpPr>
          <p:cNvPr id="211" name="Google Shape;211;p33"/>
          <p:cNvSpPr txBox="1"/>
          <p:nvPr/>
        </p:nvSpPr>
        <p:spPr>
          <a:xfrm>
            <a:off x="2047097" y="5742075"/>
            <a:ext cx="4285735" cy="307777"/>
          </a:xfrm>
          <a:prstGeom prst="rect">
            <a:avLst/>
          </a:prstGeom>
          <a:noFill/>
          <a:ln>
            <a:noFill/>
          </a:ln>
        </p:spPr>
        <p:txBody>
          <a:bodyPr spcFirstLastPara="1" wrap="square" lIns="91425" tIns="45700" rIns="91425" bIns="45700" anchor="t" anchorCtr="0">
            <a:spAutoFit/>
          </a:bodyPr>
          <a:lstStyle/>
          <a:p>
            <a:pPr lvl="0"/>
            <a:r>
              <a:rPr lang="es-ES" dirty="0"/>
              <a:t>La suma de los números restantes es 8</a:t>
            </a:r>
            <a:endParaRPr sz="1400" b="0" i="0" u="none" strike="noStrike" cap="none" dirty="0">
              <a:solidFill>
                <a:srgbClr val="000000"/>
              </a:solidFill>
              <a:latin typeface="Arial"/>
              <a:ea typeface="Arial"/>
              <a:cs typeface="Arial"/>
              <a:sym typeface="Arial"/>
            </a:endParaRPr>
          </a:p>
        </p:txBody>
      </p:sp>
      <p:sp>
        <p:nvSpPr>
          <p:cNvPr id="212" name="Google Shape;212;p33"/>
          <p:cNvSpPr txBox="1"/>
          <p:nvPr/>
        </p:nvSpPr>
        <p:spPr>
          <a:xfrm>
            <a:off x="6567776" y="5742075"/>
            <a:ext cx="5442477"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4"/>
          <p:cNvSpPr txBox="1">
            <a:spLocks noGrp="1"/>
          </p:cNvSpPr>
          <p:nvPr>
            <p:ph type="title"/>
          </p:nvPr>
        </p:nvSpPr>
        <p:spPr>
          <a:xfrm>
            <a:off x="135172" y="80367"/>
            <a:ext cx="11020508" cy="715191"/>
          </a:xfrm>
          <a:prstGeom prst="rect">
            <a:avLst/>
          </a:prstGeom>
          <a:noFill/>
          <a:ln>
            <a:noFill/>
          </a:ln>
        </p:spPr>
        <p:txBody>
          <a:bodyPr spcFirstLastPara="1" wrap="square" lIns="91425" tIns="45700" rIns="91425" bIns="45700" anchor="ctr" anchorCtr="0">
            <a:noAutofit/>
          </a:bodyPr>
          <a:lstStyle/>
          <a:p>
            <a:pPr lvl="0"/>
            <a:r>
              <a:rPr lang="es-ES" sz="2300">
                <a:solidFill>
                  <a:schemeClr val="lt1"/>
                </a:solidFill>
              </a:rPr>
              <a:t>Módulo 3: Métodos y técnicas de enseñanza en la educación de alumnos con diferentes niveles de aprendizaje</a:t>
            </a:r>
            <a:br>
              <a:rPr lang="es-ES" sz="2300">
                <a:solidFill>
                  <a:schemeClr val="lt1"/>
                </a:solidFill>
              </a:rPr>
            </a:br>
            <a:r>
              <a:rPr lang="es-ES" sz="2300">
                <a:solidFill>
                  <a:schemeClr val="lt1"/>
                </a:solidFill>
              </a:rPr>
              <a:t>3. Actividades que ayudan a superar la discalculia </a:t>
            </a:r>
            <a:endParaRPr sz="2300" dirty="0">
              <a:solidFill>
                <a:schemeClr val="lt1"/>
              </a:solidFill>
            </a:endParaRPr>
          </a:p>
        </p:txBody>
      </p:sp>
      <p:sp>
        <p:nvSpPr>
          <p:cNvPr id="218" name="Google Shape;218;p34"/>
          <p:cNvSpPr txBox="1">
            <a:spLocks noGrp="1"/>
          </p:cNvSpPr>
          <p:nvPr>
            <p:ph type="body" idx="2"/>
          </p:nvPr>
        </p:nvSpPr>
        <p:spPr>
          <a:xfrm>
            <a:off x="198784" y="1796995"/>
            <a:ext cx="4905953" cy="4392668"/>
          </a:xfrm>
          <a:prstGeom prst="rect">
            <a:avLst/>
          </a:prstGeom>
          <a:noFill/>
          <a:ln>
            <a:noFill/>
          </a:ln>
        </p:spPr>
        <p:txBody>
          <a:bodyPr spcFirstLastPara="1" wrap="square" lIns="91425" tIns="45700" rIns="91425" bIns="45700" anchor="t" anchorCtr="0">
            <a:normAutofit fontScale="55000" lnSpcReduction="20000"/>
          </a:bodyPr>
          <a:lstStyle/>
          <a:p>
            <a:pPr marL="114300" lvl="0" indent="0">
              <a:buSzPct val="116883"/>
              <a:buNone/>
            </a:pPr>
            <a:r>
              <a:rPr lang="es-ES" dirty="0"/>
              <a:t>El ratón no sabía contar,                              </a:t>
            </a:r>
          </a:p>
          <a:p>
            <a:pPr marL="114300" lvl="0" indent="0">
              <a:buSzPct val="116883"/>
              <a:buNone/>
            </a:pPr>
            <a:r>
              <a:rPr lang="es-ES" dirty="0"/>
              <a:t>¡El ratón necesitaba una máquina!</a:t>
            </a:r>
          </a:p>
          <a:p>
            <a:pPr marL="114300" lvl="0" indent="0">
              <a:buSzPct val="116883"/>
              <a:buNone/>
            </a:pPr>
            <a:r>
              <a:rPr lang="es-ES" dirty="0"/>
              <a:t>Como quitar</a:t>
            </a:r>
          </a:p>
          <a:p>
            <a:pPr marL="114300" lvl="0" indent="0">
              <a:buSzPct val="116883"/>
              <a:buNone/>
            </a:pPr>
            <a:r>
              <a:rPr lang="es-ES" dirty="0"/>
              <a:t>Tal que sumar</a:t>
            </a:r>
          </a:p>
          <a:p>
            <a:pPr marL="114300" lvl="0" indent="0">
              <a:buSzPct val="116883"/>
              <a:buNone/>
            </a:pPr>
            <a:r>
              <a:rPr lang="es-ES" dirty="0"/>
              <a:t>Tal que contar</a:t>
            </a:r>
          </a:p>
          <a:p>
            <a:pPr marL="114300" lvl="0" indent="0">
              <a:buSzPct val="116883"/>
              <a:buNone/>
            </a:pPr>
            <a:r>
              <a:rPr lang="es-ES" dirty="0"/>
              <a:t>¡Podía para un ratón!</a:t>
            </a:r>
          </a:p>
          <a:p>
            <a:pPr marL="114300" lvl="0" indent="0">
              <a:buSzPct val="116883"/>
              <a:buNone/>
            </a:pPr>
            <a:r>
              <a:rPr lang="es-ES" dirty="0"/>
              <a:t>Y el ratón consiguió una máquina -</a:t>
            </a:r>
          </a:p>
          <a:p>
            <a:pPr marL="114300" lvl="0" indent="0">
              <a:buSzPct val="116883"/>
              <a:buNone/>
            </a:pPr>
            <a:r>
              <a:rPr lang="es-ES" dirty="0"/>
              <a:t>Pero es sólo una pérdida de tiempo...</a:t>
            </a:r>
          </a:p>
          <a:p>
            <a:pPr marL="114300" lvl="0" indent="0">
              <a:buSzPct val="116883"/>
              <a:buNone/>
            </a:pPr>
            <a:r>
              <a:rPr lang="es-ES" dirty="0"/>
              <a:t>El ratón ya no sabe</a:t>
            </a:r>
          </a:p>
          <a:p>
            <a:pPr marL="114300" lvl="0" indent="0">
              <a:buSzPct val="116883"/>
              <a:buNone/>
            </a:pPr>
            <a:r>
              <a:rPr lang="es-ES" dirty="0"/>
              <a:t>Dónde poner una máquina inexacta</a:t>
            </a:r>
            <a:r>
              <a:rPr lang="es-ES" dirty="0" smtClean="0"/>
              <a:t>:</a:t>
            </a:r>
          </a:p>
          <a:p>
            <a:pPr marL="114300" lvl="0" indent="0">
              <a:buSzPct val="116883"/>
              <a:buNone/>
            </a:pPr>
            <a:r>
              <a:rPr lang="de-DE" dirty="0" smtClean="0"/>
              <a:t>2 </a:t>
            </a:r>
            <a:r>
              <a:rPr lang="de-DE" dirty="0"/>
              <a:t>+ 13 = 33</a:t>
            </a:r>
            <a:endParaRPr dirty="0"/>
          </a:p>
          <a:p>
            <a:pPr marL="114300" lvl="0" indent="0" algn="l" rtl="0">
              <a:lnSpc>
                <a:spcPct val="90000"/>
              </a:lnSpc>
              <a:spcBef>
                <a:spcPts val="1000"/>
              </a:spcBef>
              <a:spcAft>
                <a:spcPts val="0"/>
              </a:spcAft>
              <a:buSzPct val="116883"/>
              <a:buNone/>
            </a:pPr>
            <a:r>
              <a:rPr lang="de-DE" dirty="0"/>
              <a:t>343 + 21 = 355</a:t>
            </a:r>
            <a:endParaRPr dirty="0"/>
          </a:p>
          <a:p>
            <a:pPr marL="114300" lvl="0" indent="0" algn="l" rtl="0">
              <a:lnSpc>
                <a:spcPct val="90000"/>
              </a:lnSpc>
              <a:spcBef>
                <a:spcPts val="1000"/>
              </a:spcBef>
              <a:spcAft>
                <a:spcPts val="0"/>
              </a:spcAft>
              <a:buSzPct val="116883"/>
              <a:buNone/>
            </a:pPr>
            <a:r>
              <a:rPr lang="de-DE" dirty="0"/>
              <a:t>67 – 42 = 43</a:t>
            </a:r>
            <a:endParaRPr dirty="0"/>
          </a:p>
          <a:p>
            <a:pPr marL="114300" lvl="0" indent="0" algn="l" rtl="0">
              <a:lnSpc>
                <a:spcPct val="90000"/>
              </a:lnSpc>
              <a:spcBef>
                <a:spcPts val="1000"/>
              </a:spcBef>
              <a:spcAft>
                <a:spcPts val="0"/>
              </a:spcAft>
              <a:buSzPct val="116883"/>
              <a:buNone/>
            </a:pPr>
            <a:r>
              <a:rPr lang="de-DE" dirty="0"/>
              <a:t>1862 – 461 = 1221</a:t>
            </a:r>
            <a:endParaRPr dirty="0"/>
          </a:p>
          <a:p>
            <a:pPr marL="114300" lvl="0" indent="0" algn="l" rtl="0">
              <a:lnSpc>
                <a:spcPct val="90000"/>
              </a:lnSpc>
              <a:spcBef>
                <a:spcPts val="1000"/>
              </a:spcBef>
              <a:spcAft>
                <a:spcPts val="0"/>
              </a:spcAft>
              <a:buSzPct val="116883"/>
              <a:buNone/>
            </a:pPr>
            <a:endParaRPr dirty="0"/>
          </a:p>
          <a:p>
            <a:pPr marL="114300" lvl="0" indent="0" algn="l" rtl="0">
              <a:lnSpc>
                <a:spcPct val="90000"/>
              </a:lnSpc>
              <a:spcBef>
                <a:spcPts val="1000"/>
              </a:spcBef>
              <a:spcAft>
                <a:spcPts val="0"/>
              </a:spcAft>
              <a:buSzPct val="116883"/>
              <a:buNone/>
            </a:pPr>
            <a:endParaRPr dirty="0"/>
          </a:p>
          <a:p>
            <a:pPr marL="457200" lvl="0" indent="-228600" algn="l" rtl="0">
              <a:lnSpc>
                <a:spcPct val="90000"/>
              </a:lnSpc>
              <a:spcBef>
                <a:spcPts val="1000"/>
              </a:spcBef>
              <a:spcAft>
                <a:spcPts val="0"/>
              </a:spcAft>
              <a:buClr>
                <a:schemeClr val="dk1"/>
              </a:buClr>
              <a:buSzPct val="116883"/>
              <a:buNone/>
            </a:pPr>
            <a:endParaRPr dirty="0"/>
          </a:p>
        </p:txBody>
      </p:sp>
      <p:sp>
        <p:nvSpPr>
          <p:cNvPr id="219" name="Google Shape;219;p34"/>
          <p:cNvSpPr txBox="1">
            <a:spLocks noGrp="1"/>
          </p:cNvSpPr>
          <p:nvPr>
            <p:ph type="body" idx="4"/>
          </p:nvPr>
        </p:nvSpPr>
        <p:spPr>
          <a:xfrm>
            <a:off x="5160397" y="1681163"/>
            <a:ext cx="6432605" cy="4508500"/>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de-DE" sz="1600" dirty="0"/>
              <a:t>2350 + 2100 = 3550</a:t>
            </a:r>
            <a:endParaRPr dirty="0"/>
          </a:p>
          <a:p>
            <a:pPr marL="114300" lvl="0" indent="0" algn="l" rtl="0">
              <a:lnSpc>
                <a:spcPct val="90000"/>
              </a:lnSpc>
              <a:spcBef>
                <a:spcPts val="1000"/>
              </a:spcBef>
              <a:spcAft>
                <a:spcPts val="0"/>
              </a:spcAft>
              <a:buSzPts val="1800"/>
              <a:buNone/>
            </a:pPr>
            <a:r>
              <a:rPr lang="de-DE" sz="1600" dirty="0"/>
              <a:t>6723 – 5101 = 1712</a:t>
            </a:r>
            <a:endParaRPr dirty="0"/>
          </a:p>
          <a:p>
            <a:pPr marL="114300" lvl="0" indent="0">
              <a:buNone/>
            </a:pPr>
            <a:r>
              <a:rPr lang="es-ES" sz="1600" dirty="0"/>
              <a:t>Puedo calmar al ratón</a:t>
            </a:r>
          </a:p>
          <a:p>
            <a:pPr marL="114300" lvl="0" indent="0">
              <a:buNone/>
            </a:pPr>
            <a:r>
              <a:rPr lang="es-ES" sz="1600" dirty="0"/>
              <a:t>Porque no ha pasado nada terrible,</a:t>
            </a:r>
          </a:p>
          <a:p>
            <a:pPr marL="114300" lvl="0" indent="0">
              <a:buNone/>
            </a:pPr>
            <a:r>
              <a:rPr lang="es-ES" sz="1600" dirty="0"/>
              <a:t>Porque necesitas tener paciencia,</a:t>
            </a:r>
          </a:p>
          <a:p>
            <a:pPr marL="114300" lvl="0" indent="0">
              <a:buNone/>
            </a:pPr>
            <a:r>
              <a:rPr lang="es-ES" sz="1600" dirty="0"/>
              <a:t>Basta con mirar a la tarea de nuevo:</a:t>
            </a:r>
          </a:p>
          <a:p>
            <a:pPr marL="114300" lvl="0" indent="0">
              <a:buNone/>
            </a:pPr>
            <a:r>
              <a:rPr lang="es-ES" sz="1600" dirty="0"/>
              <a:t>Los dos números cambian allí.</a:t>
            </a:r>
          </a:p>
          <a:p>
            <a:pPr marL="114300" lvl="0" indent="0">
              <a:buNone/>
            </a:pPr>
            <a:r>
              <a:rPr lang="es-ES" sz="1600" dirty="0"/>
              <a:t>dos números</a:t>
            </a:r>
          </a:p>
          <a:p>
            <a:pPr marL="114300" lvl="0" indent="0">
              <a:buNone/>
            </a:pPr>
            <a:r>
              <a:rPr lang="es-ES" sz="1600" dirty="0"/>
              <a:t>Veamos - ¡Dos números!</a:t>
            </a:r>
            <a:r>
              <a:rPr lang="de-DE" sz="1600" dirty="0" smtClean="0"/>
              <a:t>                     </a:t>
            </a:r>
            <a:endParaRPr dirty="0"/>
          </a:p>
          <a:p>
            <a:pPr marL="114300" lvl="0" indent="0" algn="l" rtl="0">
              <a:lnSpc>
                <a:spcPct val="90000"/>
              </a:lnSpc>
              <a:spcBef>
                <a:spcPts val="1000"/>
              </a:spcBef>
              <a:spcAft>
                <a:spcPts val="0"/>
              </a:spcAft>
              <a:buSzPts val="1800"/>
              <a:buNone/>
            </a:pPr>
            <a:r>
              <a:rPr lang="de-DE" sz="1500" dirty="0" smtClean="0">
                <a:solidFill>
                  <a:srgbClr val="FF0000"/>
                </a:solidFill>
              </a:rPr>
              <a:t>Repuesta</a:t>
            </a:r>
            <a:r>
              <a:rPr lang="de-DE" sz="1500" dirty="0" smtClean="0">
                <a:solidFill>
                  <a:srgbClr val="FF0000"/>
                </a:solidFill>
              </a:rPr>
              <a:t>: </a:t>
            </a:r>
            <a:r>
              <a:rPr lang="de-DE" sz="1500" dirty="0">
                <a:solidFill>
                  <a:srgbClr val="FF0000"/>
                </a:solidFill>
              </a:rPr>
              <a:t>2 + 31 = 33; 334 + 21 = 355 ;67 – 24 = 43; 1862 – 641 = 1221 ; 2350 + 1200 = 3550 ; 6723 – 5011 = 1712</a:t>
            </a:r>
            <a:endParaRPr dirty="0"/>
          </a:p>
        </p:txBody>
      </p:sp>
      <p:pic>
        <p:nvPicPr>
          <p:cNvPr id="220" name="Google Shape;220;p34"/>
          <p:cNvPicPr preferRelativeResize="0"/>
          <p:nvPr/>
        </p:nvPicPr>
        <p:blipFill rotWithShape="1">
          <a:blip r:embed="rId3">
            <a:alphaModFix/>
          </a:blip>
          <a:srcRect/>
          <a:stretch/>
        </p:blipFill>
        <p:spPr>
          <a:xfrm>
            <a:off x="9283942" y="1500516"/>
            <a:ext cx="2309060" cy="2918713"/>
          </a:xfrm>
          <a:prstGeom prst="rect">
            <a:avLst/>
          </a:prstGeom>
          <a:noFill/>
          <a:ln>
            <a:noFill/>
          </a:ln>
        </p:spPr>
      </p:pic>
      <p:sp>
        <p:nvSpPr>
          <p:cNvPr id="221" name="Google Shape;221;p34"/>
          <p:cNvSpPr txBox="1"/>
          <p:nvPr/>
        </p:nvSpPr>
        <p:spPr>
          <a:xfrm>
            <a:off x="9562238" y="4173008"/>
            <a:ext cx="2309060"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500" b="0" i="0" u="none" strike="noStrike" cap="none">
                <a:solidFill>
                  <a:srgbClr val="000000"/>
                </a:solidFill>
                <a:latin typeface="Arial"/>
                <a:ea typeface="Arial"/>
                <a:cs typeface="Arial"/>
                <a:sym typeface="Arial"/>
              </a:rPr>
              <a:t>http://kristianaweebly.weebly.com/uploads/1/8/5/2/18524958/sup_mokiniu_matematikos_mokymo_ypatumai.pdf</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7"/>
          <p:cNvSpPr txBox="1">
            <a:spLocks noGrp="1"/>
          </p:cNvSpPr>
          <p:nvPr>
            <p:ph type="body" idx="1"/>
          </p:nvPr>
        </p:nvSpPr>
        <p:spPr>
          <a:xfrm>
            <a:off x="198407" y="1262501"/>
            <a:ext cx="11507637" cy="4914012"/>
          </a:xfrm>
          <a:prstGeom prst="rect">
            <a:avLst/>
          </a:prstGeom>
          <a:noFill/>
          <a:ln>
            <a:noFill/>
          </a:ln>
        </p:spPr>
        <p:txBody>
          <a:bodyPr spcFirstLastPara="1" wrap="square" lIns="91425" tIns="45700" rIns="91425" bIns="45700" anchor="t" anchorCtr="0">
            <a:normAutofit/>
          </a:bodyPr>
          <a:lstStyle/>
          <a:p>
            <a:pPr marL="0" lvl="0" indent="0">
              <a:spcBef>
                <a:spcPts val="0"/>
              </a:spcBef>
              <a:buSzPts val="1600"/>
              <a:buNone/>
            </a:pPr>
            <a:r>
              <a:rPr lang="es-ES" sz="1600" b="1" dirty="0"/>
              <a:t>«La evaluación de la </a:t>
            </a:r>
            <a:r>
              <a:rPr lang="es-ES" sz="1600" b="1" dirty="0" err="1"/>
              <a:t>discalculia</a:t>
            </a:r>
            <a:r>
              <a:rPr lang="es-ES" sz="1600" b="1" dirty="0"/>
              <a:t>: guía práctica para profesores»</a:t>
            </a:r>
          </a:p>
          <a:p>
            <a:pPr marL="0" lvl="0" indent="0">
              <a:spcBef>
                <a:spcPts val="0"/>
              </a:spcBef>
              <a:buSzPts val="1600"/>
              <a:buNone/>
            </a:pPr>
            <a:r>
              <a:rPr lang="es-ES" sz="1600" dirty="0"/>
              <a:t>Autoras:  Jane Emerson y Patricia </a:t>
            </a:r>
            <a:r>
              <a:rPr lang="es-ES" sz="1600" dirty="0" err="1"/>
              <a:t>Babtie</a:t>
            </a:r>
            <a:r>
              <a:rPr lang="es-ES" sz="1600" dirty="0"/>
              <a:t> </a:t>
            </a:r>
          </a:p>
          <a:p>
            <a:pPr marL="0" lvl="0" indent="0">
              <a:spcBef>
                <a:spcPts val="0"/>
              </a:spcBef>
              <a:buSzPts val="1600"/>
              <a:buNone/>
            </a:pPr>
            <a:r>
              <a:rPr lang="es-ES" sz="1600" dirty="0" smtClean="0"/>
              <a:t>Publicado </a:t>
            </a:r>
            <a:r>
              <a:rPr lang="es-ES" sz="1600" dirty="0"/>
              <a:t>en: </a:t>
            </a:r>
            <a:r>
              <a:rPr lang="es-ES" sz="1600" dirty="0" err="1"/>
              <a:t>Bloomsbury</a:t>
            </a:r>
            <a:r>
              <a:rPr lang="es-ES" sz="1600" dirty="0"/>
              <a:t> 				</a:t>
            </a:r>
          </a:p>
          <a:p>
            <a:pPr marL="0" lvl="0" indent="0">
              <a:spcBef>
                <a:spcPts val="0"/>
              </a:spcBef>
              <a:buSzPts val="1600"/>
              <a:buNone/>
            </a:pPr>
            <a:r>
              <a:rPr lang="es-ES" sz="1600" dirty="0"/>
              <a:t>Año: 2013 </a:t>
            </a:r>
          </a:p>
          <a:p>
            <a:pPr marL="0" lvl="0" indent="0">
              <a:spcBef>
                <a:spcPts val="0"/>
              </a:spcBef>
              <a:buSzPts val="1600"/>
              <a:buNone/>
            </a:pPr>
            <a:r>
              <a:rPr lang="es-ES" sz="1600" dirty="0"/>
              <a:t>Enlace: </a:t>
            </a:r>
            <a:r>
              <a:rPr lang="de-DE" sz="1600" u="sng" dirty="0" smtClean="0">
                <a:solidFill>
                  <a:schemeClr val="hlink"/>
                </a:solidFill>
                <a:hlinkClick r:id="rId3"/>
              </a:rPr>
              <a:t>https://books.google.lt/books?hl=lt&amp;lr=&amp;id=ww2aBQAAQBAJ&amp;oi=fnd&amp;pg=PP1&amp;dq=methods+teaching+dyscalculia&amp;ots=JYz9zhzLBY&amp;sig=FiRZB6bsid00XuZce0oo4CxA7WE&amp;redir_esc=y#v=onepage&amp;q=methods%20teaching%20dyscalculia&amp;f=false</a:t>
            </a:r>
            <a:endParaRPr sz="1600" dirty="0" smtClean="0"/>
          </a:p>
          <a:p>
            <a:pPr marL="0" lvl="0" indent="0" algn="l" rtl="0">
              <a:lnSpc>
                <a:spcPct val="90000"/>
              </a:lnSpc>
              <a:spcBef>
                <a:spcPts val="1000"/>
              </a:spcBef>
              <a:spcAft>
                <a:spcPts val="0"/>
              </a:spcAft>
              <a:buClr>
                <a:schemeClr val="dk1"/>
              </a:buClr>
              <a:buSzPts val="1600"/>
              <a:buNone/>
            </a:pPr>
            <a:endParaRPr sz="1600" b="1" dirty="0"/>
          </a:p>
          <a:p>
            <a:pPr marL="0" lvl="0" indent="0">
              <a:buSzPts val="1600"/>
              <a:buNone/>
            </a:pPr>
            <a:r>
              <a:rPr lang="es-ES" sz="1600" b="1" dirty="0"/>
              <a:t>«Dislexia, </a:t>
            </a:r>
            <a:r>
              <a:rPr lang="es-ES" sz="1600" b="1" dirty="0" err="1"/>
              <a:t>discalculia</a:t>
            </a:r>
            <a:r>
              <a:rPr lang="es-ES" sz="1600" b="1" dirty="0"/>
              <a:t> y matemáticas: una guía práctica»</a:t>
            </a:r>
          </a:p>
          <a:p>
            <a:pPr marL="0" lvl="0" indent="0">
              <a:buSzPts val="1600"/>
              <a:buNone/>
            </a:pPr>
            <a:r>
              <a:rPr lang="es-ES" sz="1600" dirty="0"/>
              <a:t>Autores: </a:t>
            </a:r>
            <a:r>
              <a:rPr lang="es-ES" sz="1600" dirty="0" err="1"/>
              <a:t>Anne</a:t>
            </a:r>
            <a:r>
              <a:rPr lang="es-ES" sz="1600" dirty="0"/>
              <a:t> Henderson </a:t>
            </a:r>
          </a:p>
          <a:p>
            <a:pPr marL="0" lvl="0" indent="0">
              <a:buSzPts val="1600"/>
              <a:buNone/>
            </a:pPr>
            <a:r>
              <a:rPr lang="es-ES" sz="1600" dirty="0" err="1" smtClean="0"/>
              <a:t>Published</a:t>
            </a:r>
            <a:r>
              <a:rPr lang="es-ES" sz="1600" dirty="0" smtClean="0"/>
              <a:t>: </a:t>
            </a:r>
            <a:r>
              <a:rPr lang="es-ES" sz="1600" dirty="0"/>
              <a:t>Londres </a:t>
            </a:r>
          </a:p>
          <a:p>
            <a:pPr marL="0" lvl="0" indent="0">
              <a:buSzPts val="1600"/>
              <a:buNone/>
            </a:pPr>
            <a:r>
              <a:rPr lang="es-ES" sz="1600" dirty="0"/>
              <a:t>Año: 2012</a:t>
            </a:r>
          </a:p>
          <a:p>
            <a:pPr marL="0" lvl="0" indent="0">
              <a:buSzPts val="1600"/>
              <a:buNone/>
            </a:pPr>
            <a:r>
              <a:rPr lang="es-ES" sz="1600" dirty="0"/>
              <a:t>Enlace:</a:t>
            </a:r>
            <a:r>
              <a:rPr lang="es-ES" sz="1600" b="1" dirty="0"/>
              <a:t> </a:t>
            </a:r>
            <a:r>
              <a:rPr lang="de-DE" sz="1600" dirty="0" smtClean="0"/>
              <a:t>https</a:t>
            </a:r>
            <a:r>
              <a:rPr lang="de-DE" sz="1600" dirty="0"/>
              <a:t>://books.google.lt/books?hl=lt&amp;lr=&amp;id=ggGxLtYQhfYC&amp;oi=fnd&amp;pg=PP2&amp;dq=children+with+dyscalculia+teaching+programme&amp;ots=wi0PbBtX4L&amp;sig=qm80vy5kpDWnbho309__Z3vsMks&amp;redir_esc=y#v=onepage&amp;q=children%20with%20dyscalculia%20teaching%20programme&amp;f=false</a:t>
            </a:r>
            <a:endParaRPr dirty="0"/>
          </a:p>
          <a:p>
            <a:pPr marL="0" lvl="0" indent="0" algn="l" rtl="0">
              <a:lnSpc>
                <a:spcPct val="90000"/>
              </a:lnSpc>
              <a:spcBef>
                <a:spcPts val="10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endParaRPr sz="1600" dirty="0"/>
          </a:p>
          <a:p>
            <a:pPr marL="0" lvl="0" indent="0" algn="l" rtl="0">
              <a:lnSpc>
                <a:spcPct val="90000"/>
              </a:lnSpc>
              <a:spcBef>
                <a:spcPts val="1000"/>
              </a:spcBef>
              <a:spcAft>
                <a:spcPts val="0"/>
              </a:spcAft>
              <a:buClr>
                <a:schemeClr val="dk1"/>
              </a:buClr>
              <a:buSzPts val="1600"/>
              <a:buNone/>
            </a:pPr>
            <a:endParaRPr sz="1600" b="1" dirty="0"/>
          </a:p>
          <a:p>
            <a:pPr marL="0" lvl="0" indent="0" algn="l" rtl="0">
              <a:lnSpc>
                <a:spcPct val="90000"/>
              </a:lnSpc>
              <a:spcBef>
                <a:spcPts val="1000"/>
              </a:spcBef>
              <a:spcAft>
                <a:spcPts val="0"/>
              </a:spcAft>
              <a:buClr>
                <a:schemeClr val="dk1"/>
              </a:buClr>
              <a:buSzPts val="1600"/>
              <a:buNone/>
            </a:pPr>
            <a:endParaRPr sz="1600" b="1" dirty="0"/>
          </a:p>
          <a:p>
            <a:pPr marL="0" lvl="0" indent="0" algn="l" rtl="0">
              <a:lnSpc>
                <a:spcPct val="90000"/>
              </a:lnSpc>
              <a:spcBef>
                <a:spcPts val="1000"/>
              </a:spcBef>
              <a:spcAft>
                <a:spcPts val="0"/>
              </a:spcAft>
              <a:buClr>
                <a:schemeClr val="dk1"/>
              </a:buClr>
              <a:buSzPts val="1600"/>
              <a:buNone/>
            </a:pPr>
            <a:endParaRPr sz="1600" b="1" dirty="0"/>
          </a:p>
          <a:p>
            <a:pPr marL="0" lvl="0" indent="0" algn="l" rtl="0">
              <a:lnSpc>
                <a:spcPct val="90000"/>
              </a:lnSpc>
              <a:spcBef>
                <a:spcPts val="1000"/>
              </a:spcBef>
              <a:spcAft>
                <a:spcPts val="0"/>
              </a:spcAft>
              <a:buClr>
                <a:schemeClr val="dk1"/>
              </a:buClr>
              <a:buSzPts val="1600"/>
              <a:buNone/>
            </a:pPr>
            <a:endParaRPr sz="1600" b="1" dirty="0"/>
          </a:p>
        </p:txBody>
      </p:sp>
      <p:sp>
        <p:nvSpPr>
          <p:cNvPr id="227" name="Google Shape;227;p7"/>
          <p:cNvSpPr txBox="1">
            <a:spLocks noGrp="1"/>
          </p:cNvSpPr>
          <p:nvPr>
            <p:ph type="title"/>
          </p:nvPr>
        </p:nvSpPr>
        <p:spPr>
          <a:xfrm>
            <a:off x="198407" y="133350"/>
            <a:ext cx="11155393" cy="792562"/>
          </a:xfrm>
          <a:prstGeom prst="rect">
            <a:avLst/>
          </a:prstGeom>
          <a:noFill/>
          <a:ln>
            <a:noFill/>
          </a:ln>
        </p:spPr>
        <p:txBody>
          <a:bodyPr spcFirstLastPara="1" wrap="square" lIns="91425" tIns="45700" rIns="91425" bIns="45700" anchor="ctr" anchorCtr="0">
            <a:noAutofit/>
          </a:bodyPr>
          <a:lstStyle/>
          <a:p>
            <a:pPr lvl="0">
              <a:buClr>
                <a:schemeClr val="lt1"/>
              </a:buClr>
              <a:buSzPts val="2000"/>
            </a:pPr>
            <a:r>
              <a:rPr lang="es-ES" sz="2000" dirty="0">
                <a:solidFill>
                  <a:schemeClr val="lt1"/>
                </a:solidFill>
              </a:rPr>
              <a:t>Módulo 3: Métodos y técnicas de enseñanza sobre la educación de alumnos con diferentes niveles de </a:t>
            </a:r>
            <a:r>
              <a:rPr lang="es-ES" sz="2000" dirty="0" smtClean="0">
                <a:solidFill>
                  <a:schemeClr val="lt1"/>
                </a:solidFill>
              </a:rPr>
              <a:t>aprendizaje</a:t>
            </a:r>
            <a:br>
              <a:rPr lang="es-ES" sz="2000" dirty="0" smtClean="0">
                <a:solidFill>
                  <a:schemeClr val="lt1"/>
                </a:solidFill>
              </a:rPr>
            </a:br>
            <a:r>
              <a:rPr lang="es-ES" sz="2000" dirty="0" smtClean="0">
                <a:solidFill>
                  <a:schemeClr val="lt1"/>
                </a:solidFill>
              </a:rPr>
              <a:t>4</a:t>
            </a:r>
            <a:r>
              <a:rPr lang="es-ES" sz="2000" dirty="0">
                <a:solidFill>
                  <a:schemeClr val="lt1"/>
                </a:solidFill>
              </a:rPr>
              <a:t>. Enlace a texto adicional</a:t>
            </a:r>
            <a:endParaRPr sz="2000" dirty="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8"/>
          <p:cNvSpPr/>
          <p:nvPr/>
        </p:nvSpPr>
        <p:spPr>
          <a:xfrm>
            <a:off x="2123537" y="2525044"/>
            <a:ext cx="8116018" cy="2573167"/>
          </a:xfrm>
          <a:prstGeom prst="rightArrow">
            <a:avLst>
              <a:gd name="adj1" fmla="val 50000"/>
              <a:gd name="adj2" fmla="val 5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3" name="Google Shape;233;p8"/>
          <p:cNvSpPr txBox="1">
            <a:spLocks noGrp="1"/>
          </p:cNvSpPr>
          <p:nvPr>
            <p:ph type="body" idx="1"/>
          </p:nvPr>
        </p:nvSpPr>
        <p:spPr>
          <a:xfrm>
            <a:off x="2235680" y="3446723"/>
            <a:ext cx="7184365" cy="987254"/>
          </a:xfrm>
          <a:prstGeom prst="rect">
            <a:avLst/>
          </a:prstGeom>
          <a:noFill/>
          <a:ln>
            <a:noFill/>
          </a:ln>
        </p:spPr>
        <p:txBody>
          <a:bodyPr spcFirstLastPara="1" wrap="square" lIns="91425" tIns="45700" rIns="91425" bIns="45700" anchor="t" anchorCtr="0">
            <a:noAutofit/>
          </a:bodyPr>
          <a:lstStyle/>
          <a:p>
            <a:pPr marL="0" lvl="0" indent="0">
              <a:spcBef>
                <a:spcPts val="0"/>
              </a:spcBef>
              <a:buSzPts val="1600"/>
              <a:buNone/>
            </a:pPr>
            <a:r>
              <a:rPr lang="es-ES" sz="2000" b="1" dirty="0"/>
              <a:t>Enlace Video Inglés: «Estrategias de enseñanza de la </a:t>
            </a:r>
            <a:r>
              <a:rPr lang="es-ES" sz="2000" b="1" dirty="0" err="1"/>
              <a:t>discalculia</a:t>
            </a:r>
            <a:r>
              <a:rPr lang="es-ES" sz="2000" b="1" dirty="0"/>
              <a:t>: </a:t>
            </a:r>
          </a:p>
          <a:p>
            <a:pPr marL="0" lvl="0" indent="0">
              <a:spcBef>
                <a:spcPts val="0"/>
              </a:spcBef>
              <a:buSzPts val="1600"/>
              <a:buNone/>
            </a:pPr>
            <a:r>
              <a:rPr lang="es-ES" sz="2000" b="1" dirty="0"/>
              <a:t>¿Qué es la </a:t>
            </a:r>
            <a:r>
              <a:rPr lang="es-ES" sz="2000" b="1" dirty="0" err="1"/>
              <a:t>discalculia</a:t>
            </a:r>
            <a:r>
              <a:rPr lang="es-ES" sz="2000" b="1" dirty="0" smtClean="0"/>
              <a:t>?»</a:t>
            </a:r>
          </a:p>
          <a:p>
            <a:pPr marL="0" lvl="0" indent="0">
              <a:spcBef>
                <a:spcPts val="0"/>
              </a:spcBef>
              <a:buSzPts val="1600"/>
              <a:buNone/>
            </a:pPr>
            <a:r>
              <a:rPr lang="de-DE" sz="2000" dirty="0" smtClean="0"/>
              <a:t>https</a:t>
            </a:r>
            <a:r>
              <a:rPr lang="de-DE" sz="2000" dirty="0"/>
              <a:t>://www.youtube.com/watch?v=etOT1uFcKTY</a:t>
            </a:r>
            <a:endParaRPr sz="2000" dirty="0"/>
          </a:p>
        </p:txBody>
      </p:sp>
      <p:sp>
        <p:nvSpPr>
          <p:cNvPr id="234" name="Google Shape;234;p8"/>
          <p:cNvSpPr txBox="1">
            <a:spLocks noGrp="1"/>
          </p:cNvSpPr>
          <p:nvPr>
            <p:ph type="title"/>
          </p:nvPr>
        </p:nvSpPr>
        <p:spPr>
          <a:xfrm>
            <a:off x="838200" y="133350"/>
            <a:ext cx="10515600" cy="792562"/>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s-ES" sz="3200" b="1" dirty="0">
                <a:solidFill>
                  <a:schemeClr val="lt1"/>
                </a:solidFill>
              </a:rPr>
              <a:t>Módulo 3: </a:t>
            </a:r>
            <a:r>
              <a:rPr lang="es-ES" sz="3200" b="1" dirty="0" smtClean="0">
                <a:solidFill>
                  <a:schemeClr val="lt1"/>
                </a:solidFill>
              </a:rPr>
              <a:t>E-</a:t>
            </a:r>
            <a:r>
              <a:rPr lang="es-ES" sz="3200" b="1" dirty="0" err="1" smtClean="0">
                <a:solidFill>
                  <a:schemeClr val="lt1"/>
                </a:solidFill>
              </a:rPr>
              <a:t>learning</a:t>
            </a:r>
            <a:r>
              <a:rPr lang="es-ES" sz="3200" b="1" dirty="0" smtClean="0">
                <a:solidFill>
                  <a:schemeClr val="lt1"/>
                </a:solidFill>
              </a:rPr>
              <a:t/>
            </a:r>
            <a:br>
              <a:rPr lang="es-ES" sz="3200" b="1" dirty="0" smtClean="0">
                <a:solidFill>
                  <a:schemeClr val="lt1"/>
                </a:solidFill>
              </a:rPr>
            </a:br>
            <a:r>
              <a:rPr lang="es-ES" sz="3200" b="1" dirty="0" smtClean="0">
                <a:solidFill>
                  <a:schemeClr val="lt1"/>
                </a:solidFill>
              </a:rPr>
              <a:t>5</a:t>
            </a:r>
            <a:r>
              <a:rPr lang="es-ES" sz="3200" b="1" dirty="0">
                <a:solidFill>
                  <a:schemeClr val="lt1"/>
                </a:solidFill>
              </a:rPr>
              <a:t>. </a:t>
            </a:r>
            <a:r>
              <a:rPr lang="es-ES" sz="3200" dirty="0">
                <a:solidFill>
                  <a:schemeClr val="lt1"/>
                </a:solidFill>
              </a:rPr>
              <a:t>Enlace a otros vídeos</a:t>
            </a:r>
            <a:endParaRPr sz="3200" dirty="0">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9"/>
          <p:cNvSpPr txBox="1">
            <a:spLocks noGrp="1"/>
          </p:cNvSpPr>
          <p:nvPr>
            <p:ph type="title"/>
          </p:nvPr>
        </p:nvSpPr>
        <p:spPr>
          <a:xfrm>
            <a:off x="606874" y="140927"/>
            <a:ext cx="10515600" cy="1325563"/>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s-ES" sz="2200" dirty="0">
                <a:solidFill>
                  <a:schemeClr val="lt1"/>
                </a:solidFill>
              </a:rPr>
              <a:t>Módulo 3: Métodos y técnicas de enseñanza sobre la educación de alumnos con diferentes niveles de </a:t>
            </a:r>
            <a:r>
              <a:rPr lang="es-ES" sz="2200" dirty="0" smtClean="0">
                <a:solidFill>
                  <a:schemeClr val="lt1"/>
                </a:solidFill>
              </a:rPr>
              <a:t>aprendizaje</a:t>
            </a:r>
            <a:br>
              <a:rPr lang="es-ES" sz="2200" dirty="0" smtClean="0">
                <a:solidFill>
                  <a:schemeClr val="lt1"/>
                </a:solidFill>
              </a:rPr>
            </a:br>
            <a:r>
              <a:rPr lang="es-ES" sz="2200" dirty="0" smtClean="0">
                <a:solidFill>
                  <a:schemeClr val="lt1"/>
                </a:solidFill>
              </a:rPr>
              <a:t>6</a:t>
            </a:r>
            <a:r>
              <a:rPr lang="es-ES" sz="2200" dirty="0">
                <a:solidFill>
                  <a:schemeClr val="lt1"/>
                </a:solidFill>
              </a:rPr>
              <a:t>. Cuestionario</a:t>
            </a:r>
            <a:r>
              <a:rPr lang="de-DE" sz="3200" dirty="0">
                <a:solidFill>
                  <a:schemeClr val="lt1"/>
                </a:solidFill>
              </a:rPr>
              <a:t/>
            </a:r>
            <a:br>
              <a:rPr lang="de-DE" sz="3200" dirty="0">
                <a:solidFill>
                  <a:schemeClr val="lt1"/>
                </a:solidFill>
              </a:rPr>
            </a:br>
            <a:r>
              <a:rPr lang="de-DE" sz="3200" dirty="0">
                <a:solidFill>
                  <a:schemeClr val="lt1"/>
                </a:solidFill>
              </a:rPr>
              <a:t>5. Quiz</a:t>
            </a:r>
            <a:endParaRPr sz="3200" dirty="0">
              <a:solidFill>
                <a:schemeClr val="lt1"/>
              </a:solidFill>
            </a:endParaRPr>
          </a:p>
        </p:txBody>
      </p:sp>
      <p:sp>
        <p:nvSpPr>
          <p:cNvPr id="240" name="Google Shape;240;p9"/>
          <p:cNvSpPr txBox="1">
            <a:spLocks noGrp="1"/>
          </p:cNvSpPr>
          <p:nvPr>
            <p:ph type="body" idx="2"/>
          </p:nvPr>
        </p:nvSpPr>
        <p:spPr>
          <a:xfrm>
            <a:off x="448574" y="1293962"/>
            <a:ext cx="5549001" cy="4895701"/>
          </a:xfrm>
          <a:prstGeom prst="rect">
            <a:avLst/>
          </a:prstGeom>
          <a:noFill/>
          <a:ln>
            <a:noFill/>
          </a:ln>
        </p:spPr>
        <p:txBody>
          <a:bodyPr spcFirstLastPara="1" wrap="square" lIns="91425" tIns="45700" rIns="91425" bIns="45700" anchor="t" anchorCtr="0">
            <a:normAutofit/>
          </a:bodyPr>
          <a:lstStyle/>
          <a:p>
            <a:pPr marL="114300" lvl="0" indent="0">
              <a:buNone/>
            </a:pPr>
            <a:r>
              <a:rPr lang="es-ES" sz="1400" dirty="0"/>
              <a:t>Los alumnos con </a:t>
            </a:r>
            <a:r>
              <a:rPr lang="es-ES" sz="1400" dirty="0" err="1"/>
              <a:t>discalculia</a:t>
            </a:r>
            <a:r>
              <a:rPr lang="es-ES" sz="1400" dirty="0"/>
              <a:t> suelen tener problemas para</a:t>
            </a:r>
          </a:p>
          <a:p>
            <a:r>
              <a:rPr lang="es-ES" sz="1400" dirty="0">
                <a:solidFill>
                  <a:srgbClr val="FFFF00"/>
                </a:solidFill>
              </a:rPr>
              <a:t> recordar datos </a:t>
            </a:r>
            <a:r>
              <a:rPr lang="es-ES" sz="1400" dirty="0" smtClean="0">
                <a:solidFill>
                  <a:srgbClr val="FFFF00"/>
                </a:solidFill>
              </a:rPr>
              <a:t>básicos</a:t>
            </a:r>
          </a:p>
          <a:p>
            <a:r>
              <a:rPr lang="es-ES" sz="1400" dirty="0" smtClean="0">
                <a:solidFill>
                  <a:schemeClr val="tx1"/>
                </a:solidFill>
              </a:rPr>
              <a:t>recordar </a:t>
            </a:r>
            <a:r>
              <a:rPr lang="es-ES" sz="1400" dirty="0">
                <a:solidFill>
                  <a:schemeClr val="tx1"/>
                </a:solidFill>
              </a:rPr>
              <a:t>los hechos más importantes</a:t>
            </a:r>
          </a:p>
          <a:p>
            <a:r>
              <a:rPr lang="es-ES" sz="1400" dirty="0"/>
              <a:t>no tienen dificultades para recordar </a:t>
            </a:r>
          </a:p>
          <a:p>
            <a:r>
              <a:rPr lang="es-ES" sz="1400" dirty="0"/>
              <a:t>recordar sus nombres</a:t>
            </a:r>
          </a:p>
          <a:p>
            <a:pPr marL="114300" lvl="0" indent="0">
              <a:buNone/>
            </a:pPr>
            <a:endParaRPr lang="es-ES" sz="1400" dirty="0"/>
          </a:p>
          <a:p>
            <a:pPr marL="114300" lvl="0" indent="0">
              <a:buNone/>
            </a:pPr>
            <a:r>
              <a:rPr lang="es-ES" sz="1400" dirty="0"/>
              <a:t>Una de las principales áreas problemáticas para los niños con </a:t>
            </a:r>
            <a:r>
              <a:rPr lang="es-ES" sz="1400" dirty="0" err="1"/>
              <a:t>discalculia</a:t>
            </a:r>
            <a:r>
              <a:rPr lang="es-ES" sz="1400" dirty="0"/>
              <a:t> es el reconocimiento de :</a:t>
            </a:r>
          </a:p>
          <a:p>
            <a:r>
              <a:rPr lang="es-ES" sz="1400" dirty="0"/>
              <a:t>los números</a:t>
            </a:r>
          </a:p>
          <a:p>
            <a:r>
              <a:rPr lang="es-ES" sz="1400" dirty="0"/>
              <a:t>signos matemáticos</a:t>
            </a:r>
          </a:p>
          <a:p>
            <a:r>
              <a:rPr lang="es-ES" sz="1400" dirty="0"/>
              <a:t>símbolos numéricos</a:t>
            </a:r>
          </a:p>
          <a:p>
            <a:r>
              <a:rPr lang="es-ES" sz="1400" dirty="0">
                <a:solidFill>
                  <a:srgbClr val="FFFF00"/>
                </a:solidFill>
              </a:rPr>
              <a:t>números, signos matemáticos o símbolos numéricos</a:t>
            </a:r>
            <a:endParaRPr sz="1400" dirty="0" smtClean="0">
              <a:solidFill>
                <a:srgbClr val="FFFF00"/>
              </a:solidFill>
            </a:endParaRPr>
          </a:p>
          <a:p>
            <a:pPr marL="457200" lvl="0" indent="-228600" algn="l" rtl="0">
              <a:lnSpc>
                <a:spcPct val="90000"/>
              </a:lnSpc>
              <a:spcBef>
                <a:spcPts val="1000"/>
              </a:spcBef>
              <a:spcAft>
                <a:spcPts val="0"/>
              </a:spcAft>
              <a:buClr>
                <a:schemeClr val="dk1"/>
              </a:buClr>
              <a:buSzPts val="1800"/>
              <a:buNone/>
            </a:pPr>
            <a:endParaRPr sz="1400" dirty="0"/>
          </a:p>
          <a:p>
            <a:pPr marL="457200" lvl="0" indent="-228600" algn="l" rtl="0">
              <a:lnSpc>
                <a:spcPct val="90000"/>
              </a:lnSpc>
              <a:spcBef>
                <a:spcPts val="1000"/>
              </a:spcBef>
              <a:spcAft>
                <a:spcPts val="0"/>
              </a:spcAft>
              <a:buClr>
                <a:schemeClr val="dk1"/>
              </a:buClr>
              <a:buSzPts val="1800"/>
              <a:buNone/>
            </a:pPr>
            <a:endParaRPr sz="1400" dirty="0"/>
          </a:p>
          <a:p>
            <a:pPr marL="457200" lvl="0" indent="-228600" algn="l" rtl="0">
              <a:lnSpc>
                <a:spcPct val="90000"/>
              </a:lnSpc>
              <a:spcBef>
                <a:spcPts val="1000"/>
              </a:spcBef>
              <a:spcAft>
                <a:spcPts val="0"/>
              </a:spcAft>
              <a:buClr>
                <a:schemeClr val="dk1"/>
              </a:buClr>
              <a:buSzPts val="1800"/>
              <a:buNone/>
            </a:pPr>
            <a:endParaRPr dirty="0"/>
          </a:p>
        </p:txBody>
      </p:sp>
      <p:sp>
        <p:nvSpPr>
          <p:cNvPr id="241" name="Google Shape;241;p9"/>
          <p:cNvSpPr txBox="1">
            <a:spLocks noGrp="1"/>
          </p:cNvSpPr>
          <p:nvPr>
            <p:ph type="body" idx="4"/>
          </p:nvPr>
        </p:nvSpPr>
        <p:spPr>
          <a:xfrm>
            <a:off x="6388788" y="1397479"/>
            <a:ext cx="4966599" cy="4792184"/>
          </a:xfrm>
          <a:prstGeom prst="rect">
            <a:avLst/>
          </a:prstGeom>
          <a:noFill/>
          <a:ln>
            <a:noFill/>
          </a:ln>
        </p:spPr>
        <p:txBody>
          <a:bodyPr spcFirstLastPara="1" wrap="square" lIns="91425" tIns="45700" rIns="91425" bIns="45700" anchor="t" anchorCtr="0">
            <a:normAutofit/>
          </a:bodyPr>
          <a:lstStyle/>
          <a:p>
            <a:pPr marL="114300" lvl="0" indent="0">
              <a:buNone/>
            </a:pPr>
            <a:r>
              <a:rPr lang="es-ES" sz="1400" dirty="0"/>
              <a:t>Una de las mejores formas de resolver el principal problema de los niños con </a:t>
            </a:r>
            <a:r>
              <a:rPr lang="es-ES" sz="1400" dirty="0" err="1"/>
              <a:t>discalculia</a:t>
            </a:r>
            <a:r>
              <a:rPr lang="es-ES" sz="1400" dirty="0"/>
              <a:t>:</a:t>
            </a:r>
          </a:p>
          <a:p>
            <a:r>
              <a:rPr lang="es-ES" sz="1400" dirty="0">
                <a:solidFill>
                  <a:srgbClr val="FFFF00"/>
                </a:solidFill>
              </a:rPr>
              <a:t>la terapia artística </a:t>
            </a:r>
          </a:p>
          <a:p>
            <a:r>
              <a:rPr lang="es-ES" sz="1400" dirty="0"/>
              <a:t>terapia acuática </a:t>
            </a:r>
          </a:p>
          <a:p>
            <a:r>
              <a:rPr lang="es-ES" sz="1400" dirty="0"/>
              <a:t>no terapia </a:t>
            </a:r>
          </a:p>
          <a:p>
            <a:r>
              <a:rPr lang="es-ES" sz="1400" dirty="0"/>
              <a:t>Lecciones</a:t>
            </a:r>
          </a:p>
          <a:p>
            <a:pPr marL="114300" lvl="0" indent="0">
              <a:buNone/>
            </a:pPr>
            <a:endParaRPr lang="es-ES" sz="1400" dirty="0"/>
          </a:p>
          <a:p>
            <a:pPr marL="114300" lvl="0" indent="0">
              <a:buNone/>
            </a:pPr>
            <a:endParaRPr lang="es-ES" sz="1400" dirty="0"/>
          </a:p>
          <a:p>
            <a:pPr marL="114300" lvl="0" indent="0">
              <a:buNone/>
            </a:pPr>
            <a:r>
              <a:rPr lang="es-ES" sz="1400" dirty="0"/>
              <a:t>Para ayudar a los niños con </a:t>
            </a:r>
            <a:r>
              <a:rPr lang="es-ES" sz="1400" dirty="0" err="1"/>
              <a:t>discalculia</a:t>
            </a:r>
            <a:r>
              <a:rPr lang="es-ES" sz="1400" dirty="0"/>
              <a:t> en términos de procesamiento de la información o la velocidad de procesamiento de la información en la comprensión de una nueva habilidad rápidamente maestros:</a:t>
            </a:r>
          </a:p>
          <a:p>
            <a:r>
              <a:rPr lang="es-ES" sz="1400" dirty="0">
                <a:solidFill>
                  <a:srgbClr val="FFFF00"/>
                </a:solidFill>
              </a:rPr>
              <a:t>deben dar siempre tiempo suficiente o «tiempo de espera</a:t>
            </a:r>
          </a:p>
          <a:p>
            <a:r>
              <a:rPr lang="es-ES" sz="1400" dirty="0"/>
              <a:t>deben dar deberes extra</a:t>
            </a:r>
          </a:p>
          <a:p>
            <a:r>
              <a:rPr lang="es-ES" sz="1400" dirty="0"/>
              <a:t>No deben prestar atención al alumno </a:t>
            </a:r>
            <a:endParaRPr sz="1400" dirty="0" smtClean="0"/>
          </a:p>
          <a:p>
            <a:pPr marL="457200" lvl="0" indent="-228600" algn="l" rtl="0">
              <a:lnSpc>
                <a:spcPct val="90000"/>
              </a:lnSpc>
              <a:spcBef>
                <a:spcPts val="1000"/>
              </a:spcBef>
              <a:spcAft>
                <a:spcPts val="0"/>
              </a:spcAft>
              <a:buClr>
                <a:schemeClr val="dk1"/>
              </a:buClr>
              <a:buSzPts val="1800"/>
              <a:buNone/>
            </a:pPr>
            <a:endParaRPr sz="1400" dirty="0"/>
          </a:p>
          <a:p>
            <a:pPr marL="457200" lvl="0" indent="-228600" algn="l" rtl="0">
              <a:lnSpc>
                <a:spcPct val="90000"/>
              </a:lnSpc>
              <a:spcBef>
                <a:spcPts val="1000"/>
              </a:spcBef>
              <a:spcAft>
                <a:spcPts val="0"/>
              </a:spcAft>
              <a:buClr>
                <a:schemeClr val="dk1"/>
              </a:buClr>
              <a:buSzPts val="1800"/>
              <a:buNone/>
            </a:pPr>
            <a:endParaRPr sz="1400" dirty="0"/>
          </a:p>
          <a:p>
            <a:pPr marL="457200" lvl="0" indent="-228600" algn="l" rtl="0">
              <a:lnSpc>
                <a:spcPct val="90000"/>
              </a:lnSpc>
              <a:spcBef>
                <a:spcPts val="1000"/>
              </a:spcBef>
              <a:spcAft>
                <a:spcPts val="0"/>
              </a:spcAft>
              <a:buClr>
                <a:schemeClr val="dk1"/>
              </a:buClr>
              <a:buSzPts val="1800"/>
              <a:buNone/>
            </a:pPr>
            <a:endParaRPr sz="1400" dirty="0"/>
          </a:p>
          <a:p>
            <a:pPr marL="114300" lvl="0" indent="0" algn="l" rtl="0">
              <a:lnSpc>
                <a:spcPct val="90000"/>
              </a:lnSpc>
              <a:spcBef>
                <a:spcPts val="1000"/>
              </a:spcBef>
              <a:spcAft>
                <a:spcPts val="0"/>
              </a:spcAft>
              <a:buSzPts val="1800"/>
              <a:buNone/>
            </a:pPr>
            <a:endParaRPr sz="1400" dirty="0"/>
          </a:p>
          <a:p>
            <a:pPr marL="457200" lvl="0" indent="-228600" algn="l" rtl="0">
              <a:lnSpc>
                <a:spcPct val="90000"/>
              </a:lnSpc>
              <a:spcBef>
                <a:spcPts val="1000"/>
              </a:spcBef>
              <a:spcAft>
                <a:spcPts val="0"/>
              </a:spcAft>
              <a:buClr>
                <a:schemeClr val="dk1"/>
              </a:buClr>
              <a:buSzPts val="1800"/>
              <a:buNone/>
            </a:pP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0"/>
          <p:cNvSpPr txBox="1">
            <a:spLocks noGrp="1"/>
          </p:cNvSpPr>
          <p:nvPr>
            <p:ph type="title"/>
          </p:nvPr>
        </p:nvSpPr>
        <p:spPr>
          <a:xfrm>
            <a:off x="234351" y="0"/>
            <a:ext cx="10515600" cy="783274"/>
          </a:xfrm>
          <a:prstGeom prst="rect">
            <a:avLst/>
          </a:prstGeom>
          <a:noFill/>
          <a:ln>
            <a:noFill/>
          </a:ln>
        </p:spPr>
        <p:txBody>
          <a:bodyPr spcFirstLastPara="1" wrap="square" lIns="91425" tIns="45700" rIns="91425" bIns="45700" anchor="ctr" anchorCtr="0">
            <a:normAutofit fontScale="90000"/>
          </a:bodyPr>
          <a:lstStyle/>
          <a:p>
            <a:pPr lvl="0">
              <a:buClr>
                <a:schemeClr val="lt1"/>
              </a:buClr>
              <a:buSzPct val="100000"/>
            </a:pPr>
            <a:r>
              <a:rPr lang="es-ES" sz="2200" dirty="0">
                <a:solidFill>
                  <a:schemeClr val="lt1"/>
                </a:solidFill>
              </a:rPr>
              <a:t>Módulo 3: Métodos y técnicas de enseñanza sobre la educación de alumnos con distintos niveles de aprendizaje </a:t>
            </a:r>
            <a:r>
              <a:rPr lang="es-ES" sz="2200" dirty="0" smtClean="0">
                <a:solidFill>
                  <a:schemeClr val="lt1"/>
                </a:solidFill>
              </a:rPr>
              <a:t/>
            </a:r>
            <a:br>
              <a:rPr lang="es-ES" sz="2200" dirty="0" smtClean="0">
                <a:solidFill>
                  <a:schemeClr val="lt1"/>
                </a:solidFill>
              </a:rPr>
            </a:br>
            <a:r>
              <a:rPr lang="es-ES" sz="2200" dirty="0" smtClean="0">
                <a:solidFill>
                  <a:schemeClr val="lt1"/>
                </a:solidFill>
              </a:rPr>
              <a:t>7</a:t>
            </a:r>
            <a:r>
              <a:rPr lang="es-ES" sz="2200" dirty="0">
                <a:solidFill>
                  <a:schemeClr val="lt1"/>
                </a:solidFill>
              </a:rPr>
              <a:t>. Recursos</a:t>
            </a:r>
            <a:endParaRPr sz="2200" dirty="0"/>
          </a:p>
        </p:txBody>
      </p:sp>
      <p:sp>
        <p:nvSpPr>
          <p:cNvPr id="247" name="Google Shape;247;p1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fontScale="92500"/>
          </a:bodyPr>
          <a:lstStyle/>
          <a:p>
            <a:pPr marL="228600" lvl="0" indent="-50800">
              <a:spcBef>
                <a:spcPts val="0"/>
              </a:spcBef>
              <a:buSzPct val="126126"/>
              <a:buNone/>
            </a:pPr>
            <a:r>
              <a:rPr lang="es-ES" sz="2400" b="1" dirty="0" err="1"/>
              <a:t>Discalculia</a:t>
            </a:r>
            <a:r>
              <a:rPr lang="es-ES" sz="2400" b="1" dirty="0"/>
              <a:t>: ¿Qué debemos saber sobre las dificultades de aprendizaje de los alumnos en matemáticas? Revista Universal de Investigación Educativa </a:t>
            </a:r>
            <a:endParaRPr lang="es-ES" sz="2400" b="1" dirty="0" smtClean="0"/>
          </a:p>
          <a:p>
            <a:pPr marL="228600" lvl="0" indent="-50800">
              <a:spcBef>
                <a:spcPts val="0"/>
              </a:spcBef>
              <a:buSzPct val="126126"/>
              <a:buNone/>
            </a:pPr>
            <a:r>
              <a:rPr lang="de-DE" sz="1100" b="1" dirty="0" smtClean="0"/>
              <a:t>8(12B</a:t>
            </a:r>
            <a:r>
              <a:rPr lang="de-DE" sz="1100" b="1" dirty="0"/>
              <a:t>): </a:t>
            </a:r>
            <a:r>
              <a:rPr lang="de-DE" sz="1200" b="1" dirty="0"/>
              <a:t>8214-8222, 2020 </a:t>
            </a:r>
            <a:r>
              <a:rPr lang="de-DE" sz="1200" b="1" u="sng" dirty="0">
                <a:solidFill>
                  <a:schemeClr val="hlink"/>
                </a:solidFill>
                <a:hlinkClick r:id="rId3"/>
              </a:rPr>
              <a:t>http://www.hrpub.org</a:t>
            </a:r>
            <a:r>
              <a:rPr lang="de-DE" sz="1200" b="1" dirty="0"/>
              <a:t>   DOI: 10.13189/ujer.2020.082625</a:t>
            </a:r>
            <a:endParaRPr sz="1200" b="1" dirty="0"/>
          </a:p>
          <a:p>
            <a:pPr marL="228600" lvl="0" indent="-50800" algn="l" rtl="0">
              <a:lnSpc>
                <a:spcPct val="90000"/>
              </a:lnSpc>
              <a:spcBef>
                <a:spcPts val="0"/>
              </a:spcBef>
              <a:spcAft>
                <a:spcPts val="0"/>
              </a:spcAft>
              <a:buClr>
                <a:schemeClr val="dk1"/>
              </a:buClr>
              <a:buSzPct val="126126"/>
              <a:buNone/>
            </a:pPr>
            <a:endParaRPr sz="2400" b="1" dirty="0"/>
          </a:p>
          <a:p>
            <a:pPr marL="228600" lvl="0" indent="-50800" algn="l" rtl="0">
              <a:lnSpc>
                <a:spcPct val="90000"/>
              </a:lnSpc>
              <a:spcBef>
                <a:spcPts val="0"/>
              </a:spcBef>
              <a:spcAft>
                <a:spcPts val="0"/>
              </a:spcAft>
              <a:buClr>
                <a:schemeClr val="dk1"/>
              </a:buClr>
              <a:buSzPct val="126126"/>
              <a:buNone/>
            </a:pPr>
            <a:r>
              <a:rPr lang="de-DE" sz="2400" b="1" u="sng" dirty="0">
                <a:solidFill>
                  <a:schemeClr val="hlink"/>
                </a:solidFill>
                <a:hlinkClick r:id="rId4"/>
              </a:rPr>
              <a:t>https://dsf.net.au/learning-difficulties/dyscalculia/supporting-people-with-dyscalculia</a:t>
            </a:r>
            <a:endParaRPr sz="2400" b="1" dirty="0"/>
          </a:p>
          <a:p>
            <a:pPr marL="228600" lvl="0" indent="-50800" algn="l" rtl="0">
              <a:lnSpc>
                <a:spcPct val="90000"/>
              </a:lnSpc>
              <a:spcBef>
                <a:spcPts val="0"/>
              </a:spcBef>
              <a:spcAft>
                <a:spcPts val="0"/>
              </a:spcAft>
              <a:buClr>
                <a:schemeClr val="dk1"/>
              </a:buClr>
              <a:buSzPct val="126126"/>
              <a:buNone/>
            </a:pPr>
            <a:endParaRPr sz="2400" b="1" dirty="0"/>
          </a:p>
          <a:p>
            <a:pPr marL="228600" lvl="0" indent="-50800" algn="l" rtl="0">
              <a:lnSpc>
                <a:spcPct val="90000"/>
              </a:lnSpc>
              <a:spcBef>
                <a:spcPts val="0"/>
              </a:spcBef>
              <a:spcAft>
                <a:spcPts val="0"/>
              </a:spcAft>
              <a:buClr>
                <a:schemeClr val="dk1"/>
              </a:buClr>
              <a:buSzPct val="126126"/>
              <a:buNone/>
            </a:pPr>
            <a:r>
              <a:rPr lang="de-DE" sz="2400" b="1" u="sng" dirty="0">
                <a:solidFill>
                  <a:schemeClr val="hlink"/>
                </a:solidFill>
                <a:hlinkClick r:id="rId5"/>
              </a:rPr>
              <a:t>https://teachercertification.com/dyscalculia-teaching-strategies/</a:t>
            </a:r>
            <a:endParaRPr sz="2400" b="1" dirty="0"/>
          </a:p>
          <a:p>
            <a:pPr marL="228600" lvl="0" indent="-50800" algn="l" rtl="0">
              <a:lnSpc>
                <a:spcPct val="90000"/>
              </a:lnSpc>
              <a:spcBef>
                <a:spcPts val="0"/>
              </a:spcBef>
              <a:spcAft>
                <a:spcPts val="0"/>
              </a:spcAft>
              <a:buClr>
                <a:schemeClr val="dk1"/>
              </a:buClr>
              <a:buSzPct val="126126"/>
              <a:buNone/>
            </a:pPr>
            <a:endParaRPr sz="2400" b="1" dirty="0"/>
          </a:p>
          <a:p>
            <a:pPr marL="228600" lvl="0" indent="-50800" algn="l" rtl="0">
              <a:lnSpc>
                <a:spcPct val="90000"/>
              </a:lnSpc>
              <a:spcBef>
                <a:spcPts val="0"/>
              </a:spcBef>
              <a:spcAft>
                <a:spcPts val="0"/>
              </a:spcAft>
              <a:buClr>
                <a:schemeClr val="dk1"/>
              </a:buClr>
              <a:buSzPct val="126126"/>
              <a:buNone/>
            </a:pPr>
            <a:r>
              <a:rPr lang="de-DE" sz="2400" b="1" u="sng" dirty="0">
                <a:solidFill>
                  <a:schemeClr val="hlink"/>
                </a:solidFill>
                <a:hlinkClick r:id="rId6"/>
              </a:rPr>
              <a:t>https://www.brainbalancecenters.com/blog/strategies-for-managing-dyscalculia</a:t>
            </a:r>
            <a:endParaRPr sz="2400" b="1" dirty="0"/>
          </a:p>
          <a:p>
            <a:pPr marL="228600" lvl="0" indent="-50800" algn="l" rtl="0">
              <a:lnSpc>
                <a:spcPct val="90000"/>
              </a:lnSpc>
              <a:spcBef>
                <a:spcPts val="0"/>
              </a:spcBef>
              <a:spcAft>
                <a:spcPts val="0"/>
              </a:spcAft>
              <a:buClr>
                <a:schemeClr val="dk1"/>
              </a:buClr>
              <a:buSzPct val="126126"/>
              <a:buNone/>
            </a:pPr>
            <a:endParaRPr sz="2400" b="1" dirty="0"/>
          </a:p>
          <a:p>
            <a:pPr marL="228600" lvl="0" indent="-50800" algn="l" rtl="0">
              <a:lnSpc>
                <a:spcPct val="90000"/>
              </a:lnSpc>
              <a:spcBef>
                <a:spcPts val="0"/>
              </a:spcBef>
              <a:spcAft>
                <a:spcPts val="0"/>
              </a:spcAft>
              <a:buClr>
                <a:schemeClr val="dk1"/>
              </a:buClr>
              <a:buSzPct val="126126"/>
              <a:buNone/>
            </a:pPr>
            <a:r>
              <a:rPr lang="de-DE" sz="2400" b="1" u="sng" dirty="0">
                <a:solidFill>
                  <a:schemeClr val="hlink"/>
                </a:solidFill>
                <a:hlinkClick r:id="rId7"/>
              </a:rPr>
              <a:t>https://www.tts-group.co.uk/blog/2017/07/09/practical-strategies-help-children-dyscalculia.html?gad_source=1&amp;gclid=CjwKCAiA6KWvBhAREiwAFPZM7lX4ecdALxpunBUEcUSIDw3G1nwiT8C-IizEQ5TyJJyaLmyU0_RTMBoCbdkQAvD_BwE&amp;gclsrc=aw.ds</a:t>
            </a:r>
            <a:endParaRPr sz="2400" b="1" dirty="0"/>
          </a:p>
          <a:p>
            <a:pPr marL="228600" lvl="0" indent="-50800" algn="l" rtl="0">
              <a:lnSpc>
                <a:spcPct val="90000"/>
              </a:lnSpc>
              <a:spcBef>
                <a:spcPts val="0"/>
              </a:spcBef>
              <a:spcAft>
                <a:spcPts val="0"/>
              </a:spcAft>
              <a:buClr>
                <a:schemeClr val="dk1"/>
              </a:buClr>
              <a:buSzPct val="126126"/>
              <a:buNone/>
            </a:pPr>
            <a:endParaRPr sz="24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1"/>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de-DE" dirty="0" smtClean="0">
                <a:solidFill>
                  <a:schemeClr val="lt1"/>
                </a:solidFill>
              </a:rPr>
              <a:t>Contacto</a:t>
            </a:r>
            <a:endParaRPr dirty="0">
              <a:solidFill>
                <a:schemeClr val="lt1"/>
              </a:solidFill>
            </a:endParaRPr>
          </a:p>
        </p:txBody>
      </p:sp>
      <p:sp>
        <p:nvSpPr>
          <p:cNvPr id="253" name="Google Shape;253;p11"/>
          <p:cNvSpPr/>
          <p:nvPr/>
        </p:nvSpPr>
        <p:spPr>
          <a:xfrm>
            <a:off x="3303325" y="2310456"/>
            <a:ext cx="4218410" cy="40006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de-DE" sz="2000" b="0" i="0" u="none" strike="noStrike" cap="none" dirty="0">
                <a:solidFill>
                  <a:schemeClr val="dk1"/>
                </a:solidFill>
                <a:latin typeface="Calibri"/>
                <a:ea typeface="Calibri"/>
                <a:cs typeface="Calibri"/>
                <a:sym typeface="Calibri"/>
              </a:rPr>
              <a:t>Ramygalos99, Panevėžys, </a:t>
            </a:r>
            <a:r>
              <a:rPr lang="de-DE" sz="2000" b="0" i="0" u="none" strike="noStrike" cap="none" dirty="0" smtClean="0">
                <a:solidFill>
                  <a:schemeClr val="dk1"/>
                </a:solidFill>
                <a:latin typeface="Calibri"/>
                <a:ea typeface="Calibri"/>
                <a:cs typeface="Calibri"/>
                <a:sym typeface="Calibri"/>
              </a:rPr>
              <a:t>Lituania </a:t>
            </a:r>
            <a:endParaRPr sz="2000" b="0" i="0" u="none" strike="noStrike" cap="none" dirty="0">
              <a:solidFill>
                <a:schemeClr val="dk1"/>
              </a:solidFill>
              <a:latin typeface="Calibri"/>
              <a:ea typeface="Calibri"/>
              <a:cs typeface="Calibri"/>
              <a:sym typeface="Calibri"/>
            </a:endParaRPr>
          </a:p>
        </p:txBody>
      </p:sp>
      <p:sp>
        <p:nvSpPr>
          <p:cNvPr id="254" name="Google Shape;254;p11"/>
          <p:cNvSpPr/>
          <p:nvPr/>
        </p:nvSpPr>
        <p:spPr>
          <a:xfrm>
            <a:off x="1121434" y="2682978"/>
            <a:ext cx="6598709" cy="2862282"/>
          </a:xfrm>
          <a:prstGeom prst="rect">
            <a:avLst/>
          </a:prstGeom>
          <a:noFill/>
          <a:ln>
            <a:noFill/>
          </a:ln>
        </p:spPr>
        <p:txBody>
          <a:bodyPr spcFirstLastPara="1" wrap="square" lIns="91425" tIns="45700" rIns="91425" bIns="45700" anchor="ctr" anchorCtr="0">
            <a:spAutoFit/>
          </a:bodyPr>
          <a:lstStyle/>
          <a:p>
            <a:pPr marL="0" marR="0" lvl="0" indent="0" algn="l" rtl="0">
              <a:lnSpc>
                <a:spcPct val="150000"/>
              </a:lnSpc>
              <a:spcBef>
                <a:spcPts val="0"/>
              </a:spcBef>
              <a:spcAft>
                <a:spcPts val="0"/>
              </a:spcAft>
              <a:buClr>
                <a:schemeClr val="dk1"/>
              </a:buClr>
              <a:buSzPts val="1800"/>
              <a:buFont typeface="Quattrocento Sans"/>
              <a:buNone/>
            </a:pPr>
            <a:endParaRPr sz="2000" b="0" i="0" u="none" strike="noStrike" cap="none" dirty="0">
              <a:solidFill>
                <a:schemeClr val="dk1"/>
              </a:solidFill>
              <a:latin typeface="Calibri"/>
              <a:ea typeface="Calibri"/>
              <a:cs typeface="Calibri"/>
              <a:sym typeface="Calibri"/>
            </a:endParaRPr>
          </a:p>
          <a:p>
            <a:pPr lvl="0">
              <a:lnSpc>
                <a:spcPct val="150000"/>
              </a:lnSpc>
              <a:buSzPts val="2000"/>
            </a:pPr>
            <a:r>
              <a:rPr lang="de-DE" sz="2000" dirty="0">
                <a:solidFill>
                  <a:schemeClr val="dk1"/>
                </a:solidFill>
                <a:latin typeface="Calibri"/>
                <a:ea typeface="Calibri"/>
                <a:cs typeface="Calibri"/>
                <a:sym typeface="Calibri"/>
              </a:rPr>
              <a:t>Vicedirector Kristina </a:t>
            </a:r>
            <a:r>
              <a:rPr lang="de-DE" sz="2000" b="0" i="0" u="none" strike="noStrike" cap="none" dirty="0">
                <a:solidFill>
                  <a:schemeClr val="dk1"/>
                </a:solidFill>
                <a:latin typeface="Calibri"/>
                <a:ea typeface="Calibri"/>
                <a:cs typeface="Calibri"/>
                <a:sym typeface="Calibri"/>
              </a:rPr>
              <a:t>Žiedelienė </a:t>
            </a:r>
            <a:endParaRPr dirty="0"/>
          </a:p>
          <a:p>
            <a:pPr lvl="0">
              <a:lnSpc>
                <a:spcPct val="150000"/>
              </a:lnSpc>
              <a:buSzPts val="2000"/>
            </a:pPr>
            <a:r>
              <a:rPr lang="de-DE" sz="2000" dirty="0">
                <a:solidFill>
                  <a:schemeClr val="dk1"/>
                </a:solidFill>
                <a:latin typeface="Calibri"/>
                <a:ea typeface="Calibri"/>
                <a:cs typeface="Calibri"/>
                <a:sym typeface="Calibri"/>
              </a:rPr>
              <a:t>Profesor de </a:t>
            </a:r>
            <a:r>
              <a:rPr lang="de-DE" sz="2000" dirty="0" smtClean="0">
                <a:solidFill>
                  <a:schemeClr val="dk1"/>
                </a:solidFill>
                <a:latin typeface="Calibri"/>
                <a:ea typeface="Calibri"/>
                <a:cs typeface="Calibri"/>
                <a:sym typeface="Calibri"/>
              </a:rPr>
              <a:t>primaria Kristina </a:t>
            </a:r>
            <a:r>
              <a:rPr lang="de-DE" sz="2000" b="0" i="0" u="none" strike="noStrike" cap="none" dirty="0">
                <a:solidFill>
                  <a:schemeClr val="dk1"/>
                </a:solidFill>
                <a:latin typeface="Calibri"/>
                <a:ea typeface="Calibri"/>
                <a:cs typeface="Calibri"/>
                <a:sym typeface="Calibri"/>
              </a:rPr>
              <a:t>Klimkevičienė  </a:t>
            </a:r>
            <a:endParaRPr sz="2000" b="0" i="0" u="none" strike="noStrike" cap="none"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chemeClr val="dk1"/>
              </a:buClr>
              <a:buSzPts val="1200"/>
              <a:buFont typeface="Calibri"/>
              <a:buNone/>
            </a:pPr>
            <a:endParaRPr sz="2000" b="0" i="0" u="none" strike="noStrike" cap="none"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chemeClr val="dk1"/>
              </a:buClr>
              <a:buSzPts val="1050"/>
              <a:buFont typeface="Calibri"/>
              <a:buNone/>
            </a:pPr>
            <a:r>
              <a:rPr lang="de-DE" sz="2000" b="0" i="0" u="none" strike="noStrike" cap="none" dirty="0">
                <a:solidFill>
                  <a:schemeClr val="dk1"/>
                </a:solidFill>
                <a:latin typeface="Calibri"/>
                <a:ea typeface="Calibri"/>
                <a:cs typeface="Calibri"/>
                <a:sym typeface="Calibri"/>
              </a:rPr>
              <a:t>+37061281206 </a:t>
            </a:r>
            <a:endParaRPr dirty="0"/>
          </a:p>
          <a:p>
            <a:pPr marL="0" marR="0" lvl="0" indent="0" algn="l" rtl="0">
              <a:lnSpc>
                <a:spcPct val="150000"/>
              </a:lnSpc>
              <a:spcBef>
                <a:spcPts val="0"/>
              </a:spcBef>
              <a:spcAft>
                <a:spcPts val="0"/>
              </a:spcAft>
              <a:buClr>
                <a:schemeClr val="dk1"/>
              </a:buClr>
              <a:buSzPts val="1050"/>
              <a:buFont typeface="Calibri"/>
              <a:buNone/>
            </a:pPr>
            <a:r>
              <a:rPr lang="de-DE" sz="2000" b="0" i="0" u="none" strike="noStrike" cap="none" dirty="0">
                <a:solidFill>
                  <a:schemeClr val="dk1"/>
                </a:solidFill>
                <a:latin typeface="Calibri"/>
                <a:ea typeface="Calibri"/>
                <a:cs typeface="Calibri"/>
                <a:sym typeface="Calibri"/>
              </a:rPr>
              <a:t>Ziedeliene@inbox.lt</a:t>
            </a:r>
            <a:endParaRPr sz="2000" b="0" i="0" u="none" strike="noStrike" cap="none" dirty="0">
              <a:solidFill>
                <a:schemeClr val="dk1"/>
              </a:solidFill>
              <a:latin typeface="Calibri"/>
              <a:ea typeface="Calibri"/>
              <a:cs typeface="Calibri"/>
              <a:sym typeface="Calibri"/>
            </a:endParaRPr>
          </a:p>
        </p:txBody>
      </p:sp>
      <p:pic>
        <p:nvPicPr>
          <p:cNvPr id="255" name="Google Shape;255;p11"/>
          <p:cNvPicPr preferRelativeResize="0"/>
          <p:nvPr/>
        </p:nvPicPr>
        <p:blipFill rotWithShape="1">
          <a:blip r:embed="rId3">
            <a:alphaModFix/>
          </a:blip>
          <a:srcRect/>
          <a:stretch/>
        </p:blipFill>
        <p:spPr>
          <a:xfrm>
            <a:off x="1260894" y="1615452"/>
            <a:ext cx="1383912" cy="1390008"/>
          </a:xfrm>
          <a:prstGeom prst="rect">
            <a:avLst/>
          </a:prstGeom>
          <a:noFill/>
          <a:ln>
            <a:noFill/>
          </a:ln>
        </p:spPr>
      </p:pic>
      <p:sp>
        <p:nvSpPr>
          <p:cNvPr id="256" name="Google Shape;256;p11"/>
          <p:cNvSpPr txBox="1"/>
          <p:nvPr/>
        </p:nvSpPr>
        <p:spPr>
          <a:xfrm>
            <a:off x="85112" y="31020"/>
            <a:ext cx="3000000" cy="819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dirty="0"/>
              <a:t>https://x.com/TuhafAmaGercek/status/1790049439236690046?t=uG0azAFzBEsrudPxuUfRQA&amp;s=08</a:t>
            </a:r>
            <a:endParaRPr dirty="0"/>
          </a:p>
        </p:txBody>
      </p:sp>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1865</Words>
  <Application>Microsoft Office PowerPoint</Application>
  <PresentationFormat>Panorámica</PresentationFormat>
  <Paragraphs>186</Paragraphs>
  <Slides>21</Slides>
  <Notes>21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21</vt:i4>
      </vt:variant>
    </vt:vector>
  </HeadingPairs>
  <TitlesOfParts>
    <vt:vector size="26" baseType="lpstr">
      <vt:lpstr>Arial</vt:lpstr>
      <vt:lpstr>Calibri</vt:lpstr>
      <vt:lpstr>Noto Sans Symbols</vt:lpstr>
      <vt:lpstr>Quattrocento Sans</vt:lpstr>
      <vt:lpstr>Office</vt:lpstr>
      <vt:lpstr>Discalculia  WP2: Plan de estudios y material del curso sobre discalculia  Panevėžio „Žemynos“ progimnazija    </vt:lpstr>
      <vt:lpstr>Dyscalculia   Módulo 3: Métodos y técnicas de enseñanza en la educación de alumnos con diferentes niveles de aprendizaje  Panevėžio „Žemynos“ progimnazija </vt:lpstr>
      <vt:lpstr>Módulo 3: Métodos y técnicas de enseñanza en la educación de alumnos con diferentes niveles de aprendizaje</vt:lpstr>
      <vt:lpstr>Módulo 3: Métodos y técnicas de enseñanza en la educación de alumnos con diferentes niveles de aprendizaje 1. Introducción del módulo</vt:lpstr>
      <vt:lpstr>Módulo 3: Métodos y técnicas de enseñanza en la educación de alumnos con diferentes niveles de aprendizaje 2. Estrategias que ayudan a superar la discalculia </vt:lpstr>
      <vt:lpstr>Módulo 3: Métodos y técnicas de enseñanza en la educación de alumnos con diferentes niveles de aprendizaje 2. Estrategias que ayudan a superar la discalculia </vt:lpstr>
      <vt:lpstr>Módulo 3: Métodos y técnicas de enseñanza en la educación de alumnos con diferentes niveles de aprendizaje 2. Estrategias que ayudan a superar la discalculia </vt:lpstr>
      <vt:lpstr>Módulo 3: Métodos y técnicas de enseñanza en la educación de alumnos con diferentes niveles de aprendizaje 2. Estrategias que ayudan a superar la discalculia </vt:lpstr>
      <vt:lpstr>Módulo 3: Métodos y técnicas de enseñanza en la educación de alumnos con diferentes niveles de aprendizaje 2. Estrategias que ayudan a superar la discalculia </vt:lpstr>
      <vt:lpstr>Módulo 3: Métodos y técnicas de enseñanza en la educación de alumnos con diferentes niveles de aprendizaje 2. Estrategias que ayudan a superar la discalculia </vt:lpstr>
      <vt:lpstr>Módulo 3: Métodos y técnicas de enseñanza en la educación de alumnos con diferentes niveles de aprendizaje 3. Actividades que ayudan a superar la discalculia </vt:lpstr>
      <vt:lpstr>Módulo 3: Métodos y técnicas de enseñanza en la educación de alumnos con diferentes niveles de aprendizaje 3. Actividades que ayudan a superar la discalculia </vt:lpstr>
      <vt:lpstr>Módulo 3: Métodos y técnicas de enseñanza en la educación de alumnos con diferentes niveles de aprendizaje 3. Actividades que ayudan a superar la discalculia </vt:lpstr>
      <vt:lpstr>Módulo 3: Métodos y técnicas de enseñanza en la educación de alumnos con diferentes niveles de aprendizaje 3. Actividades que ayudan a superar la discalculia </vt:lpstr>
      <vt:lpstr>Módulo 3: Métodos y técnicas de enseñanza en la educación de alumnos con diferentes niveles de aprendizaje 3. Actividades que ayudan a superar la discalculia </vt:lpstr>
      <vt:lpstr>Módulo 3: Métodos y técnicas de enseñanza en la educación de alumnos con diferentes niveles de aprendizaje 3. Actividades que ayudan a superar la discalculia </vt:lpstr>
      <vt:lpstr>Módulo 3: Métodos y técnicas de enseñanza sobre la educación de alumnos con diferentes niveles de aprendizaje 4. Enlace a texto adicional</vt:lpstr>
      <vt:lpstr>Módulo 3: E-learning 5. Enlace a otros vídeos</vt:lpstr>
      <vt:lpstr>Módulo 3: Métodos y técnicas de enseñanza sobre la educación de alumnos con diferentes niveles de aprendizaje 6. Cuestionario 5. Quiz</vt:lpstr>
      <vt:lpstr>Módulo 3: Métodos y técnicas de enseñanza sobre la educación de alumnos con distintos niveles de aprendizaje  7. Recursos</vt:lpstr>
      <vt:lpstr>Contacto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Discalculia  WP2: Plan de estudios y material del curso sobre discalculia  Panevėžio „Žemynos“ progimnazija    </dc:title>
  <dc:creator>Helene Lindenthal</dc:creator>
  <cp:lastModifiedBy>Administrador</cp:lastModifiedBy>
  <cp:revision>5</cp:revision>
  <dcterms:created xsi:type="dcterms:W3CDTF">2023-09-04T09:53:46Z</dcterms:created>
  <dcterms:modified xsi:type="dcterms:W3CDTF">2024-06-03T07:38:25Z</dcterms:modified>
</cp:coreProperties>
</file>