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7" r:id="rId2"/>
    <p:sldId id="258" r:id="rId3"/>
    <p:sldId id="259" r:id="rId4"/>
    <p:sldId id="260" r:id="rId5"/>
    <p:sldId id="277" r:id="rId6"/>
    <p:sldId id="261" r:id="rId7"/>
    <p:sldId id="275" r:id="rId8"/>
    <p:sldId id="276" r:id="rId9"/>
    <p:sldId id="268" r:id="rId10"/>
    <p:sldId id="267" r:id="rId11"/>
    <p:sldId id="269" r:id="rId12"/>
    <p:sldId id="271" r:id="rId13"/>
    <p:sldId id="272" r:id="rId14"/>
    <p:sldId id="279" r:id="rId15"/>
    <p:sldId id="278" r:id="rId16"/>
    <p:sldId id="281" r:id="rId17"/>
    <p:sldId id="262" r:id="rId18"/>
    <p:sldId id="263" r:id="rId19"/>
    <p:sldId id="264" r:id="rId20"/>
    <p:sldId id="265" r:id="rId21"/>
    <p:sldId id="266" r:id="rId22"/>
  </p:sldIdLst>
  <p:sldSz cx="12192000" cy="6858000"/>
  <p:notesSz cx="6858000" cy="9144000"/>
  <p:embeddedFontLst>
    <p:embeddedFont>
      <p:font typeface="Quattrocento Sans" panose="020B0502050000020003"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cW1aq0jC2HhwP699jey9agWlr/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2913" autoAdjust="0"/>
  </p:normalViewPr>
  <p:slideViewPr>
    <p:cSldViewPr snapToGrid="0">
      <p:cViewPr varScale="1">
        <p:scale>
          <a:sx n="96" d="100"/>
          <a:sy n="96" d="100"/>
        </p:scale>
        <p:origin x="178"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23"/>
        <p:cNvGrpSpPr/>
        <p:nvPr/>
      </p:nvGrpSpPr>
      <p:grpSpPr>
        <a:xfrm>
          <a:off x="0" y="0"/>
          <a:ext cx="0" cy="0"/>
          <a:chOff x="0" y="0"/>
          <a:chExt cx="0" cy="0"/>
        </a:xfrm>
      </p:grpSpPr>
      <p:sp>
        <p:nvSpPr>
          <p:cNvPr id="24" name="Google Shape;24;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1"/>
          <p:cNvSpPr>
            <a:spLocks noGrp="1"/>
          </p:cNvSpPr>
          <p:nvPr>
            <p:ph type="pic" idx="2"/>
          </p:nvPr>
        </p:nvSpPr>
        <p:spPr>
          <a:xfrm>
            <a:off x="5183188" y="987425"/>
            <a:ext cx="6172200" cy="4873625"/>
          </a:xfrm>
          <a:prstGeom prst="rect">
            <a:avLst/>
          </a:prstGeom>
          <a:noFill/>
          <a:ln>
            <a:noFill/>
          </a:ln>
        </p:spPr>
      </p:sp>
      <p:sp>
        <p:nvSpPr>
          <p:cNvPr id="70" name="Google Shape;70;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2">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13">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4">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books.google.lt/books?hl=lt&amp;lr=&amp;id=ww2aBQAAQBAJ&amp;oi=fnd&amp;pg=PP1&amp;dq=methods+teaching+dyscalculia&amp;ots=JYz9zhzLBY&amp;sig=FiRZB6bsid00XuZce0oo4CxA7WE&amp;redir_esc=y#v=onepage&amp;q=methods%20teaching%20dyscalculia&amp;f=false"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hrpub.org/" TargetMode="External"/><Relationship Id="rId7" Type="http://schemas.openxmlformats.org/officeDocument/2006/relationships/hyperlink" Target="https://www.tts-group.co.uk/blog/2017/07/09/practical-strategies-help-children-dyscalculia.html?gad_source=1&amp;gclid=CjwKCAiA6KWvBhAREiwAFPZM7lX4ecdALxpunBUEcUSIDw3G1nwiT8C-IizEQ5TyJJyaLmyU0_RTMBoCbdkQAvD_BwE&amp;gclsrc=aw.d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www.brainbalancecenters.com/blog/strategies-for-managing-dyscalculia" TargetMode="External"/><Relationship Id="rId5" Type="http://schemas.openxmlformats.org/officeDocument/2006/relationships/hyperlink" Target="https://teachercertification.com/dyscalculia-teaching-strategies/" TargetMode="External"/><Relationship Id="rId4" Type="http://schemas.openxmlformats.org/officeDocument/2006/relationships/hyperlink" Target="https://dsf.net.au/learning-difficulties/dyscalculia/supporting-people-with-dyscalculi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
          <p:cNvSpPr txBox="1">
            <a:spLocks noGrp="1"/>
          </p:cNvSpPr>
          <p:nvPr>
            <p:ph type="ctrTitle"/>
          </p:nvPr>
        </p:nvSpPr>
        <p:spPr>
          <a:xfrm>
            <a:off x="-17320" y="923329"/>
            <a:ext cx="12192000" cy="524257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C00000"/>
              </a:buClr>
              <a:buSzPct val="272727"/>
              <a:buFont typeface="Calibri"/>
              <a:buNone/>
            </a:pPr>
            <a:r>
              <a:rPr lang="lt-LT" sz="4800" b="1" dirty="0" err="1">
                <a:solidFill>
                  <a:srgbClr val="C00000"/>
                </a:solidFill>
              </a:rPr>
              <a:t>Diskalkulija</a:t>
            </a:r>
            <a:r>
              <a:rPr lang="lt-LT" sz="4800" b="1" dirty="0">
                <a:solidFill>
                  <a:srgbClr val="C00000"/>
                </a:solidFill>
              </a:rPr>
              <a:t>: </a:t>
            </a:r>
            <a:br>
              <a:rPr lang="de-DE" sz="4800" dirty="0"/>
            </a:br>
            <a:r>
              <a:rPr lang="lt-LT" sz="4800" b="1" dirty="0"/>
              <a:t>Intelektualinis produktas </a:t>
            </a:r>
            <a:r>
              <a:rPr lang="de-DE" sz="4800" b="1" dirty="0"/>
              <a:t>2: </a:t>
            </a:r>
            <a:br>
              <a:rPr lang="lt-LT" sz="4800" b="1" dirty="0"/>
            </a:br>
            <a:r>
              <a:rPr lang="lt-LT" sz="4800" b="1" dirty="0" err="1"/>
              <a:t>Diskalkulija</a:t>
            </a:r>
            <a:r>
              <a:rPr lang="de-DE" sz="4800" b="1" dirty="0"/>
              <a:t> </a:t>
            </a:r>
            <a:r>
              <a:rPr lang="lt-LT" sz="4800" b="1" dirty="0"/>
              <a:t>m</a:t>
            </a:r>
            <a:r>
              <a:rPr lang="pt-BR" sz="4800" b="1" dirty="0"/>
              <a:t>okymo programa ir kurso medžiaga</a:t>
            </a:r>
            <a:br>
              <a:rPr lang="de-DE" b="1" dirty="0"/>
            </a:br>
            <a:br>
              <a:rPr lang="de-DE" dirty="0"/>
            </a:br>
            <a:r>
              <a:rPr lang="lt-LT" sz="2800" dirty="0"/>
              <a:t>Panevėžio „Žemynos“ progimnazija  </a:t>
            </a:r>
            <a:br>
              <a:rPr lang="lt-LT" sz="2200" dirty="0"/>
            </a:br>
            <a:br>
              <a:rPr lang="lt-LT" sz="2200" dirty="0"/>
            </a:br>
            <a:endParaRPr sz="2200" dirty="0"/>
          </a:p>
        </p:txBody>
      </p:sp>
      <p:sp>
        <p:nvSpPr>
          <p:cNvPr id="111" name="Google Shape;111;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0" i="0" u="none" strike="noStrike" cap="none">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de-DE"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de-DE"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12" name="Google Shape;112;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de-DE"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2" name="Paveikslėlis 1">
            <a:extLst>
              <a:ext uri="{FF2B5EF4-FFF2-40B4-BE49-F238E27FC236}">
                <a16:creationId xmlns:a16="http://schemas.microsoft.com/office/drawing/2014/main" id="{5D4263FF-B69E-AB2F-C525-6A08AF203F63}"/>
              </a:ext>
            </a:extLst>
          </p:cNvPr>
          <p:cNvPicPr>
            <a:picLocks noChangeAspect="1"/>
          </p:cNvPicPr>
          <p:nvPr/>
        </p:nvPicPr>
        <p:blipFill>
          <a:blip r:embed="rId3"/>
          <a:stretch>
            <a:fillRect/>
          </a:stretch>
        </p:blipFill>
        <p:spPr>
          <a:xfrm>
            <a:off x="8828809" y="4550583"/>
            <a:ext cx="1384088" cy="13840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3"/>
          <p:cNvSpPr txBox="1">
            <a:spLocks noGrp="1"/>
          </p:cNvSpPr>
          <p:nvPr>
            <p:ph type="ctrTitle"/>
          </p:nvPr>
        </p:nvSpPr>
        <p:spPr>
          <a:xfrm>
            <a:off x="-17320" y="2718485"/>
            <a:ext cx="12192000" cy="305885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ts val="6000"/>
              <a:buFont typeface="Calibri"/>
              <a:buNone/>
            </a:pPr>
            <a:r>
              <a:rPr lang="lt-LT" sz="4900" b="1" dirty="0" err="1">
                <a:solidFill>
                  <a:srgbClr val="C00000"/>
                </a:solidFill>
              </a:rPr>
              <a:t>Diskalkulija</a:t>
            </a:r>
            <a:br>
              <a:rPr lang="de-DE" sz="4900" dirty="0"/>
            </a:br>
            <a:br>
              <a:rPr lang="de-DE" sz="4900" dirty="0"/>
            </a:br>
            <a:br>
              <a:rPr lang="en-US" sz="4900" b="1" dirty="0"/>
            </a:br>
            <a:r>
              <a:rPr lang="lt-LT" sz="4900" b="1" dirty="0"/>
              <a:t>3 modulis: Mokymo metodai ir technikos, skirtos skirtingų mokymosi lygių mokinių ugdymui</a:t>
            </a:r>
            <a:br>
              <a:rPr lang="de-DE" b="1" dirty="0"/>
            </a:br>
            <a:br>
              <a:rPr lang="de-DE" dirty="0"/>
            </a:br>
            <a:r>
              <a:rPr lang="lt-LT" sz="2200" dirty="0"/>
              <a:t>Panevėžio „Žemynos“ progimnazija </a:t>
            </a:r>
            <a:endParaRPr sz="2200" dirty="0"/>
          </a:p>
        </p:txBody>
      </p:sp>
      <p:sp>
        <p:nvSpPr>
          <p:cNvPr id="118" name="Google Shape;118;p3"/>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de-DE"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de-DE"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19" name="Google Shape;119;p3"/>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de-DE"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2" name="Paveikslėlis 1">
            <a:extLst>
              <a:ext uri="{FF2B5EF4-FFF2-40B4-BE49-F238E27FC236}">
                <a16:creationId xmlns:a16="http://schemas.microsoft.com/office/drawing/2014/main" id="{50FF1BE2-06FE-DACD-434C-FD168EB9CB69}"/>
              </a:ext>
            </a:extLst>
          </p:cNvPr>
          <p:cNvPicPr>
            <a:picLocks noChangeAspect="1"/>
          </p:cNvPicPr>
          <p:nvPr/>
        </p:nvPicPr>
        <p:blipFill>
          <a:blip r:embed="rId3"/>
          <a:stretch>
            <a:fillRect/>
          </a:stretch>
        </p:blipFill>
        <p:spPr>
          <a:xfrm>
            <a:off x="8507971" y="4780909"/>
            <a:ext cx="1383912" cy="13900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4"/>
          <p:cNvSpPr txBox="1">
            <a:spLocks noGrp="1"/>
          </p:cNvSpPr>
          <p:nvPr>
            <p:ph type="title"/>
          </p:nvPr>
        </p:nvSpPr>
        <p:spPr>
          <a:xfrm>
            <a:off x="726056" y="166718"/>
            <a:ext cx="10515600" cy="55820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Calibri"/>
              <a:buNone/>
            </a:pPr>
            <a:r>
              <a:rPr lang="lt-LT" sz="2000" b="1" dirty="0">
                <a:solidFill>
                  <a:schemeClr val="lt1"/>
                </a:solidFill>
              </a:rPr>
              <a:t>3 modulis: Mokymo metodai ir technikos, skirtos skirtingų mokymosi lygių mokinių ugdymui</a:t>
            </a:r>
            <a:endParaRPr sz="2000" b="1" dirty="0">
              <a:solidFill>
                <a:schemeClr val="lt1"/>
              </a:solidFill>
            </a:endParaRPr>
          </a:p>
        </p:txBody>
      </p:sp>
      <p:sp>
        <p:nvSpPr>
          <p:cNvPr id="125" name="Google Shape;125;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lt-LT" dirty="0"/>
              <a:t>Į</a:t>
            </a:r>
            <a:r>
              <a:rPr lang="de-DE" sz="2800" dirty="0" err="1"/>
              <a:t>vadas</a:t>
            </a:r>
            <a:endParaRPr lang="lt-LT" dirty="0"/>
          </a:p>
          <a:p>
            <a:pPr marL="514350" lvl="0" indent="-514350" algn="l" rtl="0">
              <a:lnSpc>
                <a:spcPct val="150000"/>
              </a:lnSpc>
              <a:spcBef>
                <a:spcPts val="0"/>
              </a:spcBef>
              <a:spcAft>
                <a:spcPts val="0"/>
              </a:spcAft>
              <a:buClr>
                <a:schemeClr val="dk1"/>
              </a:buClr>
              <a:buSzPts val="2800"/>
              <a:buFont typeface="Calibri"/>
              <a:buAutoNum type="arabicPeriod"/>
            </a:pPr>
            <a:r>
              <a:rPr lang="lt-LT" dirty="0"/>
              <a:t>Strategijos padedančios įveikti </a:t>
            </a:r>
            <a:r>
              <a:rPr lang="lt-LT" dirty="0" err="1"/>
              <a:t>diskalkuliją</a:t>
            </a:r>
            <a:endParaRPr lang="lt-LT" dirty="0"/>
          </a:p>
          <a:p>
            <a:pPr marL="514350" lvl="0" indent="-514350" algn="l" rtl="0">
              <a:lnSpc>
                <a:spcPct val="150000"/>
              </a:lnSpc>
              <a:spcBef>
                <a:spcPts val="0"/>
              </a:spcBef>
              <a:spcAft>
                <a:spcPts val="0"/>
              </a:spcAft>
              <a:buClr>
                <a:schemeClr val="dk1"/>
              </a:buClr>
              <a:buSzPts val="2800"/>
              <a:buFont typeface="Calibri"/>
              <a:buAutoNum type="arabicPeriod"/>
            </a:pPr>
            <a:r>
              <a:rPr lang="lt-LT" dirty="0"/>
              <a:t>Metodai, padedantys įveikti </a:t>
            </a:r>
            <a:r>
              <a:rPr lang="lt-LT" dirty="0" err="1"/>
              <a:t>diskalkuliją</a:t>
            </a:r>
            <a:endParaRPr lang="lt-LT" dirty="0"/>
          </a:p>
          <a:p>
            <a:pPr marL="514350" lvl="0" indent="-514350" algn="l" rtl="0">
              <a:lnSpc>
                <a:spcPct val="150000"/>
              </a:lnSpc>
              <a:spcBef>
                <a:spcPts val="0"/>
              </a:spcBef>
              <a:spcAft>
                <a:spcPts val="0"/>
              </a:spcAft>
              <a:buClr>
                <a:schemeClr val="dk1"/>
              </a:buClr>
              <a:buSzPts val="2800"/>
              <a:buFont typeface="Calibri"/>
              <a:buAutoNum type="arabicPeriod"/>
            </a:pPr>
            <a:r>
              <a:rPr lang="lt-LT" dirty="0"/>
              <a:t>P</a:t>
            </a:r>
            <a:r>
              <a:rPr lang="lt-LT" sz="2800" dirty="0"/>
              <a:t>apildoma literatūra </a:t>
            </a:r>
          </a:p>
          <a:p>
            <a:pPr marL="514350" lvl="0" indent="-514350" algn="l" rtl="0">
              <a:lnSpc>
                <a:spcPct val="150000"/>
              </a:lnSpc>
              <a:spcBef>
                <a:spcPts val="0"/>
              </a:spcBef>
              <a:spcAft>
                <a:spcPts val="0"/>
              </a:spcAft>
              <a:buClr>
                <a:schemeClr val="dk1"/>
              </a:buClr>
              <a:buSzPts val="2800"/>
              <a:buFont typeface="Calibri"/>
              <a:buAutoNum type="arabicPeriod"/>
            </a:pPr>
            <a:r>
              <a:rPr lang="lt-LT" dirty="0"/>
              <a:t>P</a:t>
            </a:r>
            <a:r>
              <a:rPr lang="de-DE" sz="2800" dirty="0" err="1"/>
              <a:t>apildom</a:t>
            </a:r>
            <a:r>
              <a:rPr lang="lt-LT" sz="2800" dirty="0"/>
              <a:t>i</a:t>
            </a:r>
            <a:r>
              <a:rPr lang="de-DE" sz="2800" dirty="0"/>
              <a:t> </a:t>
            </a:r>
            <a:r>
              <a:rPr lang="de-DE" sz="2800" dirty="0" err="1"/>
              <a:t>vaizdo</a:t>
            </a:r>
            <a:r>
              <a:rPr lang="de-DE" sz="2800" dirty="0"/>
              <a:t> </a:t>
            </a:r>
            <a:r>
              <a:rPr lang="de-DE" sz="2800" dirty="0" err="1"/>
              <a:t>įraš</a:t>
            </a:r>
            <a:r>
              <a:rPr lang="lt-LT" sz="2800" dirty="0"/>
              <a:t>ai </a:t>
            </a:r>
          </a:p>
          <a:p>
            <a:pPr marL="514350" lvl="0" indent="-514350" algn="l" rtl="0">
              <a:lnSpc>
                <a:spcPct val="150000"/>
              </a:lnSpc>
              <a:spcBef>
                <a:spcPts val="0"/>
              </a:spcBef>
              <a:spcAft>
                <a:spcPts val="0"/>
              </a:spcAft>
              <a:buClr>
                <a:schemeClr val="dk1"/>
              </a:buClr>
              <a:buSzPts val="2800"/>
              <a:buFont typeface="Calibri"/>
              <a:buAutoNum type="arabicPeriod"/>
            </a:pPr>
            <a:r>
              <a:rPr lang="lt-LT" dirty="0"/>
              <a:t>Apklausa</a:t>
            </a:r>
            <a:endParaRPr lang="de-DE" sz="2800" dirty="0"/>
          </a:p>
          <a:p>
            <a:pPr marL="514350" lvl="0" indent="-514350" algn="l" rtl="0">
              <a:lnSpc>
                <a:spcPct val="150000"/>
              </a:lnSpc>
              <a:spcBef>
                <a:spcPts val="0"/>
              </a:spcBef>
              <a:spcAft>
                <a:spcPts val="0"/>
              </a:spcAft>
              <a:buClr>
                <a:schemeClr val="dk1"/>
              </a:buClr>
              <a:buSzPts val="2800"/>
              <a:buFont typeface="Calibri"/>
              <a:buAutoNum type="arabicPeriod"/>
            </a:pPr>
            <a:r>
              <a:rPr lang="lt-LT" sz="2800" dirty="0"/>
              <a:t>Šaltiniai</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155275" y="0"/>
            <a:ext cx="10955548" cy="8396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Font typeface="Calibri"/>
              <a:buNone/>
            </a:pPr>
            <a:r>
              <a:rPr lang="lt-LT" sz="2000" dirty="0">
                <a:solidFill>
                  <a:schemeClr val="lt1"/>
                </a:solidFill>
              </a:rPr>
              <a:t>3 modulis. Skirtingų mokymosi lygių mokinių ugdymo metodai ir technikos</a:t>
            </a:r>
            <a:br>
              <a:rPr lang="lt-LT" sz="2000" dirty="0">
                <a:solidFill>
                  <a:schemeClr val="lt1"/>
                </a:solidFill>
              </a:rPr>
            </a:br>
            <a:r>
              <a:rPr lang="lt-LT" sz="2000" dirty="0">
                <a:solidFill>
                  <a:schemeClr val="lt1"/>
                </a:solidFill>
              </a:rPr>
              <a:t> 1. Įvadas</a:t>
            </a:r>
            <a:endParaRPr sz="2000" b="1" dirty="0">
              <a:solidFill>
                <a:schemeClr val="lt1"/>
              </a:solidFill>
            </a:endParaRPr>
          </a:p>
        </p:txBody>
      </p:sp>
      <p:sp>
        <p:nvSpPr>
          <p:cNvPr id="131" name="Google Shape;131;p5"/>
          <p:cNvSpPr txBox="1">
            <a:spLocks noGrp="1"/>
          </p:cNvSpPr>
          <p:nvPr>
            <p:ph type="body" idx="1"/>
          </p:nvPr>
        </p:nvSpPr>
        <p:spPr>
          <a:xfrm>
            <a:off x="838200" y="1558559"/>
            <a:ext cx="5257799" cy="4204678"/>
          </a:xfrm>
          <a:prstGeom prst="rect">
            <a:avLst/>
          </a:prstGeom>
          <a:noFill/>
          <a:ln>
            <a:noFill/>
          </a:ln>
        </p:spPr>
        <p:txBody>
          <a:bodyPr spcFirstLastPara="1" wrap="square" lIns="91425" tIns="45700" rIns="91425" bIns="45700" anchor="t" anchorCtr="0">
            <a:normAutofit fontScale="70000" lnSpcReduction="20000"/>
          </a:bodyPr>
          <a:lstStyle/>
          <a:p>
            <a:pPr marL="0" lvl="0" indent="0" algn="just" rtl="0">
              <a:lnSpc>
                <a:spcPct val="150000"/>
              </a:lnSpc>
              <a:spcBef>
                <a:spcPts val="0"/>
              </a:spcBef>
              <a:spcAft>
                <a:spcPts val="0"/>
              </a:spcAft>
              <a:buClr>
                <a:schemeClr val="dk1"/>
              </a:buClr>
              <a:buSzPts val="1600"/>
              <a:buNone/>
            </a:pPr>
            <a:r>
              <a:rPr lang="lt-LT" dirty="0"/>
              <a:t>„3 modulis: E-mokymasis“ yra apie metodus, kurie gali būti </a:t>
            </a:r>
            <a:r>
              <a:rPr lang="lt-LT" dirty="0" err="1"/>
              <a:t>nauding</a:t>
            </a:r>
            <a:r>
              <a:rPr lang="lt-LT" dirty="0"/>
              <a:t> mokant mokinius, turinčius </a:t>
            </a:r>
            <a:r>
              <a:rPr lang="lt-LT" dirty="0" err="1"/>
              <a:t>diskalkulijos</a:t>
            </a:r>
            <a:r>
              <a:rPr lang="lt-LT" dirty="0"/>
              <a:t> sutrikimą. Bus apžvelgta, kokie mokymo ir profesiniai įgūdžiai reikalingi mokytojams, ugdant mokinius turinčius sunkumų besimokant matematikos. Pateikiamos metodinės kompetencijos, siekiant pritaikyti skirtingus požiūrius ir praktikas, veiklos pavyzdžius, mokymo metodus ir technikas skirtingų mokymosi lygių mokinių ugdymui. </a:t>
            </a:r>
            <a:endParaRPr sz="3300" dirty="0"/>
          </a:p>
        </p:txBody>
      </p:sp>
      <p:pic>
        <p:nvPicPr>
          <p:cNvPr id="8" name="Paveikslėlis 7">
            <a:extLst>
              <a:ext uri="{FF2B5EF4-FFF2-40B4-BE49-F238E27FC236}">
                <a16:creationId xmlns:a16="http://schemas.microsoft.com/office/drawing/2014/main" id="{BB9FCE54-F451-360E-9622-CEA8347D630D}"/>
              </a:ext>
            </a:extLst>
          </p:cNvPr>
          <p:cNvPicPr>
            <a:picLocks noChangeAspect="1"/>
          </p:cNvPicPr>
          <p:nvPr/>
        </p:nvPicPr>
        <p:blipFill>
          <a:blip r:embed="rId3"/>
          <a:stretch>
            <a:fillRect/>
          </a:stretch>
        </p:blipFill>
        <p:spPr>
          <a:xfrm>
            <a:off x="6370738" y="1827424"/>
            <a:ext cx="5589071" cy="2484517"/>
          </a:xfrm>
          <a:prstGeom prst="rect">
            <a:avLst/>
          </a:prstGeom>
        </p:spPr>
      </p:pic>
      <p:sp>
        <p:nvSpPr>
          <p:cNvPr id="133" name="Google Shape;133;p5"/>
          <p:cNvSpPr txBox="1">
            <a:spLocks noGrp="1"/>
          </p:cNvSpPr>
          <p:nvPr>
            <p:ph type="body" idx="2"/>
          </p:nvPr>
        </p:nvSpPr>
        <p:spPr>
          <a:xfrm>
            <a:off x="6370738" y="4404219"/>
            <a:ext cx="3247940" cy="192947"/>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ts val="1600"/>
              <a:buNone/>
            </a:pPr>
            <a:r>
              <a:rPr lang="lt-LT" sz="1200" dirty="0"/>
              <a:t>https://pixabay.com/images/search/competence/</a:t>
            </a:r>
            <a:endParaRPr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FA97E3F0-6217-6C6A-7FCD-AB90F04C71FF}"/>
              </a:ext>
            </a:extLst>
          </p:cNvPr>
          <p:cNvSpPr>
            <a:spLocks noGrp="1"/>
          </p:cNvSpPr>
          <p:nvPr>
            <p:ph type="title"/>
          </p:nvPr>
        </p:nvSpPr>
        <p:spPr>
          <a:xfrm>
            <a:off x="304799" y="57666"/>
            <a:ext cx="10598989" cy="865360"/>
          </a:xfrm>
        </p:spPr>
        <p:txBody>
          <a:bodyPr>
            <a:noAutofit/>
          </a:bodyPr>
          <a:lstStyle/>
          <a:p>
            <a:r>
              <a:rPr lang="lt-LT" sz="2000" dirty="0">
                <a:solidFill>
                  <a:schemeClr val="bg1"/>
                </a:solidFill>
              </a:rPr>
              <a:t>3 modulis: Mokymo metodai ir technikos, skirtos skirtingų mokymosi lygių mokinių ugdymui</a:t>
            </a:r>
            <a:br>
              <a:rPr lang="lt-LT" sz="2000" dirty="0">
                <a:solidFill>
                  <a:schemeClr val="bg1"/>
                </a:solidFill>
              </a:rPr>
            </a:br>
            <a:r>
              <a:rPr lang="lt-LT" sz="2000" dirty="0">
                <a:solidFill>
                  <a:schemeClr val="bg1"/>
                </a:solidFill>
              </a:rPr>
              <a:t>2. Strategijos, padedančios įveikti </a:t>
            </a:r>
            <a:r>
              <a:rPr lang="lt-LT" sz="2000" dirty="0" err="1">
                <a:solidFill>
                  <a:schemeClr val="bg1"/>
                </a:solidFill>
              </a:rPr>
              <a:t>diskalkuliją</a:t>
            </a:r>
            <a:br>
              <a:rPr lang="lt-LT" sz="2500" dirty="0">
                <a:solidFill>
                  <a:schemeClr val="bg1"/>
                </a:solidFill>
              </a:rPr>
            </a:br>
            <a:endParaRPr lang="lt-LT" sz="2500" dirty="0">
              <a:solidFill>
                <a:schemeClr val="bg1"/>
              </a:solidFill>
            </a:endParaRPr>
          </a:p>
        </p:txBody>
      </p:sp>
      <p:sp>
        <p:nvSpPr>
          <p:cNvPr id="6" name="Teksto vietos rezervavimo ženklas 5">
            <a:extLst>
              <a:ext uri="{FF2B5EF4-FFF2-40B4-BE49-F238E27FC236}">
                <a16:creationId xmlns:a16="http://schemas.microsoft.com/office/drawing/2014/main" id="{66790F04-ADAB-EAED-6E4B-531023F5479F}"/>
              </a:ext>
            </a:extLst>
          </p:cNvPr>
          <p:cNvSpPr>
            <a:spLocks noGrp="1"/>
          </p:cNvSpPr>
          <p:nvPr>
            <p:ph type="body" idx="1"/>
          </p:nvPr>
        </p:nvSpPr>
        <p:spPr>
          <a:xfrm>
            <a:off x="388189" y="1440611"/>
            <a:ext cx="6086752" cy="4157932"/>
          </a:xfrm>
        </p:spPr>
        <p:txBody>
          <a:bodyPr>
            <a:normAutofit/>
          </a:bodyPr>
          <a:lstStyle/>
          <a:p>
            <a:pPr marL="114300" indent="0">
              <a:lnSpc>
                <a:spcPct val="150000"/>
              </a:lnSpc>
              <a:buNone/>
            </a:pPr>
            <a:r>
              <a:rPr lang="lt-LT" sz="2000" dirty="0"/>
              <a:t>Specialiojo ugdymo mokytojai turi  atlikti įvairias pareigas, būdingas darbui šioje srityje:</a:t>
            </a:r>
          </a:p>
          <a:p>
            <a:pPr>
              <a:lnSpc>
                <a:spcPct val="150000"/>
              </a:lnSpc>
            </a:pPr>
            <a:r>
              <a:rPr lang="lt-LT" sz="2000" dirty="0"/>
              <a:t>rengti mokymo planus spec. poreikių mokiniams</a:t>
            </a:r>
          </a:p>
          <a:p>
            <a:pPr>
              <a:lnSpc>
                <a:spcPct val="150000"/>
              </a:lnSpc>
            </a:pPr>
            <a:r>
              <a:rPr lang="lt-LT" sz="2000" dirty="0"/>
              <a:t>koreguoti ugdymo programą, kad ji atitiktų atskirų mokinių poreikius;</a:t>
            </a:r>
          </a:p>
          <a:p>
            <a:pPr>
              <a:lnSpc>
                <a:spcPct val="150000"/>
              </a:lnSpc>
            </a:pPr>
            <a:r>
              <a:rPr lang="lt-LT" sz="2000" dirty="0"/>
              <a:t>patarti mokytojams ir tėvams</a:t>
            </a:r>
            <a:endParaRPr lang="en-US" sz="2000" dirty="0"/>
          </a:p>
        </p:txBody>
      </p:sp>
      <p:pic>
        <p:nvPicPr>
          <p:cNvPr id="8" name="Paveikslėlis 7" descr="Blackboard and yellow chairs in a classroom">
            <a:extLst>
              <a:ext uri="{FF2B5EF4-FFF2-40B4-BE49-F238E27FC236}">
                <a16:creationId xmlns:a16="http://schemas.microsoft.com/office/drawing/2014/main" id="{285843C2-8108-9741-0A0B-723CBE56DB12}"/>
              </a:ext>
            </a:extLst>
          </p:cNvPr>
          <p:cNvPicPr>
            <a:picLocks noChangeAspect="1"/>
          </p:cNvPicPr>
          <p:nvPr/>
        </p:nvPicPr>
        <p:blipFill>
          <a:blip r:embed="rId2"/>
          <a:stretch>
            <a:fillRect/>
          </a:stretch>
        </p:blipFill>
        <p:spPr>
          <a:xfrm flipH="1">
            <a:off x="6980494" y="1863306"/>
            <a:ext cx="5000697" cy="3131387"/>
          </a:xfrm>
          <a:prstGeom prst="rect">
            <a:avLst/>
          </a:prstGeom>
        </p:spPr>
      </p:pic>
      <p:sp>
        <p:nvSpPr>
          <p:cNvPr id="3" name="TextBox 2">
            <a:extLst>
              <a:ext uri="{FF2B5EF4-FFF2-40B4-BE49-F238E27FC236}">
                <a16:creationId xmlns:a16="http://schemas.microsoft.com/office/drawing/2014/main" id="{797AE5AB-3789-F013-B2D4-3CFC611F01D1}"/>
              </a:ext>
            </a:extLst>
          </p:cNvPr>
          <p:cNvSpPr txBox="1"/>
          <p:nvPr/>
        </p:nvSpPr>
        <p:spPr>
          <a:xfrm>
            <a:off x="7068065" y="5115697"/>
            <a:ext cx="5611129" cy="184666"/>
          </a:xfrm>
          <a:prstGeom prst="rect">
            <a:avLst/>
          </a:prstGeom>
          <a:noFill/>
        </p:spPr>
        <p:txBody>
          <a:bodyPr wrap="square">
            <a:spAutoFit/>
          </a:bodyPr>
          <a:lstStyle/>
          <a:p>
            <a:r>
              <a:rPr lang="lt-LT" sz="600" dirty="0"/>
              <a:t>https://pixabay.com/photos/search/</a:t>
            </a:r>
          </a:p>
        </p:txBody>
      </p:sp>
    </p:spTree>
    <p:extLst>
      <p:ext uri="{BB962C8B-B14F-4D97-AF65-F5344CB8AC3E}">
        <p14:creationId xmlns:p14="http://schemas.microsoft.com/office/powerpoint/2010/main" val="182377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
          <p:cNvSpPr txBox="1">
            <a:spLocks noGrp="1"/>
          </p:cNvSpPr>
          <p:nvPr>
            <p:ph type="title"/>
          </p:nvPr>
        </p:nvSpPr>
        <p:spPr>
          <a:xfrm>
            <a:off x="258792" y="40144"/>
            <a:ext cx="11095008"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Font typeface="Calibri"/>
              <a:buNone/>
            </a:pPr>
            <a:r>
              <a:rPr lang="lt-LT" sz="2000" dirty="0">
                <a:solidFill>
                  <a:schemeClr val="lt1"/>
                </a:solidFill>
              </a:rPr>
              <a:t>3 modulis: Mokymo metodai ir technikos, skirtos skirtingų mokymosi lygių mokinių ugdymui</a:t>
            </a:r>
            <a:br>
              <a:rPr lang="lt-LT" sz="2000" dirty="0">
                <a:solidFill>
                  <a:schemeClr val="lt1"/>
                </a:solidFill>
              </a:rPr>
            </a:br>
            <a:r>
              <a:rPr lang="lt-LT" sz="2000" dirty="0">
                <a:solidFill>
                  <a:schemeClr val="lt1"/>
                </a:solidFill>
              </a:rPr>
              <a:t>2. Strategijos, padedančios įveikti </a:t>
            </a:r>
            <a:r>
              <a:rPr lang="lt-LT" sz="2000" dirty="0" err="1">
                <a:solidFill>
                  <a:schemeClr val="lt1"/>
                </a:solidFill>
              </a:rPr>
              <a:t>diskalkuliją</a:t>
            </a:r>
            <a:endParaRPr sz="2000" b="1" dirty="0">
              <a:solidFill>
                <a:schemeClr val="lt1"/>
              </a:solidFill>
            </a:endParaRPr>
          </a:p>
        </p:txBody>
      </p:sp>
      <p:sp>
        <p:nvSpPr>
          <p:cNvPr id="3" name="TextBox 2">
            <a:extLst>
              <a:ext uri="{FF2B5EF4-FFF2-40B4-BE49-F238E27FC236}">
                <a16:creationId xmlns:a16="http://schemas.microsoft.com/office/drawing/2014/main" id="{2D06D409-46AE-F62E-F063-DB0DA859B3E9}"/>
              </a:ext>
            </a:extLst>
          </p:cNvPr>
          <p:cNvSpPr txBox="1"/>
          <p:nvPr/>
        </p:nvSpPr>
        <p:spPr>
          <a:xfrm>
            <a:off x="258792" y="1252603"/>
            <a:ext cx="4837994" cy="4955203"/>
          </a:xfrm>
          <a:prstGeom prst="rect">
            <a:avLst/>
          </a:prstGeom>
          <a:noFill/>
        </p:spPr>
        <p:txBody>
          <a:bodyPr wrap="square">
            <a:spAutoFit/>
          </a:bodyPr>
          <a:lstStyle/>
          <a:p>
            <a:pPr>
              <a:lnSpc>
                <a:spcPct val="150000"/>
              </a:lnSpc>
            </a:pPr>
            <a:r>
              <a:rPr lang="lt-LT" sz="2400" dirty="0">
                <a:latin typeface="Calibri" panose="020F0502020204030204" pitchFamily="34" charset="0"/>
                <a:ea typeface="Calibri" panose="020F0502020204030204" pitchFamily="34" charset="0"/>
                <a:cs typeface="Calibri" panose="020F0502020204030204" pitchFamily="34" charset="0"/>
              </a:rPr>
              <a:t>Mokytojai, dirbantys su </a:t>
            </a:r>
            <a:r>
              <a:rPr lang="lt-LT" sz="2400" dirty="0" err="1">
                <a:latin typeface="Calibri" panose="020F0502020204030204" pitchFamily="34" charset="0"/>
                <a:ea typeface="Calibri" panose="020F0502020204030204" pitchFamily="34" charset="0"/>
                <a:cs typeface="Calibri" panose="020F0502020204030204" pitchFamily="34" charset="0"/>
              </a:rPr>
              <a:t>mokiniais,turinčiais</a:t>
            </a:r>
            <a:r>
              <a:rPr lang="lt-LT" sz="2400" dirty="0">
                <a:latin typeface="Calibri" panose="020F0502020204030204" pitchFamily="34" charset="0"/>
                <a:ea typeface="Calibri" panose="020F0502020204030204" pitchFamily="34" charset="0"/>
                <a:cs typeface="Calibri" panose="020F0502020204030204" pitchFamily="34" charset="0"/>
              </a:rPr>
              <a:t> </a:t>
            </a:r>
            <a:r>
              <a:rPr lang="lt-LT" sz="2400" dirty="0" err="1">
                <a:latin typeface="Calibri" panose="020F0502020204030204" pitchFamily="34" charset="0"/>
                <a:ea typeface="Calibri" panose="020F0502020204030204" pitchFamily="34" charset="0"/>
                <a:cs typeface="Calibri" panose="020F0502020204030204" pitchFamily="34" charset="0"/>
              </a:rPr>
              <a:t>diskalkulijos</a:t>
            </a:r>
            <a:r>
              <a:rPr lang="lt-LT" sz="2400" dirty="0">
                <a:latin typeface="Calibri" panose="020F0502020204030204" pitchFamily="34" charset="0"/>
                <a:ea typeface="Calibri" panose="020F0502020204030204" pitchFamily="34" charset="0"/>
                <a:cs typeface="Calibri" panose="020F0502020204030204" pitchFamily="34" charset="0"/>
              </a:rPr>
              <a:t> sutrikimą, turėtų naudoti kelių pojūčių mokymo metodus, kurie gali būti labai naudingi, nes apima regos, klausos, lytėjimo ir judėjimo naudojimą, padedant mokiniams mokytis ir įsiminti informaciją.</a:t>
            </a:r>
          </a:p>
          <a:p>
            <a:endParaRPr lang="lt-LT" sz="2800" dirty="0"/>
          </a:p>
        </p:txBody>
      </p:sp>
      <p:pic>
        <p:nvPicPr>
          <p:cNvPr id="4" name="Paveikslėlis 3">
            <a:extLst>
              <a:ext uri="{FF2B5EF4-FFF2-40B4-BE49-F238E27FC236}">
                <a16:creationId xmlns:a16="http://schemas.microsoft.com/office/drawing/2014/main" id="{A72F6F44-8833-0940-CF00-E199B406CEA5}"/>
              </a:ext>
            </a:extLst>
          </p:cNvPr>
          <p:cNvPicPr>
            <a:picLocks noChangeAspect="1"/>
          </p:cNvPicPr>
          <p:nvPr/>
        </p:nvPicPr>
        <p:blipFill>
          <a:blip r:embed="rId3"/>
          <a:stretch>
            <a:fillRect/>
          </a:stretch>
        </p:blipFill>
        <p:spPr>
          <a:xfrm>
            <a:off x="5332827" y="1384183"/>
            <a:ext cx="6251669" cy="3271707"/>
          </a:xfrm>
          <a:prstGeom prst="rect">
            <a:avLst/>
          </a:prstGeom>
        </p:spPr>
      </p:pic>
      <p:sp>
        <p:nvSpPr>
          <p:cNvPr id="6" name="TextBox 5">
            <a:extLst>
              <a:ext uri="{FF2B5EF4-FFF2-40B4-BE49-F238E27FC236}">
                <a16:creationId xmlns:a16="http://schemas.microsoft.com/office/drawing/2014/main" id="{FA3444BA-CC22-03A9-6809-2097257F6D9B}"/>
              </a:ext>
            </a:extLst>
          </p:cNvPr>
          <p:cNvSpPr txBox="1"/>
          <p:nvPr/>
        </p:nvSpPr>
        <p:spPr>
          <a:xfrm>
            <a:off x="5332828" y="4966283"/>
            <a:ext cx="5395992" cy="169277"/>
          </a:xfrm>
          <a:prstGeom prst="rect">
            <a:avLst/>
          </a:prstGeom>
          <a:noFill/>
        </p:spPr>
        <p:txBody>
          <a:bodyPr wrap="square">
            <a:spAutoFit/>
          </a:bodyPr>
          <a:lstStyle/>
          <a:p>
            <a:r>
              <a:rPr lang="lt-LT" sz="500" dirty="0"/>
              <a:t>https://www.thedyslexiaclassroom.com/blog/multi-sensory-instruction-moving-beyond-the-sand-tray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0D3AB1AA-5D2C-75C9-6F8C-4E2BBC8130FD}"/>
              </a:ext>
            </a:extLst>
          </p:cNvPr>
          <p:cNvSpPr>
            <a:spLocks noGrp="1"/>
          </p:cNvSpPr>
          <p:nvPr>
            <p:ph type="title"/>
          </p:nvPr>
        </p:nvSpPr>
        <p:spPr>
          <a:xfrm>
            <a:off x="155275" y="31253"/>
            <a:ext cx="11198525" cy="875609"/>
          </a:xfrm>
        </p:spPr>
        <p:txBody>
          <a:bodyPr>
            <a:noAutofit/>
          </a:bodyPr>
          <a:lstStyle/>
          <a:p>
            <a:r>
              <a:rPr lang="lt-LT" sz="2000" dirty="0">
                <a:solidFill>
                  <a:schemeClr val="bg1"/>
                </a:solidFill>
              </a:rPr>
              <a:t>3 modulis: Mokymo metodai ir technikos, skirtos skirtingų mokymosi lygių mokinių ugdymui</a:t>
            </a:r>
            <a:br>
              <a:rPr lang="lt-LT" sz="2000" dirty="0">
                <a:solidFill>
                  <a:schemeClr val="bg1"/>
                </a:solidFill>
              </a:rPr>
            </a:br>
            <a:r>
              <a:rPr lang="lt-LT" sz="2000" dirty="0">
                <a:solidFill>
                  <a:schemeClr val="bg1"/>
                </a:solidFill>
              </a:rPr>
              <a:t>2. Strategijos, padedančios įveikti </a:t>
            </a:r>
            <a:r>
              <a:rPr lang="lt-LT" sz="2000" dirty="0" err="1">
                <a:solidFill>
                  <a:schemeClr val="bg1"/>
                </a:solidFill>
              </a:rPr>
              <a:t>diskalkuliją</a:t>
            </a:r>
            <a:endParaRPr lang="lt-LT" sz="2000" dirty="0">
              <a:solidFill>
                <a:schemeClr val="bg1"/>
              </a:solidFill>
            </a:endParaRPr>
          </a:p>
        </p:txBody>
      </p:sp>
      <p:sp>
        <p:nvSpPr>
          <p:cNvPr id="6" name="Teksto vietos rezervavimo ženklas 5">
            <a:extLst>
              <a:ext uri="{FF2B5EF4-FFF2-40B4-BE49-F238E27FC236}">
                <a16:creationId xmlns:a16="http://schemas.microsoft.com/office/drawing/2014/main" id="{47ED4A1B-3421-524D-C97D-297B6D0DB7F1}"/>
              </a:ext>
            </a:extLst>
          </p:cNvPr>
          <p:cNvSpPr>
            <a:spLocks noGrp="1"/>
          </p:cNvSpPr>
          <p:nvPr>
            <p:ph type="body" idx="1"/>
          </p:nvPr>
        </p:nvSpPr>
        <p:spPr>
          <a:xfrm>
            <a:off x="326479" y="1143230"/>
            <a:ext cx="5651866" cy="5017529"/>
          </a:xfrm>
        </p:spPr>
        <p:txBody>
          <a:bodyPr>
            <a:normAutofit/>
          </a:bodyPr>
          <a:lstStyle/>
          <a:p>
            <a:pPr marL="114300" indent="0">
              <a:lnSpc>
                <a:spcPct val="150000"/>
              </a:lnSpc>
              <a:buNone/>
            </a:pPr>
            <a:r>
              <a:rPr lang="lt-LT" sz="2400" dirty="0">
                <a:latin typeface="Calibri" panose="020F0502020204030204" pitchFamily="34" charset="0"/>
                <a:ea typeface="Calibri" panose="020F0502020204030204" pitchFamily="34" charset="0"/>
                <a:cs typeface="Calibri" panose="020F0502020204030204" pitchFamily="34" charset="0"/>
              </a:rPr>
              <a:t>Norėdami padėti vaikams, turintiems </a:t>
            </a:r>
            <a:r>
              <a:rPr lang="lt-LT" sz="2400" dirty="0" err="1">
                <a:latin typeface="Calibri" panose="020F0502020204030204" pitchFamily="34" charset="0"/>
                <a:ea typeface="Calibri" panose="020F0502020204030204" pitchFamily="34" charset="0"/>
                <a:cs typeface="Calibri" panose="020F0502020204030204" pitchFamily="34" charset="0"/>
              </a:rPr>
              <a:t>diskalkulijos</a:t>
            </a:r>
            <a:r>
              <a:rPr lang="lt-LT" sz="2400" dirty="0">
                <a:latin typeface="Calibri" panose="020F0502020204030204" pitchFamily="34" charset="0"/>
                <a:ea typeface="Calibri" panose="020F0502020204030204" pitchFamily="34" charset="0"/>
                <a:cs typeface="Calibri" panose="020F0502020204030204" pitchFamily="34" charset="0"/>
              </a:rPr>
              <a:t> sutrikimą, mokytojai turi jiems skirti pakankamai laiko užduoties supratimui ir atlikimui. </a:t>
            </a:r>
          </a:p>
        </p:txBody>
      </p:sp>
      <p:pic>
        <p:nvPicPr>
          <p:cNvPr id="7" name="Paveikslėlis 6">
            <a:extLst>
              <a:ext uri="{FF2B5EF4-FFF2-40B4-BE49-F238E27FC236}">
                <a16:creationId xmlns:a16="http://schemas.microsoft.com/office/drawing/2014/main" id="{C1F3AE2E-030E-4BCA-A9B0-B8532E9C6415}"/>
              </a:ext>
            </a:extLst>
          </p:cNvPr>
          <p:cNvPicPr>
            <a:picLocks noChangeAspect="1"/>
          </p:cNvPicPr>
          <p:nvPr/>
        </p:nvPicPr>
        <p:blipFill>
          <a:blip r:embed="rId2"/>
          <a:stretch>
            <a:fillRect/>
          </a:stretch>
        </p:blipFill>
        <p:spPr>
          <a:xfrm>
            <a:off x="6364730" y="1457863"/>
            <a:ext cx="4875605" cy="3226279"/>
          </a:xfrm>
          <a:prstGeom prst="rect">
            <a:avLst/>
          </a:prstGeom>
        </p:spPr>
      </p:pic>
      <p:sp>
        <p:nvSpPr>
          <p:cNvPr id="9" name="TextBox 8">
            <a:extLst>
              <a:ext uri="{FF2B5EF4-FFF2-40B4-BE49-F238E27FC236}">
                <a16:creationId xmlns:a16="http://schemas.microsoft.com/office/drawing/2014/main" id="{F27219DC-9869-1419-35B9-47F5CDEAF322}"/>
              </a:ext>
            </a:extLst>
          </p:cNvPr>
          <p:cNvSpPr txBox="1"/>
          <p:nvPr/>
        </p:nvSpPr>
        <p:spPr>
          <a:xfrm>
            <a:off x="5827271" y="4684142"/>
            <a:ext cx="6107502" cy="169277"/>
          </a:xfrm>
          <a:prstGeom prst="rect">
            <a:avLst/>
          </a:prstGeom>
          <a:noFill/>
        </p:spPr>
        <p:txBody>
          <a:bodyPr wrap="square">
            <a:spAutoFit/>
          </a:bodyPr>
          <a:lstStyle/>
          <a:p>
            <a:r>
              <a:rPr lang="lt-LT" sz="500" dirty="0"/>
              <a:t>https://pixabay.com/photos/people-child-school-genius-316506/</a:t>
            </a:r>
          </a:p>
        </p:txBody>
      </p:sp>
    </p:spTree>
    <p:extLst>
      <p:ext uri="{BB962C8B-B14F-4D97-AF65-F5344CB8AC3E}">
        <p14:creationId xmlns:p14="http://schemas.microsoft.com/office/powerpoint/2010/main" val="3001760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25789B7D-6004-677D-CEE5-988F7B12351A}"/>
              </a:ext>
            </a:extLst>
          </p:cNvPr>
          <p:cNvSpPr>
            <a:spLocks noGrp="1"/>
          </p:cNvSpPr>
          <p:nvPr>
            <p:ph type="title"/>
          </p:nvPr>
        </p:nvSpPr>
        <p:spPr>
          <a:xfrm>
            <a:off x="55660" y="208763"/>
            <a:ext cx="11029284" cy="541736"/>
          </a:xfrm>
        </p:spPr>
        <p:txBody>
          <a:bodyPr>
            <a:noAutofit/>
          </a:bodyPr>
          <a:lstStyle/>
          <a:p>
            <a:r>
              <a:rPr lang="lt-LT" sz="2000" dirty="0">
                <a:solidFill>
                  <a:schemeClr val="bg1"/>
                </a:solidFill>
              </a:rPr>
              <a:t>3 modulis: Mokymo metodai ir technikos, skirtos skirtingų mokymosi lygių mokinių ugdymui</a:t>
            </a:r>
            <a:br>
              <a:rPr lang="lt-LT" sz="2000" dirty="0">
                <a:solidFill>
                  <a:schemeClr val="bg1"/>
                </a:solidFill>
              </a:rPr>
            </a:br>
            <a:r>
              <a:rPr lang="lt-LT" sz="2000" dirty="0">
                <a:solidFill>
                  <a:schemeClr val="bg1"/>
                </a:solidFill>
              </a:rPr>
              <a:t>2. Strategijos, padedančios įveikti </a:t>
            </a:r>
            <a:r>
              <a:rPr lang="lt-LT" sz="2000" dirty="0" err="1">
                <a:solidFill>
                  <a:schemeClr val="bg1"/>
                </a:solidFill>
              </a:rPr>
              <a:t>diskalkuliją</a:t>
            </a:r>
            <a:endParaRPr lang="lt-LT" sz="2000" dirty="0">
              <a:solidFill>
                <a:schemeClr val="bg1"/>
              </a:solidFill>
            </a:endParaRPr>
          </a:p>
        </p:txBody>
      </p:sp>
      <p:sp>
        <p:nvSpPr>
          <p:cNvPr id="5" name="Teksto vietos rezervavimo ženklas 4">
            <a:extLst>
              <a:ext uri="{FF2B5EF4-FFF2-40B4-BE49-F238E27FC236}">
                <a16:creationId xmlns:a16="http://schemas.microsoft.com/office/drawing/2014/main" id="{6D562243-BE69-0183-AA6D-91231C2C118A}"/>
              </a:ext>
            </a:extLst>
          </p:cNvPr>
          <p:cNvSpPr>
            <a:spLocks noGrp="1"/>
          </p:cNvSpPr>
          <p:nvPr>
            <p:ph type="body" idx="1"/>
          </p:nvPr>
        </p:nvSpPr>
        <p:spPr>
          <a:xfrm>
            <a:off x="431322" y="1262500"/>
            <a:ext cx="4418974" cy="4845001"/>
          </a:xfrm>
        </p:spPr>
        <p:txBody>
          <a:bodyPr>
            <a:normAutofit fontScale="92500"/>
          </a:bodyPr>
          <a:lstStyle/>
          <a:p>
            <a:pPr marL="114300" indent="0">
              <a:lnSpc>
                <a:spcPct val="150000"/>
              </a:lnSpc>
              <a:buNone/>
            </a:pPr>
            <a:r>
              <a:rPr lang="lt-LT" sz="2400" dirty="0">
                <a:latin typeface="Calibri" panose="020F0502020204030204" pitchFamily="34" charset="0"/>
                <a:ea typeface="Calibri" panose="020F0502020204030204" pitchFamily="34" charset="0"/>
                <a:cs typeface="Calibri" panose="020F0502020204030204" pitchFamily="34" charset="0"/>
              </a:rPr>
              <a:t>Mokiniams, turintiems </a:t>
            </a:r>
            <a:r>
              <a:rPr lang="lt-LT" sz="2400" dirty="0" err="1">
                <a:latin typeface="Calibri" panose="020F0502020204030204" pitchFamily="34" charset="0"/>
                <a:ea typeface="Calibri" panose="020F0502020204030204" pitchFamily="34" charset="0"/>
                <a:cs typeface="Calibri" panose="020F0502020204030204" pitchFamily="34" charset="0"/>
              </a:rPr>
              <a:t>diskalkulijos</a:t>
            </a:r>
            <a:r>
              <a:rPr lang="lt-LT" sz="2400" dirty="0">
                <a:latin typeface="Calibri" panose="020F0502020204030204" pitchFamily="34" charset="0"/>
                <a:ea typeface="Calibri" panose="020F0502020204030204" pitchFamily="34" charset="0"/>
                <a:cs typeface="Calibri" panose="020F0502020204030204" pitchFamily="34" charset="0"/>
              </a:rPr>
              <a:t> sutrikimą, dažnai būna sunku prisiminti pagrindinius faktus. Taigi, mokymo metu yra labai svarbu pateikti aiškius matematikos veiksmų žingsnius ir naudoti strategijas, kurios padeda asmeniui suvokti ir įsisavinti matematikos sąvokas. </a:t>
            </a:r>
          </a:p>
        </p:txBody>
      </p:sp>
      <p:pic>
        <p:nvPicPr>
          <p:cNvPr id="6" name="Paveikslėlis 5">
            <a:extLst>
              <a:ext uri="{FF2B5EF4-FFF2-40B4-BE49-F238E27FC236}">
                <a16:creationId xmlns:a16="http://schemas.microsoft.com/office/drawing/2014/main" id="{DFAC8C6E-8B04-1C3C-93D6-817E13137165}"/>
              </a:ext>
            </a:extLst>
          </p:cNvPr>
          <p:cNvPicPr>
            <a:picLocks noChangeAspect="1"/>
          </p:cNvPicPr>
          <p:nvPr/>
        </p:nvPicPr>
        <p:blipFill>
          <a:blip r:embed="rId2"/>
          <a:stretch>
            <a:fillRect/>
          </a:stretch>
        </p:blipFill>
        <p:spPr>
          <a:xfrm>
            <a:off x="5814204" y="1414732"/>
            <a:ext cx="4119221" cy="3082685"/>
          </a:xfrm>
          <a:prstGeom prst="rect">
            <a:avLst/>
          </a:prstGeom>
        </p:spPr>
      </p:pic>
      <p:sp>
        <p:nvSpPr>
          <p:cNvPr id="10" name="TextBox 9">
            <a:extLst>
              <a:ext uri="{FF2B5EF4-FFF2-40B4-BE49-F238E27FC236}">
                <a16:creationId xmlns:a16="http://schemas.microsoft.com/office/drawing/2014/main" id="{041E96D5-0CF3-9240-9BF6-3916CD8771E8}"/>
              </a:ext>
            </a:extLst>
          </p:cNvPr>
          <p:cNvSpPr txBox="1"/>
          <p:nvPr/>
        </p:nvSpPr>
        <p:spPr>
          <a:xfrm>
            <a:off x="5814204" y="4697510"/>
            <a:ext cx="4477109" cy="184666"/>
          </a:xfrm>
          <a:prstGeom prst="rect">
            <a:avLst/>
          </a:prstGeom>
          <a:noFill/>
        </p:spPr>
        <p:txBody>
          <a:bodyPr wrap="square">
            <a:spAutoFit/>
          </a:bodyPr>
          <a:lstStyle/>
          <a:p>
            <a:r>
              <a:rPr lang="lt-LT" sz="600" dirty="0"/>
              <a:t>https://pixabay.com/photos/search/remember%20information/</a:t>
            </a:r>
          </a:p>
        </p:txBody>
      </p:sp>
    </p:spTree>
    <p:extLst>
      <p:ext uri="{BB962C8B-B14F-4D97-AF65-F5344CB8AC3E}">
        <p14:creationId xmlns:p14="http://schemas.microsoft.com/office/powerpoint/2010/main" val="190227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04D4E301-808B-FA23-A3FE-2A81B1C2B2DB}"/>
              </a:ext>
            </a:extLst>
          </p:cNvPr>
          <p:cNvSpPr>
            <a:spLocks noGrp="1"/>
          </p:cNvSpPr>
          <p:nvPr>
            <p:ph type="title"/>
          </p:nvPr>
        </p:nvSpPr>
        <p:spPr>
          <a:xfrm>
            <a:off x="319177" y="0"/>
            <a:ext cx="11034623" cy="906862"/>
          </a:xfrm>
        </p:spPr>
        <p:txBody>
          <a:bodyPr>
            <a:noAutofit/>
          </a:bodyPr>
          <a:lstStyle/>
          <a:p>
            <a:r>
              <a:rPr lang="lt-LT" sz="2000" dirty="0">
                <a:solidFill>
                  <a:schemeClr val="bg1"/>
                </a:solidFill>
              </a:rPr>
              <a:t>3 modulis: Mokymo metodai ir technikos, skirtos skirtingų mokymosi lygių mokinių ugdymui</a:t>
            </a:r>
            <a:br>
              <a:rPr lang="lt-LT" sz="2000" dirty="0">
                <a:solidFill>
                  <a:schemeClr val="bg1"/>
                </a:solidFill>
              </a:rPr>
            </a:br>
            <a:r>
              <a:rPr lang="lt-LT" sz="2000" dirty="0">
                <a:solidFill>
                  <a:schemeClr val="bg1"/>
                </a:solidFill>
              </a:rPr>
              <a:t>2. Strategijos, padedančios įveikti </a:t>
            </a:r>
            <a:r>
              <a:rPr lang="lt-LT" sz="2000" dirty="0" err="1">
                <a:solidFill>
                  <a:schemeClr val="bg1"/>
                </a:solidFill>
              </a:rPr>
              <a:t>diskalkuliją</a:t>
            </a:r>
            <a:endParaRPr lang="lt-LT" sz="2000" dirty="0">
              <a:solidFill>
                <a:schemeClr val="bg1"/>
              </a:solidFill>
            </a:endParaRPr>
          </a:p>
        </p:txBody>
      </p:sp>
      <p:sp>
        <p:nvSpPr>
          <p:cNvPr id="6" name="Teksto vietos rezervavimo ženklas 5">
            <a:extLst>
              <a:ext uri="{FF2B5EF4-FFF2-40B4-BE49-F238E27FC236}">
                <a16:creationId xmlns:a16="http://schemas.microsoft.com/office/drawing/2014/main" id="{8C98E69D-DB2A-A2FC-23DD-C4E5A6E0BA9A}"/>
              </a:ext>
            </a:extLst>
          </p:cNvPr>
          <p:cNvSpPr>
            <a:spLocks noGrp="1"/>
          </p:cNvSpPr>
          <p:nvPr>
            <p:ph type="body" idx="1"/>
          </p:nvPr>
        </p:nvSpPr>
        <p:spPr>
          <a:xfrm>
            <a:off x="439947" y="1262501"/>
            <a:ext cx="10913853" cy="4688638"/>
          </a:xfrm>
        </p:spPr>
        <p:txBody>
          <a:bodyPr/>
          <a:lstStyle/>
          <a:p>
            <a:pPr marL="114300" indent="0">
              <a:lnSpc>
                <a:spcPct val="150000"/>
              </a:lnSpc>
              <a:buNone/>
            </a:pPr>
            <a:r>
              <a:rPr lang="lt-LT" sz="2400" dirty="0"/>
              <a:t>Viena iš pagrindinių vaikų, turinčių </a:t>
            </a:r>
            <a:r>
              <a:rPr lang="lt-LT" sz="2400" dirty="0" err="1"/>
              <a:t>diskalkulijos</a:t>
            </a:r>
            <a:r>
              <a:rPr lang="lt-LT" sz="2400" dirty="0"/>
              <a:t> sutrikimą, probleminių sričių yra skaičių, matematinių ženklų ar skaičių simbolių atpažinimas. Jų stiprybė – puikus vizualus mąstymas.</a:t>
            </a:r>
            <a:endParaRPr lang="lt-LT" dirty="0"/>
          </a:p>
        </p:txBody>
      </p:sp>
      <p:pic>
        <p:nvPicPr>
          <p:cNvPr id="7" name="Paveikslėlis 6">
            <a:extLst>
              <a:ext uri="{FF2B5EF4-FFF2-40B4-BE49-F238E27FC236}">
                <a16:creationId xmlns:a16="http://schemas.microsoft.com/office/drawing/2014/main" id="{FC0E37C3-2D27-12B9-F36C-0F843A66CD08}"/>
              </a:ext>
            </a:extLst>
          </p:cNvPr>
          <p:cNvPicPr>
            <a:picLocks noChangeAspect="1"/>
          </p:cNvPicPr>
          <p:nvPr/>
        </p:nvPicPr>
        <p:blipFill>
          <a:blip r:embed="rId2"/>
          <a:stretch>
            <a:fillRect/>
          </a:stretch>
        </p:blipFill>
        <p:spPr>
          <a:xfrm>
            <a:off x="3554419" y="3225426"/>
            <a:ext cx="4026659" cy="1394985"/>
          </a:xfrm>
          <a:prstGeom prst="rect">
            <a:avLst/>
          </a:prstGeom>
        </p:spPr>
      </p:pic>
      <p:sp>
        <p:nvSpPr>
          <p:cNvPr id="9" name="TextBox 8">
            <a:extLst>
              <a:ext uri="{FF2B5EF4-FFF2-40B4-BE49-F238E27FC236}">
                <a16:creationId xmlns:a16="http://schemas.microsoft.com/office/drawing/2014/main" id="{1C39A0A2-F7DC-1477-36E2-844023EA9DBE}"/>
              </a:ext>
            </a:extLst>
          </p:cNvPr>
          <p:cNvSpPr txBox="1"/>
          <p:nvPr/>
        </p:nvSpPr>
        <p:spPr>
          <a:xfrm>
            <a:off x="752653" y="4798231"/>
            <a:ext cx="10686691" cy="1143070"/>
          </a:xfrm>
          <a:prstGeom prst="rect">
            <a:avLst/>
          </a:prstGeom>
          <a:noFill/>
        </p:spPr>
        <p:txBody>
          <a:bodyPr wrap="square">
            <a:spAutoFit/>
          </a:bodyPr>
          <a:lstStyle/>
          <a:p>
            <a:pPr>
              <a:lnSpc>
                <a:spcPct val="150000"/>
              </a:lnSpc>
            </a:pPr>
            <a:r>
              <a:rPr lang="lt-LT" sz="2400" dirty="0">
                <a:latin typeface="Calibri" panose="020F0502020204030204" pitchFamily="34" charset="0"/>
                <a:ea typeface="Calibri" panose="020F0502020204030204" pitchFamily="34" charset="0"/>
                <a:cs typeface="Calibri" panose="020F0502020204030204" pitchFamily="34" charset="0"/>
              </a:rPr>
              <a:t>Dailės terapija – vienas geriausių būdų išspręsti pagrindinę </a:t>
            </a:r>
            <a:r>
              <a:rPr lang="lt-LT" sz="2400" dirty="0" err="1">
                <a:latin typeface="Calibri" panose="020F0502020204030204" pitchFamily="34" charset="0"/>
                <a:ea typeface="Calibri" panose="020F0502020204030204" pitchFamily="34" charset="0"/>
                <a:cs typeface="Calibri" panose="020F0502020204030204" pitchFamily="34" charset="0"/>
              </a:rPr>
              <a:t>diskalkulija</a:t>
            </a:r>
            <a:r>
              <a:rPr lang="lt-LT" sz="2400" dirty="0">
                <a:latin typeface="Calibri" panose="020F0502020204030204" pitchFamily="34" charset="0"/>
                <a:ea typeface="Calibri" panose="020F0502020204030204" pitchFamily="34" charset="0"/>
                <a:cs typeface="Calibri" panose="020F0502020204030204" pitchFamily="34" charset="0"/>
              </a:rPr>
              <a:t> sergančių vaikų problemą!</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0259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98D7E1A9-EC63-CA1F-8B38-481A6A8DCCC6}"/>
              </a:ext>
            </a:extLst>
          </p:cNvPr>
          <p:cNvSpPr>
            <a:spLocks noGrp="1"/>
          </p:cNvSpPr>
          <p:nvPr>
            <p:ph type="title"/>
          </p:nvPr>
        </p:nvSpPr>
        <p:spPr>
          <a:xfrm>
            <a:off x="166977" y="-1"/>
            <a:ext cx="11186823" cy="929147"/>
          </a:xfrm>
        </p:spPr>
        <p:txBody>
          <a:bodyPr>
            <a:normAutofit fontScale="90000"/>
          </a:bodyPr>
          <a:lstStyle/>
          <a:p>
            <a:r>
              <a:rPr lang="lt-LT" sz="2500" dirty="0">
                <a:solidFill>
                  <a:schemeClr val="bg1"/>
                </a:solidFill>
              </a:rPr>
              <a:t>3 modulis: Mokymo metodai ir technikos, skirtos skirtingų mokymosi lygių mokinių ugdymui</a:t>
            </a:r>
            <a:br>
              <a:rPr lang="lt-LT" sz="2500" dirty="0">
                <a:solidFill>
                  <a:schemeClr val="bg1"/>
                </a:solidFill>
              </a:rPr>
            </a:br>
            <a:r>
              <a:rPr lang="lt-LT" sz="2500" dirty="0">
                <a:solidFill>
                  <a:schemeClr val="bg1"/>
                </a:solidFill>
              </a:rPr>
              <a:t>2. Strategijos, padedančios įveikti </a:t>
            </a:r>
            <a:r>
              <a:rPr lang="lt-LT" sz="2500" dirty="0" err="1">
                <a:solidFill>
                  <a:schemeClr val="bg1"/>
                </a:solidFill>
              </a:rPr>
              <a:t>diskalkuliją</a:t>
            </a:r>
            <a:endParaRPr lang="lt-LT" sz="2500" dirty="0">
              <a:solidFill>
                <a:schemeClr val="bg1"/>
              </a:solidFill>
            </a:endParaRPr>
          </a:p>
        </p:txBody>
      </p:sp>
      <p:sp>
        <p:nvSpPr>
          <p:cNvPr id="5" name="Teksto vietos rezervavimo ženklas 4">
            <a:extLst>
              <a:ext uri="{FF2B5EF4-FFF2-40B4-BE49-F238E27FC236}">
                <a16:creationId xmlns:a16="http://schemas.microsoft.com/office/drawing/2014/main" id="{8FF3A729-C3CD-FF44-0982-CFD8C480D4BB}"/>
              </a:ext>
            </a:extLst>
          </p:cNvPr>
          <p:cNvSpPr>
            <a:spLocks noGrp="1"/>
          </p:cNvSpPr>
          <p:nvPr>
            <p:ph type="body" idx="1"/>
          </p:nvPr>
        </p:nvSpPr>
        <p:spPr>
          <a:xfrm>
            <a:off x="77637" y="1104181"/>
            <a:ext cx="7556739" cy="5003321"/>
          </a:xfrm>
        </p:spPr>
        <p:txBody>
          <a:bodyPr>
            <a:normAutofit/>
          </a:bodyPr>
          <a:lstStyle/>
          <a:p>
            <a:pPr marL="114300" indent="0">
              <a:lnSpc>
                <a:spcPct val="150000"/>
              </a:lnSpc>
              <a:buNone/>
            </a:pPr>
            <a:r>
              <a:rPr lang="lt-LT" sz="2000" dirty="0"/>
              <a:t>Mokymo ir mokymosi procese turi būti naudojami kūrybiniai metodai. Pavyzdžiui, mokyti galima naudojant:</a:t>
            </a:r>
          </a:p>
          <a:p>
            <a:pPr marL="114300" indent="0">
              <a:lnSpc>
                <a:spcPct val="150000"/>
              </a:lnSpc>
              <a:buNone/>
            </a:pPr>
            <a:r>
              <a:rPr lang="lt-LT" sz="2000" dirty="0"/>
              <a:t>- pirštus ar kitas skaičiavimo priemonės;</a:t>
            </a:r>
          </a:p>
          <a:p>
            <a:pPr>
              <a:lnSpc>
                <a:spcPct val="150000"/>
              </a:lnSpc>
              <a:buFontTx/>
              <a:buChar char="-"/>
            </a:pPr>
            <a:r>
              <a:rPr lang="lt-LT" sz="2000" dirty="0"/>
              <a:t>natūralias medžiagas: švitrinis popierius ar kitas tekstūruotas popierius; </a:t>
            </a:r>
          </a:p>
          <a:p>
            <a:pPr>
              <a:lnSpc>
                <a:spcPct val="150000"/>
              </a:lnSpc>
              <a:buFontTx/>
              <a:buChar char="-"/>
            </a:pPr>
            <a:r>
              <a:rPr lang="lt-LT" sz="2000" dirty="0"/>
              <a:t>spalvotus pieštukus atskiroms užduotims atlikti;</a:t>
            </a:r>
          </a:p>
          <a:p>
            <a:pPr marL="114300" indent="0">
              <a:lnSpc>
                <a:spcPct val="150000"/>
              </a:lnSpc>
              <a:buNone/>
            </a:pPr>
            <a:r>
              <a:rPr lang="lt-LT" sz="2000" dirty="0"/>
              <a:t>- ritmą ir muziką, eilėraščius ir pasakojimus, kurie yra  skirti mokyti matematinių  sąvokų.</a:t>
            </a:r>
            <a:endParaRPr lang="en-US" dirty="0"/>
          </a:p>
          <a:p>
            <a:pPr marL="114300" indent="0">
              <a:buNone/>
            </a:pPr>
            <a:endParaRPr lang="lt-LT" dirty="0"/>
          </a:p>
        </p:txBody>
      </p:sp>
      <p:pic>
        <p:nvPicPr>
          <p:cNvPr id="8" name="Paveikslėlis 7">
            <a:extLst>
              <a:ext uri="{FF2B5EF4-FFF2-40B4-BE49-F238E27FC236}">
                <a16:creationId xmlns:a16="http://schemas.microsoft.com/office/drawing/2014/main" id="{8FB268D1-60B1-BBC0-9ABC-7F19112796FE}"/>
              </a:ext>
            </a:extLst>
          </p:cNvPr>
          <p:cNvPicPr>
            <a:picLocks noChangeAspect="1"/>
          </p:cNvPicPr>
          <p:nvPr/>
        </p:nvPicPr>
        <p:blipFill>
          <a:blip r:embed="rId2"/>
          <a:stretch>
            <a:fillRect/>
          </a:stretch>
        </p:blipFill>
        <p:spPr>
          <a:xfrm>
            <a:off x="8343699" y="1825625"/>
            <a:ext cx="2096564" cy="3743864"/>
          </a:xfrm>
          <a:prstGeom prst="rect">
            <a:avLst/>
          </a:prstGeom>
        </p:spPr>
      </p:pic>
      <p:sp>
        <p:nvSpPr>
          <p:cNvPr id="6" name="Teksto vietos rezervavimo ženklas 5">
            <a:extLst>
              <a:ext uri="{FF2B5EF4-FFF2-40B4-BE49-F238E27FC236}">
                <a16:creationId xmlns:a16="http://schemas.microsoft.com/office/drawing/2014/main" id="{E191FEB7-D248-8D53-7175-1BE56CE2E32A}"/>
              </a:ext>
            </a:extLst>
          </p:cNvPr>
          <p:cNvSpPr>
            <a:spLocks noGrp="1"/>
          </p:cNvSpPr>
          <p:nvPr>
            <p:ph type="body" idx="2"/>
          </p:nvPr>
        </p:nvSpPr>
        <p:spPr>
          <a:xfrm>
            <a:off x="8212347" y="1457865"/>
            <a:ext cx="2424024" cy="4470988"/>
          </a:xfrm>
        </p:spPr>
        <p:txBody>
          <a:bodyPr/>
          <a:lstStyle/>
          <a:p>
            <a:endParaRPr lang="lt-LT" dirty="0"/>
          </a:p>
        </p:txBody>
      </p:sp>
      <p:sp>
        <p:nvSpPr>
          <p:cNvPr id="3" name="TextBox 2">
            <a:extLst>
              <a:ext uri="{FF2B5EF4-FFF2-40B4-BE49-F238E27FC236}">
                <a16:creationId xmlns:a16="http://schemas.microsoft.com/office/drawing/2014/main" id="{3D486937-73A3-0B2D-3D5E-674281CECB7A}"/>
              </a:ext>
            </a:extLst>
          </p:cNvPr>
          <p:cNvSpPr txBox="1"/>
          <p:nvPr/>
        </p:nvSpPr>
        <p:spPr>
          <a:xfrm>
            <a:off x="8007177" y="5928853"/>
            <a:ext cx="3113903" cy="169277"/>
          </a:xfrm>
          <a:prstGeom prst="rect">
            <a:avLst/>
          </a:prstGeom>
          <a:noFill/>
        </p:spPr>
        <p:txBody>
          <a:bodyPr wrap="square">
            <a:spAutoFit/>
          </a:bodyPr>
          <a:lstStyle/>
          <a:p>
            <a:r>
              <a:rPr lang="lt-LT" sz="500" dirty="0"/>
              <a:t>https://pixabay.com/photos/search/</a:t>
            </a:r>
          </a:p>
        </p:txBody>
      </p:sp>
    </p:spTree>
    <p:extLst>
      <p:ext uri="{BB962C8B-B14F-4D97-AF65-F5344CB8AC3E}">
        <p14:creationId xmlns:p14="http://schemas.microsoft.com/office/powerpoint/2010/main" val="3891539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565DAA26-2D5E-385F-8420-1AD6A3C40E49}"/>
              </a:ext>
            </a:extLst>
          </p:cNvPr>
          <p:cNvSpPr>
            <a:spLocks noGrp="1"/>
          </p:cNvSpPr>
          <p:nvPr>
            <p:ph type="title"/>
          </p:nvPr>
        </p:nvSpPr>
        <p:spPr>
          <a:xfrm>
            <a:off x="159026" y="-127856"/>
            <a:ext cx="10949871" cy="1325563"/>
          </a:xfrm>
        </p:spPr>
        <p:txBody>
          <a:bodyPr>
            <a:noAutofit/>
          </a:bodyPr>
          <a:lstStyle/>
          <a:p>
            <a:r>
              <a:rPr lang="lt-LT" sz="2000" dirty="0">
                <a:solidFill>
                  <a:schemeClr val="bg1"/>
                </a:solidFill>
              </a:rPr>
              <a:t>3 modulis: Mokymo metodai ir technikos, skirtos skirtingų mokymosi lygių mokinių ugdymui. </a:t>
            </a:r>
            <a:br>
              <a:rPr lang="lt-LT" sz="2000" dirty="0">
                <a:solidFill>
                  <a:schemeClr val="bg1"/>
                </a:solidFill>
              </a:rPr>
            </a:br>
            <a:r>
              <a:rPr lang="lt-LT" sz="2000" dirty="0">
                <a:solidFill>
                  <a:schemeClr val="bg1"/>
                </a:solidFill>
              </a:rPr>
              <a:t>3. Metodai, padedantys įveikti </a:t>
            </a:r>
            <a:r>
              <a:rPr lang="lt-LT" sz="2000" dirty="0" err="1">
                <a:solidFill>
                  <a:schemeClr val="bg1"/>
                </a:solidFill>
              </a:rPr>
              <a:t>diskalkuliją</a:t>
            </a:r>
            <a:endParaRPr lang="lt-LT" sz="2000" dirty="0">
              <a:solidFill>
                <a:schemeClr val="bg1"/>
              </a:solidFill>
            </a:endParaRPr>
          </a:p>
        </p:txBody>
      </p:sp>
      <p:sp>
        <p:nvSpPr>
          <p:cNvPr id="5" name="Teksto vietos rezervavimo ženklas 4">
            <a:extLst>
              <a:ext uri="{FF2B5EF4-FFF2-40B4-BE49-F238E27FC236}">
                <a16:creationId xmlns:a16="http://schemas.microsoft.com/office/drawing/2014/main" id="{620FC3FA-1A28-551F-EFF3-CF0AF507DA1D}"/>
              </a:ext>
            </a:extLst>
          </p:cNvPr>
          <p:cNvSpPr>
            <a:spLocks noGrp="1"/>
          </p:cNvSpPr>
          <p:nvPr>
            <p:ph type="body" idx="1"/>
          </p:nvPr>
        </p:nvSpPr>
        <p:spPr>
          <a:xfrm>
            <a:off x="865189" y="1116205"/>
            <a:ext cx="5157787" cy="1070404"/>
          </a:xfrm>
        </p:spPr>
        <p:txBody>
          <a:bodyPr>
            <a:normAutofit fontScale="62500" lnSpcReduction="20000"/>
          </a:bodyPr>
          <a:lstStyle/>
          <a:p>
            <a:pPr marL="114300" indent="0" algn="ctr">
              <a:buNone/>
            </a:pPr>
            <a:endParaRPr lang="lt-LT" dirty="0"/>
          </a:p>
          <a:p>
            <a:pPr marL="114300" indent="0" algn="ctr">
              <a:buNone/>
            </a:pPr>
            <a:r>
              <a:rPr lang="lt-LT" sz="2800" dirty="0"/>
              <a:t>Sulipdyti skaičius iš plastilino.</a:t>
            </a:r>
          </a:p>
          <a:p>
            <a:pPr marL="114300" indent="0" algn="ctr">
              <a:buNone/>
            </a:pPr>
            <a:endParaRPr lang="lt-LT" sz="2800" dirty="0"/>
          </a:p>
          <a:p>
            <a:endParaRPr lang="lt-LT" dirty="0"/>
          </a:p>
        </p:txBody>
      </p:sp>
      <p:sp>
        <p:nvSpPr>
          <p:cNvPr id="2" name="Teksto vietos rezervavimo ženklas 1">
            <a:extLst>
              <a:ext uri="{FF2B5EF4-FFF2-40B4-BE49-F238E27FC236}">
                <a16:creationId xmlns:a16="http://schemas.microsoft.com/office/drawing/2014/main" id="{D72AE596-288D-E484-E771-3766A4A49D51}"/>
              </a:ext>
            </a:extLst>
          </p:cNvPr>
          <p:cNvSpPr>
            <a:spLocks noGrp="1"/>
          </p:cNvSpPr>
          <p:nvPr>
            <p:ph type="body" idx="2"/>
          </p:nvPr>
        </p:nvSpPr>
        <p:spPr>
          <a:xfrm>
            <a:off x="755374" y="2186609"/>
            <a:ext cx="5088835" cy="3600549"/>
          </a:xfrm>
        </p:spPr>
        <p:txBody>
          <a:bodyPr/>
          <a:lstStyle/>
          <a:p>
            <a:pPr marL="114300" indent="0">
              <a:buNone/>
            </a:pPr>
            <a:endParaRPr lang="lt-LT" dirty="0"/>
          </a:p>
        </p:txBody>
      </p:sp>
      <p:sp>
        <p:nvSpPr>
          <p:cNvPr id="3" name="Teksto vietos rezervavimo ženklas 2">
            <a:extLst>
              <a:ext uri="{FF2B5EF4-FFF2-40B4-BE49-F238E27FC236}">
                <a16:creationId xmlns:a16="http://schemas.microsoft.com/office/drawing/2014/main" id="{7997E9D8-7859-3074-7C4D-317615FA7E5F}"/>
              </a:ext>
            </a:extLst>
          </p:cNvPr>
          <p:cNvSpPr>
            <a:spLocks noGrp="1"/>
          </p:cNvSpPr>
          <p:nvPr>
            <p:ph type="body" idx="3"/>
          </p:nvPr>
        </p:nvSpPr>
        <p:spPr>
          <a:xfrm>
            <a:off x="6194427" y="1148011"/>
            <a:ext cx="5183188" cy="823912"/>
          </a:xfrm>
        </p:spPr>
        <p:txBody>
          <a:bodyPr>
            <a:normAutofit fontScale="62500" lnSpcReduction="20000"/>
          </a:bodyPr>
          <a:lstStyle/>
          <a:p>
            <a:endParaRPr lang="lt-LT" sz="2800" dirty="0"/>
          </a:p>
          <a:p>
            <a:r>
              <a:rPr lang="lt-LT" sz="2800" dirty="0"/>
              <a:t>Nupiešti paveikslėlius, primenančius skaičius.</a:t>
            </a:r>
          </a:p>
          <a:p>
            <a:endParaRPr lang="lt-LT" dirty="0"/>
          </a:p>
        </p:txBody>
      </p:sp>
      <p:pic>
        <p:nvPicPr>
          <p:cNvPr id="8" name="Paveikslėlis 7">
            <a:extLst>
              <a:ext uri="{FF2B5EF4-FFF2-40B4-BE49-F238E27FC236}">
                <a16:creationId xmlns:a16="http://schemas.microsoft.com/office/drawing/2014/main" id="{E899BA91-5C6B-4F9A-B10E-EC6BAEBFADE1}"/>
              </a:ext>
            </a:extLst>
          </p:cNvPr>
          <p:cNvPicPr>
            <a:picLocks noChangeAspect="1"/>
          </p:cNvPicPr>
          <p:nvPr/>
        </p:nvPicPr>
        <p:blipFill>
          <a:blip r:embed="rId2"/>
          <a:stretch>
            <a:fillRect/>
          </a:stretch>
        </p:blipFill>
        <p:spPr>
          <a:xfrm>
            <a:off x="5844209" y="2615954"/>
            <a:ext cx="6047756" cy="3645724"/>
          </a:xfrm>
          <a:prstGeom prst="rect">
            <a:avLst/>
          </a:prstGeom>
        </p:spPr>
      </p:pic>
      <p:sp>
        <p:nvSpPr>
          <p:cNvPr id="7" name="Teksto vietos rezervavimo ženklas 6">
            <a:extLst>
              <a:ext uri="{FF2B5EF4-FFF2-40B4-BE49-F238E27FC236}">
                <a16:creationId xmlns:a16="http://schemas.microsoft.com/office/drawing/2014/main" id="{3B7EB4A9-619E-D501-F232-B4B20904E7EC}"/>
              </a:ext>
            </a:extLst>
          </p:cNvPr>
          <p:cNvSpPr>
            <a:spLocks noGrp="1"/>
          </p:cNvSpPr>
          <p:nvPr>
            <p:ph type="body" idx="4"/>
          </p:nvPr>
        </p:nvSpPr>
        <p:spPr>
          <a:xfrm>
            <a:off x="6166901" y="2186609"/>
            <a:ext cx="5183188" cy="3600549"/>
          </a:xfrm>
        </p:spPr>
        <p:txBody>
          <a:bodyPr/>
          <a:lstStyle/>
          <a:p>
            <a:pPr marL="114300" indent="0">
              <a:buNone/>
            </a:pPr>
            <a:endParaRPr lang="lt-LT" dirty="0"/>
          </a:p>
        </p:txBody>
      </p:sp>
      <p:pic>
        <p:nvPicPr>
          <p:cNvPr id="6" name="Paveikslėlis 5">
            <a:extLst>
              <a:ext uri="{FF2B5EF4-FFF2-40B4-BE49-F238E27FC236}">
                <a16:creationId xmlns:a16="http://schemas.microsoft.com/office/drawing/2014/main" id="{20FB4FFE-5485-275E-CADF-6C11470D03BF}"/>
              </a:ext>
            </a:extLst>
          </p:cNvPr>
          <p:cNvPicPr>
            <a:picLocks noChangeAspect="1"/>
          </p:cNvPicPr>
          <p:nvPr/>
        </p:nvPicPr>
        <p:blipFill>
          <a:blip r:embed="rId3"/>
          <a:stretch>
            <a:fillRect/>
          </a:stretch>
        </p:blipFill>
        <p:spPr>
          <a:xfrm>
            <a:off x="836612" y="2203461"/>
            <a:ext cx="4880730" cy="3583697"/>
          </a:xfrm>
          <a:prstGeom prst="rect">
            <a:avLst/>
          </a:prstGeom>
        </p:spPr>
      </p:pic>
      <p:sp>
        <p:nvSpPr>
          <p:cNvPr id="10" name="TextBox 9">
            <a:extLst>
              <a:ext uri="{FF2B5EF4-FFF2-40B4-BE49-F238E27FC236}">
                <a16:creationId xmlns:a16="http://schemas.microsoft.com/office/drawing/2014/main" id="{89545545-1804-FACF-617C-C9BFF0394141}"/>
              </a:ext>
            </a:extLst>
          </p:cNvPr>
          <p:cNvSpPr txBox="1"/>
          <p:nvPr/>
        </p:nvSpPr>
        <p:spPr>
          <a:xfrm>
            <a:off x="836612" y="5864373"/>
            <a:ext cx="4500367" cy="169277"/>
          </a:xfrm>
          <a:prstGeom prst="rect">
            <a:avLst/>
          </a:prstGeom>
          <a:noFill/>
        </p:spPr>
        <p:txBody>
          <a:bodyPr wrap="square">
            <a:spAutoFit/>
          </a:bodyPr>
          <a:lstStyle/>
          <a:p>
            <a:r>
              <a:rPr lang="lt-LT" sz="500" dirty="0"/>
              <a:t>http://kristianaweebly.weebly.com/uploads/1/8/5/2/18524958/sup_mokiniu_matematikos_mokymo_ypatumai.pdf</a:t>
            </a:r>
          </a:p>
        </p:txBody>
      </p:sp>
      <p:sp>
        <p:nvSpPr>
          <p:cNvPr id="12" name="TextBox 11">
            <a:extLst>
              <a:ext uri="{FF2B5EF4-FFF2-40B4-BE49-F238E27FC236}">
                <a16:creationId xmlns:a16="http://schemas.microsoft.com/office/drawing/2014/main" id="{E6BD5C50-80D6-735F-47CD-E2D8EDE61AB3}"/>
              </a:ext>
            </a:extLst>
          </p:cNvPr>
          <p:cNvSpPr txBox="1"/>
          <p:nvPr/>
        </p:nvSpPr>
        <p:spPr>
          <a:xfrm>
            <a:off x="6166901" y="5939779"/>
            <a:ext cx="6112476" cy="169277"/>
          </a:xfrm>
          <a:prstGeom prst="rect">
            <a:avLst/>
          </a:prstGeom>
          <a:noFill/>
        </p:spPr>
        <p:txBody>
          <a:bodyPr wrap="square">
            <a:spAutoFit/>
          </a:bodyPr>
          <a:lstStyle/>
          <a:p>
            <a:r>
              <a:rPr lang="lt-LT" sz="500" dirty="0"/>
              <a:t>http://kristianaweebly.weebly.com/uploads/1/8/5/2/18524958/sup_mokiniu_matematikos_mokymo_ypatumai.pdf</a:t>
            </a:r>
          </a:p>
        </p:txBody>
      </p:sp>
    </p:spTree>
    <p:extLst>
      <p:ext uri="{BB962C8B-B14F-4D97-AF65-F5344CB8AC3E}">
        <p14:creationId xmlns:p14="http://schemas.microsoft.com/office/powerpoint/2010/main" val="2595304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071784AC-785C-BC62-D8B4-36D896B677A8}"/>
              </a:ext>
            </a:extLst>
          </p:cNvPr>
          <p:cNvSpPr>
            <a:spLocks noGrp="1"/>
          </p:cNvSpPr>
          <p:nvPr>
            <p:ph type="title"/>
          </p:nvPr>
        </p:nvSpPr>
        <p:spPr>
          <a:xfrm>
            <a:off x="0" y="-71976"/>
            <a:ext cx="11190441" cy="978425"/>
          </a:xfrm>
        </p:spPr>
        <p:txBody>
          <a:bodyPr>
            <a:noAutofit/>
          </a:bodyPr>
          <a:lstStyle/>
          <a:p>
            <a:r>
              <a:rPr lang="lt-LT" sz="2000" dirty="0">
                <a:solidFill>
                  <a:schemeClr val="bg1"/>
                </a:solidFill>
              </a:rPr>
              <a:t>3 modulis: Mokymo metodai ir technikos, skirtos skirtingų mokymosi lygių mokinių ugdymui. </a:t>
            </a:r>
            <a:br>
              <a:rPr lang="lt-LT" sz="2000" dirty="0">
                <a:solidFill>
                  <a:schemeClr val="bg1"/>
                </a:solidFill>
              </a:rPr>
            </a:br>
            <a:r>
              <a:rPr lang="lt-LT" sz="2000" dirty="0">
                <a:solidFill>
                  <a:schemeClr val="bg1"/>
                </a:solidFill>
              </a:rPr>
              <a:t>3. Metodai, padedantys įveikti </a:t>
            </a:r>
            <a:r>
              <a:rPr lang="lt-LT" sz="2000" dirty="0" err="1">
                <a:solidFill>
                  <a:schemeClr val="bg1"/>
                </a:solidFill>
              </a:rPr>
              <a:t>diskalkuliją</a:t>
            </a:r>
            <a:endParaRPr lang="lt-LT" sz="2000" dirty="0">
              <a:solidFill>
                <a:schemeClr val="bg1"/>
              </a:solidFill>
            </a:endParaRPr>
          </a:p>
        </p:txBody>
      </p:sp>
      <p:sp>
        <p:nvSpPr>
          <p:cNvPr id="5" name="Teksto vietos rezervavimo ženklas 4">
            <a:extLst>
              <a:ext uri="{FF2B5EF4-FFF2-40B4-BE49-F238E27FC236}">
                <a16:creationId xmlns:a16="http://schemas.microsoft.com/office/drawing/2014/main" id="{BC7B3581-B413-2025-FD33-35C216D13566}"/>
              </a:ext>
            </a:extLst>
          </p:cNvPr>
          <p:cNvSpPr>
            <a:spLocks noGrp="1"/>
          </p:cNvSpPr>
          <p:nvPr>
            <p:ph type="body" idx="1"/>
          </p:nvPr>
        </p:nvSpPr>
        <p:spPr>
          <a:xfrm>
            <a:off x="302151" y="1327868"/>
            <a:ext cx="5630490" cy="1102926"/>
          </a:xfrm>
        </p:spPr>
        <p:txBody>
          <a:bodyPr>
            <a:normAutofit fontScale="92500" lnSpcReduction="20000"/>
          </a:bodyPr>
          <a:lstStyle/>
          <a:p>
            <a:pPr algn="ctr"/>
            <a:endParaRPr lang="lt-LT" dirty="0"/>
          </a:p>
          <a:p>
            <a:pPr algn="ctr"/>
            <a:r>
              <a:rPr lang="lt-LT" sz="2600" dirty="0"/>
              <a:t>Nutapyti skaičius, primenančius skirtingos nuotaikos žmones.</a:t>
            </a:r>
          </a:p>
          <a:p>
            <a:pPr marL="114300" indent="0">
              <a:buNone/>
            </a:pPr>
            <a:endParaRPr lang="lt-LT" dirty="0"/>
          </a:p>
        </p:txBody>
      </p:sp>
      <p:sp>
        <p:nvSpPr>
          <p:cNvPr id="2" name="Teksto vietos rezervavimo ženklas 1">
            <a:extLst>
              <a:ext uri="{FF2B5EF4-FFF2-40B4-BE49-F238E27FC236}">
                <a16:creationId xmlns:a16="http://schemas.microsoft.com/office/drawing/2014/main" id="{3EB5D4A3-EEBF-E6B1-2B91-E692EC8127C7}"/>
              </a:ext>
            </a:extLst>
          </p:cNvPr>
          <p:cNvSpPr>
            <a:spLocks noGrp="1"/>
          </p:cNvSpPr>
          <p:nvPr>
            <p:ph type="body" idx="2"/>
          </p:nvPr>
        </p:nvSpPr>
        <p:spPr/>
        <p:txBody>
          <a:bodyPr/>
          <a:lstStyle/>
          <a:p>
            <a:r>
              <a:rPr lang="lt-LT" dirty="0"/>
              <a:t>http://kristianaweebly.weebly.com/uploads/1/8/5/2/18524958/sup_mokiniu_matematikos_mokymo_ypatumai.pdf</a:t>
            </a:r>
          </a:p>
          <a:p>
            <a:endParaRPr lang="lt-LT" dirty="0"/>
          </a:p>
        </p:txBody>
      </p:sp>
      <p:sp>
        <p:nvSpPr>
          <p:cNvPr id="3" name="Teksto vietos rezervavimo ženklas 2">
            <a:extLst>
              <a:ext uri="{FF2B5EF4-FFF2-40B4-BE49-F238E27FC236}">
                <a16:creationId xmlns:a16="http://schemas.microsoft.com/office/drawing/2014/main" id="{D1EF3350-AEA7-53DD-D614-48AD4FC617BD}"/>
              </a:ext>
            </a:extLst>
          </p:cNvPr>
          <p:cNvSpPr>
            <a:spLocks noGrp="1"/>
          </p:cNvSpPr>
          <p:nvPr>
            <p:ph type="body" idx="3"/>
          </p:nvPr>
        </p:nvSpPr>
        <p:spPr>
          <a:xfrm>
            <a:off x="6259360" y="1327868"/>
            <a:ext cx="5096027" cy="882595"/>
          </a:xfrm>
        </p:spPr>
        <p:txBody>
          <a:bodyPr>
            <a:normAutofit fontScale="92500" lnSpcReduction="20000"/>
          </a:bodyPr>
          <a:lstStyle/>
          <a:p>
            <a:r>
              <a:rPr lang="fi-FI" sz="2600" dirty="0" err="1"/>
              <a:t>Surasti</a:t>
            </a:r>
            <a:r>
              <a:rPr lang="fi-FI" sz="2600" dirty="0"/>
              <a:t> </a:t>
            </a:r>
            <a:r>
              <a:rPr lang="fi-FI" sz="2600" dirty="0" err="1"/>
              <a:t>skaičius</a:t>
            </a:r>
            <a:r>
              <a:rPr lang="fi-FI" sz="2600" dirty="0"/>
              <a:t> nuo 0 </a:t>
            </a:r>
            <a:r>
              <a:rPr lang="fi-FI" sz="2600" dirty="0" err="1"/>
              <a:t>iki</a:t>
            </a:r>
            <a:r>
              <a:rPr lang="fi-FI" sz="2600" dirty="0"/>
              <a:t> 10.</a:t>
            </a:r>
          </a:p>
          <a:p>
            <a:endParaRPr lang="lt-LT" dirty="0"/>
          </a:p>
        </p:txBody>
      </p:sp>
      <p:pic>
        <p:nvPicPr>
          <p:cNvPr id="9" name="Paveikslėlis 8">
            <a:extLst>
              <a:ext uri="{FF2B5EF4-FFF2-40B4-BE49-F238E27FC236}">
                <a16:creationId xmlns:a16="http://schemas.microsoft.com/office/drawing/2014/main" id="{B00B642E-376E-C240-8A28-9E7A37DFC585}"/>
              </a:ext>
            </a:extLst>
          </p:cNvPr>
          <p:cNvPicPr>
            <a:picLocks noChangeAspect="1"/>
          </p:cNvPicPr>
          <p:nvPr/>
        </p:nvPicPr>
        <p:blipFill>
          <a:blip r:embed="rId2"/>
          <a:stretch>
            <a:fillRect/>
          </a:stretch>
        </p:blipFill>
        <p:spPr>
          <a:xfrm>
            <a:off x="6567777" y="2090715"/>
            <a:ext cx="4407254" cy="3306732"/>
          </a:xfrm>
          <a:prstGeom prst="rect">
            <a:avLst/>
          </a:prstGeom>
        </p:spPr>
      </p:pic>
      <p:sp>
        <p:nvSpPr>
          <p:cNvPr id="8" name="Teksto vietos rezervavimo ženklas 7">
            <a:extLst>
              <a:ext uri="{FF2B5EF4-FFF2-40B4-BE49-F238E27FC236}">
                <a16:creationId xmlns:a16="http://schemas.microsoft.com/office/drawing/2014/main" id="{130D1238-2B61-65BD-B1C4-E9A921955A97}"/>
              </a:ext>
            </a:extLst>
          </p:cNvPr>
          <p:cNvSpPr>
            <a:spLocks noGrp="1"/>
          </p:cNvSpPr>
          <p:nvPr>
            <p:ph type="body" idx="4"/>
          </p:nvPr>
        </p:nvSpPr>
        <p:spPr>
          <a:xfrm>
            <a:off x="6484858" y="2232117"/>
            <a:ext cx="4490173" cy="3121934"/>
          </a:xfrm>
        </p:spPr>
        <p:txBody>
          <a:bodyPr/>
          <a:lstStyle/>
          <a:p>
            <a:pPr marL="571500" lvl="1" indent="0">
              <a:buNone/>
            </a:pPr>
            <a:endParaRPr lang="lt-LT" dirty="0"/>
          </a:p>
        </p:txBody>
      </p:sp>
      <p:pic>
        <p:nvPicPr>
          <p:cNvPr id="6" name="Paveikslėlis 5">
            <a:extLst>
              <a:ext uri="{FF2B5EF4-FFF2-40B4-BE49-F238E27FC236}">
                <a16:creationId xmlns:a16="http://schemas.microsoft.com/office/drawing/2014/main" id="{C1B2E64C-05EA-9337-F418-18086DFE79D2}"/>
              </a:ext>
            </a:extLst>
          </p:cNvPr>
          <p:cNvPicPr>
            <a:picLocks noChangeAspect="1"/>
          </p:cNvPicPr>
          <p:nvPr/>
        </p:nvPicPr>
        <p:blipFill>
          <a:blip r:embed="rId3"/>
          <a:stretch>
            <a:fillRect/>
          </a:stretch>
        </p:blipFill>
        <p:spPr>
          <a:xfrm>
            <a:off x="352505" y="2232118"/>
            <a:ext cx="2849199" cy="3121933"/>
          </a:xfrm>
          <a:prstGeom prst="rect">
            <a:avLst/>
          </a:prstGeom>
        </p:spPr>
      </p:pic>
      <p:pic>
        <p:nvPicPr>
          <p:cNvPr id="7" name="Paveikslėlis 6">
            <a:extLst>
              <a:ext uri="{FF2B5EF4-FFF2-40B4-BE49-F238E27FC236}">
                <a16:creationId xmlns:a16="http://schemas.microsoft.com/office/drawing/2014/main" id="{9688265C-B8BD-4E09-9605-0D95CCF4BC37}"/>
              </a:ext>
            </a:extLst>
          </p:cNvPr>
          <p:cNvPicPr>
            <a:picLocks noChangeAspect="1"/>
          </p:cNvPicPr>
          <p:nvPr/>
        </p:nvPicPr>
        <p:blipFill>
          <a:blip r:embed="rId4"/>
          <a:stretch>
            <a:fillRect/>
          </a:stretch>
        </p:blipFill>
        <p:spPr>
          <a:xfrm>
            <a:off x="3201704" y="2232117"/>
            <a:ext cx="2860805" cy="3121934"/>
          </a:xfrm>
          <a:prstGeom prst="rect">
            <a:avLst/>
          </a:prstGeom>
        </p:spPr>
      </p:pic>
      <p:sp>
        <p:nvSpPr>
          <p:cNvPr id="11" name="TextBox 10">
            <a:extLst>
              <a:ext uri="{FF2B5EF4-FFF2-40B4-BE49-F238E27FC236}">
                <a16:creationId xmlns:a16="http://schemas.microsoft.com/office/drawing/2014/main" id="{89B6D646-B904-4B3E-5429-0105F762A918}"/>
              </a:ext>
            </a:extLst>
          </p:cNvPr>
          <p:cNvSpPr txBox="1"/>
          <p:nvPr/>
        </p:nvSpPr>
        <p:spPr>
          <a:xfrm>
            <a:off x="302151" y="5627009"/>
            <a:ext cx="6112476" cy="169277"/>
          </a:xfrm>
          <a:prstGeom prst="rect">
            <a:avLst/>
          </a:prstGeom>
          <a:noFill/>
        </p:spPr>
        <p:txBody>
          <a:bodyPr wrap="square">
            <a:spAutoFit/>
          </a:bodyPr>
          <a:lstStyle/>
          <a:p>
            <a:r>
              <a:rPr lang="lt-LT" sz="500" dirty="0"/>
              <a:t>http://kristianaweebly.weebly.com/uploads/1/8/5/2/18524958/sup_mokiniu_matematikos_mokymo_ypatumai.pdf</a:t>
            </a:r>
          </a:p>
        </p:txBody>
      </p:sp>
      <p:sp>
        <p:nvSpPr>
          <p:cNvPr id="15" name="TextBox 14">
            <a:extLst>
              <a:ext uri="{FF2B5EF4-FFF2-40B4-BE49-F238E27FC236}">
                <a16:creationId xmlns:a16="http://schemas.microsoft.com/office/drawing/2014/main" id="{01865335-3196-C380-63C5-2539C50D4AE9}"/>
              </a:ext>
            </a:extLst>
          </p:cNvPr>
          <p:cNvSpPr txBox="1"/>
          <p:nvPr/>
        </p:nvSpPr>
        <p:spPr>
          <a:xfrm>
            <a:off x="7101005" y="5530132"/>
            <a:ext cx="4407254" cy="173821"/>
          </a:xfrm>
          <a:prstGeom prst="rect">
            <a:avLst/>
          </a:prstGeom>
          <a:noFill/>
        </p:spPr>
        <p:txBody>
          <a:bodyPr wrap="square">
            <a:spAutoFit/>
          </a:bodyPr>
          <a:lstStyle/>
          <a:p>
            <a:r>
              <a:rPr lang="lt-LT" sz="500" dirty="0"/>
              <a:t>http://kristianaweebly.weebly.com/uploads/1/8/5/2/18524958/sup_mokiniu_matematikos_mokymo_ypatumai.pdf</a:t>
            </a:r>
          </a:p>
        </p:txBody>
      </p:sp>
    </p:spTree>
    <p:extLst>
      <p:ext uri="{BB962C8B-B14F-4D97-AF65-F5344CB8AC3E}">
        <p14:creationId xmlns:p14="http://schemas.microsoft.com/office/powerpoint/2010/main" val="2625037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2A220842-5664-C192-50B7-9BA2E0C883EB}"/>
              </a:ext>
            </a:extLst>
          </p:cNvPr>
          <p:cNvSpPr>
            <a:spLocks noGrp="1"/>
          </p:cNvSpPr>
          <p:nvPr>
            <p:ph type="title"/>
          </p:nvPr>
        </p:nvSpPr>
        <p:spPr>
          <a:xfrm>
            <a:off x="86264" y="192597"/>
            <a:ext cx="11267536" cy="541736"/>
          </a:xfrm>
        </p:spPr>
        <p:txBody>
          <a:bodyPr>
            <a:noAutofit/>
          </a:bodyPr>
          <a:lstStyle/>
          <a:p>
            <a:r>
              <a:rPr lang="lt-LT" sz="2000" dirty="0">
                <a:solidFill>
                  <a:schemeClr val="bg1"/>
                </a:solidFill>
              </a:rPr>
              <a:t>3 modulis: Mokymo metodai ir technikos, skirtos skirtingų mokymosi lygių mokinių ugdymui. </a:t>
            </a:r>
            <a:br>
              <a:rPr lang="lt-LT" sz="2000" dirty="0">
                <a:solidFill>
                  <a:schemeClr val="bg1"/>
                </a:solidFill>
              </a:rPr>
            </a:br>
            <a:r>
              <a:rPr lang="lt-LT" sz="2000" dirty="0">
                <a:solidFill>
                  <a:schemeClr val="bg1"/>
                </a:solidFill>
              </a:rPr>
              <a:t>3. Metodai, padedantys įveikti </a:t>
            </a:r>
            <a:r>
              <a:rPr lang="lt-LT" sz="2000" dirty="0" err="1">
                <a:solidFill>
                  <a:schemeClr val="bg1"/>
                </a:solidFill>
              </a:rPr>
              <a:t>diskalkuliją</a:t>
            </a:r>
            <a:endParaRPr lang="lt-LT" sz="2000" dirty="0">
              <a:solidFill>
                <a:schemeClr val="bg1"/>
              </a:solidFill>
            </a:endParaRPr>
          </a:p>
        </p:txBody>
      </p:sp>
      <p:sp>
        <p:nvSpPr>
          <p:cNvPr id="5" name="Teksto vietos rezervavimo ženklas 4">
            <a:extLst>
              <a:ext uri="{FF2B5EF4-FFF2-40B4-BE49-F238E27FC236}">
                <a16:creationId xmlns:a16="http://schemas.microsoft.com/office/drawing/2014/main" id="{A3A9C374-6F11-E8D0-49A2-0073B6A643D3}"/>
              </a:ext>
            </a:extLst>
          </p:cNvPr>
          <p:cNvSpPr>
            <a:spLocks noGrp="1"/>
          </p:cNvSpPr>
          <p:nvPr>
            <p:ph type="body" idx="1"/>
          </p:nvPr>
        </p:nvSpPr>
        <p:spPr>
          <a:xfrm>
            <a:off x="86264" y="993913"/>
            <a:ext cx="11864546" cy="4957226"/>
          </a:xfrm>
        </p:spPr>
        <p:txBody>
          <a:bodyPr/>
          <a:lstStyle/>
          <a:p>
            <a:pPr marL="114300" indent="0" algn="ctr">
              <a:buNone/>
            </a:pPr>
            <a:r>
              <a:rPr lang="lt-LT" sz="2400" dirty="0"/>
              <a:t>Žaidimai matematikos mokymui</a:t>
            </a:r>
          </a:p>
          <a:p>
            <a:pPr marL="114300" indent="0" algn="ctr">
              <a:buNone/>
            </a:pPr>
            <a:r>
              <a:rPr lang="lt-LT" sz="2400" dirty="0"/>
              <a:t>Matematinės pasakos pavyzdys</a:t>
            </a:r>
          </a:p>
          <a:p>
            <a:pPr marL="114300" indent="0">
              <a:buNone/>
            </a:pPr>
            <a:endParaRPr lang="lt-LT" sz="2400" dirty="0"/>
          </a:p>
          <a:p>
            <a:pPr marL="114300" indent="0">
              <a:buNone/>
            </a:pPr>
            <a:endParaRPr lang="lt-LT" dirty="0"/>
          </a:p>
          <a:p>
            <a:pPr marL="114300" indent="0">
              <a:buNone/>
            </a:pPr>
            <a:endParaRPr lang="lt-LT" dirty="0"/>
          </a:p>
          <a:p>
            <a:pPr marL="114300" indent="0">
              <a:buNone/>
            </a:pPr>
            <a:endParaRPr lang="lt-LT" dirty="0"/>
          </a:p>
        </p:txBody>
      </p:sp>
      <p:sp>
        <p:nvSpPr>
          <p:cNvPr id="3" name="TextBox 2">
            <a:extLst>
              <a:ext uri="{FF2B5EF4-FFF2-40B4-BE49-F238E27FC236}">
                <a16:creationId xmlns:a16="http://schemas.microsoft.com/office/drawing/2014/main" id="{B5F9D6CC-9DC7-4DB9-21F8-BC654126FCE2}"/>
              </a:ext>
            </a:extLst>
          </p:cNvPr>
          <p:cNvSpPr txBox="1"/>
          <p:nvPr/>
        </p:nvSpPr>
        <p:spPr>
          <a:xfrm>
            <a:off x="259743" y="2313830"/>
            <a:ext cx="11672514" cy="3754874"/>
          </a:xfrm>
          <a:prstGeom prst="rect">
            <a:avLst/>
          </a:prstGeom>
          <a:noFill/>
        </p:spPr>
        <p:txBody>
          <a:bodyPr wrap="square">
            <a:spAutoFit/>
          </a:bodyPr>
          <a:lstStyle/>
          <a:p>
            <a:r>
              <a:rPr lang="lt-LT" dirty="0"/>
              <a:t>Spalvotų nykštukų pasaka</a:t>
            </a:r>
          </a:p>
          <a:p>
            <a:r>
              <a:rPr lang="lt-LT" dirty="0"/>
              <a:t>Dideliame sode po senu obels kelmu gyveno keisti spalvoti nykštukai. Jų buvo nei daug, nei mažai, vos aštuoni. Jie visi nešiojo žalias kepures ir tik pora nykštukų turėjo raudonus batus. Likusieji nešiojo mėlynas kurpaites su sidabriniais rutuliukais ant smaigalio galo. Trys iš jų buvo</a:t>
            </a:r>
          </a:p>
          <a:p>
            <a:r>
              <a:rPr lang="lt-LT" dirty="0"/>
              <a:t>barzdoti ir visiškai pliki, o likusieji nešiojo po dešimt keistų kasyčių ant savo mažų galvelių. Visi jie labai mėgo vyšnias, bet jos augo sodo pakraštyje. Jiems tekdavo anksti keltis, nes kol pasiekdavo sodo kraštą, užtrukdavo trejetą valandų, o iki vyšnios reikėdavo bėgti visą 90 metrų.</a:t>
            </a:r>
          </a:p>
          <a:p>
            <a:r>
              <a:rPr lang="lt-LT" dirty="0"/>
              <a:t>Grįžę jie galėdavo ramiai pusryčiauti, nes iki popietės miego turėjo geras dvi valandas per kurias mėgo žaisti domino. Baigę visus žaidimus jie eidavo nusnūsti lygiai 14 valandą ir keldavosi po 2 valandų poilsio. Atsikėlę imdavosi įvairios veiklos: kas jodinėdavo vabalu, kas kopdavo į obels</a:t>
            </a:r>
          </a:p>
          <a:p>
            <a:r>
              <a:rPr lang="lt-LT" dirty="0"/>
              <a:t>viršūnę, kas šiaip apsitvarkyti norėdamas, dėliodavo išmėtytus grumstus į tvarkingas voreles po penkis.</a:t>
            </a:r>
          </a:p>
          <a:p>
            <a:r>
              <a:rPr lang="lt-LT" dirty="0"/>
              <a:t>Vakare apie 17 valandą, kai jau visi išalkdavo, susirinkę kepdavo blynelius iš žiedadulkių ir rasos lašų su daug vapsvų medaus. Visus juos vyniodavo į varnalėšų lapus po du kiekvienam nykštukui. Spalvotųjų mažulėlių diena baigdavosi lygiai 20 valandą, kai jie saldžiai užmigdavo savo</a:t>
            </a:r>
          </a:p>
          <a:p>
            <a:r>
              <a:rPr lang="lt-LT" dirty="0"/>
              <a:t>geltonose lovelėse po senu obels kelmu. </a:t>
            </a:r>
          </a:p>
          <a:p>
            <a:r>
              <a:rPr lang="lt-LT" b="1" dirty="0"/>
              <a:t>Galimi klausimai:</a:t>
            </a:r>
          </a:p>
          <a:p>
            <a:r>
              <a:rPr lang="lt-LT" dirty="0"/>
              <a:t>Keli nykštukai neturėjo raudonų batų? (6) Kiek nykštukų nešiojo mėlynas kurpaites su sidabriniais rutuliukais ant smaigalio galo? (6)</a:t>
            </a:r>
          </a:p>
          <a:p>
            <a:r>
              <a:rPr lang="lt-LT" dirty="0"/>
              <a:t>Kiek nykštukų nešiojo keistas kaseles? (5) Kiek kaselių buvo supintų iš viso? (50)</a:t>
            </a:r>
          </a:p>
          <a:p>
            <a:r>
              <a:rPr lang="lt-LT" dirty="0"/>
              <a:t>Kiek metrų nykštukai įveikdavo per valandą bėgdami prie vyšnios? (30 metrų) Kada nykštukai pusryčiaudavo? (12 valandą)</a:t>
            </a:r>
          </a:p>
          <a:p>
            <a:r>
              <a:rPr lang="lt-LT" dirty="0"/>
              <a:t>Kiek grumstelių reiks nykštukams iš viso, jei dėlios šešias voreles po penkis? (30) Kiek nykštukams iš viso reikia išsikepti blynų vakarienei? (16)</a:t>
            </a:r>
          </a:p>
          <a:p>
            <a:r>
              <a:rPr lang="lt-LT" dirty="0"/>
              <a:t>Kokios trukmės nykštukų diena? (14 valandų)</a:t>
            </a:r>
            <a:endParaRPr lang="en-US" dirty="0"/>
          </a:p>
        </p:txBody>
      </p:sp>
    </p:spTree>
    <p:extLst>
      <p:ext uri="{BB962C8B-B14F-4D97-AF65-F5344CB8AC3E}">
        <p14:creationId xmlns:p14="http://schemas.microsoft.com/office/powerpoint/2010/main" val="2503731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02C61AB9-7FA7-2469-AF7E-87DEFF7B6CF5}"/>
              </a:ext>
            </a:extLst>
          </p:cNvPr>
          <p:cNvSpPr>
            <a:spLocks noGrp="1"/>
          </p:cNvSpPr>
          <p:nvPr>
            <p:ph type="title"/>
          </p:nvPr>
        </p:nvSpPr>
        <p:spPr>
          <a:xfrm>
            <a:off x="0" y="-103367"/>
            <a:ext cx="11353800" cy="1010229"/>
          </a:xfrm>
        </p:spPr>
        <p:txBody>
          <a:bodyPr>
            <a:noAutofit/>
          </a:bodyPr>
          <a:lstStyle/>
          <a:p>
            <a:r>
              <a:rPr lang="lt-LT" sz="2000" dirty="0">
                <a:solidFill>
                  <a:schemeClr val="bg1"/>
                </a:solidFill>
              </a:rPr>
              <a:t>3 modulis: Mokymo metodai ir technikos, skirtos skirtingų mokymosi lygių mokinių ugdymui. </a:t>
            </a:r>
            <a:br>
              <a:rPr lang="lt-LT" sz="2000" dirty="0">
                <a:solidFill>
                  <a:schemeClr val="bg1"/>
                </a:solidFill>
              </a:rPr>
            </a:br>
            <a:r>
              <a:rPr lang="lt-LT" sz="2000" dirty="0">
                <a:solidFill>
                  <a:schemeClr val="bg1"/>
                </a:solidFill>
              </a:rPr>
              <a:t>3. Metodai, padedantys įveikti </a:t>
            </a:r>
            <a:r>
              <a:rPr lang="lt-LT" sz="2000" dirty="0" err="1">
                <a:solidFill>
                  <a:schemeClr val="bg1"/>
                </a:solidFill>
              </a:rPr>
              <a:t>diskalkuliją</a:t>
            </a:r>
            <a:endParaRPr lang="lt-LT" sz="2000" dirty="0">
              <a:solidFill>
                <a:schemeClr val="bg1"/>
              </a:solidFill>
            </a:endParaRPr>
          </a:p>
        </p:txBody>
      </p:sp>
      <p:sp>
        <p:nvSpPr>
          <p:cNvPr id="5" name="Teksto vietos rezervavimo ženklas 4">
            <a:extLst>
              <a:ext uri="{FF2B5EF4-FFF2-40B4-BE49-F238E27FC236}">
                <a16:creationId xmlns:a16="http://schemas.microsoft.com/office/drawing/2014/main" id="{1652D5A0-862E-0BF5-EC8C-E103ADFB32EF}"/>
              </a:ext>
            </a:extLst>
          </p:cNvPr>
          <p:cNvSpPr>
            <a:spLocks noGrp="1"/>
          </p:cNvSpPr>
          <p:nvPr>
            <p:ph type="body" idx="1"/>
          </p:nvPr>
        </p:nvSpPr>
        <p:spPr>
          <a:xfrm>
            <a:off x="119270" y="1825625"/>
            <a:ext cx="5900530" cy="4103227"/>
          </a:xfrm>
        </p:spPr>
        <p:txBody>
          <a:bodyPr>
            <a:normAutofit fontScale="92500" lnSpcReduction="10000"/>
          </a:bodyPr>
          <a:lstStyle/>
          <a:p>
            <a:pPr marL="114300" indent="0">
              <a:buNone/>
            </a:pPr>
            <a:r>
              <a:rPr lang="lt-LT" sz="2400" dirty="0"/>
              <a:t>Mūsų sodo vidury</a:t>
            </a:r>
          </a:p>
          <a:p>
            <a:pPr marL="114300" indent="0">
              <a:buNone/>
            </a:pPr>
            <a:r>
              <a:rPr lang="lt-LT" sz="2400" dirty="0"/>
              <a:t>Uogų rasti daug gali.</a:t>
            </a:r>
          </a:p>
          <a:p>
            <a:pPr marL="114300" indent="0">
              <a:buNone/>
            </a:pPr>
            <a:r>
              <a:rPr lang="lt-LT" sz="2400" dirty="0"/>
              <a:t>Vyšnia kybo ten </a:t>
            </a:r>
            <a:r>
              <a:rPr lang="lt-LT" sz="2400" dirty="0" err="1"/>
              <a:t>graţi</a:t>
            </a:r>
            <a:endParaRPr lang="lt-LT" sz="2400" dirty="0"/>
          </a:p>
          <a:p>
            <a:pPr marL="114300" indent="0">
              <a:buNone/>
            </a:pPr>
            <a:r>
              <a:rPr lang="lt-LT" sz="2400" dirty="0"/>
              <a:t>Ar ne skaičius tai... </a:t>
            </a:r>
            <a:endParaRPr lang="lt-LT" dirty="0"/>
          </a:p>
          <a:p>
            <a:pPr marL="114300" indent="0">
              <a:buNone/>
            </a:pPr>
            <a:endParaRPr lang="lt-LT" dirty="0"/>
          </a:p>
          <a:p>
            <a:pPr marL="114300" indent="0">
              <a:buNone/>
            </a:pPr>
            <a:r>
              <a:rPr lang="lt-LT" sz="2400" dirty="0"/>
              <a:t>Apvalus, lengvutis, minkštas</a:t>
            </a:r>
          </a:p>
          <a:p>
            <a:pPr marL="114300" indent="0">
              <a:buNone/>
            </a:pPr>
            <a:r>
              <a:rPr lang="lt-LT" sz="2400" dirty="0"/>
              <a:t>Virvele stipriai</a:t>
            </a:r>
          </a:p>
          <a:p>
            <a:pPr marL="114300" indent="0">
              <a:buNone/>
            </a:pPr>
            <a:r>
              <a:rPr lang="lt-LT" sz="2400" dirty="0"/>
              <a:t>pririštas.</a:t>
            </a:r>
          </a:p>
          <a:p>
            <a:pPr marL="114300" indent="0">
              <a:buNone/>
            </a:pPr>
            <a:r>
              <a:rPr lang="lt-LT" sz="2400" dirty="0"/>
              <a:t>Dangun kyla, kai neši</a:t>
            </a:r>
          </a:p>
          <a:p>
            <a:pPr marL="114300" indent="0">
              <a:buNone/>
            </a:pPr>
            <a:r>
              <a:rPr lang="lt-LT" sz="2400" dirty="0"/>
              <a:t>Juk tai skaičius... </a:t>
            </a:r>
            <a:endParaRPr lang="en-US" sz="2400" dirty="0"/>
          </a:p>
        </p:txBody>
      </p:sp>
      <p:sp>
        <p:nvSpPr>
          <p:cNvPr id="6" name="Teksto vietos rezervavimo ženklas 5">
            <a:extLst>
              <a:ext uri="{FF2B5EF4-FFF2-40B4-BE49-F238E27FC236}">
                <a16:creationId xmlns:a16="http://schemas.microsoft.com/office/drawing/2014/main" id="{F54B4B57-2145-1E56-C43C-9F8814A3E3D6}"/>
              </a:ext>
            </a:extLst>
          </p:cNvPr>
          <p:cNvSpPr>
            <a:spLocks noGrp="1"/>
          </p:cNvSpPr>
          <p:nvPr>
            <p:ph type="body" idx="2"/>
          </p:nvPr>
        </p:nvSpPr>
        <p:spPr>
          <a:xfrm>
            <a:off x="6019800" y="1825625"/>
            <a:ext cx="5334000" cy="4103227"/>
          </a:xfrm>
        </p:spPr>
        <p:txBody>
          <a:bodyPr>
            <a:normAutofit lnSpcReduction="10000"/>
          </a:bodyPr>
          <a:lstStyle/>
          <a:p>
            <a:pPr marL="114300" indent="0">
              <a:buNone/>
            </a:pPr>
            <a:r>
              <a:rPr lang="lt-LT" sz="2400" dirty="0"/>
              <a:t>Kaip tamsu ir nesmagu</a:t>
            </a:r>
          </a:p>
          <a:p>
            <a:pPr marL="114300" indent="0">
              <a:buNone/>
            </a:pPr>
            <a:r>
              <a:rPr lang="lt-LT" sz="2400" dirty="0"/>
              <a:t>Be šviesos gyvent baisu</a:t>
            </a:r>
          </a:p>
          <a:p>
            <a:pPr marL="114300" indent="0">
              <a:buNone/>
            </a:pPr>
            <a:r>
              <a:rPr lang="lt-LT" sz="2400" dirty="0"/>
              <a:t>Junk šviestuvą su gaubtu</a:t>
            </a:r>
          </a:p>
          <a:p>
            <a:pPr marL="114300" indent="0">
              <a:buNone/>
            </a:pPr>
            <a:r>
              <a:rPr lang="lt-LT" sz="2400" dirty="0"/>
              <a:t>Panašus man jis į ...</a:t>
            </a:r>
          </a:p>
          <a:p>
            <a:pPr marL="114300" indent="0">
              <a:buNone/>
            </a:pPr>
            <a:endParaRPr lang="lt-LT" sz="2400" dirty="0"/>
          </a:p>
          <a:p>
            <a:pPr marL="114300" indent="0">
              <a:lnSpc>
                <a:spcPct val="100000"/>
              </a:lnSpc>
              <a:buNone/>
            </a:pPr>
            <a:r>
              <a:rPr lang="lt-LT" sz="2400" dirty="0"/>
              <a:t>Ei dygliuotasis ežy,</a:t>
            </a:r>
          </a:p>
          <a:p>
            <a:pPr marL="114300" indent="0">
              <a:lnSpc>
                <a:spcPct val="100000"/>
              </a:lnSpc>
              <a:buNone/>
            </a:pPr>
            <a:r>
              <a:rPr lang="lt-LT" sz="2400" dirty="0" err="1"/>
              <a:t>Graţų</a:t>
            </a:r>
            <a:r>
              <a:rPr lang="lt-LT" sz="2400" dirty="0"/>
              <a:t> obuolį neši.</a:t>
            </a:r>
          </a:p>
          <a:p>
            <a:pPr marL="114300" indent="0">
              <a:lnSpc>
                <a:spcPct val="100000"/>
              </a:lnSpc>
              <a:buNone/>
            </a:pPr>
            <a:r>
              <a:rPr lang="lt-LT" sz="2400" dirty="0"/>
              <a:t>Nusiėmęs </a:t>
            </a:r>
            <a:r>
              <a:rPr lang="lt-LT" sz="2400" dirty="0" err="1"/>
              <a:t>apţiūrėki</a:t>
            </a:r>
            <a:r>
              <a:rPr lang="lt-LT" sz="2400" dirty="0"/>
              <a:t>,</a:t>
            </a:r>
          </a:p>
          <a:p>
            <a:pPr marL="114300" indent="0">
              <a:lnSpc>
                <a:spcPct val="100000"/>
              </a:lnSpc>
              <a:buNone/>
            </a:pPr>
            <a:r>
              <a:rPr lang="lt-LT" sz="2400" dirty="0"/>
              <a:t>Obuolys beveik... </a:t>
            </a:r>
          </a:p>
        </p:txBody>
      </p:sp>
      <p:pic>
        <p:nvPicPr>
          <p:cNvPr id="11" name="Paveikslėlis 10">
            <a:extLst>
              <a:ext uri="{FF2B5EF4-FFF2-40B4-BE49-F238E27FC236}">
                <a16:creationId xmlns:a16="http://schemas.microsoft.com/office/drawing/2014/main" id="{6C8322AB-2CA3-1633-482A-1ABA15D4BECD}"/>
              </a:ext>
            </a:extLst>
          </p:cNvPr>
          <p:cNvPicPr>
            <a:picLocks noChangeAspect="1"/>
          </p:cNvPicPr>
          <p:nvPr/>
        </p:nvPicPr>
        <p:blipFill>
          <a:blip r:embed="rId2"/>
          <a:stretch>
            <a:fillRect/>
          </a:stretch>
        </p:blipFill>
        <p:spPr>
          <a:xfrm>
            <a:off x="3904131" y="4040887"/>
            <a:ext cx="1310093" cy="1460042"/>
          </a:xfrm>
          <a:prstGeom prst="rect">
            <a:avLst/>
          </a:prstGeom>
        </p:spPr>
      </p:pic>
      <p:pic>
        <p:nvPicPr>
          <p:cNvPr id="13" name="Paveikslėlis 12">
            <a:extLst>
              <a:ext uri="{FF2B5EF4-FFF2-40B4-BE49-F238E27FC236}">
                <a16:creationId xmlns:a16="http://schemas.microsoft.com/office/drawing/2014/main" id="{DAAC9F4E-E9DC-4B84-9D4E-1689E76FB136}"/>
              </a:ext>
            </a:extLst>
          </p:cNvPr>
          <p:cNvPicPr>
            <a:picLocks noChangeAspect="1"/>
          </p:cNvPicPr>
          <p:nvPr/>
        </p:nvPicPr>
        <p:blipFill>
          <a:blip r:embed="rId3"/>
          <a:stretch>
            <a:fillRect/>
          </a:stretch>
        </p:blipFill>
        <p:spPr>
          <a:xfrm>
            <a:off x="10111534" y="1708344"/>
            <a:ext cx="1069626" cy="1798382"/>
          </a:xfrm>
          <a:prstGeom prst="rect">
            <a:avLst/>
          </a:prstGeom>
        </p:spPr>
      </p:pic>
      <p:pic>
        <p:nvPicPr>
          <p:cNvPr id="17" name="Paveikslėlis 16">
            <a:extLst>
              <a:ext uri="{FF2B5EF4-FFF2-40B4-BE49-F238E27FC236}">
                <a16:creationId xmlns:a16="http://schemas.microsoft.com/office/drawing/2014/main" id="{F4D779C9-D1F8-7EA2-394D-3CD612429243}"/>
              </a:ext>
            </a:extLst>
          </p:cNvPr>
          <p:cNvPicPr>
            <a:picLocks noChangeAspect="1"/>
          </p:cNvPicPr>
          <p:nvPr/>
        </p:nvPicPr>
        <p:blipFill>
          <a:blip r:embed="rId4"/>
          <a:stretch>
            <a:fillRect/>
          </a:stretch>
        </p:blipFill>
        <p:spPr>
          <a:xfrm>
            <a:off x="9804660" y="4279375"/>
            <a:ext cx="1231749" cy="1313187"/>
          </a:xfrm>
          <a:prstGeom prst="rect">
            <a:avLst/>
          </a:prstGeom>
        </p:spPr>
      </p:pic>
      <p:pic>
        <p:nvPicPr>
          <p:cNvPr id="19" name="Paveikslėlis 18">
            <a:extLst>
              <a:ext uri="{FF2B5EF4-FFF2-40B4-BE49-F238E27FC236}">
                <a16:creationId xmlns:a16="http://schemas.microsoft.com/office/drawing/2014/main" id="{CF66DB02-711E-2F6C-6F59-F5FAD8F6671A}"/>
              </a:ext>
            </a:extLst>
          </p:cNvPr>
          <p:cNvPicPr>
            <a:picLocks noChangeAspect="1"/>
          </p:cNvPicPr>
          <p:nvPr/>
        </p:nvPicPr>
        <p:blipFill>
          <a:blip r:embed="rId5"/>
          <a:stretch>
            <a:fillRect/>
          </a:stretch>
        </p:blipFill>
        <p:spPr>
          <a:xfrm>
            <a:off x="3904131" y="2179186"/>
            <a:ext cx="906859" cy="1364098"/>
          </a:xfrm>
          <a:prstGeom prst="rect">
            <a:avLst/>
          </a:prstGeom>
        </p:spPr>
      </p:pic>
    </p:spTree>
    <p:extLst>
      <p:ext uri="{BB962C8B-B14F-4D97-AF65-F5344CB8AC3E}">
        <p14:creationId xmlns:p14="http://schemas.microsoft.com/office/powerpoint/2010/main" val="1410149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vadinimas 17">
            <a:extLst>
              <a:ext uri="{FF2B5EF4-FFF2-40B4-BE49-F238E27FC236}">
                <a16:creationId xmlns:a16="http://schemas.microsoft.com/office/drawing/2014/main" id="{E8125F18-C43B-15D1-4348-9D8E85AB9F0B}"/>
              </a:ext>
            </a:extLst>
          </p:cNvPr>
          <p:cNvSpPr>
            <a:spLocks noGrp="1"/>
          </p:cNvSpPr>
          <p:nvPr>
            <p:ph type="title"/>
          </p:nvPr>
        </p:nvSpPr>
        <p:spPr>
          <a:xfrm>
            <a:off x="79513" y="0"/>
            <a:ext cx="11044361" cy="823912"/>
          </a:xfrm>
        </p:spPr>
        <p:txBody>
          <a:bodyPr>
            <a:noAutofit/>
          </a:bodyPr>
          <a:lstStyle/>
          <a:p>
            <a:r>
              <a:rPr lang="lt-LT" sz="2000" dirty="0">
                <a:solidFill>
                  <a:schemeClr val="bg1"/>
                </a:solidFill>
              </a:rPr>
              <a:t>3 modulis: Mokymo metodai ir technikos, skirtos skirtingų mokymosi lygių mokinių ugdymui. </a:t>
            </a:r>
            <a:br>
              <a:rPr lang="lt-LT" sz="2000" dirty="0">
                <a:solidFill>
                  <a:schemeClr val="bg1"/>
                </a:solidFill>
              </a:rPr>
            </a:br>
            <a:r>
              <a:rPr lang="lt-LT" sz="2000" dirty="0">
                <a:solidFill>
                  <a:schemeClr val="bg1"/>
                </a:solidFill>
              </a:rPr>
              <a:t>3. Metodai, padedantys įveikti </a:t>
            </a:r>
            <a:r>
              <a:rPr lang="lt-LT" sz="2000" dirty="0" err="1">
                <a:solidFill>
                  <a:schemeClr val="bg1"/>
                </a:solidFill>
              </a:rPr>
              <a:t>diskalkuliją</a:t>
            </a:r>
            <a:endParaRPr lang="lt-LT" sz="2000" dirty="0">
              <a:solidFill>
                <a:schemeClr val="bg1"/>
              </a:solidFill>
            </a:endParaRPr>
          </a:p>
        </p:txBody>
      </p:sp>
      <p:sp>
        <p:nvSpPr>
          <p:cNvPr id="5" name="Teksto vietos rezervavimo ženklas 4">
            <a:extLst>
              <a:ext uri="{FF2B5EF4-FFF2-40B4-BE49-F238E27FC236}">
                <a16:creationId xmlns:a16="http://schemas.microsoft.com/office/drawing/2014/main" id="{74055292-E90E-157D-D538-32C1B0F8DD76}"/>
              </a:ext>
            </a:extLst>
          </p:cNvPr>
          <p:cNvSpPr>
            <a:spLocks noGrp="1"/>
          </p:cNvSpPr>
          <p:nvPr>
            <p:ph type="body" idx="1"/>
          </p:nvPr>
        </p:nvSpPr>
        <p:spPr/>
        <p:txBody>
          <a:bodyPr/>
          <a:lstStyle/>
          <a:p>
            <a:endParaRPr lang="lt-LT" dirty="0"/>
          </a:p>
          <a:p>
            <a:endParaRPr lang="lt-LT" dirty="0"/>
          </a:p>
        </p:txBody>
      </p:sp>
      <p:sp>
        <p:nvSpPr>
          <p:cNvPr id="19" name="Teksto vietos rezervavimo ženklas 18">
            <a:extLst>
              <a:ext uri="{FF2B5EF4-FFF2-40B4-BE49-F238E27FC236}">
                <a16:creationId xmlns:a16="http://schemas.microsoft.com/office/drawing/2014/main" id="{8FB0B3FD-2749-70DD-286C-723521337A38}"/>
              </a:ext>
            </a:extLst>
          </p:cNvPr>
          <p:cNvSpPr>
            <a:spLocks noGrp="1"/>
          </p:cNvSpPr>
          <p:nvPr>
            <p:ph type="body" idx="2"/>
          </p:nvPr>
        </p:nvSpPr>
        <p:spPr>
          <a:xfrm>
            <a:off x="715313" y="2382349"/>
            <a:ext cx="10408561" cy="3587475"/>
          </a:xfrm>
        </p:spPr>
        <p:txBody>
          <a:bodyPr>
            <a:normAutofit/>
          </a:bodyPr>
          <a:lstStyle/>
          <a:p>
            <a:pPr marL="114300" indent="0">
              <a:buNone/>
            </a:pPr>
            <a:r>
              <a:rPr lang="lt-LT" sz="1800" dirty="0"/>
              <a:t>                 </a:t>
            </a:r>
            <a:r>
              <a:rPr lang="lt-LT" sz="2000" dirty="0"/>
              <a:t>15321 19240 10951 90847</a:t>
            </a:r>
          </a:p>
          <a:p>
            <a:pPr marL="114300" indent="0">
              <a:buNone/>
            </a:pPr>
            <a:r>
              <a:rPr lang="lt-LT" sz="2000" dirty="0"/>
              <a:t>               82347 92228 97432 71254</a:t>
            </a:r>
          </a:p>
          <a:p>
            <a:pPr marL="114300" indent="0">
              <a:buNone/>
            </a:pPr>
            <a:r>
              <a:rPr lang="lt-LT" sz="2000" dirty="0"/>
              <a:t>               79001 53231 98421 44629</a:t>
            </a:r>
          </a:p>
          <a:p>
            <a:pPr marL="114300" indent="0">
              <a:buNone/>
            </a:pPr>
            <a:r>
              <a:rPr lang="lt-LT" sz="2000" dirty="0"/>
              <a:t>                28421 45318 53281 18780</a:t>
            </a:r>
          </a:p>
          <a:p>
            <a:pPr marL="114300" indent="0">
              <a:buNone/>
            </a:pPr>
            <a:r>
              <a:rPr lang="lt-LT" sz="2000" dirty="0"/>
              <a:t>                74091 11520 25231 28609</a:t>
            </a:r>
          </a:p>
          <a:p>
            <a:pPr marL="114300" indent="0">
              <a:buNone/>
            </a:pPr>
            <a:r>
              <a:rPr lang="lt-LT" sz="2000" dirty="0"/>
              <a:t>                98091 51870 93917 14794</a:t>
            </a:r>
          </a:p>
          <a:p>
            <a:pPr marL="114300" indent="0">
              <a:buNone/>
            </a:pPr>
            <a:r>
              <a:rPr lang="lt-LT" sz="2000" dirty="0"/>
              <a:t>                12259 14401 96541 21714</a:t>
            </a:r>
          </a:p>
        </p:txBody>
      </p:sp>
      <p:pic>
        <p:nvPicPr>
          <p:cNvPr id="23" name="Paveikslėlis 22">
            <a:extLst>
              <a:ext uri="{FF2B5EF4-FFF2-40B4-BE49-F238E27FC236}">
                <a16:creationId xmlns:a16="http://schemas.microsoft.com/office/drawing/2014/main" id="{C1180E92-0406-09C4-7397-63E744726F31}"/>
              </a:ext>
            </a:extLst>
          </p:cNvPr>
          <p:cNvPicPr>
            <a:picLocks noChangeAspect="1"/>
          </p:cNvPicPr>
          <p:nvPr/>
        </p:nvPicPr>
        <p:blipFill>
          <a:blip r:embed="rId2"/>
          <a:stretch>
            <a:fillRect/>
          </a:stretch>
        </p:blipFill>
        <p:spPr>
          <a:xfrm>
            <a:off x="6332832" y="2090598"/>
            <a:ext cx="3812071" cy="4005183"/>
          </a:xfrm>
          <a:prstGeom prst="rect">
            <a:avLst/>
          </a:prstGeom>
        </p:spPr>
      </p:pic>
      <p:sp>
        <p:nvSpPr>
          <p:cNvPr id="25" name="TextBox 24">
            <a:extLst>
              <a:ext uri="{FF2B5EF4-FFF2-40B4-BE49-F238E27FC236}">
                <a16:creationId xmlns:a16="http://schemas.microsoft.com/office/drawing/2014/main" id="{3BC21CD9-51D0-5592-6A56-9362DE47FBCF}"/>
              </a:ext>
            </a:extLst>
          </p:cNvPr>
          <p:cNvSpPr txBox="1"/>
          <p:nvPr/>
        </p:nvSpPr>
        <p:spPr>
          <a:xfrm>
            <a:off x="222257" y="1323603"/>
            <a:ext cx="11354842" cy="830997"/>
          </a:xfrm>
          <a:prstGeom prst="rect">
            <a:avLst/>
          </a:prstGeom>
          <a:noFill/>
        </p:spPr>
        <p:txBody>
          <a:bodyPr wrap="square">
            <a:spAutoFit/>
          </a:bodyPr>
          <a:lstStyle/>
          <a:p>
            <a:r>
              <a:rPr lang="lt-LT" sz="2400" dirty="0"/>
              <a:t>Skaičių labirinte pasislėpė stulpeliuose surašyti </a:t>
            </a:r>
            <a:r>
              <a:rPr lang="lt-LT" sz="2400" dirty="0" err="1"/>
              <a:t>skaičiai.Suradę</a:t>
            </a:r>
            <a:r>
              <a:rPr lang="lt-LT" sz="2400" dirty="0"/>
              <a:t> juos išbrauk įvairiomis kryptimis: </a:t>
            </a:r>
          </a:p>
        </p:txBody>
      </p:sp>
      <p:pic>
        <p:nvPicPr>
          <p:cNvPr id="27" name="Paveikslėlis 26">
            <a:extLst>
              <a:ext uri="{FF2B5EF4-FFF2-40B4-BE49-F238E27FC236}">
                <a16:creationId xmlns:a16="http://schemas.microsoft.com/office/drawing/2014/main" id="{B07A47BD-514A-3DA7-0BE8-D88400B9AC51}"/>
              </a:ext>
            </a:extLst>
          </p:cNvPr>
          <p:cNvPicPr>
            <a:picLocks noChangeAspect="1"/>
          </p:cNvPicPr>
          <p:nvPr/>
        </p:nvPicPr>
        <p:blipFill>
          <a:blip r:embed="rId3"/>
          <a:stretch>
            <a:fillRect/>
          </a:stretch>
        </p:blipFill>
        <p:spPr>
          <a:xfrm>
            <a:off x="3278669" y="1843613"/>
            <a:ext cx="1523919" cy="412779"/>
          </a:xfrm>
          <a:prstGeom prst="rect">
            <a:avLst/>
          </a:prstGeom>
        </p:spPr>
      </p:pic>
      <p:sp>
        <p:nvSpPr>
          <p:cNvPr id="29" name="TextBox 28">
            <a:extLst>
              <a:ext uri="{FF2B5EF4-FFF2-40B4-BE49-F238E27FC236}">
                <a16:creationId xmlns:a16="http://schemas.microsoft.com/office/drawing/2014/main" id="{6B412D32-DE30-8B1B-8F49-D9B540E87E41}"/>
              </a:ext>
            </a:extLst>
          </p:cNvPr>
          <p:cNvSpPr txBox="1"/>
          <p:nvPr/>
        </p:nvSpPr>
        <p:spPr>
          <a:xfrm>
            <a:off x="2047097" y="5742075"/>
            <a:ext cx="4285735" cy="307777"/>
          </a:xfrm>
          <a:prstGeom prst="rect">
            <a:avLst/>
          </a:prstGeom>
          <a:noFill/>
        </p:spPr>
        <p:txBody>
          <a:bodyPr wrap="square">
            <a:spAutoFit/>
          </a:bodyPr>
          <a:lstStyle/>
          <a:p>
            <a:r>
              <a:rPr lang="lt-LT" dirty="0"/>
              <a:t>Likusių skaičių suma lygi 8</a:t>
            </a:r>
          </a:p>
        </p:txBody>
      </p:sp>
      <p:sp>
        <p:nvSpPr>
          <p:cNvPr id="3" name="TextBox 2">
            <a:extLst>
              <a:ext uri="{FF2B5EF4-FFF2-40B4-BE49-F238E27FC236}">
                <a16:creationId xmlns:a16="http://schemas.microsoft.com/office/drawing/2014/main" id="{82FB152E-3805-9D6B-1DFB-277FA3E4F7FF}"/>
              </a:ext>
            </a:extLst>
          </p:cNvPr>
          <p:cNvSpPr txBox="1"/>
          <p:nvPr/>
        </p:nvSpPr>
        <p:spPr>
          <a:xfrm>
            <a:off x="6567776" y="5742075"/>
            <a:ext cx="5442477" cy="169277"/>
          </a:xfrm>
          <a:prstGeom prst="rect">
            <a:avLst/>
          </a:prstGeom>
          <a:noFill/>
        </p:spPr>
        <p:txBody>
          <a:bodyPr wrap="square">
            <a:spAutoFit/>
          </a:bodyPr>
          <a:lstStyle/>
          <a:p>
            <a:r>
              <a:rPr lang="lt-LT" sz="500" dirty="0"/>
              <a:t>http://kristianaweebly.weebly.com/uploads/1/8/5/2/18524958/sup_mokiniu_matematikos_mokymo_ypatumai.pdf</a:t>
            </a:r>
          </a:p>
        </p:txBody>
      </p:sp>
    </p:spTree>
    <p:extLst>
      <p:ext uri="{BB962C8B-B14F-4D97-AF65-F5344CB8AC3E}">
        <p14:creationId xmlns:p14="http://schemas.microsoft.com/office/powerpoint/2010/main" val="3875583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vadinimas 5">
            <a:extLst>
              <a:ext uri="{FF2B5EF4-FFF2-40B4-BE49-F238E27FC236}">
                <a16:creationId xmlns:a16="http://schemas.microsoft.com/office/drawing/2014/main" id="{D61E9CA2-C94C-EAFD-8010-0B832C9E80A6}"/>
              </a:ext>
            </a:extLst>
          </p:cNvPr>
          <p:cNvSpPr>
            <a:spLocks noGrp="1"/>
          </p:cNvSpPr>
          <p:nvPr>
            <p:ph type="title"/>
          </p:nvPr>
        </p:nvSpPr>
        <p:spPr>
          <a:xfrm>
            <a:off x="135172" y="80367"/>
            <a:ext cx="11020508" cy="715191"/>
          </a:xfrm>
        </p:spPr>
        <p:txBody>
          <a:bodyPr>
            <a:noAutofit/>
          </a:bodyPr>
          <a:lstStyle/>
          <a:p>
            <a:r>
              <a:rPr lang="lt-LT" sz="2300" dirty="0">
                <a:solidFill>
                  <a:schemeClr val="bg1"/>
                </a:solidFill>
              </a:rPr>
              <a:t>3 modulis: Mokymo metodai ir technikos, skirtos skirtingų mokymosi lygių mokinių ugdymui. </a:t>
            </a:r>
            <a:br>
              <a:rPr lang="lt-LT" sz="2300" dirty="0">
                <a:solidFill>
                  <a:schemeClr val="bg1"/>
                </a:solidFill>
              </a:rPr>
            </a:br>
            <a:r>
              <a:rPr lang="lt-LT" sz="2300" dirty="0">
                <a:solidFill>
                  <a:schemeClr val="bg1"/>
                </a:solidFill>
              </a:rPr>
              <a:t>3. Metodai, padedantys įveikti </a:t>
            </a:r>
            <a:r>
              <a:rPr lang="lt-LT" sz="2300" dirty="0" err="1">
                <a:solidFill>
                  <a:schemeClr val="bg1"/>
                </a:solidFill>
              </a:rPr>
              <a:t>diskalkuliją</a:t>
            </a:r>
            <a:endParaRPr lang="lt-LT" sz="2300" dirty="0">
              <a:solidFill>
                <a:schemeClr val="bg1"/>
              </a:solidFill>
            </a:endParaRPr>
          </a:p>
        </p:txBody>
      </p:sp>
      <p:sp>
        <p:nvSpPr>
          <p:cNvPr id="7" name="Teksto vietos rezervavimo ženklas 6">
            <a:extLst>
              <a:ext uri="{FF2B5EF4-FFF2-40B4-BE49-F238E27FC236}">
                <a16:creationId xmlns:a16="http://schemas.microsoft.com/office/drawing/2014/main" id="{3BAB542E-0A93-9A1C-4468-81351F29DE2E}"/>
              </a:ext>
            </a:extLst>
          </p:cNvPr>
          <p:cNvSpPr>
            <a:spLocks noGrp="1"/>
          </p:cNvSpPr>
          <p:nvPr>
            <p:ph type="body" idx="2"/>
          </p:nvPr>
        </p:nvSpPr>
        <p:spPr>
          <a:xfrm>
            <a:off x="198784" y="1796995"/>
            <a:ext cx="4905953" cy="4392668"/>
          </a:xfrm>
        </p:spPr>
        <p:txBody>
          <a:bodyPr>
            <a:normAutofit fontScale="62500" lnSpcReduction="20000"/>
          </a:bodyPr>
          <a:lstStyle/>
          <a:p>
            <a:pPr marL="114300" indent="0">
              <a:buNone/>
            </a:pPr>
            <a:r>
              <a:rPr lang="lt-LT" dirty="0"/>
              <a:t>Peliukas skaičiuot nemokėjo,</a:t>
            </a:r>
          </a:p>
          <a:p>
            <a:pPr marL="114300" indent="0">
              <a:buNone/>
            </a:pPr>
            <a:r>
              <a:rPr lang="lt-LT" dirty="0"/>
              <a:t>Peliukui mašinos reikėjo!</a:t>
            </a:r>
          </a:p>
          <a:p>
            <a:pPr marL="114300" indent="0">
              <a:buNone/>
            </a:pPr>
            <a:r>
              <a:rPr lang="lt-LT" dirty="0"/>
              <a:t>Tokios, kad atimtų,</a:t>
            </a:r>
          </a:p>
          <a:p>
            <a:pPr marL="114300" indent="0">
              <a:buNone/>
            </a:pPr>
            <a:r>
              <a:rPr lang="lt-LT" dirty="0"/>
              <a:t>Tokios, kad pridėtų,</a:t>
            </a:r>
          </a:p>
          <a:p>
            <a:pPr marL="114300" indent="0">
              <a:buNone/>
            </a:pPr>
            <a:r>
              <a:rPr lang="lt-LT" dirty="0"/>
              <a:t>Tokios, kad skaičiuot</a:t>
            </a:r>
          </a:p>
          <a:p>
            <a:pPr marL="114300" indent="0">
              <a:buNone/>
            </a:pPr>
            <a:r>
              <a:rPr lang="lt-LT" dirty="0"/>
              <a:t>Už peliuką galėtų!</a:t>
            </a:r>
          </a:p>
          <a:p>
            <a:pPr marL="114300" indent="0">
              <a:buNone/>
            </a:pPr>
            <a:r>
              <a:rPr lang="lt-LT" dirty="0"/>
              <a:t>Ir gavo peliukas mašiną –</a:t>
            </a:r>
          </a:p>
          <a:p>
            <a:pPr marL="114300" indent="0">
              <a:buNone/>
            </a:pPr>
            <a:r>
              <a:rPr lang="lt-LT" dirty="0"/>
              <a:t>Bet veltui tik laiką gaišina...</a:t>
            </a:r>
          </a:p>
          <a:p>
            <a:pPr marL="114300" indent="0">
              <a:buNone/>
            </a:pPr>
            <a:r>
              <a:rPr lang="lt-LT" dirty="0"/>
              <a:t>Peliukas dabar </a:t>
            </a:r>
            <a:r>
              <a:rPr lang="lt-LT" dirty="0" err="1"/>
              <a:t>nebeţino</a:t>
            </a:r>
            <a:r>
              <a:rPr lang="lt-LT" dirty="0"/>
              <a:t>,</a:t>
            </a:r>
          </a:p>
          <a:p>
            <a:pPr marL="114300" indent="0">
              <a:buNone/>
            </a:pPr>
            <a:r>
              <a:rPr lang="lt-LT" dirty="0"/>
              <a:t>Kur dėti netikslią mašiną:</a:t>
            </a:r>
          </a:p>
          <a:p>
            <a:pPr marL="114300" indent="0">
              <a:buNone/>
            </a:pPr>
            <a:r>
              <a:rPr lang="lt-LT" dirty="0"/>
              <a:t>2 + 13 = 33</a:t>
            </a:r>
          </a:p>
          <a:p>
            <a:pPr marL="114300" indent="0">
              <a:buNone/>
            </a:pPr>
            <a:r>
              <a:rPr lang="lt-LT" dirty="0"/>
              <a:t>343 + 21 = 355</a:t>
            </a:r>
          </a:p>
          <a:p>
            <a:pPr marL="114300" indent="0">
              <a:buNone/>
            </a:pPr>
            <a:r>
              <a:rPr lang="lt-LT" dirty="0"/>
              <a:t>67 – 42 = 43</a:t>
            </a:r>
          </a:p>
          <a:p>
            <a:pPr marL="114300" indent="0">
              <a:buNone/>
            </a:pPr>
            <a:endParaRPr lang="lt-LT" dirty="0"/>
          </a:p>
          <a:p>
            <a:pPr marL="114300" indent="0">
              <a:buNone/>
            </a:pPr>
            <a:endParaRPr lang="lt-LT" dirty="0"/>
          </a:p>
          <a:p>
            <a:endParaRPr lang="lt-LT" dirty="0"/>
          </a:p>
        </p:txBody>
      </p:sp>
      <p:sp>
        <p:nvSpPr>
          <p:cNvPr id="9" name="Teksto vietos rezervavimo ženklas 8">
            <a:extLst>
              <a:ext uri="{FF2B5EF4-FFF2-40B4-BE49-F238E27FC236}">
                <a16:creationId xmlns:a16="http://schemas.microsoft.com/office/drawing/2014/main" id="{6BF4AF38-A2FB-B3B1-573A-F0B968D5B873}"/>
              </a:ext>
            </a:extLst>
          </p:cNvPr>
          <p:cNvSpPr>
            <a:spLocks noGrp="1"/>
          </p:cNvSpPr>
          <p:nvPr>
            <p:ph type="body" idx="4"/>
          </p:nvPr>
        </p:nvSpPr>
        <p:spPr>
          <a:xfrm>
            <a:off x="5160397" y="1681163"/>
            <a:ext cx="6432605" cy="4508500"/>
          </a:xfrm>
        </p:spPr>
        <p:txBody>
          <a:bodyPr>
            <a:normAutofit/>
          </a:bodyPr>
          <a:lstStyle/>
          <a:p>
            <a:pPr marL="114300" indent="0">
              <a:buNone/>
            </a:pPr>
            <a:r>
              <a:rPr lang="lt-LT" sz="1600" dirty="0"/>
              <a:t>1862 – 461 = 1221</a:t>
            </a:r>
          </a:p>
          <a:p>
            <a:pPr marL="114300" indent="0">
              <a:buNone/>
            </a:pPr>
            <a:r>
              <a:rPr lang="lt-LT" sz="1600" dirty="0"/>
              <a:t>2350 + 2100 = 3550</a:t>
            </a:r>
          </a:p>
          <a:p>
            <a:pPr marL="114300" indent="0">
              <a:buNone/>
            </a:pPr>
            <a:r>
              <a:rPr lang="lt-LT" sz="1600" dirty="0"/>
              <a:t>6723 – 5101 = 1712</a:t>
            </a:r>
          </a:p>
          <a:p>
            <a:pPr marL="114300" indent="0">
              <a:buNone/>
            </a:pPr>
            <a:r>
              <a:rPr lang="lt-LT" sz="1600" dirty="0"/>
              <a:t>Galiu nuraminti peliuką,</a:t>
            </a:r>
          </a:p>
          <a:p>
            <a:pPr marL="114300" indent="0">
              <a:buNone/>
            </a:pPr>
            <a:r>
              <a:rPr lang="lt-LT" sz="1600" dirty="0"/>
              <a:t>Nes nieko baisaus nenutiko,</a:t>
            </a:r>
          </a:p>
          <a:p>
            <a:pPr marL="114300" indent="0">
              <a:buNone/>
            </a:pPr>
            <a:r>
              <a:rPr lang="lt-LT" sz="1600" dirty="0"/>
              <a:t>Nes reikia kantrybės turėti,</a:t>
            </a:r>
          </a:p>
          <a:p>
            <a:pPr marL="114300" indent="0">
              <a:buNone/>
            </a:pPr>
            <a:r>
              <a:rPr lang="lt-LT" sz="1600" dirty="0"/>
              <a:t>Į sąlygą kiek </a:t>
            </a:r>
            <a:r>
              <a:rPr lang="lt-LT" sz="1600" dirty="0" err="1"/>
              <a:t>paţiūrėti</a:t>
            </a:r>
            <a:r>
              <a:rPr lang="lt-LT" sz="1600" dirty="0"/>
              <a:t>:</a:t>
            </a:r>
          </a:p>
          <a:p>
            <a:pPr marL="114300" indent="0">
              <a:buNone/>
            </a:pPr>
            <a:r>
              <a:rPr lang="lt-LT" sz="1600" dirty="0"/>
              <a:t>Du skaičiai ten vietomis </a:t>
            </a:r>
            <a:r>
              <a:rPr lang="lt-LT" sz="1600" dirty="0" err="1"/>
              <a:t>keičias</a:t>
            </a:r>
            <a:r>
              <a:rPr lang="lt-LT" sz="1600" dirty="0"/>
              <a:t>.</a:t>
            </a:r>
          </a:p>
          <a:p>
            <a:pPr marL="114300" indent="0">
              <a:buNone/>
            </a:pPr>
            <a:r>
              <a:rPr lang="lt-LT" sz="1600" dirty="0"/>
              <a:t>Du skaičiai, žiūrėkim –</a:t>
            </a:r>
          </a:p>
          <a:p>
            <a:pPr marL="114300" indent="0">
              <a:buNone/>
            </a:pPr>
            <a:r>
              <a:rPr lang="lt-LT" sz="1600" dirty="0"/>
              <a:t>Du skaičiai!</a:t>
            </a:r>
          </a:p>
          <a:p>
            <a:pPr marL="114300" indent="0">
              <a:buNone/>
            </a:pPr>
            <a:r>
              <a:rPr lang="lt-LT" sz="1500" dirty="0">
                <a:solidFill>
                  <a:srgbClr val="FF0000"/>
                </a:solidFill>
              </a:rPr>
              <a:t>Atsakymas: 2 + 31 = 33; 334 + 21 = 355 ;67 – 24 = 43; 1862 – 641 = 1221 ; 2350 + 1200 = 3550 ; 6723 – 5011 = 1712</a:t>
            </a:r>
          </a:p>
        </p:txBody>
      </p:sp>
      <p:pic>
        <p:nvPicPr>
          <p:cNvPr id="11" name="Paveikslėlis 10">
            <a:extLst>
              <a:ext uri="{FF2B5EF4-FFF2-40B4-BE49-F238E27FC236}">
                <a16:creationId xmlns:a16="http://schemas.microsoft.com/office/drawing/2014/main" id="{7A3FD289-64FD-5CB0-E568-831610402685}"/>
              </a:ext>
            </a:extLst>
          </p:cNvPr>
          <p:cNvPicPr>
            <a:picLocks noChangeAspect="1"/>
          </p:cNvPicPr>
          <p:nvPr/>
        </p:nvPicPr>
        <p:blipFill>
          <a:blip r:embed="rId2"/>
          <a:stretch>
            <a:fillRect/>
          </a:stretch>
        </p:blipFill>
        <p:spPr>
          <a:xfrm>
            <a:off x="9283942" y="1500516"/>
            <a:ext cx="2309060" cy="2918713"/>
          </a:xfrm>
          <a:prstGeom prst="rect">
            <a:avLst/>
          </a:prstGeom>
        </p:spPr>
      </p:pic>
      <p:sp>
        <p:nvSpPr>
          <p:cNvPr id="3" name="TextBox 2">
            <a:extLst>
              <a:ext uri="{FF2B5EF4-FFF2-40B4-BE49-F238E27FC236}">
                <a16:creationId xmlns:a16="http://schemas.microsoft.com/office/drawing/2014/main" id="{AC5EBE8A-B71E-9D6B-1F41-D15029645815}"/>
              </a:ext>
            </a:extLst>
          </p:cNvPr>
          <p:cNvSpPr txBox="1"/>
          <p:nvPr/>
        </p:nvSpPr>
        <p:spPr>
          <a:xfrm>
            <a:off x="9562238" y="4173008"/>
            <a:ext cx="2309060" cy="246221"/>
          </a:xfrm>
          <a:prstGeom prst="rect">
            <a:avLst/>
          </a:prstGeom>
          <a:noFill/>
        </p:spPr>
        <p:txBody>
          <a:bodyPr wrap="square">
            <a:spAutoFit/>
          </a:bodyPr>
          <a:lstStyle/>
          <a:p>
            <a:r>
              <a:rPr lang="lt-LT" sz="500" dirty="0"/>
              <a:t>http://kristianaweebly.weebly.com/uploads/1/8/5/2/18524958/sup_mokiniu_matematikos_mokymo_ypatumai.pdf</a:t>
            </a:r>
          </a:p>
        </p:txBody>
      </p:sp>
    </p:spTree>
    <p:extLst>
      <p:ext uri="{BB962C8B-B14F-4D97-AF65-F5344CB8AC3E}">
        <p14:creationId xmlns:p14="http://schemas.microsoft.com/office/powerpoint/2010/main" val="498099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7"/>
          <p:cNvSpPr txBox="1">
            <a:spLocks noGrp="1"/>
          </p:cNvSpPr>
          <p:nvPr>
            <p:ph type="body" idx="1"/>
          </p:nvPr>
        </p:nvSpPr>
        <p:spPr>
          <a:xfrm>
            <a:off x="198407" y="1262501"/>
            <a:ext cx="11507637" cy="49140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de-DE" sz="1600" b="1" dirty="0"/>
              <a:t>“</a:t>
            </a:r>
            <a:r>
              <a:rPr lang="en-US" sz="1600" b="1" dirty="0"/>
              <a:t>The Dyscalculia Assessment– A practical guide for teachers</a:t>
            </a:r>
            <a:r>
              <a:rPr lang="de-DE" sz="1600" b="1" dirty="0"/>
              <a:t>"</a:t>
            </a:r>
            <a:endParaRPr sz="1600" dirty="0"/>
          </a:p>
          <a:p>
            <a:pPr marL="0" lvl="0" indent="0" algn="l" rtl="0">
              <a:lnSpc>
                <a:spcPct val="90000"/>
              </a:lnSpc>
              <a:spcBef>
                <a:spcPts val="1000"/>
              </a:spcBef>
              <a:spcAft>
                <a:spcPts val="0"/>
              </a:spcAft>
              <a:buClr>
                <a:schemeClr val="dk1"/>
              </a:buClr>
              <a:buSzPts val="1600"/>
              <a:buNone/>
            </a:pPr>
            <a:r>
              <a:rPr lang="lt-LT" sz="1600" dirty="0"/>
              <a:t>Autoriai</a:t>
            </a:r>
            <a:r>
              <a:rPr lang="de-DE" sz="1600" dirty="0"/>
              <a:t>: </a:t>
            </a:r>
            <a:r>
              <a:rPr lang="lt-LT" sz="1600" dirty="0"/>
              <a:t> Jane </a:t>
            </a:r>
            <a:r>
              <a:rPr lang="lt-LT" sz="1600" dirty="0" err="1"/>
              <a:t>Emerson</a:t>
            </a:r>
            <a:r>
              <a:rPr lang="lt-LT" sz="1600" dirty="0"/>
              <a:t> ,</a:t>
            </a:r>
            <a:r>
              <a:rPr lang="lt-LT" sz="1600" dirty="0" err="1"/>
              <a:t>Patricia</a:t>
            </a:r>
            <a:r>
              <a:rPr lang="lt-LT" sz="1600" dirty="0"/>
              <a:t> </a:t>
            </a:r>
            <a:r>
              <a:rPr lang="lt-LT" sz="1600" dirty="0" err="1"/>
              <a:t>Babtie</a:t>
            </a:r>
            <a:r>
              <a:rPr lang="lt-LT" sz="1600" dirty="0"/>
              <a:t> </a:t>
            </a:r>
            <a:endParaRPr dirty="0"/>
          </a:p>
          <a:p>
            <a:pPr marL="0" lvl="0" indent="0" algn="l" rtl="0">
              <a:lnSpc>
                <a:spcPct val="90000"/>
              </a:lnSpc>
              <a:spcBef>
                <a:spcPts val="1000"/>
              </a:spcBef>
              <a:spcAft>
                <a:spcPts val="0"/>
              </a:spcAft>
              <a:buClr>
                <a:schemeClr val="dk1"/>
              </a:buClr>
              <a:buSzPts val="1600"/>
              <a:buNone/>
            </a:pPr>
            <a:r>
              <a:rPr lang="lt-LT" sz="1600" dirty="0"/>
              <a:t>Leidykla</a:t>
            </a:r>
            <a:r>
              <a:rPr lang="de-DE" sz="1600" dirty="0"/>
              <a:t>: </a:t>
            </a:r>
            <a:r>
              <a:rPr lang="lt-LT" sz="1600" dirty="0" err="1"/>
              <a:t>Bloomsbury</a:t>
            </a:r>
            <a:r>
              <a:rPr lang="lt-LT" sz="1600" dirty="0"/>
              <a:t> </a:t>
            </a:r>
            <a:r>
              <a:rPr lang="de-DE" sz="1600" dirty="0"/>
              <a:t>				</a:t>
            </a:r>
            <a:endParaRPr dirty="0"/>
          </a:p>
          <a:p>
            <a:pPr marL="0" lvl="0" indent="0" algn="l" rtl="0">
              <a:lnSpc>
                <a:spcPct val="90000"/>
              </a:lnSpc>
              <a:spcBef>
                <a:spcPts val="1000"/>
              </a:spcBef>
              <a:spcAft>
                <a:spcPts val="0"/>
              </a:spcAft>
              <a:buClr>
                <a:schemeClr val="dk1"/>
              </a:buClr>
              <a:buSzPts val="1600"/>
              <a:buNone/>
            </a:pPr>
            <a:r>
              <a:rPr lang="lt-LT" sz="1600" dirty="0"/>
              <a:t>Metai</a:t>
            </a:r>
            <a:r>
              <a:rPr lang="de-DE" sz="1600" dirty="0"/>
              <a:t>: </a:t>
            </a:r>
            <a:r>
              <a:rPr lang="lt-LT" sz="1600" dirty="0"/>
              <a:t> 2013 </a:t>
            </a:r>
            <a:endParaRPr sz="1600" u="sng" dirty="0">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lt-LT" sz="1600" dirty="0"/>
              <a:t>Nuoroda</a:t>
            </a:r>
            <a:r>
              <a:rPr lang="de-DE" sz="1600" dirty="0"/>
              <a:t>:</a:t>
            </a:r>
            <a:r>
              <a:rPr lang="lt-LT" sz="1600" dirty="0"/>
              <a:t>  </a:t>
            </a:r>
            <a:r>
              <a:rPr lang="lt-LT" sz="1600" dirty="0">
                <a:hlinkClick r:id="rId4"/>
              </a:rPr>
              <a:t>https://books.google.lt/books?hl=lt&amp;lr=&amp;id=ww2aBQAAQBAJ&amp;oi=fnd&amp;pg=PP1&amp;dq=methods+teaching+dyscalculia&amp;ots=JYz9zhzLBY&amp;sig=FiRZB6bsid00XuZce0oo4CxA7WE&amp;redir_esc=y#v=onepage&amp;q=methods%20teaching%20dyscalculia&amp;f=false</a:t>
            </a:r>
            <a:endParaRPr lang="lt-LT" sz="1600" dirty="0"/>
          </a:p>
          <a:p>
            <a:pPr marL="0" lvl="0" indent="0" algn="l" rtl="0">
              <a:lnSpc>
                <a:spcPct val="90000"/>
              </a:lnSpc>
              <a:spcBef>
                <a:spcPts val="1000"/>
              </a:spcBef>
              <a:spcAft>
                <a:spcPts val="0"/>
              </a:spcAft>
              <a:buClr>
                <a:schemeClr val="dk1"/>
              </a:buClr>
              <a:buSzPts val="1600"/>
              <a:buNone/>
            </a:pPr>
            <a:endParaRPr lang="lt-LT" sz="1600" b="1" dirty="0"/>
          </a:p>
          <a:p>
            <a:pPr marL="0" lvl="0" indent="0" algn="l" rtl="0">
              <a:lnSpc>
                <a:spcPct val="90000"/>
              </a:lnSpc>
              <a:spcBef>
                <a:spcPts val="1000"/>
              </a:spcBef>
              <a:spcAft>
                <a:spcPts val="0"/>
              </a:spcAft>
              <a:buClr>
                <a:schemeClr val="dk1"/>
              </a:buClr>
              <a:buSzPts val="1600"/>
              <a:buNone/>
            </a:pPr>
            <a:r>
              <a:rPr lang="lt-LT" sz="1600" b="1" dirty="0"/>
              <a:t>„</a:t>
            </a:r>
            <a:r>
              <a:rPr lang="en-US" sz="1600" b="1" dirty="0"/>
              <a:t>Dyslexia, Dyscalculia and Mathematics– A practical guide</a:t>
            </a:r>
            <a:r>
              <a:rPr lang="lt-LT" sz="1600" b="1" dirty="0"/>
              <a:t>“</a:t>
            </a:r>
          </a:p>
          <a:p>
            <a:pPr marL="0" lvl="0" indent="0" algn="l" rtl="0">
              <a:lnSpc>
                <a:spcPct val="90000"/>
              </a:lnSpc>
              <a:spcBef>
                <a:spcPts val="1000"/>
              </a:spcBef>
              <a:spcAft>
                <a:spcPts val="0"/>
              </a:spcAft>
              <a:buClr>
                <a:schemeClr val="dk1"/>
              </a:buClr>
              <a:buSzPts val="1600"/>
              <a:buNone/>
            </a:pPr>
            <a:r>
              <a:rPr lang="lt-LT" sz="1600" dirty="0"/>
              <a:t>Autorius: </a:t>
            </a:r>
            <a:r>
              <a:rPr lang="lt-LT" sz="1600" dirty="0" err="1"/>
              <a:t>Anne</a:t>
            </a:r>
            <a:r>
              <a:rPr lang="lt-LT" sz="1600" dirty="0"/>
              <a:t> </a:t>
            </a:r>
            <a:r>
              <a:rPr lang="lt-LT" sz="1600" dirty="0" err="1"/>
              <a:t>Henderson</a:t>
            </a:r>
            <a:r>
              <a:rPr lang="lt-LT" sz="1600" dirty="0"/>
              <a:t> </a:t>
            </a:r>
          </a:p>
          <a:p>
            <a:pPr marL="0" lvl="0" indent="0" algn="l" rtl="0">
              <a:lnSpc>
                <a:spcPct val="90000"/>
              </a:lnSpc>
              <a:spcBef>
                <a:spcPts val="1000"/>
              </a:spcBef>
              <a:spcAft>
                <a:spcPts val="0"/>
              </a:spcAft>
              <a:buClr>
                <a:schemeClr val="dk1"/>
              </a:buClr>
              <a:buSzPts val="1600"/>
              <a:buNone/>
            </a:pPr>
            <a:r>
              <a:rPr lang="lt-LT" sz="1600" dirty="0"/>
              <a:t>Leidykla : </a:t>
            </a:r>
            <a:r>
              <a:rPr lang="lt-LT" sz="1600" dirty="0" err="1"/>
              <a:t>London</a:t>
            </a:r>
            <a:r>
              <a:rPr lang="lt-LT" sz="1600" dirty="0"/>
              <a:t> </a:t>
            </a:r>
          </a:p>
          <a:p>
            <a:pPr marL="0" lvl="0" indent="0" algn="l" rtl="0">
              <a:lnSpc>
                <a:spcPct val="90000"/>
              </a:lnSpc>
              <a:spcBef>
                <a:spcPts val="1000"/>
              </a:spcBef>
              <a:spcAft>
                <a:spcPts val="0"/>
              </a:spcAft>
              <a:buClr>
                <a:schemeClr val="dk1"/>
              </a:buClr>
              <a:buSzPts val="1600"/>
              <a:buNone/>
            </a:pPr>
            <a:r>
              <a:rPr lang="lt-LT" sz="1600" dirty="0"/>
              <a:t>Metai: 2012</a:t>
            </a:r>
          </a:p>
          <a:p>
            <a:pPr marL="0" lvl="0" indent="0" algn="l" rtl="0">
              <a:lnSpc>
                <a:spcPct val="90000"/>
              </a:lnSpc>
              <a:spcBef>
                <a:spcPts val="1000"/>
              </a:spcBef>
              <a:spcAft>
                <a:spcPts val="0"/>
              </a:spcAft>
              <a:buClr>
                <a:schemeClr val="dk1"/>
              </a:buClr>
              <a:buSzPts val="1600"/>
              <a:buNone/>
            </a:pPr>
            <a:r>
              <a:rPr lang="lt-LT" sz="1600" dirty="0"/>
              <a:t>Nuoroda:   https://books.google.lt/books?hl=lt&amp;lr=&amp;id=ggGxLtYQhfYC&amp;oi=fnd&amp;pg=PP2&amp;dq=children+with+dyscalculia+teaching+programme&amp;ots=wi0PbBtX4L&amp;sig=qm80vy5kpDWnbho309__Z3vsMks&amp;redir_esc=y#v=onepage&amp;q=children%20with%20dyscalculia%20teaching%20programme&amp;f=false</a:t>
            </a:r>
          </a:p>
          <a:p>
            <a:pPr marL="0" lvl="0" indent="0" algn="l" rtl="0">
              <a:lnSpc>
                <a:spcPct val="90000"/>
              </a:lnSpc>
              <a:spcBef>
                <a:spcPts val="1000"/>
              </a:spcBef>
              <a:spcAft>
                <a:spcPts val="0"/>
              </a:spcAft>
              <a:buClr>
                <a:schemeClr val="dk1"/>
              </a:buClr>
              <a:buSzPts val="1600"/>
              <a:buNone/>
            </a:pPr>
            <a:endParaRPr lang="lt-LT" sz="1600" dirty="0"/>
          </a:p>
          <a:p>
            <a:pPr marL="0" lvl="0" indent="0" algn="l" rtl="0">
              <a:lnSpc>
                <a:spcPct val="90000"/>
              </a:lnSpc>
              <a:spcBef>
                <a:spcPts val="1000"/>
              </a:spcBef>
              <a:spcAft>
                <a:spcPts val="0"/>
              </a:spcAft>
              <a:buClr>
                <a:schemeClr val="dk1"/>
              </a:buClr>
              <a:buSzPts val="1600"/>
              <a:buNone/>
            </a:pPr>
            <a:endParaRPr lang="lt-LT" sz="1600" dirty="0"/>
          </a:p>
          <a:p>
            <a:pPr marL="0" lvl="0" indent="0" algn="l" rtl="0">
              <a:lnSpc>
                <a:spcPct val="90000"/>
              </a:lnSpc>
              <a:spcBef>
                <a:spcPts val="1000"/>
              </a:spcBef>
              <a:spcAft>
                <a:spcPts val="0"/>
              </a:spcAft>
              <a:buClr>
                <a:schemeClr val="dk1"/>
              </a:buClr>
              <a:buSzPts val="1600"/>
              <a:buNone/>
            </a:pPr>
            <a:endParaRPr lang="lt-LT" sz="1600" b="1" dirty="0"/>
          </a:p>
          <a:p>
            <a:pPr marL="0" lvl="0" indent="0" algn="l" rtl="0">
              <a:lnSpc>
                <a:spcPct val="90000"/>
              </a:lnSpc>
              <a:spcBef>
                <a:spcPts val="1000"/>
              </a:spcBef>
              <a:spcAft>
                <a:spcPts val="0"/>
              </a:spcAft>
              <a:buClr>
                <a:schemeClr val="dk1"/>
              </a:buClr>
              <a:buSzPts val="1600"/>
              <a:buNone/>
            </a:pPr>
            <a:endParaRPr lang="lt-LT" sz="1600" b="1" dirty="0"/>
          </a:p>
          <a:p>
            <a:pPr marL="0" lvl="0" indent="0" algn="l" rtl="0">
              <a:lnSpc>
                <a:spcPct val="90000"/>
              </a:lnSpc>
              <a:spcBef>
                <a:spcPts val="1000"/>
              </a:spcBef>
              <a:spcAft>
                <a:spcPts val="0"/>
              </a:spcAft>
              <a:buClr>
                <a:schemeClr val="dk1"/>
              </a:buClr>
              <a:buSzPts val="1600"/>
              <a:buNone/>
            </a:pPr>
            <a:endParaRPr lang="lt-LT" sz="1600" b="1" dirty="0"/>
          </a:p>
          <a:p>
            <a:pPr marL="0" lvl="0" indent="0" algn="l" rtl="0">
              <a:lnSpc>
                <a:spcPct val="90000"/>
              </a:lnSpc>
              <a:spcBef>
                <a:spcPts val="1000"/>
              </a:spcBef>
              <a:spcAft>
                <a:spcPts val="0"/>
              </a:spcAft>
              <a:buClr>
                <a:schemeClr val="dk1"/>
              </a:buClr>
              <a:buSzPts val="1600"/>
              <a:buNone/>
            </a:pPr>
            <a:endParaRPr sz="1600" b="1" dirty="0"/>
          </a:p>
        </p:txBody>
      </p:sp>
      <p:sp>
        <p:nvSpPr>
          <p:cNvPr id="144" name="Google Shape;144;p7"/>
          <p:cNvSpPr txBox="1">
            <a:spLocks noGrp="1"/>
          </p:cNvSpPr>
          <p:nvPr>
            <p:ph type="title"/>
          </p:nvPr>
        </p:nvSpPr>
        <p:spPr>
          <a:xfrm>
            <a:off x="198407" y="133350"/>
            <a:ext cx="11155393" cy="792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Font typeface="Calibri"/>
              <a:buNone/>
            </a:pPr>
            <a:r>
              <a:rPr lang="lt-LT" sz="2000" dirty="0">
                <a:solidFill>
                  <a:schemeClr val="lt1"/>
                </a:solidFill>
              </a:rPr>
              <a:t>3 modulis: Mokymo metodai ir metodai, susiję su skirtingų mokymosi lygių mokinių ugdymu </a:t>
            </a:r>
            <a:br>
              <a:rPr lang="lt-LT" sz="2000" dirty="0">
                <a:solidFill>
                  <a:schemeClr val="lt1"/>
                </a:solidFill>
              </a:rPr>
            </a:br>
            <a:r>
              <a:rPr lang="lt-LT" sz="2000" dirty="0">
                <a:solidFill>
                  <a:schemeClr val="lt1"/>
                </a:solidFill>
              </a:rPr>
              <a:t>4. Papildoma literatūra </a:t>
            </a:r>
            <a:endParaRPr sz="2000" dirty="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8"/>
          <p:cNvSpPr/>
          <p:nvPr/>
        </p:nvSpPr>
        <p:spPr>
          <a:xfrm>
            <a:off x="2123537" y="2525044"/>
            <a:ext cx="8116018" cy="2573167"/>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8"/>
          <p:cNvSpPr txBox="1">
            <a:spLocks noGrp="1"/>
          </p:cNvSpPr>
          <p:nvPr>
            <p:ph type="body" idx="1"/>
          </p:nvPr>
        </p:nvSpPr>
        <p:spPr>
          <a:xfrm>
            <a:off x="2235680" y="3446723"/>
            <a:ext cx="7184365" cy="987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lt-LT" sz="2000" b="1" dirty="0"/>
              <a:t>Nuoroda </a:t>
            </a:r>
            <a:r>
              <a:rPr lang="de-DE" sz="2000" b="1" dirty="0"/>
              <a:t>: “</a:t>
            </a:r>
            <a:r>
              <a:rPr lang="en-US" sz="2000" b="1" dirty="0"/>
              <a:t>Dyscalculia Teaching Strategies: </a:t>
            </a:r>
            <a:endParaRPr lang="lt-LT" sz="2000" b="1" dirty="0"/>
          </a:p>
          <a:p>
            <a:pPr marL="0" lvl="0" indent="0" algn="l" rtl="0">
              <a:lnSpc>
                <a:spcPct val="90000"/>
              </a:lnSpc>
              <a:spcBef>
                <a:spcPts val="0"/>
              </a:spcBef>
              <a:spcAft>
                <a:spcPts val="0"/>
              </a:spcAft>
              <a:buClr>
                <a:schemeClr val="dk1"/>
              </a:buClr>
              <a:buSzPts val="1600"/>
              <a:buNone/>
            </a:pPr>
            <a:r>
              <a:rPr lang="en-US" sz="2000" b="1" dirty="0"/>
              <a:t>What is Dyscalculia?</a:t>
            </a:r>
            <a:r>
              <a:rPr lang="de-DE" sz="2000" b="1" dirty="0"/>
              <a:t>”</a:t>
            </a:r>
            <a:endParaRPr sz="2000" dirty="0"/>
          </a:p>
          <a:p>
            <a:pPr marL="0" lvl="0" indent="0" algn="l" rtl="0">
              <a:lnSpc>
                <a:spcPct val="90000"/>
              </a:lnSpc>
              <a:spcBef>
                <a:spcPts val="1000"/>
              </a:spcBef>
              <a:spcAft>
                <a:spcPts val="0"/>
              </a:spcAft>
              <a:buClr>
                <a:schemeClr val="dk1"/>
              </a:buClr>
              <a:buSzPts val="1600"/>
              <a:buNone/>
            </a:pPr>
            <a:r>
              <a:rPr lang="de-DE" sz="2000" dirty="0"/>
              <a:t>https://www.youtube.com/watch?v=etOT1uFcKTY</a:t>
            </a:r>
            <a:endParaRPr sz="2000" dirty="0"/>
          </a:p>
        </p:txBody>
      </p:sp>
      <p:sp>
        <p:nvSpPr>
          <p:cNvPr id="151" name="Google Shape;151;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ct val="100000"/>
              <a:buFont typeface="Calibri"/>
              <a:buNone/>
            </a:pPr>
            <a:r>
              <a:rPr lang="lt-LT" sz="2000" b="1" dirty="0">
                <a:solidFill>
                  <a:schemeClr val="lt1"/>
                </a:solidFill>
              </a:rPr>
              <a:t>3 modulis: Mokymo metodai ir metodai, susiję su skirtingų mokymosi lygių mokinių ugdymu </a:t>
            </a:r>
            <a:br>
              <a:rPr lang="lt-LT" sz="2000" b="1" dirty="0">
                <a:solidFill>
                  <a:schemeClr val="lt1"/>
                </a:solidFill>
              </a:rPr>
            </a:br>
            <a:r>
              <a:rPr lang="lt-LT" sz="2000" b="1" dirty="0">
                <a:solidFill>
                  <a:schemeClr val="lt1"/>
                </a:solidFill>
              </a:rPr>
              <a:t>5. Papildoma </a:t>
            </a:r>
            <a:r>
              <a:rPr lang="lt-LT" sz="2000" b="1" dirty="0" err="1">
                <a:solidFill>
                  <a:schemeClr val="lt1"/>
                </a:solidFill>
              </a:rPr>
              <a:t>video</a:t>
            </a:r>
            <a:r>
              <a:rPr lang="lt-LT" sz="2000" b="1" dirty="0">
                <a:solidFill>
                  <a:schemeClr val="lt1"/>
                </a:solidFill>
              </a:rPr>
              <a:t> medžiaga </a:t>
            </a:r>
            <a:endParaRPr sz="2000" b="1" dirty="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9"/>
          <p:cNvSpPr txBox="1">
            <a:spLocks noGrp="1"/>
          </p:cNvSpPr>
          <p:nvPr>
            <p:ph type="title"/>
          </p:nvPr>
        </p:nvSpPr>
        <p:spPr>
          <a:xfrm>
            <a:off x="606874" y="140928"/>
            <a:ext cx="10515600" cy="69396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2200" b="1" dirty="0">
                <a:solidFill>
                  <a:schemeClr val="lt1"/>
                </a:solidFill>
              </a:rPr>
              <a:t>3 modulis: Mokymo metodai ir metodai, susiję su skirtingų mokymosi lygių mokinių ugdymu </a:t>
            </a:r>
            <a:br>
              <a:rPr lang="lt-LT" sz="2200" b="1" dirty="0">
                <a:solidFill>
                  <a:schemeClr val="lt1"/>
                </a:solidFill>
              </a:rPr>
            </a:br>
            <a:r>
              <a:rPr lang="lt-LT" sz="2200" b="1" dirty="0">
                <a:solidFill>
                  <a:schemeClr val="lt1"/>
                </a:solidFill>
              </a:rPr>
              <a:t>6. Apklausa</a:t>
            </a:r>
            <a:endParaRPr sz="3200" b="1" dirty="0">
              <a:solidFill>
                <a:schemeClr val="lt1"/>
              </a:solidFill>
            </a:endParaRPr>
          </a:p>
        </p:txBody>
      </p:sp>
      <p:sp>
        <p:nvSpPr>
          <p:cNvPr id="2" name="Teksto vietos rezervavimo ženklas 1">
            <a:extLst>
              <a:ext uri="{FF2B5EF4-FFF2-40B4-BE49-F238E27FC236}">
                <a16:creationId xmlns:a16="http://schemas.microsoft.com/office/drawing/2014/main" id="{408D160D-040B-ED51-F20F-071D56D564F4}"/>
              </a:ext>
            </a:extLst>
          </p:cNvPr>
          <p:cNvSpPr>
            <a:spLocks noGrp="1"/>
          </p:cNvSpPr>
          <p:nvPr>
            <p:ph type="body" idx="2"/>
          </p:nvPr>
        </p:nvSpPr>
        <p:spPr>
          <a:xfrm>
            <a:off x="448574" y="1293962"/>
            <a:ext cx="5549001" cy="4895701"/>
          </a:xfrm>
        </p:spPr>
        <p:txBody>
          <a:bodyPr/>
          <a:lstStyle/>
          <a:p>
            <a:pPr marL="114300" indent="0">
              <a:buNone/>
            </a:pPr>
            <a:r>
              <a:rPr lang="lt-LT" sz="1400" dirty="0"/>
              <a:t>Mokiniams, turintiems </a:t>
            </a:r>
            <a:r>
              <a:rPr lang="lt-LT" sz="1400" dirty="0" err="1"/>
              <a:t>diskalkulijos</a:t>
            </a:r>
            <a:r>
              <a:rPr lang="lt-LT" sz="1400" dirty="0"/>
              <a:t> sutrikimą, sunku: </a:t>
            </a:r>
          </a:p>
          <a:p>
            <a:r>
              <a:rPr lang="lt-LT" sz="1400" dirty="0">
                <a:highlight>
                  <a:srgbClr val="FFFF00"/>
                </a:highlight>
              </a:rPr>
              <a:t>Prisiminti </a:t>
            </a:r>
            <a:r>
              <a:rPr lang="en-US" sz="1400" dirty="0">
                <a:highlight>
                  <a:srgbClr val="FFFF00"/>
                </a:highlight>
              </a:rPr>
              <a:t> </a:t>
            </a:r>
            <a:r>
              <a:rPr lang="lt-LT" sz="1400" dirty="0">
                <a:highlight>
                  <a:srgbClr val="FFFF00"/>
                </a:highlight>
              </a:rPr>
              <a:t>pagrindinius faktus</a:t>
            </a:r>
          </a:p>
          <a:p>
            <a:r>
              <a:rPr lang="lt-LT" sz="1400" dirty="0"/>
              <a:t>Prisiminti svarbiausius faktus</a:t>
            </a:r>
          </a:p>
          <a:p>
            <a:r>
              <a:rPr lang="lt-LT" sz="1400" dirty="0"/>
              <a:t>Nekyla jokių sunkumų </a:t>
            </a:r>
            <a:endParaRPr lang="en-US" sz="1400" dirty="0"/>
          </a:p>
          <a:p>
            <a:r>
              <a:rPr lang="lt-LT" sz="1400" dirty="0"/>
              <a:t>Prisiminti vardus</a:t>
            </a:r>
            <a:endParaRPr lang="en-US" sz="1400" dirty="0"/>
          </a:p>
          <a:p>
            <a:endParaRPr lang="en-US" sz="1400" dirty="0"/>
          </a:p>
          <a:p>
            <a:pPr marL="114300" indent="0">
              <a:buNone/>
            </a:pPr>
            <a:r>
              <a:rPr lang="lt-LT" sz="1400" dirty="0"/>
              <a:t>Mokiniams, turintiems </a:t>
            </a:r>
            <a:r>
              <a:rPr lang="lt-LT" sz="1400" dirty="0" err="1"/>
              <a:t>diskalkulijos</a:t>
            </a:r>
            <a:r>
              <a:rPr lang="lt-LT" sz="1400" dirty="0"/>
              <a:t> sutrikimą, sunkiau įsiminti:</a:t>
            </a:r>
            <a:endParaRPr lang="en-US" sz="1400" dirty="0"/>
          </a:p>
          <a:p>
            <a:r>
              <a:rPr lang="lt-LT" sz="1400" dirty="0"/>
              <a:t>skaičius</a:t>
            </a:r>
            <a:endParaRPr lang="en-US" sz="1400" dirty="0"/>
          </a:p>
          <a:p>
            <a:r>
              <a:rPr lang="lt-LT" sz="1400" dirty="0"/>
              <a:t>matematinius ženklus</a:t>
            </a:r>
            <a:endParaRPr lang="en-US" sz="1400" dirty="0"/>
          </a:p>
          <a:p>
            <a:r>
              <a:rPr lang="lt-LT" sz="1400" dirty="0"/>
              <a:t>matematinius simbolius</a:t>
            </a:r>
            <a:endParaRPr lang="en-US" sz="1400" dirty="0"/>
          </a:p>
          <a:p>
            <a:r>
              <a:rPr lang="lt-LT" sz="1400" dirty="0">
                <a:highlight>
                  <a:srgbClr val="FFFF00"/>
                </a:highlight>
              </a:rPr>
              <a:t>Skaičius,  matematinius ženklus ir simbolius </a:t>
            </a:r>
            <a:endParaRPr lang="en-US" sz="1400" dirty="0">
              <a:highlight>
                <a:srgbClr val="FFFF00"/>
              </a:highlight>
            </a:endParaRPr>
          </a:p>
          <a:p>
            <a:endParaRPr lang="en-US" sz="1400" dirty="0"/>
          </a:p>
          <a:p>
            <a:endParaRPr lang="en-US" sz="1400" dirty="0"/>
          </a:p>
          <a:p>
            <a:endParaRPr lang="en-US" sz="1400" dirty="0"/>
          </a:p>
          <a:p>
            <a:endParaRPr lang="lt-LT" dirty="0"/>
          </a:p>
        </p:txBody>
      </p:sp>
      <p:sp>
        <p:nvSpPr>
          <p:cNvPr id="4" name="Teksto vietos rezervavimo ženklas 3">
            <a:extLst>
              <a:ext uri="{FF2B5EF4-FFF2-40B4-BE49-F238E27FC236}">
                <a16:creationId xmlns:a16="http://schemas.microsoft.com/office/drawing/2014/main" id="{0E0E10D6-4EB1-76A7-00D5-233D5A4C622F}"/>
              </a:ext>
            </a:extLst>
          </p:cNvPr>
          <p:cNvSpPr>
            <a:spLocks noGrp="1"/>
          </p:cNvSpPr>
          <p:nvPr>
            <p:ph type="body" idx="4"/>
          </p:nvPr>
        </p:nvSpPr>
        <p:spPr>
          <a:xfrm>
            <a:off x="6388788" y="1397479"/>
            <a:ext cx="4966599" cy="4792184"/>
          </a:xfrm>
        </p:spPr>
        <p:txBody>
          <a:bodyPr/>
          <a:lstStyle/>
          <a:p>
            <a:pPr marL="114300" indent="0">
              <a:buNone/>
            </a:pPr>
            <a:r>
              <a:rPr lang="lt-LT" sz="1400" dirty="0"/>
              <a:t>Vienas geriausių būdų išspręsti pagrindinę </a:t>
            </a:r>
            <a:r>
              <a:rPr lang="lt-LT" sz="1400" dirty="0" err="1"/>
              <a:t>diskalkulija</a:t>
            </a:r>
            <a:r>
              <a:rPr lang="lt-LT" sz="1400" dirty="0"/>
              <a:t> sergančių vaikų problemą yra</a:t>
            </a:r>
            <a:r>
              <a:rPr lang="en-US" sz="1400" dirty="0"/>
              <a:t>:</a:t>
            </a:r>
          </a:p>
          <a:p>
            <a:r>
              <a:rPr lang="lt-LT" sz="1400" dirty="0">
                <a:highlight>
                  <a:srgbClr val="FFFF00"/>
                </a:highlight>
              </a:rPr>
              <a:t>meno terapija</a:t>
            </a:r>
            <a:endParaRPr lang="en-US" sz="1400" dirty="0">
              <a:highlight>
                <a:srgbClr val="FFFF00"/>
              </a:highlight>
            </a:endParaRPr>
          </a:p>
          <a:p>
            <a:r>
              <a:rPr lang="lt-LT" sz="1400" dirty="0"/>
              <a:t>vandens terapija</a:t>
            </a:r>
            <a:endParaRPr lang="en-US" sz="1400" dirty="0"/>
          </a:p>
          <a:p>
            <a:r>
              <a:rPr lang="lt-LT" sz="1400" dirty="0"/>
              <a:t>jokios terapijos nereikia</a:t>
            </a:r>
            <a:endParaRPr lang="en-US" sz="1400" dirty="0"/>
          </a:p>
          <a:p>
            <a:r>
              <a:rPr lang="lt-LT" sz="1400" dirty="0"/>
              <a:t>pamokos </a:t>
            </a:r>
            <a:endParaRPr lang="en-US" sz="1400" dirty="0"/>
          </a:p>
          <a:p>
            <a:pPr marL="114300" indent="0">
              <a:buNone/>
            </a:pPr>
            <a:endParaRPr lang="lt-LT" sz="1400" dirty="0"/>
          </a:p>
          <a:p>
            <a:pPr marL="114300" indent="0">
              <a:buNone/>
            </a:pPr>
            <a:r>
              <a:rPr lang="lt-LT" sz="1400" dirty="0"/>
              <a:t>Norėdami padėti vaikams, turintiems </a:t>
            </a:r>
            <a:r>
              <a:rPr lang="lt-LT" sz="1400" dirty="0" err="1"/>
              <a:t>diskalkulijos</a:t>
            </a:r>
            <a:r>
              <a:rPr lang="lt-LT" sz="1400" dirty="0"/>
              <a:t> sutrikimą, mokytojai:</a:t>
            </a:r>
          </a:p>
          <a:p>
            <a:r>
              <a:rPr lang="lt-LT" sz="1400" dirty="0">
                <a:highlight>
                  <a:srgbClr val="FFFF00"/>
                </a:highlight>
              </a:rPr>
              <a:t>turėtų skirti papildomo laiko mokiniams užduočiai atlikti </a:t>
            </a:r>
          </a:p>
          <a:p>
            <a:r>
              <a:rPr lang="lt-LT" sz="1400" dirty="0"/>
              <a:t>turėtų  skirti papildomus namų darbus</a:t>
            </a:r>
          </a:p>
          <a:p>
            <a:r>
              <a:rPr lang="lt-LT" sz="1400" dirty="0"/>
              <a:t>šiems mokiniams nereikėtų skirti papildomo dėmesio </a:t>
            </a:r>
          </a:p>
          <a:p>
            <a:r>
              <a:rPr lang="lt-LT" sz="1400" dirty="0"/>
              <a:t>turėtų  skirti papildomus namų darbus ir duoti papildomo laiko užduočiai atlikti </a:t>
            </a:r>
          </a:p>
          <a:p>
            <a:endParaRPr lang="lt-LT" sz="1400" dirty="0"/>
          </a:p>
          <a:p>
            <a:endParaRPr lang="lt-LT" sz="1400" dirty="0"/>
          </a:p>
          <a:p>
            <a:endParaRPr lang="en-US" sz="1400" dirty="0"/>
          </a:p>
          <a:p>
            <a:endParaRPr lang="en-US" sz="1400" dirty="0"/>
          </a:p>
          <a:p>
            <a:endParaRPr lang="en-US" sz="1400" dirty="0"/>
          </a:p>
          <a:p>
            <a:pPr marL="114300" indent="0">
              <a:buNone/>
            </a:pPr>
            <a:endParaRPr lang="en-US" sz="1400" dirty="0"/>
          </a:p>
          <a:p>
            <a:endParaRPr lang="lt-L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0"/>
          <p:cNvSpPr txBox="1">
            <a:spLocks noGrp="1"/>
          </p:cNvSpPr>
          <p:nvPr>
            <p:ph type="title"/>
          </p:nvPr>
        </p:nvSpPr>
        <p:spPr>
          <a:xfrm>
            <a:off x="234351" y="0"/>
            <a:ext cx="10515600" cy="78327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2200" dirty="0">
                <a:solidFill>
                  <a:schemeClr val="lt1"/>
                </a:solidFill>
              </a:rPr>
              <a:t>3 modulis: Mokymo metodai ir metodai, susiję su skirtingų mokymosi lygių mokinių ugdymu </a:t>
            </a:r>
            <a:br>
              <a:rPr lang="lt-LT" sz="2200" dirty="0">
                <a:solidFill>
                  <a:schemeClr val="lt1"/>
                </a:solidFill>
              </a:rPr>
            </a:br>
            <a:r>
              <a:rPr lang="lt-LT" sz="2200" dirty="0">
                <a:solidFill>
                  <a:schemeClr val="lt1"/>
                </a:solidFill>
              </a:rPr>
              <a:t>7. Papildomi šaltiniai </a:t>
            </a:r>
            <a:endParaRPr sz="2200" dirty="0"/>
          </a:p>
        </p:txBody>
      </p:sp>
      <p:sp>
        <p:nvSpPr>
          <p:cNvPr id="167" name="Google Shape;167;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a:bodyPr>
          <a:lstStyle/>
          <a:p>
            <a:pPr marL="228600" lvl="0" indent="-50800" algn="l" rtl="0">
              <a:lnSpc>
                <a:spcPct val="90000"/>
              </a:lnSpc>
              <a:spcBef>
                <a:spcPts val="0"/>
              </a:spcBef>
              <a:spcAft>
                <a:spcPts val="0"/>
              </a:spcAft>
              <a:buClr>
                <a:schemeClr val="dk1"/>
              </a:buClr>
              <a:buSzPts val="2800"/>
              <a:buNone/>
            </a:pPr>
            <a:r>
              <a:rPr lang="en-US" sz="2400" b="1" dirty="0"/>
              <a:t>Dyscalculia: What We Must Know about </a:t>
            </a:r>
            <a:r>
              <a:rPr lang="en-US" sz="2400" b="1" dirty="0" err="1"/>
              <a:t>Students'Learning</a:t>
            </a:r>
            <a:r>
              <a:rPr lang="en-US" sz="2400" b="1" dirty="0"/>
              <a:t> Disability in Mathematics?</a:t>
            </a:r>
            <a:r>
              <a:rPr lang="lt-LT" sz="2400" b="1" dirty="0"/>
              <a:t> </a:t>
            </a:r>
            <a:r>
              <a:rPr lang="en-US" sz="2400" b="1" dirty="0"/>
              <a:t>Universal Journal of Educational Research </a:t>
            </a:r>
            <a:endParaRPr lang="lt-LT" sz="2400" b="1" dirty="0"/>
          </a:p>
          <a:p>
            <a:pPr marL="228600" lvl="0" indent="-50800" algn="l" rtl="0">
              <a:lnSpc>
                <a:spcPct val="90000"/>
              </a:lnSpc>
              <a:spcBef>
                <a:spcPts val="0"/>
              </a:spcBef>
              <a:spcAft>
                <a:spcPts val="0"/>
              </a:spcAft>
              <a:buClr>
                <a:schemeClr val="dk1"/>
              </a:buClr>
              <a:buSzPts val="2800"/>
              <a:buNone/>
            </a:pPr>
            <a:r>
              <a:rPr lang="en-US" sz="1100" b="1" dirty="0"/>
              <a:t>8(12B): </a:t>
            </a:r>
            <a:r>
              <a:rPr lang="en-US" sz="1200" b="1" dirty="0"/>
              <a:t>8214-8222, 2020 </a:t>
            </a:r>
            <a:r>
              <a:rPr lang="en-US" sz="1200" b="1" dirty="0">
                <a:hlinkClick r:id="rId3"/>
              </a:rPr>
              <a:t>http://www.hrpub.org</a:t>
            </a:r>
            <a:r>
              <a:rPr lang="lt-LT" sz="1200" b="1" dirty="0"/>
              <a:t>   </a:t>
            </a:r>
            <a:r>
              <a:rPr lang="en-US" sz="1200" b="1" dirty="0"/>
              <a:t>DOI: 10.13189/ujer.2020.082625</a:t>
            </a:r>
            <a:endParaRPr lang="lt-LT" sz="1200" b="1" dirty="0"/>
          </a:p>
          <a:p>
            <a:pPr marL="228600" lvl="0" indent="-50800" algn="l" rtl="0">
              <a:lnSpc>
                <a:spcPct val="90000"/>
              </a:lnSpc>
              <a:spcBef>
                <a:spcPts val="0"/>
              </a:spcBef>
              <a:spcAft>
                <a:spcPts val="0"/>
              </a:spcAft>
              <a:buClr>
                <a:schemeClr val="dk1"/>
              </a:buClr>
              <a:buSzPts val="2800"/>
              <a:buNone/>
            </a:pPr>
            <a:endParaRPr lang="lt-LT" sz="2400" b="1" dirty="0"/>
          </a:p>
          <a:p>
            <a:pPr marL="228600" lvl="0" indent="-50800" algn="l" rtl="0">
              <a:lnSpc>
                <a:spcPct val="90000"/>
              </a:lnSpc>
              <a:spcBef>
                <a:spcPts val="0"/>
              </a:spcBef>
              <a:spcAft>
                <a:spcPts val="0"/>
              </a:spcAft>
              <a:buClr>
                <a:schemeClr val="dk1"/>
              </a:buClr>
              <a:buSzPts val="2800"/>
              <a:buNone/>
            </a:pPr>
            <a:r>
              <a:rPr lang="lt-LT" sz="2400" b="1" dirty="0">
                <a:hlinkClick r:id="rId4"/>
              </a:rPr>
              <a:t>https://dsf.net.au/learning-difficulties/dyscalculia/supporting-people-with-dyscalculia</a:t>
            </a:r>
            <a:endParaRPr lang="lt-LT" sz="2400" b="1" dirty="0"/>
          </a:p>
          <a:p>
            <a:pPr marL="228600" lvl="0" indent="-50800" algn="l" rtl="0">
              <a:lnSpc>
                <a:spcPct val="90000"/>
              </a:lnSpc>
              <a:spcBef>
                <a:spcPts val="0"/>
              </a:spcBef>
              <a:spcAft>
                <a:spcPts val="0"/>
              </a:spcAft>
              <a:buClr>
                <a:schemeClr val="dk1"/>
              </a:buClr>
              <a:buSzPts val="2800"/>
              <a:buNone/>
            </a:pPr>
            <a:endParaRPr lang="lt-LT" sz="2400" b="1" dirty="0"/>
          </a:p>
          <a:p>
            <a:pPr marL="228600" lvl="0" indent="-50800" algn="l" rtl="0">
              <a:lnSpc>
                <a:spcPct val="90000"/>
              </a:lnSpc>
              <a:spcBef>
                <a:spcPts val="0"/>
              </a:spcBef>
              <a:spcAft>
                <a:spcPts val="0"/>
              </a:spcAft>
              <a:buClr>
                <a:schemeClr val="dk1"/>
              </a:buClr>
              <a:buSzPts val="2800"/>
              <a:buNone/>
            </a:pPr>
            <a:r>
              <a:rPr lang="lt-LT" sz="2400" b="1" dirty="0">
                <a:hlinkClick r:id="rId5"/>
              </a:rPr>
              <a:t>https://teachercertification.com/dyscalculia-teaching-strategies/</a:t>
            </a:r>
            <a:endParaRPr lang="lt-LT" sz="2400" b="1" dirty="0"/>
          </a:p>
          <a:p>
            <a:pPr marL="228600" lvl="0" indent="-50800" algn="l" rtl="0">
              <a:lnSpc>
                <a:spcPct val="90000"/>
              </a:lnSpc>
              <a:spcBef>
                <a:spcPts val="0"/>
              </a:spcBef>
              <a:spcAft>
                <a:spcPts val="0"/>
              </a:spcAft>
              <a:buClr>
                <a:schemeClr val="dk1"/>
              </a:buClr>
              <a:buSzPts val="2800"/>
              <a:buNone/>
            </a:pPr>
            <a:endParaRPr lang="lt-LT" sz="2400" b="1" dirty="0"/>
          </a:p>
          <a:p>
            <a:pPr marL="228600" lvl="0" indent="-50800" algn="l" rtl="0">
              <a:lnSpc>
                <a:spcPct val="90000"/>
              </a:lnSpc>
              <a:spcBef>
                <a:spcPts val="0"/>
              </a:spcBef>
              <a:spcAft>
                <a:spcPts val="0"/>
              </a:spcAft>
              <a:buClr>
                <a:schemeClr val="dk1"/>
              </a:buClr>
              <a:buSzPts val="2800"/>
              <a:buNone/>
            </a:pPr>
            <a:r>
              <a:rPr lang="lt-LT" sz="2400" b="1" dirty="0">
                <a:hlinkClick r:id="rId6"/>
              </a:rPr>
              <a:t>https://www.brainbalancecenters.com/blog/strategies-for-managing-dyscalculia</a:t>
            </a:r>
            <a:endParaRPr lang="lt-LT" sz="2400" b="1" dirty="0"/>
          </a:p>
          <a:p>
            <a:pPr marL="228600" lvl="0" indent="-50800" algn="l" rtl="0">
              <a:lnSpc>
                <a:spcPct val="90000"/>
              </a:lnSpc>
              <a:spcBef>
                <a:spcPts val="0"/>
              </a:spcBef>
              <a:spcAft>
                <a:spcPts val="0"/>
              </a:spcAft>
              <a:buClr>
                <a:schemeClr val="dk1"/>
              </a:buClr>
              <a:buSzPts val="2800"/>
              <a:buNone/>
            </a:pPr>
            <a:endParaRPr lang="lt-LT" sz="2400" b="1" dirty="0"/>
          </a:p>
          <a:p>
            <a:pPr marL="228600" lvl="0" indent="-50800" algn="l" rtl="0">
              <a:lnSpc>
                <a:spcPct val="90000"/>
              </a:lnSpc>
              <a:spcBef>
                <a:spcPts val="0"/>
              </a:spcBef>
              <a:spcAft>
                <a:spcPts val="0"/>
              </a:spcAft>
              <a:buClr>
                <a:schemeClr val="dk1"/>
              </a:buClr>
              <a:buSzPts val="2800"/>
              <a:buNone/>
            </a:pPr>
            <a:r>
              <a:rPr lang="lt-LT" sz="2400" b="1" dirty="0">
                <a:hlinkClick r:id="rId7"/>
              </a:rPr>
              <a:t>https://www.tts-group.co.uk/blog/2017/07/09/practical-strategies-help-children-dyscalculia.html?gad_source=1&amp;gclid=CjwKCAiA6KWvBhAREiwAFPZM7lX4ecdALxpunBUEcUSIDw3G1nwiT8C-IizEQ5TyJJyaLmyU0_RTMBoCbdkQAvD_BwE&amp;gclsrc=aw.ds</a:t>
            </a:r>
            <a:endParaRPr lang="lt-LT" sz="2400" b="1" dirty="0"/>
          </a:p>
          <a:p>
            <a:pPr marL="228600" lvl="0" indent="-50800" algn="l" rtl="0">
              <a:lnSpc>
                <a:spcPct val="90000"/>
              </a:lnSpc>
              <a:spcBef>
                <a:spcPts val="0"/>
              </a:spcBef>
              <a:spcAft>
                <a:spcPts val="0"/>
              </a:spcAft>
              <a:buClr>
                <a:schemeClr val="dk1"/>
              </a:buClr>
              <a:buSzPts val="2800"/>
              <a:buNone/>
            </a:pPr>
            <a:endParaRPr sz="2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dirty="0">
                <a:solidFill>
                  <a:schemeClr val="lt1"/>
                </a:solidFill>
              </a:rPr>
              <a:t>Kontaktai </a:t>
            </a:r>
            <a:endParaRPr dirty="0">
              <a:solidFill>
                <a:schemeClr val="lt1"/>
              </a:solidFill>
            </a:endParaRPr>
          </a:p>
        </p:txBody>
      </p:sp>
      <p:sp>
        <p:nvSpPr>
          <p:cNvPr id="173" name="Google Shape;173;p11"/>
          <p:cNvSpPr/>
          <p:nvPr/>
        </p:nvSpPr>
        <p:spPr>
          <a:xfrm>
            <a:off x="3303325" y="2310456"/>
            <a:ext cx="4218410" cy="400069"/>
          </a:xfrm>
          <a:prstGeom prst="rect">
            <a:avLst/>
          </a:prstGeom>
          <a:noFill/>
          <a:ln>
            <a:noFill/>
          </a:ln>
        </p:spPr>
        <p:txBody>
          <a:bodyPr spcFirstLastPara="1" wrap="square" lIns="91425" tIns="45700" rIns="91425" bIns="45700" anchor="ctr" anchorCtr="0">
            <a:spAutoFit/>
          </a:bodyPr>
          <a:lstStyle/>
          <a:p>
            <a:pPr lvl="0">
              <a:buClr>
                <a:schemeClr val="dk1"/>
              </a:buClr>
              <a:buSzPts val="1200"/>
            </a:pPr>
            <a:r>
              <a:rPr lang="lt-LT"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Ramygalos 99, </a:t>
            </a:r>
            <a:r>
              <a:rPr lang="lt-LT"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Panevėžys, Lietuva </a:t>
            </a:r>
            <a:endParaRPr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4" name="Google Shape;174;p11"/>
          <p:cNvSpPr/>
          <p:nvPr/>
        </p:nvSpPr>
        <p:spPr>
          <a:xfrm>
            <a:off x="1121434" y="2452146"/>
            <a:ext cx="6598709" cy="3323946"/>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1800"/>
              <a:buFont typeface="Quattrocento Sans"/>
              <a:buNone/>
            </a:pPr>
            <a:endParaRPr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50000"/>
              </a:lnSpc>
              <a:spcBef>
                <a:spcPts val="0"/>
              </a:spcBef>
              <a:spcAft>
                <a:spcPts val="0"/>
              </a:spcAft>
              <a:buNone/>
            </a:pPr>
            <a:r>
              <a:rPr lang="lt-LT"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Panevėžio Žemynos progimnazijos pavaduotoja ugdymui - Kristina Žiedelienė </a:t>
            </a:r>
          </a:p>
          <a:p>
            <a:pPr marL="0" marR="0" lvl="0" indent="0" algn="l" rtl="0">
              <a:lnSpc>
                <a:spcPct val="150000"/>
              </a:lnSpc>
              <a:spcBef>
                <a:spcPts val="0"/>
              </a:spcBef>
              <a:spcAft>
                <a:spcPts val="0"/>
              </a:spcAft>
              <a:buNone/>
            </a:pPr>
            <a:r>
              <a:rPr lang="lt-LT" sz="20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Pradiniou</a:t>
            </a:r>
            <a:r>
              <a:rPr lang="lt-LT"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 </a:t>
            </a:r>
            <a:r>
              <a:rPr lang="lt-LT" sz="200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ugdymo mokytoja - Kristina </a:t>
            </a:r>
            <a:r>
              <a:rPr lang="lt-LT"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rPr>
              <a:t>Klimkevičienė  </a:t>
            </a:r>
            <a:endParaRPr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endParaRPr>
          </a:p>
          <a:p>
            <a:pPr marL="0" marR="0" lvl="0" indent="0" algn="l" rtl="0">
              <a:lnSpc>
                <a:spcPct val="150000"/>
              </a:lnSpc>
              <a:spcBef>
                <a:spcPts val="0"/>
              </a:spcBef>
              <a:spcAft>
                <a:spcPts val="0"/>
              </a:spcAft>
              <a:buClr>
                <a:schemeClr val="dk1"/>
              </a:buClr>
              <a:buSzPts val="1200"/>
              <a:buFont typeface="Calibri"/>
              <a:buNone/>
            </a:pPr>
            <a:endParaRPr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Quattrocento Sans"/>
            </a:endParaRPr>
          </a:p>
          <a:p>
            <a:pPr marL="0" marR="0" lvl="0" indent="0" algn="l" rtl="0">
              <a:lnSpc>
                <a:spcPct val="150000"/>
              </a:lnSpc>
              <a:spcBef>
                <a:spcPts val="0"/>
              </a:spcBef>
              <a:spcAft>
                <a:spcPts val="0"/>
              </a:spcAft>
              <a:buClr>
                <a:schemeClr val="dk1"/>
              </a:buClr>
              <a:buSzPts val="1050"/>
              <a:buFont typeface="Calibri"/>
              <a:buNone/>
            </a:pPr>
            <a:r>
              <a:rPr lang="lt-LT"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+37061281206 </a:t>
            </a:r>
          </a:p>
          <a:p>
            <a:pPr marL="0" marR="0" lvl="0" indent="0" algn="l" rtl="0">
              <a:lnSpc>
                <a:spcPct val="150000"/>
              </a:lnSpc>
              <a:spcBef>
                <a:spcPts val="0"/>
              </a:spcBef>
              <a:spcAft>
                <a:spcPts val="0"/>
              </a:spcAft>
              <a:buClr>
                <a:schemeClr val="dk1"/>
              </a:buClr>
              <a:buSzPts val="1050"/>
              <a:buFont typeface="Calibri"/>
              <a:buNone/>
            </a:pPr>
            <a:r>
              <a:rPr lang="lt-LT"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Ziedeliene@inbox.lt</a:t>
            </a:r>
            <a:endParaRPr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2" name="Paveikslėlis 1">
            <a:extLst>
              <a:ext uri="{FF2B5EF4-FFF2-40B4-BE49-F238E27FC236}">
                <a16:creationId xmlns:a16="http://schemas.microsoft.com/office/drawing/2014/main" id="{01B5E65D-B9A8-44A4-ACC4-5BDFC922C7B3}"/>
              </a:ext>
            </a:extLst>
          </p:cNvPr>
          <p:cNvPicPr>
            <a:picLocks noChangeAspect="1"/>
          </p:cNvPicPr>
          <p:nvPr/>
        </p:nvPicPr>
        <p:blipFill>
          <a:blip r:embed="rId3"/>
          <a:stretch>
            <a:fillRect/>
          </a:stretch>
        </p:blipFill>
        <p:spPr>
          <a:xfrm>
            <a:off x="1260894" y="1615452"/>
            <a:ext cx="1383912" cy="1390008"/>
          </a:xfrm>
          <a:prstGeom prst="rect">
            <a:avLst/>
          </a:prstGeom>
        </p:spPr>
      </p:pic>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17624</TotalTime>
  <Words>2105</Words>
  <Application>Microsoft Office PowerPoint</Application>
  <PresentationFormat>Plačiaekranė</PresentationFormat>
  <Paragraphs>207</Paragraphs>
  <Slides>21</Slides>
  <Notes>10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21</vt:i4>
      </vt:variant>
    </vt:vector>
  </HeadingPairs>
  <TitlesOfParts>
    <vt:vector size="26" baseType="lpstr">
      <vt:lpstr>Calibri</vt:lpstr>
      <vt:lpstr>Arial</vt:lpstr>
      <vt:lpstr>Quattrocento Sans</vt:lpstr>
      <vt:lpstr>Noto Sans Symbols</vt:lpstr>
      <vt:lpstr>Office</vt:lpstr>
      <vt:lpstr>Diskalkulija:  Intelektualinis produktas 2:  Diskalkulija mokymo programa ir kurso medžiaga  Panevėžio „Žemynos“ progimnazija    </vt:lpstr>
      <vt:lpstr>Diskalkulija   3 modulis: Mokymo metodai ir technikos, skirtos skirtingų mokymosi lygių mokinių ugdymui  Panevėžio „Žemynos“ progimnazija </vt:lpstr>
      <vt:lpstr>3 modulis: Mokymo metodai ir technikos, skirtos skirtingų mokymosi lygių mokinių ugdymui</vt:lpstr>
      <vt:lpstr>3 modulis. Skirtingų mokymosi lygių mokinių ugdymo metodai ir technikos  1. Įvadas</vt:lpstr>
      <vt:lpstr>3 modulis: Mokymo metodai ir technikos, skirtos skirtingų mokymosi lygių mokinių ugdymui 2. Strategijos, padedančios įveikti diskalkuliją </vt:lpstr>
      <vt:lpstr>3 modulis: Mokymo metodai ir technikos, skirtos skirtingų mokymosi lygių mokinių ugdymui 2. Strategijos, padedančios įveikti diskalkuliją</vt:lpstr>
      <vt:lpstr>3 modulis: Mokymo metodai ir technikos, skirtos skirtingų mokymosi lygių mokinių ugdymui 2. Strategijos, padedančios įveikti diskalkuliją</vt:lpstr>
      <vt:lpstr>3 modulis: Mokymo metodai ir technikos, skirtos skirtingų mokymosi lygių mokinių ugdymui 2. Strategijos, padedančios įveikti diskalkuliją</vt:lpstr>
      <vt:lpstr>3 modulis: Mokymo metodai ir technikos, skirtos skirtingų mokymosi lygių mokinių ugdymui 2. Strategijos, padedančios įveikti diskalkuliją</vt:lpstr>
      <vt:lpstr>3 modulis: Mokymo metodai ir technikos, skirtos skirtingų mokymosi lygių mokinių ugdymui 2. Strategijos, padedančios įveikti diskalkuliją</vt:lpstr>
      <vt:lpstr>3 modulis: Mokymo metodai ir technikos, skirtos skirtingų mokymosi lygių mokinių ugdymui.  3. Metodai, padedantys įveikti diskalkuliją</vt:lpstr>
      <vt:lpstr>3 modulis: Mokymo metodai ir technikos, skirtos skirtingų mokymosi lygių mokinių ugdymui.  3. Metodai, padedantys įveikti diskalkuliją</vt:lpstr>
      <vt:lpstr>3 modulis: Mokymo metodai ir technikos, skirtos skirtingų mokymosi lygių mokinių ugdymui.  3. Metodai, padedantys įveikti diskalkuliją</vt:lpstr>
      <vt:lpstr>3 modulis: Mokymo metodai ir technikos, skirtos skirtingų mokymosi lygių mokinių ugdymui.  3. Metodai, padedantys įveikti diskalkuliją</vt:lpstr>
      <vt:lpstr>3 modulis: Mokymo metodai ir technikos, skirtos skirtingų mokymosi lygių mokinių ugdymui.  3. Metodai, padedantys įveikti diskalkuliją</vt:lpstr>
      <vt:lpstr>3 modulis: Mokymo metodai ir technikos, skirtos skirtingų mokymosi lygių mokinių ugdymui.  3. Metodai, padedantys įveikti diskalkuliją</vt:lpstr>
      <vt:lpstr>3 modulis: Mokymo metodai ir metodai, susiję su skirtingų mokymosi lygių mokinių ugdymu  4. Papildoma literatūra </vt:lpstr>
      <vt:lpstr>3 modulis: Mokymo metodai ir metodai, susiję su skirtingų mokymosi lygių mokinių ugdymu  5. Papildoma video medžiaga </vt:lpstr>
      <vt:lpstr>3 modulis: Mokymo metodai ir metodai, susiję su skirtingų mokymosi lygių mokinių ugdymu  6. Apklausa</vt:lpstr>
      <vt:lpstr>3 modulis: Mokymo metodai ir metodai, susiję su skirtingų mokymosi lygių mokinių ugdymu  7. Papildomi šaltiniai </vt:lpstr>
      <vt:lpstr>Kontaktai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Reminder</dc:title>
  <dc:creator>Helene Lindenthal</dc:creator>
  <cp:lastModifiedBy>Kristina Žiedelienė</cp:lastModifiedBy>
  <cp:revision>7</cp:revision>
  <dcterms:created xsi:type="dcterms:W3CDTF">2023-09-04T09:53:46Z</dcterms:created>
  <dcterms:modified xsi:type="dcterms:W3CDTF">2024-07-28T18:37:17Z</dcterms:modified>
</cp:coreProperties>
</file>