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6" roundtripDataSignature="AMtx7mg0NeBASKOjtUAHtzZ6gsPSTgkRB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customschemas.google.com/relationships/presentationmetadata" Target="metadata"/><Relationship Id="rId25" Type="http://schemas.openxmlformats.org/officeDocument/2006/relationships/slide" Target="slides/slide2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3" name="Google Shape;8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 name="Google Shape;9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 name="Google Shape;9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 name="Google Shape;22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4" name="Google Shape;24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17" name="Shape 17"/>
        <p:cNvGrpSpPr/>
        <p:nvPr/>
      </p:nvGrpSpPr>
      <p:grpSpPr>
        <a:xfrm>
          <a:off x="0" y="0"/>
          <a:ext cx="0" cy="0"/>
          <a:chOff x="0" y="0"/>
          <a:chExt cx="0" cy="0"/>
        </a:xfrm>
      </p:grpSpPr>
      <p:sp>
        <p:nvSpPr>
          <p:cNvPr id="18" name="Google Shape;18;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23" name="Shape 23"/>
        <p:cNvGrpSpPr/>
        <p:nvPr/>
      </p:nvGrpSpPr>
      <p:grpSpPr>
        <a:xfrm>
          <a:off x="0" y="0"/>
          <a:ext cx="0" cy="0"/>
          <a:chOff x="0" y="0"/>
          <a:chExt cx="0" cy="0"/>
        </a:xfrm>
      </p:grpSpPr>
      <p:sp>
        <p:nvSpPr>
          <p:cNvPr id="24" name="Google Shape;24;p13"/>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9" name="Shape 29"/>
        <p:cNvGrpSpPr/>
        <p:nvPr/>
      </p:nvGrpSpPr>
      <p:grpSpPr>
        <a:xfrm>
          <a:off x="0" y="0"/>
          <a:ext cx="0" cy="0"/>
          <a:chOff x="0" y="0"/>
          <a:chExt cx="0" cy="0"/>
        </a:xfrm>
      </p:grpSpPr>
      <p:sp>
        <p:nvSpPr>
          <p:cNvPr id="30" name="Google Shape;30;p15"/>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5"/>
          <p:cNvSpPr txBox="1"/>
          <p:nvPr>
            <p:ph idx="1" type="body"/>
          </p:nvPr>
        </p:nvSpPr>
        <p:spPr>
          <a:xfrm>
            <a:off x="838200" y="1825625"/>
            <a:ext cx="5181600" cy="410322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5"/>
          <p:cNvSpPr txBox="1"/>
          <p:nvPr>
            <p:ph idx="2" type="body"/>
          </p:nvPr>
        </p:nvSpPr>
        <p:spPr>
          <a:xfrm>
            <a:off x="6172200" y="1825625"/>
            <a:ext cx="5181600" cy="410322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36" name="Shape 36"/>
        <p:cNvGrpSpPr/>
        <p:nvPr/>
      </p:nvGrpSpPr>
      <p:grpSpPr>
        <a:xfrm>
          <a:off x="0" y="0"/>
          <a:ext cx="0" cy="0"/>
          <a:chOff x="0" y="0"/>
          <a:chExt cx="0" cy="0"/>
        </a:xfrm>
      </p:grpSpPr>
      <p:sp>
        <p:nvSpPr>
          <p:cNvPr id="37" name="Google Shape;37;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45" name="Shape 45"/>
        <p:cNvGrpSpPr/>
        <p:nvPr/>
      </p:nvGrpSpPr>
      <p:grpSpPr>
        <a:xfrm>
          <a:off x="0" y="0"/>
          <a:ext cx="0" cy="0"/>
          <a:chOff x="0" y="0"/>
          <a:chExt cx="0" cy="0"/>
        </a:xfrm>
      </p:grpSpPr>
      <p:sp>
        <p:nvSpPr>
          <p:cNvPr id="46" name="Google Shape;46;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8" name="Google Shape;48;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51" name="Shape 51"/>
        <p:cNvGrpSpPr/>
        <p:nvPr/>
      </p:nvGrpSpPr>
      <p:grpSpPr>
        <a:xfrm>
          <a:off x="0" y="0"/>
          <a:ext cx="0" cy="0"/>
          <a:chOff x="0" y="0"/>
          <a:chExt cx="0" cy="0"/>
        </a:xfrm>
      </p:grpSpPr>
      <p:sp>
        <p:nvSpPr>
          <p:cNvPr id="52" name="Google Shape;5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5" name="Shape 55"/>
        <p:cNvGrpSpPr/>
        <p:nvPr/>
      </p:nvGrpSpPr>
      <p:grpSpPr>
        <a:xfrm>
          <a:off x="0" y="0"/>
          <a:ext cx="0" cy="0"/>
          <a:chOff x="0" y="0"/>
          <a:chExt cx="0" cy="0"/>
        </a:xfrm>
      </p:grpSpPr>
      <p:sp>
        <p:nvSpPr>
          <p:cNvPr id="56" name="Google Shape;56;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8" name="Google Shape;58;p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 name="Google Shape;59;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2" name="Shape 62"/>
        <p:cNvGrpSpPr/>
        <p:nvPr/>
      </p:nvGrpSpPr>
      <p:grpSpPr>
        <a:xfrm>
          <a:off x="0" y="0"/>
          <a:ext cx="0" cy="0"/>
          <a:chOff x="0" y="0"/>
          <a:chExt cx="0" cy="0"/>
        </a:xfrm>
      </p:grpSpPr>
      <p:sp>
        <p:nvSpPr>
          <p:cNvPr id="63" name="Google Shape;63;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1"/>
          <p:cNvSpPr/>
          <p:nvPr>
            <p:ph idx="2" type="pic"/>
          </p:nvPr>
        </p:nvSpPr>
        <p:spPr>
          <a:xfrm>
            <a:off x="5183188" y="987425"/>
            <a:ext cx="6172200" cy="4873625"/>
          </a:xfrm>
          <a:prstGeom prst="rect">
            <a:avLst/>
          </a:prstGeom>
          <a:noFill/>
          <a:ln>
            <a:noFill/>
          </a:ln>
        </p:spPr>
      </p:sp>
      <p:sp>
        <p:nvSpPr>
          <p:cNvPr id="65" name="Google Shape;65;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6" name="Google Shape;66;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9" name="Shape 69"/>
        <p:cNvGrpSpPr/>
        <p:nvPr/>
      </p:nvGrpSpPr>
      <p:grpSpPr>
        <a:xfrm>
          <a:off x="0" y="0"/>
          <a:ext cx="0" cy="0"/>
          <a:chOff x="0" y="0"/>
          <a:chExt cx="0" cy="0"/>
        </a:xfrm>
      </p:grpSpPr>
      <p:sp>
        <p:nvSpPr>
          <p:cNvPr id="70" name="Google Shape;70;p22"/>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2"/>
          <p:cNvSpPr txBox="1"/>
          <p:nvPr>
            <p:ph idx="1" type="body"/>
          </p:nvPr>
        </p:nvSpPr>
        <p:spPr>
          <a:xfrm rot="5400000">
            <a:off x="3751681" y="-1650980"/>
            <a:ext cx="46886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5" name="Shape 75"/>
        <p:cNvGrpSpPr/>
        <p:nvPr/>
      </p:nvGrpSpPr>
      <p:grpSpPr>
        <a:xfrm>
          <a:off x="0" y="0"/>
          <a:ext cx="0" cy="0"/>
          <a:chOff x="0" y="0"/>
          <a:chExt cx="0" cy="0"/>
        </a:xfrm>
      </p:grpSpPr>
      <p:sp>
        <p:nvSpPr>
          <p:cNvPr id="76" name="Google Shape;76;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14.jpg"/><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slideLayout" Target="../slideLayouts/slideLayout1.xml"/><Relationship Id="rId9" Type="http://schemas.openxmlformats.org/officeDocument/2006/relationships/slideLayout" Target="../slideLayouts/slideLayout6.xml"/><Relationship Id="rId14" Type="http://schemas.openxmlformats.org/officeDocument/2006/relationships/theme" Target="../theme/theme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p:nvPr/>
        </p:nvSpPr>
        <p:spPr>
          <a:xfrm>
            <a:off x="-17320" y="-68825"/>
            <a:ext cx="12192000" cy="992154"/>
          </a:xfrm>
          <a:prstGeom prst="rect">
            <a:avLst/>
          </a:prstGeom>
          <a:solidFill>
            <a:srgbClr val="C00000"/>
          </a:solidFill>
          <a:ln cap="flat" cmpd="sng" w="12700">
            <a:solidFill>
              <a:srgbClr val="45140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 name="Google Shape;7;p12"/>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12"/>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 name="Google Shape;11;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
        <p:nvSpPr>
          <p:cNvPr id="12" name="Google Shape;12;p12"/>
          <p:cNvSpPr/>
          <p:nvPr/>
        </p:nvSpPr>
        <p:spPr>
          <a:xfrm>
            <a:off x="-17320" y="6204155"/>
            <a:ext cx="12209320" cy="670314"/>
          </a:xfrm>
          <a:prstGeom prst="rect">
            <a:avLst/>
          </a:prstGeom>
          <a:solidFill>
            <a:srgbClr val="C00000"/>
          </a:solidFill>
          <a:ln cap="flat" cmpd="sng" w="12700">
            <a:solidFill>
              <a:srgbClr val="45140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3" name="Google Shape;13;p12"/>
          <p:cNvPicPr preferRelativeResize="0"/>
          <p:nvPr/>
        </p:nvPicPr>
        <p:blipFill rotWithShape="1">
          <a:blip r:embed="rId1">
            <a:alphaModFix/>
          </a:blip>
          <a:srcRect b="0" l="0" r="0" t="0"/>
          <a:stretch/>
        </p:blipFill>
        <p:spPr>
          <a:xfrm>
            <a:off x="104945" y="6356350"/>
            <a:ext cx="1061484" cy="400384"/>
          </a:xfrm>
          <a:prstGeom prst="rect">
            <a:avLst/>
          </a:prstGeom>
          <a:noFill/>
          <a:ln>
            <a:noFill/>
          </a:ln>
        </p:spPr>
      </p:pic>
      <p:sp>
        <p:nvSpPr>
          <p:cNvPr id="14" name="Google Shape;14;p12"/>
          <p:cNvSpPr txBox="1"/>
          <p:nvPr/>
        </p:nvSpPr>
        <p:spPr>
          <a:xfrm>
            <a:off x="3588239" y="6306779"/>
            <a:ext cx="5015522" cy="567690"/>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accent1"/>
              </a:buClr>
              <a:buSzPts val="900"/>
              <a:buFont typeface="Noto Sans Symbols"/>
              <a:buNone/>
            </a:pPr>
            <a:r>
              <a:rPr b="0" i="0" lang="de-DE" sz="900" u="none" cap="none" strike="noStrik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chemeClr val="lt1"/>
              </a:solidFill>
              <a:latin typeface="Calibri"/>
              <a:ea typeface="Calibri"/>
              <a:cs typeface="Calibri"/>
              <a:sym typeface="Calibri"/>
            </a:endParaRPr>
          </a:p>
          <a:p>
            <a:pPr indent="0" lvl="0" marL="0" marR="0" rtl="0" algn="ctr">
              <a:lnSpc>
                <a:spcPct val="100000"/>
              </a:lnSpc>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15" name="Google Shape;15;p12"/>
          <p:cNvPicPr preferRelativeResize="0"/>
          <p:nvPr/>
        </p:nvPicPr>
        <p:blipFill rotWithShape="1">
          <a:blip r:embed="rId2">
            <a:alphaModFix/>
          </a:blip>
          <a:srcRect b="0" l="0" r="0" t="0"/>
          <a:stretch/>
        </p:blipFill>
        <p:spPr>
          <a:xfrm>
            <a:off x="10690874" y="6356350"/>
            <a:ext cx="1396181" cy="365126"/>
          </a:xfrm>
          <a:prstGeom prst="rect">
            <a:avLst/>
          </a:prstGeom>
          <a:noFill/>
          <a:ln>
            <a:noFill/>
          </a:ln>
        </p:spPr>
      </p:pic>
      <p:pic>
        <p:nvPicPr>
          <p:cNvPr id="16" name="Google Shape;16;p12"/>
          <p:cNvPicPr preferRelativeResize="0"/>
          <p:nvPr/>
        </p:nvPicPr>
        <p:blipFill rotWithShape="1">
          <a:blip r:embed="rId3">
            <a:alphaModFix/>
          </a:blip>
          <a:srcRect b="0" l="0" r="0" t="0"/>
          <a:stretch/>
        </p:blipFill>
        <p:spPr>
          <a:xfrm>
            <a:off x="11169445" y="-55640"/>
            <a:ext cx="1022555" cy="97897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5.png"/><Relationship Id="rId5"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20.png"/><Relationship Id="rId6"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files.eric.ed.gov/fulltext/EJ1166703.pdf" TargetMode="External"/><Relationship Id="rId4" Type="http://schemas.openxmlformats.org/officeDocument/2006/relationships/hyperlink" Target="https://books.google.lt/books?hl=lt&amp;lr=&amp;id=ww2aBQAAQBAJ&amp;oi=fnd&amp;pg=PP1&amp;dq=methods+teaching+dyscalculia&amp;ots=JYz9zhzLBY&amp;sig=FiRZB6bsid00XuZce0oo4CxA7WE&amp;redir_esc=y#v=onepage&amp;q=methods%20teaching%20dyscalculia&amp;f=fals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www.hrpub.org/" TargetMode="External"/><Relationship Id="rId4" Type="http://schemas.openxmlformats.org/officeDocument/2006/relationships/hyperlink" Target="https://dsf.net.au/learning-difficulties/dyscalculia/supporting-people-with-dyscalculia" TargetMode="External"/><Relationship Id="rId5" Type="http://schemas.openxmlformats.org/officeDocument/2006/relationships/hyperlink" Target="https://teachercertification.com/dyscalculia-teaching-strategies/" TargetMode="External"/><Relationship Id="rId6" Type="http://schemas.openxmlformats.org/officeDocument/2006/relationships/hyperlink" Target="https://www.brainbalancecenters.com/blog/strategies-for-managing-dyscalculia" TargetMode="External"/><Relationship Id="rId7" Type="http://schemas.openxmlformats.org/officeDocument/2006/relationships/hyperlink" Target="https://www.tts-group.co.uk/blog/2017/07/09/practical-strategies-help-children-dyscalculia.html?gad_source=1&amp;gclid=CjwKCAiA6KWvBhAREiwAFPZM7lX4ecdALxpunBUEcUSIDw3G1nwiT8C-IizEQ5TyJJyaLmyU0_RTMBoCbdkQAvD_BwE&amp;gclsrc=aw.d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2"/>
          <p:cNvSpPr txBox="1"/>
          <p:nvPr>
            <p:ph type="ctrTitle"/>
          </p:nvPr>
        </p:nvSpPr>
        <p:spPr>
          <a:xfrm>
            <a:off x="-17320" y="923329"/>
            <a:ext cx="12192000" cy="5242579"/>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C00000"/>
              </a:buClr>
              <a:buSzPts val="16364"/>
              <a:buFont typeface="Calibri"/>
              <a:buNone/>
            </a:pPr>
            <a:r>
              <a:rPr b="1" lang="de-DE">
                <a:solidFill>
                  <a:srgbClr val="C00000"/>
                </a:solidFill>
              </a:rPr>
              <a:t>Dyscalculia</a:t>
            </a:r>
            <a:br>
              <a:rPr lang="de-DE"/>
            </a:br>
            <a:br>
              <a:rPr lang="de-DE"/>
            </a:br>
            <a:r>
              <a:rPr b="1" lang="de-DE"/>
              <a:t>WP2: Dyscalculia Curriculum and Course Material</a:t>
            </a:r>
            <a:br>
              <a:rPr b="1" lang="de-DE"/>
            </a:br>
            <a:br>
              <a:rPr lang="de-DE"/>
            </a:br>
            <a:r>
              <a:rPr lang="de-DE" sz="2800"/>
              <a:t>Panevėžio „Žemynos“ progimnazija  </a:t>
            </a:r>
            <a:br>
              <a:rPr lang="de-DE" sz="2200"/>
            </a:br>
            <a:br>
              <a:rPr lang="de-DE" sz="2200"/>
            </a:br>
            <a:endParaRPr sz="2200"/>
          </a:p>
        </p:txBody>
      </p:sp>
      <p:sp>
        <p:nvSpPr>
          <p:cNvPr id="86" name="Google Shape;86;p2"/>
          <p:cNvSpPr txBox="1"/>
          <p:nvPr/>
        </p:nvSpPr>
        <p:spPr>
          <a:xfrm>
            <a:off x="-1" y="-1"/>
            <a:ext cx="5465619" cy="86173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lt1"/>
                </a:solidFill>
                <a:latin typeface="Calibri"/>
                <a:ea typeface="Calibri"/>
                <a:cs typeface="Calibri"/>
                <a:sym typeface="Calibri"/>
              </a:rPr>
              <a:t>Change Your Perspective: It´s Just Dyscalculia</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lt1"/>
                </a:solidFill>
                <a:latin typeface="Calibri"/>
                <a:ea typeface="Calibri"/>
                <a:cs typeface="Calibri"/>
                <a:sym typeface="Calibri"/>
              </a:rPr>
              <a:t>Reference Number: 2022-1-TR01-KA220-SCH-000088738</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lt1"/>
                </a:solidFill>
                <a:latin typeface="Calibri"/>
                <a:ea typeface="Calibri"/>
                <a:cs typeface="Calibri"/>
                <a:sym typeface="Calibri"/>
              </a:rPr>
              <a:t>Duration: 31.12.2022-30.12.2024 (24 months)</a:t>
            </a:r>
            <a:endParaRPr b="0" i="0" sz="1600" u="none" cap="none" strike="noStrike">
              <a:solidFill>
                <a:schemeClr val="lt1"/>
              </a:solidFill>
              <a:latin typeface="Calibri"/>
              <a:ea typeface="Calibri"/>
              <a:cs typeface="Calibri"/>
              <a:sym typeface="Calibri"/>
            </a:endParaRPr>
          </a:p>
        </p:txBody>
      </p:sp>
      <p:sp>
        <p:nvSpPr>
          <p:cNvPr id="87" name="Google Shape;87;p2"/>
          <p:cNvSpPr txBox="1"/>
          <p:nvPr/>
        </p:nvSpPr>
        <p:spPr>
          <a:xfrm>
            <a:off x="6096000" y="0"/>
            <a:ext cx="5465619"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lt1"/>
                </a:solidFill>
                <a:latin typeface="Calibri"/>
                <a:ea typeface="Calibri"/>
                <a:cs typeface="Calibri"/>
                <a:sym typeface="Calibri"/>
              </a:rPr>
              <a:t>School Education ERASMUS+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lt1"/>
                </a:solidFill>
                <a:latin typeface="Calibri"/>
                <a:ea typeface="Calibri"/>
                <a:cs typeface="Calibri"/>
                <a:sym typeface="Calibri"/>
              </a:rPr>
              <a:t>KA220-SCH-Cooperation partnerschips in school education</a:t>
            </a:r>
            <a:endParaRPr b="0" i="0" sz="1600" u="none" cap="none" strike="noStrike">
              <a:solidFill>
                <a:schemeClr val="lt1"/>
              </a:solidFill>
              <a:latin typeface="Calibri"/>
              <a:ea typeface="Calibri"/>
              <a:cs typeface="Calibri"/>
              <a:sym typeface="Calibri"/>
            </a:endParaRPr>
          </a:p>
        </p:txBody>
      </p:sp>
      <p:pic>
        <p:nvPicPr>
          <p:cNvPr id="88" name="Google Shape;88;p2"/>
          <p:cNvPicPr preferRelativeResize="0"/>
          <p:nvPr/>
        </p:nvPicPr>
        <p:blipFill rotWithShape="1">
          <a:blip r:embed="rId3">
            <a:alphaModFix/>
          </a:blip>
          <a:srcRect b="0" l="0" r="0" t="0"/>
          <a:stretch/>
        </p:blipFill>
        <p:spPr>
          <a:xfrm>
            <a:off x="8828809" y="4550583"/>
            <a:ext cx="1384088" cy="13840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3"/>
          <p:cNvSpPr txBox="1"/>
          <p:nvPr>
            <p:ph type="ctrTitle"/>
          </p:nvPr>
        </p:nvSpPr>
        <p:spPr>
          <a:xfrm>
            <a:off x="-17320" y="1473375"/>
            <a:ext cx="12192000" cy="430397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C00000"/>
              </a:buClr>
              <a:buSzPct val="303030"/>
              <a:buFont typeface="Calibri"/>
              <a:buNone/>
            </a:pPr>
            <a:r>
              <a:rPr b="1" lang="de-DE">
                <a:solidFill>
                  <a:srgbClr val="C00000"/>
                </a:solidFill>
              </a:rPr>
              <a:t>Dyscalculia</a:t>
            </a:r>
            <a:br>
              <a:rPr lang="de-DE"/>
            </a:br>
            <a:br>
              <a:rPr lang="de-DE"/>
            </a:br>
            <a:br>
              <a:rPr b="1" lang="de-DE"/>
            </a:br>
            <a:r>
              <a:rPr b="1" lang="de-DE"/>
              <a:t>Module 3: Teaching methods and techniques on the education of students with different learning levels</a:t>
            </a:r>
            <a:br>
              <a:rPr b="1" lang="de-DE"/>
            </a:br>
            <a:br>
              <a:rPr lang="de-DE"/>
            </a:br>
            <a:r>
              <a:rPr lang="de-DE" sz="2200"/>
              <a:t>Panevėžio „Žemynos“ progimnazija </a:t>
            </a:r>
            <a:endParaRPr sz="2200"/>
          </a:p>
        </p:txBody>
      </p:sp>
      <p:sp>
        <p:nvSpPr>
          <p:cNvPr id="94" name="Google Shape;94;p3"/>
          <p:cNvSpPr txBox="1"/>
          <p:nvPr/>
        </p:nvSpPr>
        <p:spPr>
          <a:xfrm>
            <a:off x="-1" y="-1"/>
            <a:ext cx="5465619" cy="86173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lt1"/>
                </a:solidFill>
                <a:latin typeface="Calibri"/>
                <a:ea typeface="Calibri"/>
                <a:cs typeface="Calibri"/>
                <a:sym typeface="Calibri"/>
              </a:rPr>
              <a:t>Change Your Perspective: It´s Just Dyscalculia</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lt1"/>
                </a:solidFill>
                <a:latin typeface="Calibri"/>
                <a:ea typeface="Calibri"/>
                <a:cs typeface="Calibri"/>
                <a:sym typeface="Calibri"/>
              </a:rPr>
              <a:t>Reference Number: 2022-1-TR01-KA220-SCH-000088738</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lt1"/>
                </a:solidFill>
                <a:latin typeface="Calibri"/>
                <a:ea typeface="Calibri"/>
                <a:cs typeface="Calibri"/>
                <a:sym typeface="Calibri"/>
              </a:rPr>
              <a:t>Duration: 31.12.2022-30.12.2024 (24 months)</a:t>
            </a:r>
            <a:endParaRPr b="0" i="0" sz="1600" u="none" cap="none" strike="noStrike">
              <a:solidFill>
                <a:schemeClr val="lt1"/>
              </a:solidFill>
              <a:latin typeface="Calibri"/>
              <a:ea typeface="Calibri"/>
              <a:cs typeface="Calibri"/>
              <a:sym typeface="Calibri"/>
            </a:endParaRPr>
          </a:p>
        </p:txBody>
      </p:sp>
      <p:sp>
        <p:nvSpPr>
          <p:cNvPr id="95" name="Google Shape;95;p3"/>
          <p:cNvSpPr txBox="1"/>
          <p:nvPr/>
        </p:nvSpPr>
        <p:spPr>
          <a:xfrm>
            <a:off x="6096000" y="0"/>
            <a:ext cx="5465619"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lt1"/>
                </a:solidFill>
                <a:latin typeface="Calibri"/>
                <a:ea typeface="Calibri"/>
                <a:cs typeface="Calibri"/>
                <a:sym typeface="Calibri"/>
              </a:rPr>
              <a:t>School Education ERASMUS+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lt1"/>
                </a:solidFill>
                <a:latin typeface="Calibri"/>
                <a:ea typeface="Calibri"/>
                <a:cs typeface="Calibri"/>
                <a:sym typeface="Calibri"/>
              </a:rPr>
              <a:t>KA220-SCH-Cooperation partnerschips in school education</a:t>
            </a:r>
            <a:endParaRPr b="0" i="0" sz="1600" u="none" cap="none" strike="noStrike">
              <a:solidFill>
                <a:schemeClr val="lt1"/>
              </a:solidFill>
              <a:latin typeface="Calibri"/>
              <a:ea typeface="Calibri"/>
              <a:cs typeface="Calibri"/>
              <a:sym typeface="Calibri"/>
            </a:endParaRPr>
          </a:p>
        </p:txBody>
      </p:sp>
      <p:pic>
        <p:nvPicPr>
          <p:cNvPr id="96" name="Google Shape;96;p3"/>
          <p:cNvPicPr preferRelativeResize="0"/>
          <p:nvPr/>
        </p:nvPicPr>
        <p:blipFill rotWithShape="1">
          <a:blip r:embed="rId3">
            <a:alphaModFix/>
          </a:blip>
          <a:srcRect b="0" l="0" r="0" t="0"/>
          <a:stretch/>
        </p:blipFill>
        <p:spPr>
          <a:xfrm>
            <a:off x="8507971" y="4780909"/>
            <a:ext cx="1383912" cy="139000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4"/>
          <p:cNvSpPr txBox="1"/>
          <p:nvPr>
            <p:ph type="title"/>
          </p:nvPr>
        </p:nvSpPr>
        <p:spPr>
          <a:xfrm>
            <a:off x="726056" y="166718"/>
            <a:ext cx="10515600" cy="558204"/>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200"/>
              <a:buFont typeface="Calibri"/>
              <a:buNone/>
            </a:pPr>
            <a:r>
              <a:rPr b="1" lang="de-DE" sz="2000">
                <a:solidFill>
                  <a:schemeClr val="lt1"/>
                </a:solidFill>
              </a:rPr>
              <a:t>Module 3: Teaching methods and techniques on the education of students with different learning levels</a:t>
            </a:r>
            <a:endParaRPr b="1" sz="2000">
              <a:solidFill>
                <a:schemeClr val="lt1"/>
              </a:solidFill>
            </a:endParaRPr>
          </a:p>
        </p:txBody>
      </p:sp>
      <p:sp>
        <p:nvSpPr>
          <p:cNvPr id="102" name="Google Shape;102;p4"/>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514350" lvl="0" marL="514350" rtl="0" algn="l">
              <a:lnSpc>
                <a:spcPct val="150000"/>
              </a:lnSpc>
              <a:spcBef>
                <a:spcPts val="0"/>
              </a:spcBef>
              <a:spcAft>
                <a:spcPts val="0"/>
              </a:spcAft>
              <a:buClr>
                <a:schemeClr val="dk1"/>
              </a:buClr>
              <a:buSzPts val="2800"/>
              <a:buFont typeface="Calibri"/>
              <a:buAutoNum type="arabicPeriod"/>
            </a:pPr>
            <a:r>
              <a:rPr lang="de-DE" sz="2800"/>
              <a:t>Introduction of the Module</a:t>
            </a:r>
            <a:endParaRPr/>
          </a:p>
          <a:p>
            <a:pPr indent="-514350" lvl="0" marL="514350" rtl="0" algn="l">
              <a:lnSpc>
                <a:spcPct val="150000"/>
              </a:lnSpc>
              <a:spcBef>
                <a:spcPts val="10"/>
              </a:spcBef>
              <a:spcAft>
                <a:spcPts val="0"/>
              </a:spcAft>
              <a:buClr>
                <a:schemeClr val="dk1"/>
              </a:buClr>
              <a:buSzPts val="2800"/>
              <a:buFont typeface="Calibri"/>
              <a:buAutoNum type="arabicPeriod"/>
            </a:pPr>
            <a:r>
              <a:rPr lang="de-DE"/>
              <a:t>Content of the Module</a:t>
            </a:r>
            <a:endParaRPr/>
          </a:p>
          <a:p>
            <a:pPr indent="-514350" lvl="0" marL="514350" rtl="0" algn="l">
              <a:lnSpc>
                <a:spcPct val="150000"/>
              </a:lnSpc>
              <a:spcBef>
                <a:spcPts val="10"/>
              </a:spcBef>
              <a:spcAft>
                <a:spcPts val="0"/>
              </a:spcAft>
              <a:buClr>
                <a:schemeClr val="dk1"/>
              </a:buClr>
              <a:buSzPts val="2800"/>
              <a:buFont typeface="Calibri"/>
              <a:buAutoNum type="arabicPeriod"/>
            </a:pPr>
            <a:r>
              <a:rPr lang="de-DE" sz="2800"/>
              <a:t>Link to additional text</a:t>
            </a:r>
            <a:endParaRPr/>
          </a:p>
          <a:p>
            <a:pPr indent="-514350" lvl="0" marL="514350" rtl="0" algn="l">
              <a:lnSpc>
                <a:spcPct val="150000"/>
              </a:lnSpc>
              <a:spcBef>
                <a:spcPts val="10"/>
              </a:spcBef>
              <a:spcAft>
                <a:spcPts val="0"/>
              </a:spcAft>
              <a:buClr>
                <a:schemeClr val="dk1"/>
              </a:buClr>
              <a:buSzPts val="2800"/>
              <a:buFont typeface="Calibri"/>
              <a:buAutoNum type="arabicPeriod"/>
            </a:pPr>
            <a:r>
              <a:rPr lang="de-DE"/>
              <a:t>Link to additional videos</a:t>
            </a:r>
            <a:endParaRPr/>
          </a:p>
          <a:p>
            <a:pPr indent="-514350" lvl="0" marL="514350" rtl="0" algn="l">
              <a:lnSpc>
                <a:spcPct val="150000"/>
              </a:lnSpc>
              <a:spcBef>
                <a:spcPts val="10"/>
              </a:spcBef>
              <a:spcAft>
                <a:spcPts val="0"/>
              </a:spcAft>
              <a:buClr>
                <a:schemeClr val="dk1"/>
              </a:buClr>
              <a:buSzPts val="2800"/>
              <a:buFont typeface="Calibri"/>
              <a:buAutoNum type="arabicPeriod"/>
            </a:pPr>
            <a:r>
              <a:rPr lang="de-DE" sz="2800"/>
              <a:t>Quiz</a:t>
            </a:r>
            <a:endParaRPr/>
          </a:p>
          <a:p>
            <a:pPr indent="-514350" lvl="0" marL="514350" rtl="0" algn="l">
              <a:lnSpc>
                <a:spcPct val="150000"/>
              </a:lnSpc>
              <a:spcBef>
                <a:spcPts val="10"/>
              </a:spcBef>
              <a:spcAft>
                <a:spcPts val="0"/>
              </a:spcAft>
              <a:buClr>
                <a:schemeClr val="dk1"/>
              </a:buClr>
              <a:buSzPts val="2800"/>
              <a:buFont typeface="Calibri"/>
              <a:buAutoNum type="arabicPeriod"/>
            </a:pPr>
            <a:r>
              <a:rPr lang="de-DE" sz="2800"/>
              <a:t>Resources</a:t>
            </a:r>
            <a:endParaRPr/>
          </a:p>
          <a:p>
            <a:pPr indent="0" lvl="0" marL="0" rtl="0" algn="l">
              <a:lnSpc>
                <a:spcPct val="150000"/>
              </a:lnSpc>
              <a:spcBef>
                <a:spcPts val="10"/>
              </a:spcBef>
              <a:spcAft>
                <a:spcPts val="0"/>
              </a:spcAft>
              <a:buClr>
                <a:schemeClr val="dk1"/>
              </a:buClr>
              <a:buSzPts val="2800"/>
              <a:buNone/>
            </a:pPr>
            <a:r>
              <a:t/>
            </a: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5"/>
          <p:cNvSpPr txBox="1"/>
          <p:nvPr>
            <p:ph type="title"/>
          </p:nvPr>
        </p:nvSpPr>
        <p:spPr>
          <a:xfrm>
            <a:off x="155275" y="0"/>
            <a:ext cx="10955548" cy="83964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000"/>
              <a:buFont typeface="Calibri"/>
              <a:buNone/>
            </a:pPr>
            <a:r>
              <a:rPr lang="de-DE" sz="2000">
                <a:solidFill>
                  <a:schemeClr val="lt1"/>
                </a:solidFill>
              </a:rPr>
              <a:t>Module 3: Teaching methods and techniques on the education of students with different learning levels</a:t>
            </a:r>
            <a:br>
              <a:rPr b="1" lang="de-DE" sz="2000">
                <a:solidFill>
                  <a:schemeClr val="lt1"/>
                </a:solidFill>
              </a:rPr>
            </a:br>
            <a:r>
              <a:rPr lang="de-DE" sz="2000">
                <a:solidFill>
                  <a:schemeClr val="lt1"/>
                </a:solidFill>
              </a:rPr>
              <a:t>1. Introduction of the Module</a:t>
            </a:r>
            <a:endParaRPr b="1" sz="2000">
              <a:solidFill>
                <a:schemeClr val="lt1"/>
              </a:solidFill>
            </a:endParaRPr>
          </a:p>
        </p:txBody>
      </p:sp>
      <p:sp>
        <p:nvSpPr>
          <p:cNvPr id="108" name="Google Shape;108;p5"/>
          <p:cNvSpPr txBox="1"/>
          <p:nvPr>
            <p:ph idx="1" type="body"/>
          </p:nvPr>
        </p:nvSpPr>
        <p:spPr>
          <a:xfrm>
            <a:off x="838200" y="1558559"/>
            <a:ext cx="5257799" cy="4204678"/>
          </a:xfrm>
          <a:prstGeom prst="rect">
            <a:avLst/>
          </a:prstGeom>
          <a:noFill/>
          <a:ln>
            <a:noFill/>
          </a:ln>
        </p:spPr>
        <p:txBody>
          <a:bodyPr anchorCtr="0" anchor="t" bIns="45700" lIns="91425" spcFirstLastPara="1" rIns="91425" wrap="square" tIns="45700">
            <a:normAutofit fontScale="55000" lnSpcReduction="20000"/>
          </a:bodyPr>
          <a:lstStyle/>
          <a:p>
            <a:pPr indent="0" lvl="0" marL="0" rtl="0" algn="just">
              <a:lnSpc>
                <a:spcPct val="150000"/>
              </a:lnSpc>
              <a:spcBef>
                <a:spcPts val="0"/>
              </a:spcBef>
              <a:spcAft>
                <a:spcPts val="0"/>
              </a:spcAft>
              <a:buClr>
                <a:schemeClr val="dk1"/>
              </a:buClr>
              <a:buSzPct val="88154"/>
              <a:buNone/>
            </a:pPr>
            <a:r>
              <a:rPr lang="de-DE"/>
              <a:t>“</a:t>
            </a:r>
            <a:r>
              <a:rPr lang="de-DE" sz="3300"/>
              <a:t>Module 3: E-learning” is about activities which could be useful to teach dyscalculic students. There will be an overview of teaching and professional skills needed and how to educate dyscalculic students. Methodological competences are presented in order to use different approaches and practices, activity examples, teaching methods and techniques for the education of students with different learning levels. Finally, the outline of how educators can develop their capacity in the long term will be given in Module 3.</a:t>
            </a:r>
            <a:endParaRPr sz="3300"/>
          </a:p>
        </p:txBody>
      </p:sp>
      <p:pic>
        <p:nvPicPr>
          <p:cNvPr id="109" name="Google Shape;109;p5"/>
          <p:cNvPicPr preferRelativeResize="0"/>
          <p:nvPr/>
        </p:nvPicPr>
        <p:blipFill rotWithShape="1">
          <a:blip r:embed="rId3">
            <a:alphaModFix/>
          </a:blip>
          <a:srcRect b="0" l="0" r="0" t="0"/>
          <a:stretch/>
        </p:blipFill>
        <p:spPr>
          <a:xfrm>
            <a:off x="6370738" y="1827424"/>
            <a:ext cx="5589071" cy="2484517"/>
          </a:xfrm>
          <a:prstGeom prst="rect">
            <a:avLst/>
          </a:prstGeom>
          <a:noFill/>
          <a:ln>
            <a:noFill/>
          </a:ln>
        </p:spPr>
      </p:pic>
      <p:sp>
        <p:nvSpPr>
          <p:cNvPr id="110" name="Google Shape;110;p5"/>
          <p:cNvSpPr txBox="1"/>
          <p:nvPr>
            <p:ph idx="2" type="body"/>
          </p:nvPr>
        </p:nvSpPr>
        <p:spPr>
          <a:xfrm>
            <a:off x="6370738" y="4404219"/>
            <a:ext cx="3247940" cy="192947"/>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Clr>
                <a:schemeClr val="dk1"/>
              </a:buClr>
              <a:buSzPct val="172043"/>
              <a:buNone/>
            </a:pPr>
            <a:r>
              <a:rPr lang="de-DE" sz="1200"/>
              <a:t>https://pixabay.com/images/search/competence/</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4"/>
          <p:cNvSpPr txBox="1"/>
          <p:nvPr>
            <p:ph type="title"/>
          </p:nvPr>
        </p:nvSpPr>
        <p:spPr>
          <a:xfrm>
            <a:off x="301925" y="353682"/>
            <a:ext cx="10601864" cy="56934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de-DE" sz="2000">
                <a:solidFill>
                  <a:schemeClr val="lt1"/>
                </a:solidFill>
              </a:rPr>
              <a:t>Module 3: Teaching methods and techniques on the education of students with different learning levels</a:t>
            </a:r>
            <a:br>
              <a:rPr lang="de-DE" sz="2000">
                <a:solidFill>
                  <a:schemeClr val="lt1"/>
                </a:solidFill>
              </a:rPr>
            </a:br>
            <a:r>
              <a:rPr lang="de-DE" sz="2000">
                <a:solidFill>
                  <a:schemeClr val="lt1"/>
                </a:solidFill>
              </a:rPr>
              <a:t>2. Strategies helping to overcome dyscalculia </a:t>
            </a:r>
            <a:br>
              <a:rPr lang="de-DE" sz="2500">
                <a:solidFill>
                  <a:schemeClr val="lt1"/>
                </a:solidFill>
              </a:rPr>
            </a:br>
            <a:endParaRPr sz="2500">
              <a:solidFill>
                <a:schemeClr val="lt1"/>
              </a:solidFill>
            </a:endParaRPr>
          </a:p>
        </p:txBody>
      </p:sp>
      <p:sp>
        <p:nvSpPr>
          <p:cNvPr id="116" name="Google Shape;116;p24"/>
          <p:cNvSpPr txBox="1"/>
          <p:nvPr>
            <p:ph idx="1" type="body"/>
          </p:nvPr>
        </p:nvSpPr>
        <p:spPr>
          <a:xfrm>
            <a:off x="388189" y="1440611"/>
            <a:ext cx="5788323" cy="4157932"/>
          </a:xfrm>
          <a:prstGeom prst="rect">
            <a:avLst/>
          </a:prstGeom>
          <a:noFill/>
          <a:ln>
            <a:noFill/>
          </a:ln>
        </p:spPr>
        <p:txBody>
          <a:bodyPr anchorCtr="0" anchor="t" bIns="45700" lIns="91425" spcFirstLastPara="1" rIns="91425" wrap="square" tIns="45700">
            <a:normAutofit fontScale="92500" lnSpcReduction="20000"/>
          </a:bodyPr>
          <a:lstStyle/>
          <a:p>
            <a:pPr indent="0" lvl="0" marL="114300" rtl="0" algn="l">
              <a:lnSpc>
                <a:spcPct val="150000"/>
              </a:lnSpc>
              <a:spcBef>
                <a:spcPts val="1000"/>
              </a:spcBef>
              <a:spcAft>
                <a:spcPts val="0"/>
              </a:spcAft>
              <a:buSzPct val="97297"/>
              <a:buNone/>
            </a:pPr>
            <a:r>
              <a:rPr lang="de-DE" sz="2000"/>
              <a:t>Special education teachers require skills to :</a:t>
            </a:r>
            <a:endParaRPr/>
          </a:p>
          <a:p>
            <a:pPr indent="-342900" lvl="0" marL="457200" rtl="0" algn="l">
              <a:lnSpc>
                <a:spcPct val="150000"/>
              </a:lnSpc>
              <a:spcBef>
                <a:spcPts val="1000"/>
              </a:spcBef>
              <a:spcAft>
                <a:spcPts val="0"/>
              </a:spcAft>
              <a:buSzPct val="97297"/>
              <a:buChar char="•"/>
            </a:pPr>
            <a:r>
              <a:rPr lang="de-DE" sz="2000"/>
              <a:t> fulfil a range of duties specific to working in this field;</a:t>
            </a:r>
            <a:endParaRPr/>
          </a:p>
          <a:p>
            <a:pPr indent="-342900" lvl="0" marL="457200" rtl="0" algn="l">
              <a:lnSpc>
                <a:spcPct val="150000"/>
              </a:lnSpc>
              <a:spcBef>
                <a:spcPts val="1000"/>
              </a:spcBef>
              <a:spcAft>
                <a:spcPts val="0"/>
              </a:spcAft>
              <a:buSzPct val="97297"/>
              <a:buChar char="•"/>
            </a:pPr>
            <a:r>
              <a:rPr lang="de-DE" sz="2000"/>
              <a:t>develop teaching plans for a variety of students with unique requirements;</a:t>
            </a:r>
            <a:endParaRPr/>
          </a:p>
          <a:p>
            <a:pPr indent="-342900" lvl="0" marL="457200" rtl="0" algn="l">
              <a:lnSpc>
                <a:spcPct val="150000"/>
              </a:lnSpc>
              <a:spcBef>
                <a:spcPts val="1000"/>
              </a:spcBef>
              <a:spcAft>
                <a:spcPts val="0"/>
              </a:spcAft>
              <a:buSzPct val="97297"/>
              <a:buChar char="•"/>
            </a:pPr>
            <a:r>
              <a:rPr lang="de-DE" sz="2000"/>
              <a:t> change the school curriculum to reflect the requirements of individual students;</a:t>
            </a:r>
            <a:endParaRPr/>
          </a:p>
          <a:p>
            <a:pPr indent="-342900" lvl="0" marL="457200" rtl="0" algn="l">
              <a:lnSpc>
                <a:spcPct val="150000"/>
              </a:lnSpc>
              <a:spcBef>
                <a:spcPts val="1000"/>
              </a:spcBef>
              <a:spcAft>
                <a:spcPts val="0"/>
              </a:spcAft>
              <a:buSzPct val="97297"/>
              <a:buChar char="•"/>
            </a:pPr>
            <a:r>
              <a:rPr lang="de-DE" sz="2000"/>
              <a:t> educate other teachers and parents on education techniques outside their lessons.</a:t>
            </a:r>
            <a:endParaRPr/>
          </a:p>
        </p:txBody>
      </p:sp>
      <p:pic>
        <p:nvPicPr>
          <p:cNvPr descr="Blackboard and yellow chairs in a classroom" id="117" name="Google Shape;117;p24"/>
          <p:cNvPicPr preferRelativeResize="0"/>
          <p:nvPr/>
        </p:nvPicPr>
        <p:blipFill rotWithShape="1">
          <a:blip r:embed="rId3">
            <a:alphaModFix/>
          </a:blip>
          <a:srcRect b="0" l="0" r="0" t="0"/>
          <a:stretch/>
        </p:blipFill>
        <p:spPr>
          <a:xfrm flipH="1">
            <a:off x="6980494" y="1863306"/>
            <a:ext cx="5000697" cy="3131387"/>
          </a:xfrm>
          <a:prstGeom prst="rect">
            <a:avLst/>
          </a:prstGeom>
          <a:noFill/>
          <a:ln>
            <a:noFill/>
          </a:ln>
        </p:spPr>
      </p:pic>
      <p:sp>
        <p:nvSpPr>
          <p:cNvPr id="118" name="Google Shape;118;p24"/>
          <p:cNvSpPr txBox="1"/>
          <p:nvPr/>
        </p:nvSpPr>
        <p:spPr>
          <a:xfrm>
            <a:off x="7068065" y="5115697"/>
            <a:ext cx="5611129"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600" u="none" cap="none" strike="noStrike">
                <a:solidFill>
                  <a:srgbClr val="000000"/>
                </a:solidFill>
                <a:latin typeface="Arial"/>
                <a:ea typeface="Arial"/>
                <a:cs typeface="Arial"/>
                <a:sym typeface="Arial"/>
              </a:rPr>
              <a:t>https://pixabay.com/photos/search/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6"/>
          <p:cNvSpPr txBox="1"/>
          <p:nvPr>
            <p:ph type="title"/>
          </p:nvPr>
        </p:nvSpPr>
        <p:spPr>
          <a:xfrm>
            <a:off x="258792" y="40144"/>
            <a:ext cx="11095008" cy="792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000"/>
              <a:buFont typeface="Calibri"/>
              <a:buNone/>
            </a:pPr>
            <a:r>
              <a:rPr lang="de-DE" sz="2000">
                <a:solidFill>
                  <a:schemeClr val="lt1"/>
                </a:solidFill>
              </a:rPr>
              <a:t>Module 3: Teaching methods and techniques on the education of students with different learning levels</a:t>
            </a:r>
            <a:br>
              <a:rPr b="1" lang="de-DE" sz="2000">
                <a:solidFill>
                  <a:schemeClr val="lt1"/>
                </a:solidFill>
              </a:rPr>
            </a:br>
            <a:r>
              <a:rPr b="1" lang="de-DE" sz="2000">
                <a:solidFill>
                  <a:schemeClr val="lt1"/>
                </a:solidFill>
              </a:rPr>
              <a:t>2</a:t>
            </a:r>
            <a:r>
              <a:rPr lang="de-DE" sz="2000">
                <a:solidFill>
                  <a:schemeClr val="lt1"/>
                </a:solidFill>
              </a:rPr>
              <a:t>. Strategies helping to overcome dyscalculia </a:t>
            </a:r>
            <a:endParaRPr b="1" sz="2000">
              <a:solidFill>
                <a:schemeClr val="lt1"/>
              </a:solidFill>
            </a:endParaRPr>
          </a:p>
        </p:txBody>
      </p:sp>
      <p:sp>
        <p:nvSpPr>
          <p:cNvPr id="124" name="Google Shape;124;p6"/>
          <p:cNvSpPr txBox="1"/>
          <p:nvPr/>
        </p:nvSpPr>
        <p:spPr>
          <a:xfrm>
            <a:off x="258792" y="1252603"/>
            <a:ext cx="4837994" cy="4955203"/>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0" i="0" lang="de-DE" sz="2400" u="none" cap="none" strike="noStrike">
                <a:solidFill>
                  <a:srgbClr val="000000"/>
                </a:solidFill>
                <a:latin typeface="Calibri"/>
                <a:ea typeface="Calibri"/>
                <a:cs typeface="Calibri"/>
                <a:sym typeface="Calibri"/>
              </a:rPr>
              <a:t>Teachers, who work with dyscalculic students,  should use multi-sensory teaching techniques, which can be highly effective, because they involve using multiple senses (sight, hearing, touch, and movement) to help students learn and remember information.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2800" u="none" cap="none" strike="noStrike">
              <a:solidFill>
                <a:srgbClr val="000000"/>
              </a:solidFill>
              <a:latin typeface="Arial"/>
              <a:ea typeface="Arial"/>
              <a:cs typeface="Arial"/>
              <a:sym typeface="Arial"/>
            </a:endParaRPr>
          </a:p>
        </p:txBody>
      </p:sp>
      <p:pic>
        <p:nvPicPr>
          <p:cNvPr id="125" name="Google Shape;125;p6"/>
          <p:cNvPicPr preferRelativeResize="0"/>
          <p:nvPr/>
        </p:nvPicPr>
        <p:blipFill rotWithShape="1">
          <a:blip r:embed="rId3">
            <a:alphaModFix/>
          </a:blip>
          <a:srcRect b="0" l="0" r="0" t="0"/>
          <a:stretch/>
        </p:blipFill>
        <p:spPr>
          <a:xfrm>
            <a:off x="5332827" y="1384183"/>
            <a:ext cx="6251669" cy="3271707"/>
          </a:xfrm>
          <a:prstGeom prst="rect">
            <a:avLst/>
          </a:prstGeom>
          <a:noFill/>
          <a:ln>
            <a:noFill/>
          </a:ln>
        </p:spPr>
      </p:pic>
      <p:sp>
        <p:nvSpPr>
          <p:cNvPr id="126" name="Google Shape;126;p6"/>
          <p:cNvSpPr txBox="1"/>
          <p:nvPr/>
        </p:nvSpPr>
        <p:spPr>
          <a:xfrm>
            <a:off x="5332828" y="4966283"/>
            <a:ext cx="5395992" cy="1692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500" u="none" cap="none" strike="noStrike">
                <a:solidFill>
                  <a:srgbClr val="000000"/>
                </a:solidFill>
                <a:latin typeface="Arial"/>
                <a:ea typeface="Arial"/>
                <a:cs typeface="Arial"/>
                <a:sym typeface="Arial"/>
              </a:rPr>
              <a:t>https://www.thedyslexiaclassroom.com/blog/multi-sensory-instruction-moving-beyond-the-sand-tray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ph type="title"/>
          </p:nvPr>
        </p:nvSpPr>
        <p:spPr>
          <a:xfrm>
            <a:off x="155275" y="31253"/>
            <a:ext cx="11198525" cy="8756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de-DE" sz="2000">
                <a:solidFill>
                  <a:schemeClr val="lt1"/>
                </a:solidFill>
              </a:rPr>
              <a:t>Module 3: Teaching methods and techniques on the education of students with different learning levels</a:t>
            </a:r>
            <a:br>
              <a:rPr lang="de-DE" sz="2000">
                <a:solidFill>
                  <a:schemeClr val="lt1"/>
                </a:solidFill>
              </a:rPr>
            </a:br>
            <a:r>
              <a:rPr lang="de-DE" sz="2000">
                <a:solidFill>
                  <a:schemeClr val="lt1"/>
                </a:solidFill>
              </a:rPr>
              <a:t>2. Strategies helping to overcome dyscalculia </a:t>
            </a:r>
            <a:endParaRPr sz="2000">
              <a:solidFill>
                <a:schemeClr val="lt1"/>
              </a:solidFill>
            </a:endParaRPr>
          </a:p>
        </p:txBody>
      </p:sp>
      <p:sp>
        <p:nvSpPr>
          <p:cNvPr id="132" name="Google Shape;132;p25"/>
          <p:cNvSpPr txBox="1"/>
          <p:nvPr>
            <p:ph idx="1" type="body"/>
          </p:nvPr>
        </p:nvSpPr>
        <p:spPr>
          <a:xfrm>
            <a:off x="257228" y="1262500"/>
            <a:ext cx="5651866" cy="5017529"/>
          </a:xfrm>
          <a:prstGeom prst="rect">
            <a:avLst/>
          </a:prstGeom>
          <a:noFill/>
          <a:ln>
            <a:noFill/>
          </a:ln>
        </p:spPr>
        <p:txBody>
          <a:bodyPr anchorCtr="0" anchor="t" bIns="45700" lIns="91425" spcFirstLastPara="1" rIns="91425" wrap="square" tIns="45700">
            <a:normAutofit/>
          </a:bodyPr>
          <a:lstStyle/>
          <a:p>
            <a:pPr indent="0" lvl="0" marL="114300" rtl="0" algn="l">
              <a:lnSpc>
                <a:spcPct val="150000"/>
              </a:lnSpc>
              <a:spcBef>
                <a:spcPts val="1000"/>
              </a:spcBef>
              <a:spcAft>
                <a:spcPts val="0"/>
              </a:spcAft>
              <a:buSzPts val="1800"/>
              <a:buNone/>
            </a:pPr>
            <a:r>
              <a:rPr lang="de-DE" sz="2400">
                <a:latin typeface="Calibri"/>
                <a:ea typeface="Calibri"/>
                <a:cs typeface="Calibri"/>
                <a:sym typeface="Calibri"/>
              </a:rPr>
              <a:t>To help children with dyscalculia in </a:t>
            </a:r>
            <a:r>
              <a:rPr b="1" lang="de-DE" sz="2400">
                <a:latin typeface="Calibri"/>
                <a:ea typeface="Calibri"/>
                <a:cs typeface="Calibri"/>
                <a:sym typeface="Calibri"/>
              </a:rPr>
              <a:t>terms of information processing or information processing speed </a:t>
            </a:r>
            <a:r>
              <a:rPr lang="de-DE" sz="2400">
                <a:latin typeface="Calibri"/>
                <a:ea typeface="Calibri"/>
                <a:cs typeface="Calibri"/>
                <a:sym typeface="Calibri"/>
              </a:rPr>
              <a:t>in understanding a new skill quickly, teachers need to always give enough time or 'wait time'. It will help children with dyscalculia to process information effectively, especially a newly learned mathematical concept . </a:t>
            </a:r>
            <a:endParaRPr/>
          </a:p>
        </p:txBody>
      </p:sp>
      <p:pic>
        <p:nvPicPr>
          <p:cNvPr id="133" name="Google Shape;133;p25"/>
          <p:cNvPicPr preferRelativeResize="0"/>
          <p:nvPr/>
        </p:nvPicPr>
        <p:blipFill rotWithShape="1">
          <a:blip r:embed="rId3">
            <a:alphaModFix/>
          </a:blip>
          <a:srcRect b="0" l="0" r="0" t="0"/>
          <a:stretch/>
        </p:blipFill>
        <p:spPr>
          <a:xfrm>
            <a:off x="6364730" y="1457863"/>
            <a:ext cx="4875605" cy="3226279"/>
          </a:xfrm>
          <a:prstGeom prst="rect">
            <a:avLst/>
          </a:prstGeom>
          <a:noFill/>
          <a:ln>
            <a:noFill/>
          </a:ln>
        </p:spPr>
      </p:pic>
      <p:sp>
        <p:nvSpPr>
          <p:cNvPr id="134" name="Google Shape;134;p25"/>
          <p:cNvSpPr txBox="1"/>
          <p:nvPr/>
        </p:nvSpPr>
        <p:spPr>
          <a:xfrm>
            <a:off x="5827271" y="4684142"/>
            <a:ext cx="6107502" cy="1692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500" u="none" cap="none" strike="noStrike">
                <a:solidFill>
                  <a:srgbClr val="000000"/>
                </a:solidFill>
                <a:latin typeface="Arial"/>
                <a:ea typeface="Arial"/>
                <a:cs typeface="Arial"/>
                <a:sym typeface="Arial"/>
              </a:rPr>
              <a:t>https://pixabay.com/photos/people-child-school-genius-316506/</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6"/>
          <p:cNvSpPr txBox="1"/>
          <p:nvPr>
            <p:ph type="title"/>
          </p:nvPr>
        </p:nvSpPr>
        <p:spPr>
          <a:xfrm>
            <a:off x="86264" y="208763"/>
            <a:ext cx="10998679" cy="54173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de-DE" sz="2500">
                <a:solidFill>
                  <a:schemeClr val="lt1"/>
                </a:solidFill>
              </a:rPr>
              <a:t>Module 3: Teaching methods and techniques on the education of students with different learning levels</a:t>
            </a:r>
            <a:br>
              <a:rPr lang="de-DE" sz="2500">
                <a:solidFill>
                  <a:schemeClr val="lt1"/>
                </a:solidFill>
              </a:rPr>
            </a:br>
            <a:r>
              <a:rPr lang="de-DE" sz="2500">
                <a:solidFill>
                  <a:schemeClr val="lt1"/>
                </a:solidFill>
              </a:rPr>
              <a:t>2. Strategies helping to overcome dyscalculia </a:t>
            </a:r>
            <a:endParaRPr sz="2500">
              <a:solidFill>
                <a:schemeClr val="lt1"/>
              </a:solidFill>
            </a:endParaRPr>
          </a:p>
        </p:txBody>
      </p:sp>
      <p:sp>
        <p:nvSpPr>
          <p:cNvPr id="140" name="Google Shape;140;p26"/>
          <p:cNvSpPr txBox="1"/>
          <p:nvPr>
            <p:ph idx="1" type="body"/>
          </p:nvPr>
        </p:nvSpPr>
        <p:spPr>
          <a:xfrm>
            <a:off x="431322" y="1262500"/>
            <a:ext cx="4270074" cy="4845001"/>
          </a:xfrm>
          <a:prstGeom prst="rect">
            <a:avLst/>
          </a:prstGeom>
          <a:noFill/>
          <a:ln>
            <a:noFill/>
          </a:ln>
        </p:spPr>
        <p:txBody>
          <a:bodyPr anchorCtr="0" anchor="t" bIns="45700" lIns="91425" spcFirstLastPara="1" rIns="91425" wrap="square" tIns="45700">
            <a:normAutofit/>
          </a:bodyPr>
          <a:lstStyle/>
          <a:p>
            <a:pPr indent="0" lvl="0" marL="114300" rtl="0" algn="l">
              <a:lnSpc>
                <a:spcPct val="150000"/>
              </a:lnSpc>
              <a:spcBef>
                <a:spcPts val="1000"/>
              </a:spcBef>
              <a:spcAft>
                <a:spcPts val="0"/>
              </a:spcAft>
              <a:buSzPts val="1800"/>
              <a:buNone/>
            </a:pPr>
            <a:r>
              <a:rPr lang="de-DE" sz="2400">
                <a:latin typeface="Calibri"/>
                <a:ea typeface="Calibri"/>
                <a:cs typeface="Calibri"/>
                <a:sym typeface="Calibri"/>
              </a:rPr>
              <a:t>Students with dyscalculia often have trouble </a:t>
            </a:r>
            <a:r>
              <a:rPr b="1" lang="de-DE" sz="2400">
                <a:latin typeface="Calibri"/>
                <a:ea typeface="Calibri"/>
                <a:cs typeface="Calibri"/>
                <a:sym typeface="Calibri"/>
              </a:rPr>
              <a:t>remembering basic facts</a:t>
            </a:r>
            <a:r>
              <a:rPr lang="de-DE" sz="2400">
                <a:latin typeface="Calibri"/>
                <a:ea typeface="Calibri"/>
                <a:cs typeface="Calibri"/>
                <a:sym typeface="Calibri"/>
              </a:rPr>
              <a:t>. So, </a:t>
            </a:r>
            <a:r>
              <a:rPr b="1" lang="de-DE" sz="2400">
                <a:latin typeface="Calibri"/>
                <a:ea typeface="Calibri"/>
                <a:cs typeface="Calibri"/>
                <a:sym typeface="Calibri"/>
              </a:rPr>
              <a:t>mathematical operating procedures, drill techniques </a:t>
            </a:r>
            <a:r>
              <a:rPr lang="de-DE" sz="2400">
                <a:latin typeface="Calibri"/>
                <a:ea typeface="Calibri"/>
                <a:cs typeface="Calibri"/>
                <a:sym typeface="Calibri"/>
              </a:rPr>
              <a:t>are effective to help retain information in understanding in their long-term memory.</a:t>
            </a:r>
            <a:endParaRPr/>
          </a:p>
        </p:txBody>
      </p:sp>
      <p:pic>
        <p:nvPicPr>
          <p:cNvPr id="141" name="Google Shape;141;p26"/>
          <p:cNvPicPr preferRelativeResize="0"/>
          <p:nvPr/>
        </p:nvPicPr>
        <p:blipFill rotWithShape="1">
          <a:blip r:embed="rId3">
            <a:alphaModFix/>
          </a:blip>
          <a:srcRect b="0" l="0" r="0" t="0"/>
          <a:stretch/>
        </p:blipFill>
        <p:spPr>
          <a:xfrm>
            <a:off x="5814204" y="1414732"/>
            <a:ext cx="4119221" cy="3082685"/>
          </a:xfrm>
          <a:prstGeom prst="rect">
            <a:avLst/>
          </a:prstGeom>
          <a:noFill/>
          <a:ln>
            <a:noFill/>
          </a:ln>
        </p:spPr>
      </p:pic>
      <p:sp>
        <p:nvSpPr>
          <p:cNvPr id="142" name="Google Shape;142;p26"/>
          <p:cNvSpPr txBox="1"/>
          <p:nvPr/>
        </p:nvSpPr>
        <p:spPr>
          <a:xfrm>
            <a:off x="5814204" y="4697510"/>
            <a:ext cx="4477109"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600" u="none" cap="none" strike="noStrike">
                <a:solidFill>
                  <a:srgbClr val="000000"/>
                </a:solidFill>
                <a:latin typeface="Arial"/>
                <a:ea typeface="Arial"/>
                <a:cs typeface="Arial"/>
                <a:sym typeface="Arial"/>
              </a:rPr>
              <a:t>https://pixabay.com/photos/search/remember%20information/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7"/>
          <p:cNvSpPr txBox="1"/>
          <p:nvPr>
            <p:ph type="title"/>
          </p:nvPr>
        </p:nvSpPr>
        <p:spPr>
          <a:xfrm>
            <a:off x="319177" y="0"/>
            <a:ext cx="11034623" cy="9068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de-DE" sz="2000">
                <a:solidFill>
                  <a:schemeClr val="lt1"/>
                </a:solidFill>
              </a:rPr>
              <a:t>Module 3: Teaching methods and techniques on the education of students with different learning levels</a:t>
            </a:r>
            <a:br>
              <a:rPr lang="de-DE" sz="2000">
                <a:solidFill>
                  <a:schemeClr val="lt1"/>
                </a:solidFill>
              </a:rPr>
            </a:br>
            <a:r>
              <a:rPr lang="de-DE" sz="2000">
                <a:solidFill>
                  <a:schemeClr val="lt1"/>
                </a:solidFill>
              </a:rPr>
              <a:t>2. Strategies helping to overcome dyscalculia </a:t>
            </a:r>
            <a:endParaRPr sz="2000">
              <a:solidFill>
                <a:schemeClr val="lt1"/>
              </a:solidFill>
            </a:endParaRPr>
          </a:p>
        </p:txBody>
      </p:sp>
      <p:sp>
        <p:nvSpPr>
          <p:cNvPr id="148" name="Google Shape;148;p27"/>
          <p:cNvSpPr txBox="1"/>
          <p:nvPr>
            <p:ph idx="1" type="body"/>
          </p:nvPr>
        </p:nvSpPr>
        <p:spPr>
          <a:xfrm>
            <a:off x="439947" y="1262501"/>
            <a:ext cx="10913853" cy="4688638"/>
          </a:xfrm>
          <a:prstGeom prst="rect">
            <a:avLst/>
          </a:prstGeom>
          <a:noFill/>
          <a:ln>
            <a:noFill/>
          </a:ln>
        </p:spPr>
        <p:txBody>
          <a:bodyPr anchorCtr="0" anchor="t" bIns="45700" lIns="91425" spcFirstLastPara="1" rIns="91425" wrap="square" tIns="45700">
            <a:normAutofit/>
          </a:bodyPr>
          <a:lstStyle/>
          <a:p>
            <a:pPr indent="0" lvl="0" marL="114300" rtl="0" algn="l">
              <a:lnSpc>
                <a:spcPct val="150000"/>
              </a:lnSpc>
              <a:spcBef>
                <a:spcPts val="1000"/>
              </a:spcBef>
              <a:spcAft>
                <a:spcPts val="0"/>
              </a:spcAft>
              <a:buSzPts val="1800"/>
              <a:buNone/>
            </a:pPr>
            <a:r>
              <a:rPr lang="de-DE" sz="2400"/>
              <a:t>One of the main </a:t>
            </a:r>
            <a:r>
              <a:rPr b="1" lang="de-DE" sz="2400"/>
              <a:t>problem</a:t>
            </a:r>
            <a:r>
              <a:rPr lang="de-DE" sz="2400"/>
              <a:t> areas for children with dyscalculia is the recognition of numbers, mathematical signs or number symbols. The </a:t>
            </a:r>
            <a:r>
              <a:rPr b="1" lang="de-DE" sz="2400"/>
              <a:t>strength</a:t>
            </a:r>
            <a:r>
              <a:rPr lang="de-DE" sz="2400"/>
              <a:t> of children with dyscalculia is excellent visual thinking.</a:t>
            </a:r>
            <a:endParaRPr sz="2400"/>
          </a:p>
          <a:p>
            <a:pPr indent="-228600" lvl="0" marL="457200" rtl="0" algn="l">
              <a:lnSpc>
                <a:spcPct val="90000"/>
              </a:lnSpc>
              <a:spcBef>
                <a:spcPts val="1000"/>
              </a:spcBef>
              <a:spcAft>
                <a:spcPts val="0"/>
              </a:spcAft>
              <a:buClr>
                <a:schemeClr val="dk1"/>
              </a:buClr>
              <a:buSzPts val="1800"/>
              <a:buNone/>
            </a:pPr>
            <a:r>
              <a:t/>
            </a:r>
            <a:endParaRPr/>
          </a:p>
        </p:txBody>
      </p:sp>
      <p:pic>
        <p:nvPicPr>
          <p:cNvPr id="149" name="Google Shape;149;p27"/>
          <p:cNvPicPr preferRelativeResize="0"/>
          <p:nvPr/>
        </p:nvPicPr>
        <p:blipFill rotWithShape="1">
          <a:blip r:embed="rId3">
            <a:alphaModFix/>
          </a:blip>
          <a:srcRect b="0" l="0" r="0" t="0"/>
          <a:stretch/>
        </p:blipFill>
        <p:spPr>
          <a:xfrm>
            <a:off x="3554419" y="3225426"/>
            <a:ext cx="4026659" cy="1394985"/>
          </a:xfrm>
          <a:prstGeom prst="rect">
            <a:avLst/>
          </a:prstGeom>
          <a:noFill/>
          <a:ln>
            <a:noFill/>
          </a:ln>
        </p:spPr>
      </p:pic>
      <p:sp>
        <p:nvSpPr>
          <p:cNvPr id="150" name="Google Shape;150;p27"/>
          <p:cNvSpPr txBox="1"/>
          <p:nvPr/>
        </p:nvSpPr>
        <p:spPr>
          <a:xfrm>
            <a:off x="752653" y="4798231"/>
            <a:ext cx="10686691" cy="114307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0" i="0" lang="de-DE" sz="2400" u="none" cap="none" strike="noStrike">
                <a:solidFill>
                  <a:srgbClr val="000000"/>
                </a:solidFill>
                <a:latin typeface="Calibri"/>
                <a:ea typeface="Calibri"/>
                <a:cs typeface="Calibri"/>
                <a:sym typeface="Calibri"/>
              </a:rPr>
              <a:t>Art therapy is one of the best ways to solve the main problem of children with dyscalculia!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8"/>
          <p:cNvSpPr txBox="1"/>
          <p:nvPr>
            <p:ph type="title"/>
          </p:nvPr>
        </p:nvSpPr>
        <p:spPr>
          <a:xfrm>
            <a:off x="396815" y="-1"/>
            <a:ext cx="10956985" cy="929147"/>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80000"/>
              <a:buNone/>
            </a:pPr>
            <a:r>
              <a:rPr lang="de-DE" sz="2500">
                <a:solidFill>
                  <a:schemeClr val="lt1"/>
                </a:solidFill>
              </a:rPr>
              <a:t>Module 3: Teaching methods and techniques on the education of students with different learning levels</a:t>
            </a:r>
            <a:br>
              <a:rPr lang="de-DE" sz="2500">
                <a:solidFill>
                  <a:schemeClr val="lt1"/>
                </a:solidFill>
              </a:rPr>
            </a:br>
            <a:r>
              <a:rPr lang="de-DE" sz="2500">
                <a:solidFill>
                  <a:schemeClr val="lt1"/>
                </a:solidFill>
              </a:rPr>
              <a:t>2. Strategies helping to overcome dyscalculia </a:t>
            </a:r>
            <a:endParaRPr sz="2500">
              <a:solidFill>
                <a:schemeClr val="lt1"/>
              </a:solidFill>
            </a:endParaRPr>
          </a:p>
        </p:txBody>
      </p:sp>
      <p:sp>
        <p:nvSpPr>
          <p:cNvPr id="156" name="Google Shape;156;p28"/>
          <p:cNvSpPr txBox="1"/>
          <p:nvPr>
            <p:ph idx="1" type="body"/>
          </p:nvPr>
        </p:nvSpPr>
        <p:spPr>
          <a:xfrm>
            <a:off x="77637" y="1104181"/>
            <a:ext cx="7556739" cy="5003321"/>
          </a:xfrm>
          <a:prstGeom prst="rect">
            <a:avLst/>
          </a:prstGeom>
          <a:noFill/>
          <a:ln>
            <a:noFill/>
          </a:ln>
        </p:spPr>
        <p:txBody>
          <a:bodyPr anchorCtr="0" anchor="t" bIns="45700" lIns="91425" spcFirstLastPara="1" rIns="91425" wrap="square" tIns="45700">
            <a:normAutofit/>
          </a:bodyPr>
          <a:lstStyle/>
          <a:p>
            <a:pPr indent="0" lvl="0" marL="114300" rtl="0" algn="l">
              <a:lnSpc>
                <a:spcPct val="150000"/>
              </a:lnSpc>
              <a:spcBef>
                <a:spcPts val="1000"/>
              </a:spcBef>
              <a:spcAft>
                <a:spcPts val="0"/>
              </a:spcAft>
              <a:buSzPts val="1800"/>
              <a:buNone/>
            </a:pPr>
            <a:r>
              <a:rPr b="1" lang="de-DE" sz="2000"/>
              <a:t>Creative methods </a:t>
            </a:r>
            <a:r>
              <a:rPr lang="de-DE" sz="2000"/>
              <a:t>should be  used in teaching and learning process. Such as using:</a:t>
            </a:r>
            <a:endParaRPr/>
          </a:p>
          <a:p>
            <a:pPr indent="0" lvl="0" marL="114300" rtl="0" algn="l">
              <a:lnSpc>
                <a:spcPct val="150000"/>
              </a:lnSpc>
              <a:spcBef>
                <a:spcPts val="1000"/>
              </a:spcBef>
              <a:spcAft>
                <a:spcPts val="0"/>
              </a:spcAft>
              <a:buSzPts val="1800"/>
              <a:buNone/>
            </a:pPr>
            <a:r>
              <a:rPr lang="de-DE" sz="2000"/>
              <a:t>- fingers or other means of calculation;</a:t>
            </a:r>
            <a:endParaRPr/>
          </a:p>
          <a:p>
            <a:pPr indent="0" lvl="0" marL="114300" rtl="0" algn="l">
              <a:lnSpc>
                <a:spcPct val="150000"/>
              </a:lnSpc>
              <a:spcBef>
                <a:spcPts val="1000"/>
              </a:spcBef>
              <a:spcAft>
                <a:spcPts val="0"/>
              </a:spcAft>
              <a:buSzPts val="1800"/>
              <a:buNone/>
            </a:pPr>
            <a:r>
              <a:rPr lang="de-DE" sz="2000"/>
              <a:t>- natural materials: sandpaper or other textured paper; </a:t>
            </a:r>
            <a:endParaRPr/>
          </a:p>
          <a:p>
            <a:pPr indent="0" lvl="0" marL="114300" rtl="0" algn="l">
              <a:lnSpc>
                <a:spcPct val="150000"/>
              </a:lnSpc>
              <a:spcBef>
                <a:spcPts val="1000"/>
              </a:spcBef>
              <a:spcAft>
                <a:spcPts val="0"/>
              </a:spcAft>
              <a:buSzPts val="1800"/>
              <a:buNone/>
            </a:pPr>
            <a:r>
              <a:rPr lang="de-DE" sz="2000"/>
              <a:t>- diagrams, draw mathematical concepts or tasks;</a:t>
            </a:r>
            <a:endParaRPr/>
          </a:p>
          <a:p>
            <a:pPr indent="0" lvl="0" marL="114300" rtl="0" algn="l">
              <a:lnSpc>
                <a:spcPct val="150000"/>
              </a:lnSpc>
              <a:spcBef>
                <a:spcPts val="1000"/>
              </a:spcBef>
              <a:spcAft>
                <a:spcPts val="0"/>
              </a:spcAft>
              <a:buSzPts val="1800"/>
              <a:buNone/>
            </a:pPr>
            <a:r>
              <a:rPr lang="de-DE" sz="2000"/>
              <a:t>- colored pencils to separate tasks;</a:t>
            </a:r>
            <a:endParaRPr/>
          </a:p>
          <a:p>
            <a:pPr indent="0" lvl="0" marL="114300" rtl="0" algn="l">
              <a:lnSpc>
                <a:spcPct val="150000"/>
              </a:lnSpc>
              <a:spcBef>
                <a:spcPts val="1000"/>
              </a:spcBef>
              <a:spcAft>
                <a:spcPts val="0"/>
              </a:spcAft>
              <a:buSzPts val="1800"/>
              <a:buNone/>
            </a:pPr>
            <a:r>
              <a:rPr lang="de-DE" sz="2000"/>
              <a:t>- rhythm and music, poems and stories to teach math concepts.</a:t>
            </a:r>
            <a:endParaRPr/>
          </a:p>
          <a:p>
            <a:pPr indent="-228600" lvl="0" marL="457200" rtl="0" algn="l">
              <a:lnSpc>
                <a:spcPct val="90000"/>
              </a:lnSpc>
              <a:spcBef>
                <a:spcPts val="1000"/>
              </a:spcBef>
              <a:spcAft>
                <a:spcPts val="0"/>
              </a:spcAft>
              <a:buClr>
                <a:schemeClr val="dk1"/>
              </a:buClr>
              <a:buSzPts val="1800"/>
              <a:buNone/>
            </a:pPr>
            <a:r>
              <a:t/>
            </a:r>
            <a:endParaRPr/>
          </a:p>
          <a:p>
            <a:pPr indent="0" lvl="0" marL="114300" rtl="0" algn="l">
              <a:lnSpc>
                <a:spcPct val="90000"/>
              </a:lnSpc>
              <a:spcBef>
                <a:spcPts val="1000"/>
              </a:spcBef>
              <a:spcAft>
                <a:spcPts val="0"/>
              </a:spcAft>
              <a:buSzPts val="1800"/>
              <a:buNone/>
            </a:pPr>
            <a:r>
              <a:t/>
            </a:r>
            <a:endParaRPr/>
          </a:p>
        </p:txBody>
      </p:sp>
      <p:pic>
        <p:nvPicPr>
          <p:cNvPr id="157" name="Google Shape;157;p28"/>
          <p:cNvPicPr preferRelativeResize="0"/>
          <p:nvPr/>
        </p:nvPicPr>
        <p:blipFill rotWithShape="1">
          <a:blip r:embed="rId3">
            <a:alphaModFix/>
          </a:blip>
          <a:srcRect b="0" l="0" r="0" t="0"/>
          <a:stretch/>
        </p:blipFill>
        <p:spPr>
          <a:xfrm>
            <a:off x="8343699" y="1825625"/>
            <a:ext cx="2096564" cy="3743864"/>
          </a:xfrm>
          <a:prstGeom prst="rect">
            <a:avLst/>
          </a:prstGeom>
          <a:noFill/>
          <a:ln>
            <a:noFill/>
          </a:ln>
        </p:spPr>
      </p:pic>
      <p:sp>
        <p:nvSpPr>
          <p:cNvPr id="158" name="Google Shape;158;p28"/>
          <p:cNvSpPr txBox="1"/>
          <p:nvPr/>
        </p:nvSpPr>
        <p:spPr>
          <a:xfrm>
            <a:off x="8007177" y="5928853"/>
            <a:ext cx="3113903" cy="1692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500" u="none" cap="none" strike="noStrike">
                <a:solidFill>
                  <a:srgbClr val="000000"/>
                </a:solidFill>
                <a:latin typeface="Arial"/>
                <a:ea typeface="Arial"/>
                <a:cs typeface="Arial"/>
                <a:sym typeface="Arial"/>
              </a:rPr>
              <a:t>https://pixabay.com/photos/search/</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9"/>
          <p:cNvSpPr txBox="1"/>
          <p:nvPr>
            <p:ph type="title"/>
          </p:nvPr>
        </p:nvSpPr>
        <p:spPr>
          <a:xfrm>
            <a:off x="159026" y="-127856"/>
            <a:ext cx="10949871"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de-DE" sz="2000">
                <a:solidFill>
                  <a:schemeClr val="lt1"/>
                </a:solidFill>
              </a:rPr>
              <a:t>Module 3: Teaching methods and techniques on the education of students with different learning levels</a:t>
            </a:r>
            <a:br>
              <a:rPr lang="de-DE" sz="2000">
                <a:solidFill>
                  <a:schemeClr val="lt1"/>
                </a:solidFill>
              </a:rPr>
            </a:br>
            <a:r>
              <a:rPr lang="de-DE" sz="2000">
                <a:solidFill>
                  <a:schemeClr val="lt1"/>
                </a:solidFill>
              </a:rPr>
              <a:t>3. Activities helping to overcome dyscalculia </a:t>
            </a:r>
            <a:endParaRPr sz="2000">
              <a:solidFill>
                <a:schemeClr val="lt1"/>
              </a:solidFill>
            </a:endParaRPr>
          </a:p>
        </p:txBody>
      </p:sp>
      <p:sp>
        <p:nvSpPr>
          <p:cNvPr id="164" name="Google Shape;164;p29"/>
          <p:cNvSpPr txBox="1"/>
          <p:nvPr>
            <p:ph idx="1" type="body"/>
          </p:nvPr>
        </p:nvSpPr>
        <p:spPr>
          <a:xfrm>
            <a:off x="865189" y="1116205"/>
            <a:ext cx="5157787" cy="823912"/>
          </a:xfrm>
          <a:prstGeom prst="rect">
            <a:avLst/>
          </a:prstGeom>
          <a:noFill/>
          <a:ln>
            <a:noFill/>
          </a:ln>
        </p:spPr>
        <p:txBody>
          <a:bodyPr anchorCtr="0" anchor="b" bIns="45700" lIns="91425" spcFirstLastPara="1" rIns="91425" wrap="square" tIns="45700">
            <a:normAutofit fontScale="77500" lnSpcReduction="20000"/>
          </a:bodyPr>
          <a:lstStyle/>
          <a:p>
            <a:pPr indent="0" lvl="0" marL="114300" rtl="0" algn="ctr">
              <a:lnSpc>
                <a:spcPct val="90000"/>
              </a:lnSpc>
              <a:spcBef>
                <a:spcPts val="1000"/>
              </a:spcBef>
              <a:spcAft>
                <a:spcPts val="0"/>
              </a:spcAft>
              <a:buSzPct val="129032"/>
              <a:buNone/>
            </a:pPr>
            <a:r>
              <a:t/>
            </a:r>
            <a:endParaRPr/>
          </a:p>
          <a:p>
            <a:pPr indent="0" lvl="0" marL="114300" rtl="0" algn="ctr">
              <a:lnSpc>
                <a:spcPct val="90000"/>
              </a:lnSpc>
              <a:spcBef>
                <a:spcPts val="1000"/>
              </a:spcBef>
              <a:spcAft>
                <a:spcPts val="0"/>
              </a:spcAft>
              <a:buSzPct val="110599"/>
              <a:buNone/>
            </a:pPr>
            <a:r>
              <a:rPr lang="de-DE" sz="2800"/>
              <a:t>Make the figures from plasticine</a:t>
            </a:r>
            <a:endParaRPr sz="2800"/>
          </a:p>
          <a:p>
            <a:pPr indent="-228600" lvl="0" marL="457200" rtl="0" algn="l">
              <a:lnSpc>
                <a:spcPct val="90000"/>
              </a:lnSpc>
              <a:spcBef>
                <a:spcPts val="1000"/>
              </a:spcBef>
              <a:spcAft>
                <a:spcPts val="0"/>
              </a:spcAft>
              <a:buClr>
                <a:schemeClr val="dk1"/>
              </a:buClr>
              <a:buSzPct val="129032"/>
              <a:buNone/>
            </a:pPr>
            <a:r>
              <a:t/>
            </a:r>
            <a:endParaRPr/>
          </a:p>
        </p:txBody>
      </p:sp>
      <p:sp>
        <p:nvSpPr>
          <p:cNvPr id="165" name="Google Shape;165;p29"/>
          <p:cNvSpPr txBox="1"/>
          <p:nvPr>
            <p:ph idx="3" type="body"/>
          </p:nvPr>
        </p:nvSpPr>
        <p:spPr>
          <a:xfrm>
            <a:off x="6194427" y="1148011"/>
            <a:ext cx="5183188" cy="823912"/>
          </a:xfrm>
          <a:prstGeom prst="rect">
            <a:avLst/>
          </a:prstGeom>
          <a:noFill/>
          <a:ln>
            <a:noFill/>
          </a:ln>
        </p:spPr>
        <p:txBody>
          <a:bodyPr anchorCtr="0" anchor="b" bIns="45700" lIns="91425" spcFirstLastPara="1" rIns="91425" wrap="square" tIns="45700">
            <a:normAutofit fontScale="77500" lnSpcReduction="20000"/>
          </a:bodyPr>
          <a:lstStyle/>
          <a:p>
            <a:pPr indent="-228600" lvl="0" marL="457200" rtl="0" algn="l">
              <a:lnSpc>
                <a:spcPct val="90000"/>
              </a:lnSpc>
              <a:spcBef>
                <a:spcPts val="1000"/>
              </a:spcBef>
              <a:spcAft>
                <a:spcPts val="0"/>
              </a:spcAft>
              <a:buClr>
                <a:schemeClr val="dk1"/>
              </a:buClr>
              <a:buSzPct val="110599"/>
              <a:buNone/>
            </a:pPr>
            <a:r>
              <a:t/>
            </a:r>
            <a:endParaRPr sz="2800"/>
          </a:p>
          <a:p>
            <a:pPr indent="-228600" lvl="0" marL="457200" rtl="0" algn="l">
              <a:lnSpc>
                <a:spcPct val="90000"/>
              </a:lnSpc>
              <a:spcBef>
                <a:spcPts val="1000"/>
              </a:spcBef>
              <a:spcAft>
                <a:spcPts val="0"/>
              </a:spcAft>
              <a:buClr>
                <a:schemeClr val="dk1"/>
              </a:buClr>
              <a:buSzPct val="110599"/>
              <a:buNone/>
            </a:pPr>
            <a:r>
              <a:rPr lang="de-DE" sz="2800"/>
              <a:t>Draw pictures that resemble numbers.</a:t>
            </a:r>
            <a:endParaRPr/>
          </a:p>
          <a:p>
            <a:pPr indent="-228600" lvl="0" marL="457200" rtl="0" algn="l">
              <a:lnSpc>
                <a:spcPct val="90000"/>
              </a:lnSpc>
              <a:spcBef>
                <a:spcPts val="1000"/>
              </a:spcBef>
              <a:spcAft>
                <a:spcPts val="0"/>
              </a:spcAft>
              <a:buClr>
                <a:schemeClr val="dk1"/>
              </a:buClr>
              <a:buSzPct val="129032"/>
              <a:buNone/>
            </a:pPr>
            <a:r>
              <a:t/>
            </a:r>
            <a:endParaRPr/>
          </a:p>
        </p:txBody>
      </p:sp>
      <p:pic>
        <p:nvPicPr>
          <p:cNvPr id="166" name="Google Shape;166;p29"/>
          <p:cNvPicPr preferRelativeResize="0"/>
          <p:nvPr/>
        </p:nvPicPr>
        <p:blipFill rotWithShape="1">
          <a:blip r:embed="rId3">
            <a:alphaModFix/>
          </a:blip>
          <a:srcRect b="0" l="0" r="0" t="0"/>
          <a:stretch/>
        </p:blipFill>
        <p:spPr>
          <a:xfrm>
            <a:off x="5762143" y="2203461"/>
            <a:ext cx="6047756" cy="3645724"/>
          </a:xfrm>
          <a:prstGeom prst="rect">
            <a:avLst/>
          </a:prstGeom>
          <a:noFill/>
          <a:ln>
            <a:noFill/>
          </a:ln>
        </p:spPr>
      </p:pic>
      <p:pic>
        <p:nvPicPr>
          <p:cNvPr id="167" name="Google Shape;167;p29"/>
          <p:cNvPicPr preferRelativeResize="0"/>
          <p:nvPr/>
        </p:nvPicPr>
        <p:blipFill rotWithShape="1">
          <a:blip r:embed="rId4">
            <a:alphaModFix/>
          </a:blip>
          <a:srcRect b="0" l="0" r="0" t="0"/>
          <a:stretch/>
        </p:blipFill>
        <p:spPr>
          <a:xfrm>
            <a:off x="836612" y="2203461"/>
            <a:ext cx="4880730" cy="3583697"/>
          </a:xfrm>
          <a:prstGeom prst="rect">
            <a:avLst/>
          </a:prstGeom>
          <a:noFill/>
          <a:ln>
            <a:noFill/>
          </a:ln>
        </p:spPr>
      </p:pic>
      <p:sp>
        <p:nvSpPr>
          <p:cNvPr id="168" name="Google Shape;168;p29"/>
          <p:cNvSpPr txBox="1"/>
          <p:nvPr/>
        </p:nvSpPr>
        <p:spPr>
          <a:xfrm>
            <a:off x="836612" y="5864373"/>
            <a:ext cx="4500367" cy="1692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500" u="none" cap="none" strike="noStrike">
                <a:solidFill>
                  <a:srgbClr val="000000"/>
                </a:solidFill>
                <a:latin typeface="Arial"/>
                <a:ea typeface="Arial"/>
                <a:cs typeface="Arial"/>
                <a:sym typeface="Arial"/>
              </a:rPr>
              <a:t>http://kristianaweebly.weebly.com/uploads/1/8/5/2/18524958/sup_mokiniu_matematikos_mokymo_ypatumai.pdf</a:t>
            </a:r>
            <a:endParaRPr/>
          </a:p>
        </p:txBody>
      </p:sp>
      <p:sp>
        <p:nvSpPr>
          <p:cNvPr id="169" name="Google Shape;169;p29"/>
          <p:cNvSpPr txBox="1"/>
          <p:nvPr/>
        </p:nvSpPr>
        <p:spPr>
          <a:xfrm>
            <a:off x="6166901" y="5939779"/>
            <a:ext cx="6112476" cy="1692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500" u="none" cap="none" strike="noStrik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0"/>
          <p:cNvSpPr txBox="1"/>
          <p:nvPr>
            <p:ph type="title"/>
          </p:nvPr>
        </p:nvSpPr>
        <p:spPr>
          <a:xfrm>
            <a:off x="111318" y="-71976"/>
            <a:ext cx="11079123" cy="97842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de-DE" sz="2400">
                <a:solidFill>
                  <a:schemeClr val="lt1"/>
                </a:solidFill>
              </a:rPr>
              <a:t>Module 3: Teaching methods and techniques on the education of students with different learning levels</a:t>
            </a:r>
            <a:br>
              <a:rPr lang="de-DE" sz="2400">
                <a:solidFill>
                  <a:schemeClr val="lt1"/>
                </a:solidFill>
              </a:rPr>
            </a:br>
            <a:r>
              <a:rPr lang="de-DE" sz="2400">
                <a:solidFill>
                  <a:schemeClr val="lt1"/>
                </a:solidFill>
              </a:rPr>
              <a:t>3. Activities helping to overcome dyscalculia </a:t>
            </a:r>
            <a:endParaRPr sz="2400">
              <a:solidFill>
                <a:schemeClr val="lt1"/>
              </a:solidFill>
            </a:endParaRPr>
          </a:p>
        </p:txBody>
      </p:sp>
      <p:sp>
        <p:nvSpPr>
          <p:cNvPr id="175" name="Google Shape;175;p30"/>
          <p:cNvSpPr txBox="1"/>
          <p:nvPr>
            <p:ph idx="1" type="body"/>
          </p:nvPr>
        </p:nvSpPr>
        <p:spPr>
          <a:xfrm>
            <a:off x="302151" y="1327868"/>
            <a:ext cx="5630490" cy="1102926"/>
          </a:xfrm>
          <a:prstGeom prst="rect">
            <a:avLst/>
          </a:prstGeom>
          <a:noFill/>
          <a:ln>
            <a:noFill/>
          </a:ln>
        </p:spPr>
        <p:txBody>
          <a:bodyPr anchorCtr="0" anchor="b" bIns="45700" lIns="91425" spcFirstLastPara="1" rIns="91425" wrap="square" tIns="45700">
            <a:normAutofit fontScale="92500" lnSpcReduction="20000"/>
          </a:bodyPr>
          <a:lstStyle/>
          <a:p>
            <a:pPr indent="-228600" lvl="0" marL="457200" rtl="0" algn="ctr">
              <a:lnSpc>
                <a:spcPct val="90000"/>
              </a:lnSpc>
              <a:spcBef>
                <a:spcPts val="1000"/>
              </a:spcBef>
              <a:spcAft>
                <a:spcPts val="0"/>
              </a:spcAft>
              <a:buSzPct val="108108"/>
              <a:buNone/>
            </a:pPr>
            <a:r>
              <a:t/>
            </a:r>
            <a:endParaRPr/>
          </a:p>
          <a:p>
            <a:pPr indent="-228600" lvl="0" marL="457200" rtl="0" algn="ctr">
              <a:lnSpc>
                <a:spcPct val="90000"/>
              </a:lnSpc>
              <a:spcBef>
                <a:spcPts val="1000"/>
              </a:spcBef>
              <a:spcAft>
                <a:spcPts val="0"/>
              </a:spcAft>
              <a:buSzPct val="99792"/>
              <a:buNone/>
            </a:pPr>
            <a:r>
              <a:rPr lang="de-DE" sz="2600"/>
              <a:t>Paint numbers that resemble people in different mood. </a:t>
            </a:r>
            <a:endParaRPr/>
          </a:p>
          <a:p>
            <a:pPr indent="0" lvl="0" marL="114300" rtl="0" algn="l">
              <a:lnSpc>
                <a:spcPct val="90000"/>
              </a:lnSpc>
              <a:spcBef>
                <a:spcPts val="1000"/>
              </a:spcBef>
              <a:spcAft>
                <a:spcPts val="0"/>
              </a:spcAft>
              <a:buSzPct val="108108"/>
              <a:buNone/>
            </a:pPr>
            <a:r>
              <a:t/>
            </a:r>
            <a:endParaRPr/>
          </a:p>
        </p:txBody>
      </p:sp>
      <p:sp>
        <p:nvSpPr>
          <p:cNvPr id="176" name="Google Shape;176;p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lang="de-DE"/>
              <a:t>http://kristianaweebly.weebly.com/uploads/1/8/5/2/18524958/sup_mokiniu_matematikos_mokymo_ypatumai.pdf</a:t>
            </a:r>
            <a:endParaRPr/>
          </a:p>
          <a:p>
            <a:pPr indent="-228600" lvl="0" marL="457200" rtl="0" algn="l">
              <a:lnSpc>
                <a:spcPct val="90000"/>
              </a:lnSpc>
              <a:spcBef>
                <a:spcPts val="1000"/>
              </a:spcBef>
              <a:spcAft>
                <a:spcPts val="0"/>
              </a:spcAft>
              <a:buClr>
                <a:schemeClr val="dk1"/>
              </a:buClr>
              <a:buSzPts val="1800"/>
              <a:buNone/>
            </a:pPr>
            <a:r>
              <a:t/>
            </a:r>
            <a:endParaRPr/>
          </a:p>
        </p:txBody>
      </p:sp>
      <p:sp>
        <p:nvSpPr>
          <p:cNvPr id="177" name="Google Shape;177;p30"/>
          <p:cNvSpPr txBox="1"/>
          <p:nvPr>
            <p:ph idx="3" type="body"/>
          </p:nvPr>
        </p:nvSpPr>
        <p:spPr>
          <a:xfrm>
            <a:off x="6259360" y="1327868"/>
            <a:ext cx="5096027" cy="882595"/>
          </a:xfrm>
          <a:prstGeom prst="rect">
            <a:avLst/>
          </a:prstGeom>
          <a:noFill/>
          <a:ln>
            <a:noFill/>
          </a:ln>
        </p:spPr>
        <p:txBody>
          <a:bodyPr anchorCtr="0" anchor="b" bIns="45700" lIns="91425" spcFirstLastPara="1" rIns="91425" wrap="square" tIns="45700">
            <a:normAutofit fontScale="92500" lnSpcReduction="20000"/>
          </a:bodyPr>
          <a:lstStyle/>
          <a:p>
            <a:pPr indent="-228600" lvl="0" marL="457200" rtl="0" algn="l">
              <a:lnSpc>
                <a:spcPct val="90000"/>
              </a:lnSpc>
              <a:spcBef>
                <a:spcPts val="1000"/>
              </a:spcBef>
              <a:spcAft>
                <a:spcPts val="0"/>
              </a:spcAft>
              <a:buClr>
                <a:schemeClr val="dk1"/>
              </a:buClr>
              <a:buSzPct val="99792"/>
              <a:buNone/>
            </a:pPr>
            <a:r>
              <a:rPr lang="de-DE" sz="2600"/>
              <a:t>Find numbers from 0 to 10</a:t>
            </a:r>
            <a:endParaRPr/>
          </a:p>
          <a:p>
            <a:pPr indent="-228600" lvl="0" marL="457200" rtl="0" algn="l">
              <a:lnSpc>
                <a:spcPct val="90000"/>
              </a:lnSpc>
              <a:spcBef>
                <a:spcPts val="1000"/>
              </a:spcBef>
              <a:spcAft>
                <a:spcPts val="0"/>
              </a:spcAft>
              <a:buClr>
                <a:schemeClr val="dk1"/>
              </a:buClr>
              <a:buSzPct val="108108"/>
              <a:buNone/>
            </a:pPr>
            <a:r>
              <a:t/>
            </a:r>
            <a:endParaRPr/>
          </a:p>
        </p:txBody>
      </p:sp>
      <p:pic>
        <p:nvPicPr>
          <p:cNvPr id="178" name="Google Shape;178;p30"/>
          <p:cNvPicPr preferRelativeResize="0"/>
          <p:nvPr/>
        </p:nvPicPr>
        <p:blipFill rotWithShape="1">
          <a:blip r:embed="rId3">
            <a:alphaModFix/>
          </a:blip>
          <a:srcRect b="0" l="0" r="0" t="0"/>
          <a:stretch/>
        </p:blipFill>
        <p:spPr>
          <a:xfrm>
            <a:off x="6567777" y="2090715"/>
            <a:ext cx="4407254" cy="3306732"/>
          </a:xfrm>
          <a:prstGeom prst="rect">
            <a:avLst/>
          </a:prstGeom>
          <a:noFill/>
          <a:ln>
            <a:noFill/>
          </a:ln>
        </p:spPr>
      </p:pic>
      <p:pic>
        <p:nvPicPr>
          <p:cNvPr id="179" name="Google Shape;179;p30"/>
          <p:cNvPicPr preferRelativeResize="0"/>
          <p:nvPr/>
        </p:nvPicPr>
        <p:blipFill rotWithShape="1">
          <a:blip r:embed="rId4">
            <a:alphaModFix/>
          </a:blip>
          <a:srcRect b="0" l="0" r="0" t="0"/>
          <a:stretch/>
        </p:blipFill>
        <p:spPr>
          <a:xfrm>
            <a:off x="352505" y="2232118"/>
            <a:ext cx="2849199" cy="3121933"/>
          </a:xfrm>
          <a:prstGeom prst="rect">
            <a:avLst/>
          </a:prstGeom>
          <a:noFill/>
          <a:ln>
            <a:noFill/>
          </a:ln>
        </p:spPr>
      </p:pic>
      <p:pic>
        <p:nvPicPr>
          <p:cNvPr id="180" name="Google Shape;180;p30"/>
          <p:cNvPicPr preferRelativeResize="0"/>
          <p:nvPr/>
        </p:nvPicPr>
        <p:blipFill rotWithShape="1">
          <a:blip r:embed="rId5">
            <a:alphaModFix/>
          </a:blip>
          <a:srcRect b="0" l="0" r="0" t="0"/>
          <a:stretch/>
        </p:blipFill>
        <p:spPr>
          <a:xfrm>
            <a:off x="3201704" y="2232117"/>
            <a:ext cx="2860805" cy="3121934"/>
          </a:xfrm>
          <a:prstGeom prst="rect">
            <a:avLst/>
          </a:prstGeom>
          <a:noFill/>
          <a:ln>
            <a:noFill/>
          </a:ln>
        </p:spPr>
      </p:pic>
      <p:sp>
        <p:nvSpPr>
          <p:cNvPr id="181" name="Google Shape;181;p30"/>
          <p:cNvSpPr txBox="1"/>
          <p:nvPr/>
        </p:nvSpPr>
        <p:spPr>
          <a:xfrm>
            <a:off x="302151" y="5627009"/>
            <a:ext cx="6112476" cy="1692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500" u="none" cap="none" strike="noStrike">
                <a:solidFill>
                  <a:srgbClr val="000000"/>
                </a:solidFill>
                <a:latin typeface="Arial"/>
                <a:ea typeface="Arial"/>
                <a:cs typeface="Arial"/>
                <a:sym typeface="Arial"/>
              </a:rPr>
              <a:t>http://kristianaweebly.weebly.com/uploads/1/8/5/2/18524958/sup_mokiniu_matematikos_mokymo_ypatumai.pdf</a:t>
            </a:r>
            <a:endParaRPr/>
          </a:p>
        </p:txBody>
      </p:sp>
      <p:sp>
        <p:nvSpPr>
          <p:cNvPr id="182" name="Google Shape;182;p30"/>
          <p:cNvSpPr txBox="1"/>
          <p:nvPr/>
        </p:nvSpPr>
        <p:spPr>
          <a:xfrm>
            <a:off x="7101005" y="5530132"/>
            <a:ext cx="4407254" cy="1738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500" u="none" cap="none" strike="noStrik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1"/>
          <p:cNvSpPr txBox="1"/>
          <p:nvPr>
            <p:ph type="title"/>
          </p:nvPr>
        </p:nvSpPr>
        <p:spPr>
          <a:xfrm>
            <a:off x="86264" y="192597"/>
            <a:ext cx="11267536" cy="54173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de-DE" sz="2300">
                <a:solidFill>
                  <a:schemeClr val="lt1"/>
                </a:solidFill>
              </a:rPr>
              <a:t>Module 3: Teaching methods and techniques on the education of students with different learning levels</a:t>
            </a:r>
            <a:br>
              <a:rPr lang="de-DE" sz="2300">
                <a:solidFill>
                  <a:schemeClr val="lt1"/>
                </a:solidFill>
              </a:rPr>
            </a:br>
            <a:r>
              <a:rPr lang="de-DE" sz="2300">
                <a:solidFill>
                  <a:schemeClr val="lt1"/>
                </a:solidFill>
              </a:rPr>
              <a:t>3. Activities helping to overcome dyscalculia </a:t>
            </a:r>
            <a:endParaRPr sz="2300">
              <a:solidFill>
                <a:schemeClr val="lt1"/>
              </a:solidFill>
            </a:endParaRPr>
          </a:p>
        </p:txBody>
      </p:sp>
      <p:sp>
        <p:nvSpPr>
          <p:cNvPr id="188" name="Google Shape;188;p31"/>
          <p:cNvSpPr txBox="1"/>
          <p:nvPr>
            <p:ph idx="1" type="body"/>
          </p:nvPr>
        </p:nvSpPr>
        <p:spPr>
          <a:xfrm>
            <a:off x="86264" y="993913"/>
            <a:ext cx="11864546" cy="4957226"/>
          </a:xfrm>
          <a:prstGeom prst="rect">
            <a:avLst/>
          </a:prstGeom>
          <a:noFill/>
          <a:ln>
            <a:noFill/>
          </a:ln>
        </p:spPr>
        <p:txBody>
          <a:bodyPr anchorCtr="0" anchor="t" bIns="45700" lIns="91425" spcFirstLastPara="1" rIns="91425" wrap="square" tIns="45700">
            <a:normAutofit/>
          </a:bodyPr>
          <a:lstStyle/>
          <a:p>
            <a:pPr indent="0" lvl="0" marL="114300" rtl="0" algn="ctr">
              <a:lnSpc>
                <a:spcPct val="90000"/>
              </a:lnSpc>
              <a:spcBef>
                <a:spcPts val="1000"/>
              </a:spcBef>
              <a:spcAft>
                <a:spcPts val="0"/>
              </a:spcAft>
              <a:buSzPts val="1800"/>
              <a:buNone/>
            </a:pPr>
            <a:r>
              <a:rPr lang="de-DE" sz="2400"/>
              <a:t>Games for learning mathematics</a:t>
            </a:r>
            <a:endParaRPr sz="2400"/>
          </a:p>
          <a:p>
            <a:pPr indent="0" lvl="0" marL="114300" rtl="0" algn="ctr">
              <a:lnSpc>
                <a:spcPct val="90000"/>
              </a:lnSpc>
              <a:spcBef>
                <a:spcPts val="1000"/>
              </a:spcBef>
              <a:spcAft>
                <a:spcPts val="0"/>
              </a:spcAft>
              <a:buSzPts val="1800"/>
              <a:buNone/>
            </a:pPr>
            <a:r>
              <a:rPr lang="de-DE" sz="2400"/>
              <a:t>An example of a mathematical fairy tale</a:t>
            </a:r>
            <a:endParaRPr sz="2400"/>
          </a:p>
          <a:p>
            <a:pPr indent="0" lvl="0" marL="114300" rtl="0" algn="l">
              <a:lnSpc>
                <a:spcPct val="90000"/>
              </a:lnSpc>
              <a:spcBef>
                <a:spcPts val="1000"/>
              </a:spcBef>
              <a:spcAft>
                <a:spcPts val="0"/>
              </a:spcAft>
              <a:buSzPts val="1800"/>
              <a:buNone/>
            </a:pPr>
            <a:r>
              <a:t/>
            </a:r>
            <a:endParaRPr sz="2400"/>
          </a:p>
          <a:p>
            <a:pPr indent="0" lvl="0" marL="114300" rtl="0" algn="l">
              <a:lnSpc>
                <a:spcPct val="90000"/>
              </a:lnSpc>
              <a:spcBef>
                <a:spcPts val="1000"/>
              </a:spcBef>
              <a:spcAft>
                <a:spcPts val="0"/>
              </a:spcAft>
              <a:buSzPts val="1800"/>
              <a:buNone/>
            </a:pPr>
            <a:r>
              <a:t/>
            </a:r>
            <a:endParaRPr/>
          </a:p>
          <a:p>
            <a:pPr indent="0" lvl="0" marL="114300" rtl="0" algn="l">
              <a:lnSpc>
                <a:spcPct val="90000"/>
              </a:lnSpc>
              <a:spcBef>
                <a:spcPts val="1000"/>
              </a:spcBef>
              <a:spcAft>
                <a:spcPts val="0"/>
              </a:spcAft>
              <a:buSzPts val="1800"/>
              <a:buNone/>
            </a:pPr>
            <a:r>
              <a:t/>
            </a:r>
            <a:endParaRPr/>
          </a:p>
          <a:p>
            <a:pPr indent="0" lvl="0" marL="114300" rtl="0" algn="l">
              <a:lnSpc>
                <a:spcPct val="90000"/>
              </a:lnSpc>
              <a:spcBef>
                <a:spcPts val="1000"/>
              </a:spcBef>
              <a:spcAft>
                <a:spcPts val="0"/>
              </a:spcAft>
              <a:buSzPts val="1800"/>
              <a:buNone/>
            </a:pPr>
            <a:r>
              <a:t/>
            </a:r>
            <a:endParaRPr/>
          </a:p>
        </p:txBody>
      </p:sp>
      <p:sp>
        <p:nvSpPr>
          <p:cNvPr id="189" name="Google Shape;189;p31"/>
          <p:cNvSpPr txBox="1"/>
          <p:nvPr/>
        </p:nvSpPr>
        <p:spPr>
          <a:xfrm>
            <a:off x="259743" y="2313830"/>
            <a:ext cx="11672514" cy="37548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1400" u="none" cap="none" strike="noStrike">
                <a:solidFill>
                  <a:srgbClr val="000000"/>
                </a:solidFill>
                <a:latin typeface="Arial"/>
                <a:ea typeface="Arial"/>
                <a:cs typeface="Arial"/>
                <a:sym typeface="Arial"/>
              </a:rPr>
              <a:t>In a large garden, under an old apple tree stump, lived strange colorful gnomes. There weren't many of them  just eight. They all wore green hats and only a couple of dwarves had red shoes. The rest wore blue slippers with silver balls on the tip of the spike. There were three of them bearded and completely bald, and the rest wore ten strange braids on their little heads. They were all very fond of cherries, but they grew at the edge of the garden. They had to get up early, because until reached the edge of the garden, it took three hours, and you had to run 90 meters to reach the cherry tree. When they returned, they had breakfast and went  to sleep a two hours , in the afternoon they loved to play dominoes. After finishing all the games, they went to take a nap at exactly 2 p.m. and got up at 2 a. m hours of rest. When they got up, they engaged in various activities: some rode a beetle, some climbed apple trees peak, some tidied up, some put the scattered clumps into neat baskets under five. In the evening, around 5 p.m., when everyone was already hungry, they gathered and baked pancakes from pollen and dew drops with lots of honey from bees. All of them were wrapped in burdock leaves, two for each dwarf. The gnomes day ended exactly at 8:00 p.m., when they fell asleep sweetly in yellow beds under an old apple tree stump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de-DE" sz="1400" u="none" cap="none" strike="noStrike">
                <a:solidFill>
                  <a:srgbClr val="000000"/>
                </a:solidFill>
                <a:latin typeface="Arial"/>
                <a:ea typeface="Arial"/>
                <a:cs typeface="Arial"/>
                <a:sym typeface="Arial"/>
              </a:rPr>
              <a:t>Possible questions:</a:t>
            </a:r>
            <a:endParaRPr/>
          </a:p>
          <a:p>
            <a:pPr indent="0" lvl="0" marL="0" marR="0" rtl="0" algn="l">
              <a:lnSpc>
                <a:spcPct val="100000"/>
              </a:lnSpc>
              <a:spcBef>
                <a:spcPts val="0"/>
              </a:spcBef>
              <a:spcAft>
                <a:spcPts val="0"/>
              </a:spcAft>
              <a:buNone/>
            </a:pPr>
            <a:r>
              <a:rPr b="0" i="0" lang="de-DE" sz="1400" u="none" cap="none" strike="noStrike">
                <a:solidFill>
                  <a:srgbClr val="000000"/>
                </a:solidFill>
                <a:latin typeface="Arial"/>
                <a:ea typeface="Arial"/>
                <a:cs typeface="Arial"/>
                <a:sym typeface="Arial"/>
              </a:rPr>
              <a:t>How many dwarves didn't have red shoes? (6) How many dwarves wore blue slippers with silver balls on the tip? (6) How many dwarves wore strange coats? (5) How many braids were braided in total? (50) How many meters did the dwarves cover in an hour running to the cherry tree? (30 meters) When did the dwarves have breakfast? (12 o'clock) How many blocks will the gnomes need in total if they put six spiders five by one? (30)</a:t>
            </a:r>
            <a:endParaRPr/>
          </a:p>
          <a:p>
            <a:pPr indent="0" lvl="0" marL="0" marR="0" rtl="0" algn="l">
              <a:lnSpc>
                <a:spcPct val="100000"/>
              </a:lnSpc>
              <a:spcBef>
                <a:spcPts val="0"/>
              </a:spcBef>
              <a:spcAft>
                <a:spcPts val="0"/>
              </a:spcAft>
              <a:buNone/>
            </a:pPr>
            <a:r>
              <a:rPr b="0" i="0" lang="de-DE" sz="1400" u="none" cap="none" strike="noStrike">
                <a:solidFill>
                  <a:srgbClr val="000000"/>
                </a:solidFill>
                <a:latin typeface="Arial"/>
                <a:ea typeface="Arial"/>
                <a:cs typeface="Arial"/>
                <a:sym typeface="Arial"/>
              </a:rPr>
              <a:t>How many total pancakes do the dwarves need to make for dinner? (16) How long is a dwarf day? (14 hours)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2"/>
          <p:cNvSpPr txBox="1"/>
          <p:nvPr>
            <p:ph type="title"/>
          </p:nvPr>
        </p:nvSpPr>
        <p:spPr>
          <a:xfrm>
            <a:off x="0" y="-103367"/>
            <a:ext cx="11353800" cy="101022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de-DE" sz="2400">
                <a:solidFill>
                  <a:schemeClr val="lt1"/>
                </a:solidFill>
              </a:rPr>
              <a:t>Module 3: Teaching methods and techniques on the education of students with different learning levels</a:t>
            </a:r>
            <a:br>
              <a:rPr lang="de-DE" sz="2400">
                <a:solidFill>
                  <a:schemeClr val="lt1"/>
                </a:solidFill>
              </a:rPr>
            </a:br>
            <a:r>
              <a:rPr lang="de-DE" sz="2400">
                <a:solidFill>
                  <a:schemeClr val="lt1"/>
                </a:solidFill>
              </a:rPr>
              <a:t>3. Activities helping to overcome dyscalculia </a:t>
            </a:r>
            <a:endParaRPr sz="2400">
              <a:solidFill>
                <a:schemeClr val="lt1"/>
              </a:solidFill>
            </a:endParaRPr>
          </a:p>
        </p:txBody>
      </p:sp>
      <p:sp>
        <p:nvSpPr>
          <p:cNvPr id="195" name="Google Shape;195;p32"/>
          <p:cNvSpPr txBox="1"/>
          <p:nvPr>
            <p:ph idx="1" type="body"/>
          </p:nvPr>
        </p:nvSpPr>
        <p:spPr>
          <a:xfrm>
            <a:off x="119270" y="1825625"/>
            <a:ext cx="5900530" cy="4103227"/>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lang="de-DE" sz="2400"/>
              <a:t>In the middle of our garden, you can find a lot of berries. The cherry is hanging there beautifully. Isn't it a number</a:t>
            </a:r>
            <a:r>
              <a:rPr lang="de-DE"/>
              <a:t>..</a:t>
            </a:r>
            <a:endParaRPr/>
          </a:p>
          <a:p>
            <a:pPr indent="0" lvl="0" marL="114300" rtl="0" algn="l">
              <a:lnSpc>
                <a:spcPct val="90000"/>
              </a:lnSpc>
              <a:spcBef>
                <a:spcPts val="1000"/>
              </a:spcBef>
              <a:spcAft>
                <a:spcPts val="0"/>
              </a:spcAft>
              <a:buSzPts val="1800"/>
              <a:buNone/>
            </a:pPr>
            <a:r>
              <a:t/>
            </a:r>
            <a:endParaRPr/>
          </a:p>
          <a:p>
            <a:pPr indent="0" lvl="0" marL="114300" rtl="0" algn="l">
              <a:lnSpc>
                <a:spcPct val="90000"/>
              </a:lnSpc>
              <a:spcBef>
                <a:spcPts val="1000"/>
              </a:spcBef>
              <a:spcAft>
                <a:spcPts val="0"/>
              </a:spcAft>
              <a:buSzPts val="1800"/>
              <a:buNone/>
            </a:pPr>
            <a:r>
              <a:t/>
            </a:r>
            <a:endParaRPr/>
          </a:p>
          <a:p>
            <a:pPr indent="0" lvl="0" marL="114300" rtl="0" algn="l">
              <a:lnSpc>
                <a:spcPct val="90000"/>
              </a:lnSpc>
              <a:spcBef>
                <a:spcPts val="1000"/>
              </a:spcBef>
              <a:spcAft>
                <a:spcPts val="0"/>
              </a:spcAft>
              <a:buSzPts val="1800"/>
              <a:buNone/>
            </a:pPr>
            <a:r>
              <a:rPr lang="de-DE" sz="2400"/>
              <a:t>It is round, soft and tied up with a string.  It flies to the sky  when you carry it. Isn't it a number..</a:t>
            </a:r>
            <a:endParaRPr/>
          </a:p>
        </p:txBody>
      </p:sp>
      <p:sp>
        <p:nvSpPr>
          <p:cNvPr id="196" name="Google Shape;196;p32"/>
          <p:cNvSpPr txBox="1"/>
          <p:nvPr>
            <p:ph idx="2" type="body"/>
          </p:nvPr>
        </p:nvSpPr>
        <p:spPr>
          <a:xfrm>
            <a:off x="6019800" y="1825625"/>
            <a:ext cx="5334000" cy="4103227"/>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lang="de-DE" sz="2400"/>
              <a:t>When it is dark and it is scary to live without light. Turn on the lamp. </a:t>
            </a:r>
            <a:endParaRPr/>
          </a:p>
          <a:p>
            <a:pPr indent="0" lvl="0" marL="114300" rtl="0" algn="l">
              <a:lnSpc>
                <a:spcPct val="90000"/>
              </a:lnSpc>
              <a:spcBef>
                <a:spcPts val="1000"/>
              </a:spcBef>
              <a:spcAft>
                <a:spcPts val="0"/>
              </a:spcAft>
              <a:buSzPts val="1800"/>
              <a:buNone/>
            </a:pPr>
            <a:r>
              <a:rPr lang="de-DE" sz="2400"/>
              <a:t>It looks like .....    </a:t>
            </a:r>
            <a:endParaRPr/>
          </a:p>
          <a:p>
            <a:pPr indent="0" lvl="0" marL="114300" rtl="0" algn="l">
              <a:lnSpc>
                <a:spcPct val="100000"/>
              </a:lnSpc>
              <a:spcBef>
                <a:spcPts val="1000"/>
              </a:spcBef>
              <a:spcAft>
                <a:spcPts val="0"/>
              </a:spcAft>
              <a:buSzPts val="1800"/>
              <a:buNone/>
            </a:pPr>
            <a:r>
              <a:t/>
            </a:r>
            <a:endParaRPr sz="2400"/>
          </a:p>
          <a:p>
            <a:pPr indent="0" lvl="0" marL="114300" rtl="0" algn="l">
              <a:lnSpc>
                <a:spcPct val="100000"/>
              </a:lnSpc>
              <a:spcBef>
                <a:spcPts val="1000"/>
              </a:spcBef>
              <a:spcAft>
                <a:spcPts val="0"/>
              </a:spcAft>
              <a:buSzPts val="1800"/>
              <a:buNone/>
            </a:pPr>
            <a:r>
              <a:t/>
            </a:r>
            <a:endParaRPr sz="2400"/>
          </a:p>
          <a:p>
            <a:pPr indent="0" lvl="0" marL="114300" rtl="0" algn="l">
              <a:lnSpc>
                <a:spcPct val="100000"/>
              </a:lnSpc>
              <a:spcBef>
                <a:spcPts val="1000"/>
              </a:spcBef>
              <a:spcAft>
                <a:spcPts val="0"/>
              </a:spcAft>
              <a:buSzPts val="1800"/>
              <a:buNone/>
            </a:pPr>
            <a:r>
              <a:rPr lang="de-DE" sz="2400"/>
              <a:t>Hey, prickly hedgehog,You are carrying a beautiful apple. After taking it off, take a look.  An apple looks like ....     </a:t>
            </a:r>
            <a:endParaRPr/>
          </a:p>
        </p:txBody>
      </p:sp>
      <p:pic>
        <p:nvPicPr>
          <p:cNvPr id="197" name="Google Shape;197;p32"/>
          <p:cNvPicPr preferRelativeResize="0"/>
          <p:nvPr/>
        </p:nvPicPr>
        <p:blipFill rotWithShape="1">
          <a:blip r:embed="rId3">
            <a:alphaModFix/>
          </a:blip>
          <a:srcRect b="0" l="0" r="0" t="0"/>
          <a:stretch/>
        </p:blipFill>
        <p:spPr>
          <a:xfrm>
            <a:off x="2996112" y="4916904"/>
            <a:ext cx="908019" cy="1011948"/>
          </a:xfrm>
          <a:prstGeom prst="rect">
            <a:avLst/>
          </a:prstGeom>
          <a:noFill/>
          <a:ln>
            <a:noFill/>
          </a:ln>
        </p:spPr>
      </p:pic>
      <p:pic>
        <p:nvPicPr>
          <p:cNvPr id="198" name="Google Shape;198;p32"/>
          <p:cNvPicPr preferRelativeResize="0"/>
          <p:nvPr/>
        </p:nvPicPr>
        <p:blipFill rotWithShape="1">
          <a:blip r:embed="rId4">
            <a:alphaModFix/>
          </a:blip>
          <a:srcRect b="0" l="0" r="0" t="0"/>
          <a:stretch/>
        </p:blipFill>
        <p:spPr>
          <a:xfrm>
            <a:off x="10484112" y="2377323"/>
            <a:ext cx="693480" cy="1165961"/>
          </a:xfrm>
          <a:prstGeom prst="rect">
            <a:avLst/>
          </a:prstGeom>
          <a:noFill/>
          <a:ln>
            <a:noFill/>
          </a:ln>
        </p:spPr>
      </p:pic>
      <p:pic>
        <p:nvPicPr>
          <p:cNvPr id="199" name="Google Shape;199;p32"/>
          <p:cNvPicPr preferRelativeResize="0"/>
          <p:nvPr/>
        </p:nvPicPr>
        <p:blipFill rotWithShape="1">
          <a:blip r:embed="rId5">
            <a:alphaModFix/>
          </a:blip>
          <a:srcRect b="0" l="0" r="0" t="0"/>
          <a:stretch/>
        </p:blipFill>
        <p:spPr>
          <a:xfrm>
            <a:off x="10111534" y="5009397"/>
            <a:ext cx="922100" cy="983065"/>
          </a:xfrm>
          <a:prstGeom prst="rect">
            <a:avLst/>
          </a:prstGeom>
          <a:noFill/>
          <a:ln>
            <a:noFill/>
          </a:ln>
        </p:spPr>
      </p:pic>
      <p:pic>
        <p:nvPicPr>
          <p:cNvPr id="200" name="Google Shape;200;p32"/>
          <p:cNvPicPr preferRelativeResize="0"/>
          <p:nvPr/>
        </p:nvPicPr>
        <p:blipFill rotWithShape="1">
          <a:blip r:embed="rId6">
            <a:alphaModFix/>
          </a:blip>
          <a:srcRect b="0" l="0" r="0" t="0"/>
          <a:stretch/>
        </p:blipFill>
        <p:spPr>
          <a:xfrm>
            <a:off x="4100016" y="2746951"/>
            <a:ext cx="906859" cy="136409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3"/>
          <p:cNvSpPr txBox="1"/>
          <p:nvPr>
            <p:ph type="title"/>
          </p:nvPr>
        </p:nvSpPr>
        <p:spPr>
          <a:xfrm>
            <a:off x="79513" y="0"/>
            <a:ext cx="11044361" cy="82391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de-DE" sz="2300">
                <a:solidFill>
                  <a:schemeClr val="lt1"/>
                </a:solidFill>
              </a:rPr>
              <a:t>Module 3: Teaching methods and techniques on the education of students with different learning levels</a:t>
            </a:r>
            <a:br>
              <a:rPr lang="de-DE" sz="2300">
                <a:solidFill>
                  <a:schemeClr val="lt1"/>
                </a:solidFill>
              </a:rPr>
            </a:br>
            <a:r>
              <a:rPr lang="de-DE" sz="2300">
                <a:solidFill>
                  <a:schemeClr val="lt1"/>
                </a:solidFill>
              </a:rPr>
              <a:t>3. Activities helping to overcome dyscalculia </a:t>
            </a:r>
            <a:endParaRPr sz="2300">
              <a:solidFill>
                <a:schemeClr val="lt1"/>
              </a:solidFill>
            </a:endParaRPr>
          </a:p>
        </p:txBody>
      </p:sp>
      <p:sp>
        <p:nvSpPr>
          <p:cNvPr id="206" name="Google Shape;206;p3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p>
            <a:pPr indent="-228600" lvl="0" marL="457200" rtl="0" algn="l">
              <a:lnSpc>
                <a:spcPct val="90000"/>
              </a:lnSpc>
              <a:spcBef>
                <a:spcPts val="1000"/>
              </a:spcBef>
              <a:spcAft>
                <a:spcPts val="0"/>
              </a:spcAft>
              <a:buClr>
                <a:schemeClr val="dk1"/>
              </a:buClr>
              <a:buSzPts val="2400"/>
              <a:buNone/>
            </a:pPr>
            <a:r>
              <a:t/>
            </a:r>
            <a:endParaRPr/>
          </a:p>
          <a:p>
            <a:pPr indent="-228600" lvl="0" marL="457200" rtl="0" algn="l">
              <a:lnSpc>
                <a:spcPct val="90000"/>
              </a:lnSpc>
              <a:spcBef>
                <a:spcPts val="1000"/>
              </a:spcBef>
              <a:spcAft>
                <a:spcPts val="0"/>
              </a:spcAft>
              <a:buClr>
                <a:schemeClr val="dk1"/>
              </a:buClr>
              <a:buSzPts val="2400"/>
              <a:buNone/>
            </a:pPr>
            <a:r>
              <a:t/>
            </a:r>
            <a:endParaRPr/>
          </a:p>
        </p:txBody>
      </p:sp>
      <p:sp>
        <p:nvSpPr>
          <p:cNvPr id="207" name="Google Shape;207;p33"/>
          <p:cNvSpPr txBox="1"/>
          <p:nvPr>
            <p:ph idx="2" type="body"/>
          </p:nvPr>
        </p:nvSpPr>
        <p:spPr>
          <a:xfrm>
            <a:off x="715313" y="2382349"/>
            <a:ext cx="10408561" cy="3587475"/>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lang="de-DE" sz="1800"/>
              <a:t>                 </a:t>
            </a:r>
            <a:r>
              <a:rPr lang="de-DE" sz="2000"/>
              <a:t>15321 19240 10951 90847</a:t>
            </a:r>
            <a:endParaRPr/>
          </a:p>
          <a:p>
            <a:pPr indent="0" lvl="0" marL="114300" rtl="0" algn="l">
              <a:lnSpc>
                <a:spcPct val="90000"/>
              </a:lnSpc>
              <a:spcBef>
                <a:spcPts val="1000"/>
              </a:spcBef>
              <a:spcAft>
                <a:spcPts val="0"/>
              </a:spcAft>
              <a:buSzPts val="1800"/>
              <a:buNone/>
            </a:pPr>
            <a:r>
              <a:rPr lang="de-DE" sz="2000"/>
              <a:t>               82347 92228 97432 71254</a:t>
            </a:r>
            <a:endParaRPr/>
          </a:p>
          <a:p>
            <a:pPr indent="0" lvl="0" marL="114300" rtl="0" algn="l">
              <a:lnSpc>
                <a:spcPct val="90000"/>
              </a:lnSpc>
              <a:spcBef>
                <a:spcPts val="1000"/>
              </a:spcBef>
              <a:spcAft>
                <a:spcPts val="0"/>
              </a:spcAft>
              <a:buSzPts val="1800"/>
              <a:buNone/>
            </a:pPr>
            <a:r>
              <a:rPr lang="de-DE" sz="2000"/>
              <a:t>               79001 53231 98421 44629</a:t>
            </a:r>
            <a:endParaRPr/>
          </a:p>
          <a:p>
            <a:pPr indent="0" lvl="0" marL="114300" rtl="0" algn="l">
              <a:lnSpc>
                <a:spcPct val="90000"/>
              </a:lnSpc>
              <a:spcBef>
                <a:spcPts val="1000"/>
              </a:spcBef>
              <a:spcAft>
                <a:spcPts val="0"/>
              </a:spcAft>
              <a:buSzPts val="1800"/>
              <a:buNone/>
            </a:pPr>
            <a:r>
              <a:rPr lang="de-DE" sz="2000"/>
              <a:t>                28421 45318 53281 18780</a:t>
            </a:r>
            <a:endParaRPr/>
          </a:p>
          <a:p>
            <a:pPr indent="0" lvl="0" marL="114300" rtl="0" algn="l">
              <a:lnSpc>
                <a:spcPct val="90000"/>
              </a:lnSpc>
              <a:spcBef>
                <a:spcPts val="1000"/>
              </a:spcBef>
              <a:spcAft>
                <a:spcPts val="0"/>
              </a:spcAft>
              <a:buSzPts val="1800"/>
              <a:buNone/>
            </a:pPr>
            <a:r>
              <a:rPr lang="de-DE" sz="2000"/>
              <a:t>                74091 11520 25231 28609</a:t>
            </a:r>
            <a:endParaRPr/>
          </a:p>
          <a:p>
            <a:pPr indent="0" lvl="0" marL="114300" rtl="0" algn="l">
              <a:lnSpc>
                <a:spcPct val="90000"/>
              </a:lnSpc>
              <a:spcBef>
                <a:spcPts val="1000"/>
              </a:spcBef>
              <a:spcAft>
                <a:spcPts val="0"/>
              </a:spcAft>
              <a:buSzPts val="1800"/>
              <a:buNone/>
            </a:pPr>
            <a:r>
              <a:rPr lang="de-DE" sz="2000"/>
              <a:t>                98091 51870 93917 14794</a:t>
            </a:r>
            <a:endParaRPr/>
          </a:p>
          <a:p>
            <a:pPr indent="0" lvl="0" marL="114300" rtl="0" algn="l">
              <a:lnSpc>
                <a:spcPct val="90000"/>
              </a:lnSpc>
              <a:spcBef>
                <a:spcPts val="1000"/>
              </a:spcBef>
              <a:spcAft>
                <a:spcPts val="0"/>
              </a:spcAft>
              <a:buSzPts val="1800"/>
              <a:buNone/>
            </a:pPr>
            <a:r>
              <a:rPr lang="de-DE" sz="2000"/>
              <a:t>                12259 14401 96541 21714</a:t>
            </a:r>
            <a:endParaRPr/>
          </a:p>
        </p:txBody>
      </p:sp>
      <p:pic>
        <p:nvPicPr>
          <p:cNvPr id="208" name="Google Shape;208;p33"/>
          <p:cNvPicPr preferRelativeResize="0"/>
          <p:nvPr/>
        </p:nvPicPr>
        <p:blipFill rotWithShape="1">
          <a:blip r:embed="rId3">
            <a:alphaModFix/>
          </a:blip>
          <a:srcRect b="0" l="0" r="0" t="0"/>
          <a:stretch/>
        </p:blipFill>
        <p:spPr>
          <a:xfrm>
            <a:off x="6122050" y="2044669"/>
            <a:ext cx="3812071" cy="4005183"/>
          </a:xfrm>
          <a:prstGeom prst="rect">
            <a:avLst/>
          </a:prstGeom>
          <a:noFill/>
          <a:ln>
            <a:noFill/>
          </a:ln>
        </p:spPr>
      </p:pic>
      <p:sp>
        <p:nvSpPr>
          <p:cNvPr id="209" name="Google Shape;209;p33"/>
          <p:cNvSpPr txBox="1"/>
          <p:nvPr/>
        </p:nvSpPr>
        <p:spPr>
          <a:xfrm>
            <a:off x="222257" y="1323603"/>
            <a:ext cx="11354842"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2400" u="none" cap="none" strike="noStrike">
                <a:solidFill>
                  <a:srgbClr val="000000"/>
                </a:solidFill>
                <a:latin typeface="Arial"/>
                <a:ea typeface="Arial"/>
                <a:cs typeface="Arial"/>
                <a:sym typeface="Arial"/>
              </a:rPr>
              <a:t>The numbers written in the columns were hidden in the number maze. When you find them, colour them. Numbers are hidden in different directions: </a:t>
            </a:r>
            <a:endParaRPr/>
          </a:p>
        </p:txBody>
      </p:sp>
      <p:pic>
        <p:nvPicPr>
          <p:cNvPr id="210" name="Google Shape;210;p33"/>
          <p:cNvPicPr preferRelativeResize="0"/>
          <p:nvPr/>
        </p:nvPicPr>
        <p:blipFill rotWithShape="1">
          <a:blip r:embed="rId4">
            <a:alphaModFix/>
          </a:blip>
          <a:srcRect b="0" l="0" r="0" t="0"/>
          <a:stretch/>
        </p:blipFill>
        <p:spPr>
          <a:xfrm>
            <a:off x="9986002" y="1790700"/>
            <a:ext cx="1686199" cy="591649"/>
          </a:xfrm>
          <a:prstGeom prst="rect">
            <a:avLst/>
          </a:prstGeom>
          <a:noFill/>
          <a:ln>
            <a:noFill/>
          </a:ln>
        </p:spPr>
      </p:pic>
      <p:sp>
        <p:nvSpPr>
          <p:cNvPr id="211" name="Google Shape;211;p33"/>
          <p:cNvSpPr txBox="1"/>
          <p:nvPr/>
        </p:nvSpPr>
        <p:spPr>
          <a:xfrm>
            <a:off x="2047097" y="5742075"/>
            <a:ext cx="428573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1400" u="none" cap="none" strike="noStrike">
                <a:solidFill>
                  <a:srgbClr val="000000"/>
                </a:solidFill>
                <a:latin typeface="Arial"/>
                <a:ea typeface="Arial"/>
                <a:cs typeface="Arial"/>
                <a:sym typeface="Arial"/>
              </a:rPr>
              <a:t>The sum of the remaining numbers is 8</a:t>
            </a:r>
            <a:endParaRPr b="0" i="0" sz="1400" u="none" cap="none" strike="noStrike">
              <a:solidFill>
                <a:srgbClr val="000000"/>
              </a:solidFill>
              <a:latin typeface="Arial"/>
              <a:ea typeface="Arial"/>
              <a:cs typeface="Arial"/>
              <a:sym typeface="Arial"/>
            </a:endParaRPr>
          </a:p>
        </p:txBody>
      </p:sp>
      <p:sp>
        <p:nvSpPr>
          <p:cNvPr id="212" name="Google Shape;212;p33"/>
          <p:cNvSpPr txBox="1"/>
          <p:nvPr/>
        </p:nvSpPr>
        <p:spPr>
          <a:xfrm>
            <a:off x="6567776" y="5742075"/>
            <a:ext cx="5442477" cy="1692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500" u="none" cap="none" strike="noStrik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4"/>
          <p:cNvSpPr txBox="1"/>
          <p:nvPr>
            <p:ph type="title"/>
          </p:nvPr>
        </p:nvSpPr>
        <p:spPr>
          <a:xfrm>
            <a:off x="135172" y="80367"/>
            <a:ext cx="11020508" cy="715191"/>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de-DE" sz="2300">
                <a:solidFill>
                  <a:schemeClr val="lt1"/>
                </a:solidFill>
              </a:rPr>
              <a:t>Module 3: Teaching methods and techniques on the education of students with different learning levels</a:t>
            </a:r>
            <a:br>
              <a:rPr lang="de-DE" sz="2300">
                <a:solidFill>
                  <a:schemeClr val="lt1"/>
                </a:solidFill>
              </a:rPr>
            </a:br>
            <a:r>
              <a:rPr lang="de-DE" sz="2300">
                <a:solidFill>
                  <a:schemeClr val="lt1"/>
                </a:solidFill>
              </a:rPr>
              <a:t>3. Activities helping to overcome dyscalculia </a:t>
            </a:r>
            <a:endParaRPr sz="2300">
              <a:solidFill>
                <a:schemeClr val="lt1"/>
              </a:solidFill>
            </a:endParaRPr>
          </a:p>
        </p:txBody>
      </p:sp>
      <p:sp>
        <p:nvSpPr>
          <p:cNvPr id="218" name="Google Shape;218;p34"/>
          <p:cNvSpPr txBox="1"/>
          <p:nvPr>
            <p:ph idx="2" type="body"/>
          </p:nvPr>
        </p:nvSpPr>
        <p:spPr>
          <a:xfrm>
            <a:off x="198784" y="1796995"/>
            <a:ext cx="4905953" cy="4392668"/>
          </a:xfrm>
          <a:prstGeom prst="rect">
            <a:avLst/>
          </a:prstGeom>
          <a:noFill/>
          <a:ln>
            <a:noFill/>
          </a:ln>
        </p:spPr>
        <p:txBody>
          <a:bodyPr anchorCtr="0" anchor="t" bIns="45700" lIns="91425" spcFirstLastPara="1" rIns="91425" wrap="square" tIns="45700">
            <a:normAutofit fontScale="55000" lnSpcReduction="20000"/>
          </a:bodyPr>
          <a:lstStyle/>
          <a:p>
            <a:pPr indent="0" lvl="0" marL="114300" rtl="0" algn="l">
              <a:lnSpc>
                <a:spcPct val="90000"/>
              </a:lnSpc>
              <a:spcBef>
                <a:spcPts val="1000"/>
              </a:spcBef>
              <a:spcAft>
                <a:spcPts val="0"/>
              </a:spcAft>
              <a:buSzPct val="116883"/>
              <a:buNone/>
            </a:pPr>
            <a:r>
              <a:rPr lang="de-DE"/>
              <a:t>The mouse could not count,                              </a:t>
            </a:r>
            <a:endParaRPr/>
          </a:p>
          <a:p>
            <a:pPr indent="0" lvl="0" marL="114300" rtl="0" algn="l">
              <a:lnSpc>
                <a:spcPct val="90000"/>
              </a:lnSpc>
              <a:spcBef>
                <a:spcPts val="1000"/>
              </a:spcBef>
              <a:spcAft>
                <a:spcPts val="0"/>
              </a:spcAft>
              <a:buSzPct val="116883"/>
              <a:buNone/>
            </a:pPr>
            <a:r>
              <a:rPr lang="de-DE"/>
              <a:t>The mouse needed a machine!</a:t>
            </a:r>
            <a:endParaRPr/>
          </a:p>
          <a:p>
            <a:pPr indent="0" lvl="0" marL="114300" rtl="0" algn="l">
              <a:lnSpc>
                <a:spcPct val="90000"/>
              </a:lnSpc>
              <a:spcBef>
                <a:spcPts val="1000"/>
              </a:spcBef>
              <a:spcAft>
                <a:spcPts val="0"/>
              </a:spcAft>
              <a:buSzPct val="116883"/>
              <a:buNone/>
            </a:pPr>
            <a:r>
              <a:rPr lang="de-DE"/>
              <a:t>Such as to take away</a:t>
            </a:r>
            <a:endParaRPr/>
          </a:p>
          <a:p>
            <a:pPr indent="0" lvl="0" marL="114300" rtl="0" algn="l">
              <a:lnSpc>
                <a:spcPct val="90000"/>
              </a:lnSpc>
              <a:spcBef>
                <a:spcPts val="1000"/>
              </a:spcBef>
              <a:spcAft>
                <a:spcPts val="0"/>
              </a:spcAft>
              <a:buSzPct val="116883"/>
              <a:buNone/>
            </a:pPr>
            <a:r>
              <a:rPr lang="de-DE"/>
              <a:t>Such as to add</a:t>
            </a:r>
            <a:endParaRPr/>
          </a:p>
          <a:p>
            <a:pPr indent="0" lvl="0" marL="114300" rtl="0" algn="l">
              <a:lnSpc>
                <a:spcPct val="90000"/>
              </a:lnSpc>
              <a:spcBef>
                <a:spcPts val="1000"/>
              </a:spcBef>
              <a:spcAft>
                <a:spcPts val="0"/>
              </a:spcAft>
              <a:buSzPct val="116883"/>
              <a:buNone/>
            </a:pPr>
            <a:r>
              <a:rPr lang="de-DE"/>
              <a:t>Such that count</a:t>
            </a:r>
            <a:endParaRPr/>
          </a:p>
          <a:p>
            <a:pPr indent="0" lvl="0" marL="114300" rtl="0" algn="l">
              <a:lnSpc>
                <a:spcPct val="90000"/>
              </a:lnSpc>
              <a:spcBef>
                <a:spcPts val="1000"/>
              </a:spcBef>
              <a:spcAft>
                <a:spcPts val="0"/>
              </a:spcAft>
              <a:buSzPct val="116883"/>
              <a:buNone/>
            </a:pPr>
            <a:r>
              <a:rPr lang="de-DE"/>
              <a:t>He could for a mouse!</a:t>
            </a:r>
            <a:endParaRPr/>
          </a:p>
          <a:p>
            <a:pPr indent="0" lvl="0" marL="114300" rtl="0" algn="l">
              <a:lnSpc>
                <a:spcPct val="90000"/>
              </a:lnSpc>
              <a:spcBef>
                <a:spcPts val="1000"/>
              </a:spcBef>
              <a:spcAft>
                <a:spcPts val="0"/>
              </a:spcAft>
              <a:buSzPct val="116883"/>
              <a:buNone/>
            </a:pPr>
            <a:r>
              <a:rPr lang="de-DE"/>
              <a:t>And the mouse got a machine -</a:t>
            </a:r>
            <a:endParaRPr/>
          </a:p>
          <a:p>
            <a:pPr indent="0" lvl="0" marL="114300" rtl="0" algn="l">
              <a:lnSpc>
                <a:spcPct val="90000"/>
              </a:lnSpc>
              <a:spcBef>
                <a:spcPts val="1000"/>
              </a:spcBef>
              <a:spcAft>
                <a:spcPts val="0"/>
              </a:spcAft>
              <a:buSzPct val="116883"/>
              <a:buNone/>
            </a:pPr>
            <a:r>
              <a:rPr lang="de-DE"/>
              <a:t>But it's just a waste of time...</a:t>
            </a:r>
            <a:endParaRPr/>
          </a:p>
          <a:p>
            <a:pPr indent="0" lvl="0" marL="114300" rtl="0" algn="l">
              <a:lnSpc>
                <a:spcPct val="90000"/>
              </a:lnSpc>
              <a:spcBef>
                <a:spcPts val="1000"/>
              </a:spcBef>
              <a:spcAft>
                <a:spcPts val="0"/>
              </a:spcAft>
              <a:buSzPct val="116883"/>
              <a:buNone/>
            </a:pPr>
            <a:r>
              <a:rPr lang="de-DE"/>
              <a:t>The mouse no longer knows</a:t>
            </a:r>
            <a:endParaRPr/>
          </a:p>
          <a:p>
            <a:pPr indent="0" lvl="0" marL="114300" rtl="0" algn="l">
              <a:lnSpc>
                <a:spcPct val="90000"/>
              </a:lnSpc>
              <a:spcBef>
                <a:spcPts val="1000"/>
              </a:spcBef>
              <a:spcAft>
                <a:spcPts val="0"/>
              </a:spcAft>
              <a:buSzPct val="116883"/>
              <a:buNone/>
            </a:pPr>
            <a:r>
              <a:rPr lang="de-DE"/>
              <a:t>Where to put an inaccurate machine:</a:t>
            </a:r>
            <a:endParaRPr/>
          </a:p>
          <a:p>
            <a:pPr indent="0" lvl="0" marL="114300" rtl="0" algn="l">
              <a:lnSpc>
                <a:spcPct val="90000"/>
              </a:lnSpc>
              <a:spcBef>
                <a:spcPts val="1000"/>
              </a:spcBef>
              <a:spcAft>
                <a:spcPts val="0"/>
              </a:spcAft>
              <a:buSzPct val="116883"/>
              <a:buNone/>
            </a:pPr>
            <a:r>
              <a:rPr lang="de-DE"/>
              <a:t>2 + 13 = 33</a:t>
            </a:r>
            <a:endParaRPr/>
          </a:p>
          <a:p>
            <a:pPr indent="0" lvl="0" marL="114300" rtl="0" algn="l">
              <a:lnSpc>
                <a:spcPct val="90000"/>
              </a:lnSpc>
              <a:spcBef>
                <a:spcPts val="1000"/>
              </a:spcBef>
              <a:spcAft>
                <a:spcPts val="0"/>
              </a:spcAft>
              <a:buSzPct val="116883"/>
              <a:buNone/>
            </a:pPr>
            <a:r>
              <a:rPr lang="de-DE"/>
              <a:t>343 + 21 = 355</a:t>
            </a:r>
            <a:endParaRPr/>
          </a:p>
          <a:p>
            <a:pPr indent="0" lvl="0" marL="114300" rtl="0" algn="l">
              <a:lnSpc>
                <a:spcPct val="90000"/>
              </a:lnSpc>
              <a:spcBef>
                <a:spcPts val="1000"/>
              </a:spcBef>
              <a:spcAft>
                <a:spcPts val="0"/>
              </a:spcAft>
              <a:buSzPct val="116883"/>
              <a:buNone/>
            </a:pPr>
            <a:r>
              <a:rPr lang="de-DE"/>
              <a:t>67 – 42 = 43</a:t>
            </a:r>
            <a:endParaRPr/>
          </a:p>
          <a:p>
            <a:pPr indent="0" lvl="0" marL="114300" rtl="0" algn="l">
              <a:lnSpc>
                <a:spcPct val="90000"/>
              </a:lnSpc>
              <a:spcBef>
                <a:spcPts val="1000"/>
              </a:spcBef>
              <a:spcAft>
                <a:spcPts val="0"/>
              </a:spcAft>
              <a:buSzPct val="116883"/>
              <a:buNone/>
            </a:pPr>
            <a:r>
              <a:rPr lang="de-DE"/>
              <a:t>1862 – 461 = 1221</a:t>
            </a:r>
            <a:endParaRPr/>
          </a:p>
          <a:p>
            <a:pPr indent="0" lvl="0" marL="114300" rtl="0" algn="l">
              <a:lnSpc>
                <a:spcPct val="90000"/>
              </a:lnSpc>
              <a:spcBef>
                <a:spcPts val="1000"/>
              </a:spcBef>
              <a:spcAft>
                <a:spcPts val="0"/>
              </a:spcAft>
              <a:buSzPct val="116883"/>
              <a:buNone/>
            </a:pPr>
            <a:r>
              <a:t/>
            </a:r>
            <a:endParaRPr/>
          </a:p>
          <a:p>
            <a:pPr indent="0" lvl="0" marL="114300" rtl="0" algn="l">
              <a:lnSpc>
                <a:spcPct val="90000"/>
              </a:lnSpc>
              <a:spcBef>
                <a:spcPts val="1000"/>
              </a:spcBef>
              <a:spcAft>
                <a:spcPts val="0"/>
              </a:spcAft>
              <a:buSzPct val="116883"/>
              <a:buNone/>
            </a:pPr>
            <a:r>
              <a:t/>
            </a:r>
            <a:endParaRPr/>
          </a:p>
          <a:p>
            <a:pPr indent="-228600" lvl="0" marL="457200" rtl="0" algn="l">
              <a:lnSpc>
                <a:spcPct val="90000"/>
              </a:lnSpc>
              <a:spcBef>
                <a:spcPts val="1000"/>
              </a:spcBef>
              <a:spcAft>
                <a:spcPts val="0"/>
              </a:spcAft>
              <a:buClr>
                <a:schemeClr val="dk1"/>
              </a:buClr>
              <a:buSzPct val="116883"/>
              <a:buNone/>
            </a:pPr>
            <a:r>
              <a:t/>
            </a:r>
            <a:endParaRPr/>
          </a:p>
        </p:txBody>
      </p:sp>
      <p:sp>
        <p:nvSpPr>
          <p:cNvPr id="219" name="Google Shape;219;p34"/>
          <p:cNvSpPr txBox="1"/>
          <p:nvPr>
            <p:ph idx="4" type="body"/>
          </p:nvPr>
        </p:nvSpPr>
        <p:spPr>
          <a:xfrm>
            <a:off x="5160397" y="1681163"/>
            <a:ext cx="6432605" cy="4508500"/>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lang="de-DE" sz="1600"/>
              <a:t>2350 + 2100 = 3550</a:t>
            </a:r>
            <a:endParaRPr/>
          </a:p>
          <a:p>
            <a:pPr indent="0" lvl="0" marL="114300" rtl="0" algn="l">
              <a:lnSpc>
                <a:spcPct val="90000"/>
              </a:lnSpc>
              <a:spcBef>
                <a:spcPts val="1000"/>
              </a:spcBef>
              <a:spcAft>
                <a:spcPts val="0"/>
              </a:spcAft>
              <a:buSzPts val="1800"/>
              <a:buNone/>
            </a:pPr>
            <a:r>
              <a:rPr lang="de-DE" sz="1600"/>
              <a:t>6723 – 5101 = 1712</a:t>
            </a:r>
            <a:endParaRPr/>
          </a:p>
          <a:p>
            <a:pPr indent="0" lvl="0" marL="114300" rtl="0" algn="l">
              <a:lnSpc>
                <a:spcPct val="90000"/>
              </a:lnSpc>
              <a:spcBef>
                <a:spcPts val="1000"/>
              </a:spcBef>
              <a:spcAft>
                <a:spcPts val="0"/>
              </a:spcAft>
              <a:buSzPts val="1800"/>
              <a:buNone/>
            </a:pPr>
            <a:r>
              <a:rPr lang="de-DE" sz="1600"/>
              <a:t>I can calm the mouse down</a:t>
            </a:r>
            <a:endParaRPr/>
          </a:p>
          <a:p>
            <a:pPr indent="0" lvl="0" marL="114300" rtl="0" algn="l">
              <a:lnSpc>
                <a:spcPct val="90000"/>
              </a:lnSpc>
              <a:spcBef>
                <a:spcPts val="1000"/>
              </a:spcBef>
              <a:spcAft>
                <a:spcPts val="0"/>
              </a:spcAft>
              <a:buSzPts val="1800"/>
              <a:buNone/>
            </a:pPr>
            <a:r>
              <a:rPr lang="de-DE" sz="1600"/>
              <a:t>Because nothing terrible happened,</a:t>
            </a:r>
            <a:endParaRPr/>
          </a:p>
          <a:p>
            <a:pPr indent="0" lvl="0" marL="114300" rtl="0" algn="l">
              <a:lnSpc>
                <a:spcPct val="90000"/>
              </a:lnSpc>
              <a:spcBef>
                <a:spcPts val="1000"/>
              </a:spcBef>
              <a:spcAft>
                <a:spcPts val="0"/>
              </a:spcAft>
              <a:buSzPts val="1800"/>
              <a:buNone/>
            </a:pPr>
            <a:r>
              <a:rPr lang="de-DE" sz="1600"/>
              <a:t>Because you need to have patience,</a:t>
            </a:r>
            <a:endParaRPr/>
          </a:p>
          <a:p>
            <a:pPr indent="0" lvl="0" marL="114300" rtl="0" algn="l">
              <a:lnSpc>
                <a:spcPct val="90000"/>
              </a:lnSpc>
              <a:spcBef>
                <a:spcPts val="1000"/>
              </a:spcBef>
              <a:spcAft>
                <a:spcPts val="0"/>
              </a:spcAft>
              <a:buSzPts val="1800"/>
              <a:buNone/>
            </a:pPr>
            <a:r>
              <a:rPr lang="de-DE" sz="1600"/>
              <a:t>Just look at the task again:</a:t>
            </a:r>
            <a:endParaRPr/>
          </a:p>
          <a:p>
            <a:pPr indent="0" lvl="0" marL="114300" rtl="0" algn="l">
              <a:lnSpc>
                <a:spcPct val="90000"/>
              </a:lnSpc>
              <a:spcBef>
                <a:spcPts val="1000"/>
              </a:spcBef>
              <a:spcAft>
                <a:spcPts val="0"/>
              </a:spcAft>
              <a:buSzPts val="1800"/>
              <a:buNone/>
            </a:pPr>
            <a:r>
              <a:rPr lang="de-DE" sz="1600"/>
              <a:t>The two numbers change there.</a:t>
            </a:r>
            <a:endParaRPr/>
          </a:p>
          <a:p>
            <a:pPr indent="0" lvl="0" marL="114300" rtl="0" algn="l">
              <a:lnSpc>
                <a:spcPct val="90000"/>
              </a:lnSpc>
              <a:spcBef>
                <a:spcPts val="1000"/>
              </a:spcBef>
              <a:spcAft>
                <a:spcPts val="0"/>
              </a:spcAft>
              <a:buSzPts val="1800"/>
              <a:buNone/>
            </a:pPr>
            <a:r>
              <a:rPr lang="de-DE" sz="1600"/>
              <a:t>two numbers</a:t>
            </a:r>
            <a:endParaRPr/>
          </a:p>
          <a:p>
            <a:pPr indent="0" lvl="0" marL="114300" rtl="0" algn="l">
              <a:lnSpc>
                <a:spcPct val="90000"/>
              </a:lnSpc>
              <a:spcBef>
                <a:spcPts val="1000"/>
              </a:spcBef>
              <a:spcAft>
                <a:spcPts val="0"/>
              </a:spcAft>
              <a:buSzPts val="1800"/>
              <a:buNone/>
            </a:pPr>
            <a:r>
              <a:rPr lang="de-DE" sz="1600"/>
              <a:t>Let's see -  Two numbers!                     </a:t>
            </a:r>
            <a:endParaRPr/>
          </a:p>
          <a:p>
            <a:pPr indent="0" lvl="0" marL="114300" rtl="0" algn="l">
              <a:lnSpc>
                <a:spcPct val="90000"/>
              </a:lnSpc>
              <a:spcBef>
                <a:spcPts val="1000"/>
              </a:spcBef>
              <a:spcAft>
                <a:spcPts val="0"/>
              </a:spcAft>
              <a:buSzPts val="1800"/>
              <a:buNone/>
            </a:pPr>
            <a:r>
              <a:rPr lang="de-DE" sz="1500">
                <a:solidFill>
                  <a:srgbClr val="FF0000"/>
                </a:solidFill>
              </a:rPr>
              <a:t>Answer: 2 + 31 = 33; 334 + 21 = 355 ;67 – 24 = 43; 1862 – 641 = 1221 ; 2350 + 1200 = 3550 ; 6723 – 5011 = 1712</a:t>
            </a:r>
            <a:endParaRPr/>
          </a:p>
        </p:txBody>
      </p:sp>
      <p:pic>
        <p:nvPicPr>
          <p:cNvPr id="220" name="Google Shape;220;p34"/>
          <p:cNvPicPr preferRelativeResize="0"/>
          <p:nvPr/>
        </p:nvPicPr>
        <p:blipFill rotWithShape="1">
          <a:blip r:embed="rId3">
            <a:alphaModFix/>
          </a:blip>
          <a:srcRect b="0" l="0" r="0" t="0"/>
          <a:stretch/>
        </p:blipFill>
        <p:spPr>
          <a:xfrm>
            <a:off x="9283942" y="1500516"/>
            <a:ext cx="2309060" cy="2918713"/>
          </a:xfrm>
          <a:prstGeom prst="rect">
            <a:avLst/>
          </a:prstGeom>
          <a:noFill/>
          <a:ln>
            <a:noFill/>
          </a:ln>
        </p:spPr>
      </p:pic>
      <p:sp>
        <p:nvSpPr>
          <p:cNvPr id="221" name="Google Shape;221;p34"/>
          <p:cNvSpPr txBox="1"/>
          <p:nvPr/>
        </p:nvSpPr>
        <p:spPr>
          <a:xfrm>
            <a:off x="9562238" y="4173008"/>
            <a:ext cx="2309060"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de-DE" sz="500" u="none" cap="none" strike="noStrik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7"/>
          <p:cNvSpPr txBox="1"/>
          <p:nvPr>
            <p:ph idx="1" type="body"/>
          </p:nvPr>
        </p:nvSpPr>
        <p:spPr>
          <a:xfrm>
            <a:off x="198407" y="1262501"/>
            <a:ext cx="11507637" cy="491401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b="1" lang="de-DE" sz="1600"/>
              <a:t>“The Dyscalculia Assessment– A practical guide for teachers"</a:t>
            </a:r>
            <a:endParaRPr sz="1600"/>
          </a:p>
          <a:p>
            <a:pPr indent="0" lvl="0" marL="0" rtl="0" algn="l">
              <a:lnSpc>
                <a:spcPct val="90000"/>
              </a:lnSpc>
              <a:spcBef>
                <a:spcPts val="1000"/>
              </a:spcBef>
              <a:spcAft>
                <a:spcPts val="0"/>
              </a:spcAft>
              <a:buClr>
                <a:schemeClr val="dk1"/>
              </a:buClr>
              <a:buSzPts val="1600"/>
              <a:buNone/>
            </a:pPr>
            <a:r>
              <a:rPr lang="de-DE" sz="1600"/>
              <a:t>Authors:  Jane Emerson and Patricia Babtie </a:t>
            </a:r>
            <a:endParaRPr/>
          </a:p>
          <a:p>
            <a:pPr indent="0" lvl="0" marL="0" rtl="0" algn="l">
              <a:lnSpc>
                <a:spcPct val="90000"/>
              </a:lnSpc>
              <a:spcBef>
                <a:spcPts val="1000"/>
              </a:spcBef>
              <a:spcAft>
                <a:spcPts val="0"/>
              </a:spcAft>
              <a:buClr>
                <a:schemeClr val="dk1"/>
              </a:buClr>
              <a:buSzPts val="1600"/>
              <a:buNone/>
            </a:pPr>
            <a:r>
              <a:rPr lang="de-DE" sz="1600"/>
              <a:t>Published in: Bloomsbury 				</a:t>
            </a:r>
            <a:endParaRPr/>
          </a:p>
          <a:p>
            <a:pPr indent="0" lvl="0" marL="0" rtl="0" algn="l">
              <a:lnSpc>
                <a:spcPct val="90000"/>
              </a:lnSpc>
              <a:spcBef>
                <a:spcPts val="1000"/>
              </a:spcBef>
              <a:spcAft>
                <a:spcPts val="0"/>
              </a:spcAft>
              <a:buClr>
                <a:schemeClr val="dk1"/>
              </a:buClr>
              <a:buSzPts val="1600"/>
              <a:buNone/>
            </a:pPr>
            <a:r>
              <a:rPr lang="de-DE" sz="1600"/>
              <a:t>Year:  2013 </a:t>
            </a:r>
            <a:endParaRPr sz="1600" u="sng">
              <a:solidFill>
                <a:schemeClr val="hlink"/>
              </a:solidFill>
              <a:hlinkClick r:id="rId3"/>
            </a:endParaRPr>
          </a:p>
          <a:p>
            <a:pPr indent="0" lvl="0" marL="0" rtl="0" algn="l">
              <a:lnSpc>
                <a:spcPct val="90000"/>
              </a:lnSpc>
              <a:spcBef>
                <a:spcPts val="1000"/>
              </a:spcBef>
              <a:spcAft>
                <a:spcPts val="0"/>
              </a:spcAft>
              <a:buClr>
                <a:schemeClr val="dk1"/>
              </a:buClr>
              <a:buSzPts val="1600"/>
              <a:buNone/>
            </a:pPr>
            <a:r>
              <a:rPr lang="de-DE" sz="1600"/>
              <a:t>Link:  </a:t>
            </a:r>
            <a:r>
              <a:rPr lang="de-DE" sz="1600" u="sng">
                <a:solidFill>
                  <a:schemeClr val="hlink"/>
                </a:solidFill>
                <a:hlinkClick r:id="rId4"/>
              </a:rPr>
              <a:t>https://books.google.lt/books?hl=lt&amp;lr=&amp;id=ww2aBQAAQBAJ&amp;oi=fnd&amp;pg=PP1&amp;dq=methods+teaching+dyscalculia&amp;ots=JYz9zhzLBY&amp;sig=FiRZB6bsid00XuZce0oo4CxA7WE&amp;redir_esc=y#v=onepage&amp;q=methods%20teaching%20dyscalculia&amp;f=false</a:t>
            </a:r>
            <a:endParaRPr sz="1600"/>
          </a:p>
          <a:p>
            <a:pPr indent="0" lvl="0" marL="0" rtl="0" algn="l">
              <a:lnSpc>
                <a:spcPct val="90000"/>
              </a:lnSpc>
              <a:spcBef>
                <a:spcPts val="1000"/>
              </a:spcBef>
              <a:spcAft>
                <a:spcPts val="0"/>
              </a:spcAft>
              <a:buClr>
                <a:schemeClr val="dk1"/>
              </a:buClr>
              <a:buSzPts val="1600"/>
              <a:buNone/>
            </a:pPr>
            <a:r>
              <a:t/>
            </a:r>
            <a:endParaRPr b="1" sz="1600"/>
          </a:p>
          <a:p>
            <a:pPr indent="0" lvl="0" marL="0" rtl="0" algn="l">
              <a:lnSpc>
                <a:spcPct val="90000"/>
              </a:lnSpc>
              <a:spcBef>
                <a:spcPts val="1000"/>
              </a:spcBef>
              <a:spcAft>
                <a:spcPts val="0"/>
              </a:spcAft>
              <a:buClr>
                <a:schemeClr val="dk1"/>
              </a:buClr>
              <a:buSzPts val="1600"/>
              <a:buNone/>
            </a:pPr>
            <a:r>
              <a:rPr b="1" lang="de-DE" sz="1600"/>
              <a:t>„Dyslexia, Dyscalculia and Mathematics– A practical guide“</a:t>
            </a:r>
            <a:endParaRPr/>
          </a:p>
          <a:p>
            <a:pPr indent="0" lvl="0" marL="0" rtl="0" algn="l">
              <a:lnSpc>
                <a:spcPct val="90000"/>
              </a:lnSpc>
              <a:spcBef>
                <a:spcPts val="1000"/>
              </a:spcBef>
              <a:spcAft>
                <a:spcPts val="0"/>
              </a:spcAft>
              <a:buClr>
                <a:schemeClr val="dk1"/>
              </a:buClr>
              <a:buSzPts val="1600"/>
              <a:buNone/>
            </a:pPr>
            <a:r>
              <a:rPr lang="de-DE" sz="1600"/>
              <a:t>Authors: Anne Henderson </a:t>
            </a:r>
            <a:endParaRPr/>
          </a:p>
          <a:p>
            <a:pPr indent="0" lvl="0" marL="0" rtl="0" algn="l">
              <a:lnSpc>
                <a:spcPct val="90000"/>
              </a:lnSpc>
              <a:spcBef>
                <a:spcPts val="1000"/>
              </a:spcBef>
              <a:spcAft>
                <a:spcPts val="0"/>
              </a:spcAft>
              <a:buClr>
                <a:schemeClr val="dk1"/>
              </a:buClr>
              <a:buSzPts val="1600"/>
              <a:buNone/>
            </a:pPr>
            <a:r>
              <a:rPr lang="de-DE" sz="1600"/>
              <a:t>Published: London </a:t>
            </a:r>
            <a:endParaRPr/>
          </a:p>
          <a:p>
            <a:pPr indent="0" lvl="0" marL="0" rtl="0" algn="l">
              <a:lnSpc>
                <a:spcPct val="90000"/>
              </a:lnSpc>
              <a:spcBef>
                <a:spcPts val="1000"/>
              </a:spcBef>
              <a:spcAft>
                <a:spcPts val="0"/>
              </a:spcAft>
              <a:buClr>
                <a:schemeClr val="dk1"/>
              </a:buClr>
              <a:buSzPts val="1600"/>
              <a:buNone/>
            </a:pPr>
            <a:r>
              <a:rPr lang="de-DE" sz="1600"/>
              <a:t>Year: 2012</a:t>
            </a:r>
            <a:endParaRPr/>
          </a:p>
          <a:p>
            <a:pPr indent="0" lvl="0" marL="0" rtl="0" algn="l">
              <a:lnSpc>
                <a:spcPct val="90000"/>
              </a:lnSpc>
              <a:spcBef>
                <a:spcPts val="1000"/>
              </a:spcBef>
              <a:spcAft>
                <a:spcPts val="0"/>
              </a:spcAft>
              <a:buClr>
                <a:schemeClr val="dk1"/>
              </a:buClr>
              <a:buSzPts val="1600"/>
              <a:buNone/>
            </a:pPr>
            <a:r>
              <a:rPr lang="de-DE" sz="1600"/>
              <a:t>Link:   https://books.google.lt/books?hl=lt&amp;lr=&amp;id=ggGxLtYQhfYC&amp;oi=fnd&amp;pg=PP2&amp;dq=children+with+dyscalculia+teaching+programme&amp;ots=wi0PbBtX4L&amp;sig=qm80vy5kpDWnbho309__Z3vsMks&amp;redir_esc=y#v=onepage&amp;q=children%20with%20dyscalculia%20teaching%20programme&amp;f=false</a:t>
            </a:r>
            <a:endParaRPr/>
          </a:p>
          <a:p>
            <a:pPr indent="0" lvl="0" marL="0" rtl="0" algn="l">
              <a:lnSpc>
                <a:spcPct val="90000"/>
              </a:lnSpc>
              <a:spcBef>
                <a:spcPts val="1000"/>
              </a:spcBef>
              <a:spcAft>
                <a:spcPts val="0"/>
              </a:spcAft>
              <a:buClr>
                <a:schemeClr val="dk1"/>
              </a:buClr>
              <a:buSzPts val="1600"/>
              <a:buNone/>
            </a:pPr>
            <a:r>
              <a:t/>
            </a:r>
            <a:endParaRPr sz="1600"/>
          </a:p>
          <a:p>
            <a:pPr indent="0" lvl="0" marL="0" rtl="0" algn="l">
              <a:lnSpc>
                <a:spcPct val="90000"/>
              </a:lnSpc>
              <a:spcBef>
                <a:spcPts val="1000"/>
              </a:spcBef>
              <a:spcAft>
                <a:spcPts val="0"/>
              </a:spcAft>
              <a:buClr>
                <a:schemeClr val="dk1"/>
              </a:buClr>
              <a:buSzPts val="1600"/>
              <a:buNone/>
            </a:pPr>
            <a:r>
              <a:t/>
            </a:r>
            <a:endParaRPr sz="1600"/>
          </a:p>
          <a:p>
            <a:pPr indent="0" lvl="0" marL="0" rtl="0" algn="l">
              <a:lnSpc>
                <a:spcPct val="90000"/>
              </a:lnSpc>
              <a:spcBef>
                <a:spcPts val="1000"/>
              </a:spcBef>
              <a:spcAft>
                <a:spcPts val="0"/>
              </a:spcAft>
              <a:buClr>
                <a:schemeClr val="dk1"/>
              </a:buClr>
              <a:buSzPts val="1600"/>
              <a:buNone/>
            </a:pPr>
            <a:r>
              <a:t/>
            </a:r>
            <a:endParaRPr b="1" sz="1600"/>
          </a:p>
          <a:p>
            <a:pPr indent="0" lvl="0" marL="0" rtl="0" algn="l">
              <a:lnSpc>
                <a:spcPct val="90000"/>
              </a:lnSpc>
              <a:spcBef>
                <a:spcPts val="1000"/>
              </a:spcBef>
              <a:spcAft>
                <a:spcPts val="0"/>
              </a:spcAft>
              <a:buClr>
                <a:schemeClr val="dk1"/>
              </a:buClr>
              <a:buSzPts val="1600"/>
              <a:buNone/>
            </a:pPr>
            <a:r>
              <a:t/>
            </a:r>
            <a:endParaRPr b="1" sz="1600"/>
          </a:p>
          <a:p>
            <a:pPr indent="0" lvl="0" marL="0" rtl="0" algn="l">
              <a:lnSpc>
                <a:spcPct val="90000"/>
              </a:lnSpc>
              <a:spcBef>
                <a:spcPts val="1000"/>
              </a:spcBef>
              <a:spcAft>
                <a:spcPts val="0"/>
              </a:spcAft>
              <a:buClr>
                <a:schemeClr val="dk1"/>
              </a:buClr>
              <a:buSzPts val="1600"/>
              <a:buNone/>
            </a:pPr>
            <a:r>
              <a:t/>
            </a:r>
            <a:endParaRPr b="1" sz="1600"/>
          </a:p>
          <a:p>
            <a:pPr indent="0" lvl="0" marL="0" rtl="0" algn="l">
              <a:lnSpc>
                <a:spcPct val="90000"/>
              </a:lnSpc>
              <a:spcBef>
                <a:spcPts val="1000"/>
              </a:spcBef>
              <a:spcAft>
                <a:spcPts val="0"/>
              </a:spcAft>
              <a:buClr>
                <a:schemeClr val="dk1"/>
              </a:buClr>
              <a:buSzPts val="1600"/>
              <a:buNone/>
            </a:pPr>
            <a:r>
              <a:t/>
            </a:r>
            <a:endParaRPr b="1" sz="1600"/>
          </a:p>
        </p:txBody>
      </p:sp>
      <p:sp>
        <p:nvSpPr>
          <p:cNvPr id="227" name="Google Shape;227;p7"/>
          <p:cNvSpPr txBox="1"/>
          <p:nvPr>
            <p:ph type="title"/>
          </p:nvPr>
        </p:nvSpPr>
        <p:spPr>
          <a:xfrm>
            <a:off x="198407" y="133350"/>
            <a:ext cx="11155393" cy="792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000"/>
              <a:buFont typeface="Calibri"/>
              <a:buNone/>
            </a:pPr>
            <a:r>
              <a:rPr lang="de-DE" sz="2000">
                <a:solidFill>
                  <a:schemeClr val="lt1"/>
                </a:solidFill>
              </a:rPr>
              <a:t>Module 3: Teaching methods and techniques on the education of students with different learning levels</a:t>
            </a:r>
            <a:br>
              <a:rPr lang="de-DE" sz="2000">
                <a:solidFill>
                  <a:schemeClr val="lt1"/>
                </a:solidFill>
              </a:rPr>
            </a:br>
            <a:r>
              <a:rPr lang="de-DE" sz="2000">
                <a:solidFill>
                  <a:schemeClr val="lt1"/>
                </a:solidFill>
              </a:rPr>
              <a:t>4. Link to additional text</a:t>
            </a:r>
            <a:endParaRPr sz="20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8"/>
          <p:cNvSpPr/>
          <p:nvPr/>
        </p:nvSpPr>
        <p:spPr>
          <a:xfrm>
            <a:off x="2123537" y="2525044"/>
            <a:ext cx="8116018" cy="2573167"/>
          </a:xfrm>
          <a:prstGeom prst="rightArrow">
            <a:avLst>
              <a:gd fmla="val 50000" name="adj1"/>
              <a:gd fmla="val 50000" name="adj2"/>
            </a:avLst>
          </a:prstGeom>
          <a:solidFill>
            <a:schemeClr val="l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p8"/>
          <p:cNvSpPr txBox="1"/>
          <p:nvPr>
            <p:ph idx="1" type="body"/>
          </p:nvPr>
        </p:nvSpPr>
        <p:spPr>
          <a:xfrm>
            <a:off x="2235680" y="3446723"/>
            <a:ext cx="7184365" cy="9872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600"/>
              <a:buNone/>
            </a:pPr>
            <a:r>
              <a:rPr b="1" lang="de-DE" sz="2000"/>
              <a:t>Link Video English: “Dyscalculia Teaching Strategies: </a:t>
            </a:r>
            <a:endParaRPr b="1" sz="2000"/>
          </a:p>
          <a:p>
            <a:pPr indent="0" lvl="0" marL="0" rtl="0" algn="l">
              <a:lnSpc>
                <a:spcPct val="90000"/>
              </a:lnSpc>
              <a:spcBef>
                <a:spcPts val="0"/>
              </a:spcBef>
              <a:spcAft>
                <a:spcPts val="0"/>
              </a:spcAft>
              <a:buClr>
                <a:schemeClr val="dk1"/>
              </a:buClr>
              <a:buSzPts val="1600"/>
              <a:buNone/>
            </a:pPr>
            <a:r>
              <a:rPr b="1" lang="de-DE" sz="2000"/>
              <a:t>What is Dyscalculia?”</a:t>
            </a:r>
            <a:endParaRPr sz="2000"/>
          </a:p>
          <a:p>
            <a:pPr indent="0" lvl="0" marL="0" rtl="0" algn="l">
              <a:lnSpc>
                <a:spcPct val="90000"/>
              </a:lnSpc>
              <a:spcBef>
                <a:spcPts val="1000"/>
              </a:spcBef>
              <a:spcAft>
                <a:spcPts val="0"/>
              </a:spcAft>
              <a:buClr>
                <a:schemeClr val="dk1"/>
              </a:buClr>
              <a:buSzPts val="1600"/>
              <a:buNone/>
            </a:pPr>
            <a:r>
              <a:rPr lang="de-DE" sz="2000"/>
              <a:t>https://www.youtube.com/watch?v=etOT1uFcKTY</a:t>
            </a:r>
            <a:endParaRPr sz="2000"/>
          </a:p>
        </p:txBody>
      </p:sp>
      <p:sp>
        <p:nvSpPr>
          <p:cNvPr id="234" name="Google Shape;234;p8"/>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de-DE" sz="3200">
                <a:solidFill>
                  <a:schemeClr val="lt1"/>
                </a:solidFill>
              </a:rPr>
              <a:t>Module 3: E-learning</a:t>
            </a:r>
            <a:br>
              <a:rPr b="1" lang="de-DE" sz="3200">
                <a:solidFill>
                  <a:schemeClr val="lt1"/>
                </a:solidFill>
              </a:rPr>
            </a:br>
            <a:r>
              <a:rPr b="1" lang="de-DE" sz="3200">
                <a:solidFill>
                  <a:schemeClr val="lt1"/>
                </a:solidFill>
              </a:rPr>
              <a:t>5</a:t>
            </a:r>
            <a:r>
              <a:rPr lang="de-DE" sz="3200">
                <a:solidFill>
                  <a:schemeClr val="lt1"/>
                </a:solidFill>
              </a:rPr>
              <a:t>. Link to additional videos</a:t>
            </a:r>
            <a:endParaRPr b="1" sz="320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9"/>
          <p:cNvSpPr txBox="1"/>
          <p:nvPr>
            <p:ph type="title"/>
          </p:nvPr>
        </p:nvSpPr>
        <p:spPr>
          <a:xfrm>
            <a:off x="606874" y="140927"/>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de-DE" sz="2200">
                <a:solidFill>
                  <a:schemeClr val="lt1"/>
                </a:solidFill>
              </a:rPr>
              <a:t>Module 3: Teaching methods and techniques on the education of students with different learning levels</a:t>
            </a:r>
            <a:br>
              <a:rPr b="1" lang="de-DE" sz="2200">
                <a:solidFill>
                  <a:schemeClr val="lt1"/>
                </a:solidFill>
              </a:rPr>
            </a:br>
            <a:r>
              <a:rPr b="1" lang="de-DE" sz="2200">
                <a:solidFill>
                  <a:schemeClr val="lt1"/>
                </a:solidFill>
              </a:rPr>
              <a:t>6. Quiz</a:t>
            </a:r>
            <a:br>
              <a:rPr b="1" lang="de-DE" sz="3200">
                <a:solidFill>
                  <a:schemeClr val="lt1"/>
                </a:solidFill>
              </a:rPr>
            </a:br>
            <a:br>
              <a:rPr b="1" lang="de-DE" sz="3200">
                <a:solidFill>
                  <a:schemeClr val="lt1"/>
                </a:solidFill>
              </a:rPr>
            </a:br>
            <a:r>
              <a:rPr b="1" lang="de-DE" sz="3200">
                <a:solidFill>
                  <a:schemeClr val="lt1"/>
                </a:solidFill>
              </a:rPr>
              <a:t>5</a:t>
            </a:r>
            <a:r>
              <a:rPr lang="de-DE" sz="3200">
                <a:solidFill>
                  <a:schemeClr val="lt1"/>
                </a:solidFill>
              </a:rPr>
              <a:t>. Quiz</a:t>
            </a:r>
            <a:endParaRPr b="1" sz="3200">
              <a:solidFill>
                <a:schemeClr val="lt1"/>
              </a:solidFill>
            </a:endParaRPr>
          </a:p>
        </p:txBody>
      </p:sp>
      <p:sp>
        <p:nvSpPr>
          <p:cNvPr id="240" name="Google Shape;240;p9"/>
          <p:cNvSpPr txBox="1"/>
          <p:nvPr>
            <p:ph idx="2" type="body"/>
          </p:nvPr>
        </p:nvSpPr>
        <p:spPr>
          <a:xfrm>
            <a:off x="448574" y="1293962"/>
            <a:ext cx="5549001" cy="4895701"/>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lang="de-DE" sz="1400"/>
              <a:t>Students with dyscalculia often have trouble:</a:t>
            </a:r>
            <a:endParaRPr/>
          </a:p>
          <a:p>
            <a:pPr indent="-342900" lvl="0" marL="457200" rtl="0" algn="l">
              <a:lnSpc>
                <a:spcPct val="90000"/>
              </a:lnSpc>
              <a:spcBef>
                <a:spcPts val="1000"/>
              </a:spcBef>
              <a:spcAft>
                <a:spcPts val="0"/>
              </a:spcAft>
              <a:buClr>
                <a:schemeClr val="dk1"/>
              </a:buClr>
              <a:buSzPts val="1800"/>
              <a:buChar char="•"/>
            </a:pPr>
            <a:r>
              <a:rPr lang="de-DE" sz="1400"/>
              <a:t> </a:t>
            </a:r>
            <a:r>
              <a:rPr lang="de-DE" sz="1400">
                <a:highlight>
                  <a:srgbClr val="FFFF00"/>
                </a:highlight>
              </a:rPr>
              <a:t>remembering basic facts</a:t>
            </a:r>
            <a:endParaRPr sz="1400">
              <a:highlight>
                <a:srgbClr val="FFFF00"/>
              </a:highlight>
            </a:endParaRPr>
          </a:p>
          <a:p>
            <a:pPr indent="-342900" lvl="0" marL="457200" rtl="0" algn="l">
              <a:lnSpc>
                <a:spcPct val="90000"/>
              </a:lnSpc>
              <a:spcBef>
                <a:spcPts val="1000"/>
              </a:spcBef>
              <a:spcAft>
                <a:spcPts val="0"/>
              </a:spcAft>
              <a:buClr>
                <a:schemeClr val="dk1"/>
              </a:buClr>
              <a:buSzPts val="1800"/>
              <a:buChar char="•"/>
            </a:pPr>
            <a:r>
              <a:rPr lang="de-DE" sz="1400"/>
              <a:t>remembering most important facts</a:t>
            </a:r>
            <a:endParaRPr sz="1400"/>
          </a:p>
          <a:p>
            <a:pPr indent="-342900" lvl="0" marL="457200" rtl="0" algn="l">
              <a:lnSpc>
                <a:spcPct val="90000"/>
              </a:lnSpc>
              <a:spcBef>
                <a:spcPts val="1000"/>
              </a:spcBef>
              <a:spcAft>
                <a:spcPts val="0"/>
              </a:spcAft>
              <a:buClr>
                <a:schemeClr val="dk1"/>
              </a:buClr>
              <a:buSzPts val="1800"/>
              <a:buChar char="•"/>
            </a:pPr>
            <a:r>
              <a:rPr lang="de-DE" sz="1400"/>
              <a:t>no difficulties in  remembering </a:t>
            </a:r>
            <a:endParaRPr/>
          </a:p>
          <a:p>
            <a:pPr indent="-342900" lvl="0" marL="457200" rtl="0" algn="l">
              <a:lnSpc>
                <a:spcPct val="90000"/>
              </a:lnSpc>
              <a:spcBef>
                <a:spcPts val="1000"/>
              </a:spcBef>
              <a:spcAft>
                <a:spcPts val="0"/>
              </a:spcAft>
              <a:buClr>
                <a:schemeClr val="dk1"/>
              </a:buClr>
              <a:buSzPts val="1800"/>
              <a:buChar char="•"/>
            </a:pPr>
            <a:r>
              <a:rPr lang="de-DE" sz="1400"/>
              <a:t>Remembering their names</a:t>
            </a:r>
            <a:endParaRPr/>
          </a:p>
          <a:p>
            <a:pPr indent="-228600" lvl="0" marL="457200" rtl="0" algn="l">
              <a:lnSpc>
                <a:spcPct val="90000"/>
              </a:lnSpc>
              <a:spcBef>
                <a:spcPts val="1000"/>
              </a:spcBef>
              <a:spcAft>
                <a:spcPts val="0"/>
              </a:spcAft>
              <a:buClr>
                <a:schemeClr val="dk1"/>
              </a:buClr>
              <a:buSzPts val="1800"/>
              <a:buNone/>
            </a:pPr>
            <a:r>
              <a:t/>
            </a:r>
            <a:endParaRPr sz="1400"/>
          </a:p>
          <a:p>
            <a:pPr indent="0" lvl="0" marL="114300" rtl="0" algn="l">
              <a:lnSpc>
                <a:spcPct val="90000"/>
              </a:lnSpc>
              <a:spcBef>
                <a:spcPts val="1000"/>
              </a:spcBef>
              <a:spcAft>
                <a:spcPts val="0"/>
              </a:spcAft>
              <a:buSzPts val="1800"/>
              <a:buNone/>
            </a:pPr>
            <a:r>
              <a:rPr lang="de-DE" sz="1400"/>
              <a:t>One of the main problem areas for children with dyscalculia is the recognition of :</a:t>
            </a:r>
            <a:endParaRPr/>
          </a:p>
          <a:p>
            <a:pPr indent="-342900" lvl="0" marL="457200" rtl="0" algn="l">
              <a:lnSpc>
                <a:spcPct val="90000"/>
              </a:lnSpc>
              <a:spcBef>
                <a:spcPts val="1000"/>
              </a:spcBef>
              <a:spcAft>
                <a:spcPts val="0"/>
              </a:spcAft>
              <a:buClr>
                <a:schemeClr val="dk1"/>
              </a:buClr>
              <a:buSzPts val="1800"/>
              <a:buChar char="•"/>
            </a:pPr>
            <a:r>
              <a:rPr lang="de-DE" sz="1400"/>
              <a:t>numbers</a:t>
            </a:r>
            <a:endParaRPr/>
          </a:p>
          <a:p>
            <a:pPr indent="-342900" lvl="0" marL="457200" rtl="0" algn="l">
              <a:lnSpc>
                <a:spcPct val="90000"/>
              </a:lnSpc>
              <a:spcBef>
                <a:spcPts val="1000"/>
              </a:spcBef>
              <a:spcAft>
                <a:spcPts val="0"/>
              </a:spcAft>
              <a:buClr>
                <a:schemeClr val="dk1"/>
              </a:buClr>
              <a:buSzPts val="1800"/>
              <a:buChar char="•"/>
            </a:pPr>
            <a:r>
              <a:rPr lang="de-DE" sz="1400"/>
              <a:t>mathematical signs</a:t>
            </a:r>
            <a:endParaRPr/>
          </a:p>
          <a:p>
            <a:pPr indent="-342900" lvl="0" marL="457200" rtl="0" algn="l">
              <a:lnSpc>
                <a:spcPct val="90000"/>
              </a:lnSpc>
              <a:spcBef>
                <a:spcPts val="1000"/>
              </a:spcBef>
              <a:spcAft>
                <a:spcPts val="0"/>
              </a:spcAft>
              <a:buClr>
                <a:schemeClr val="dk1"/>
              </a:buClr>
              <a:buSzPts val="1800"/>
              <a:buChar char="•"/>
            </a:pPr>
            <a:r>
              <a:rPr lang="de-DE" sz="1400"/>
              <a:t>number symbols</a:t>
            </a:r>
            <a:endParaRPr/>
          </a:p>
          <a:p>
            <a:pPr indent="-342900" lvl="0" marL="457200" rtl="0" algn="l">
              <a:lnSpc>
                <a:spcPct val="90000"/>
              </a:lnSpc>
              <a:spcBef>
                <a:spcPts val="1000"/>
              </a:spcBef>
              <a:spcAft>
                <a:spcPts val="0"/>
              </a:spcAft>
              <a:buClr>
                <a:schemeClr val="dk1"/>
              </a:buClr>
              <a:buSzPts val="1800"/>
              <a:buChar char="•"/>
            </a:pPr>
            <a:r>
              <a:rPr lang="de-DE" sz="1400">
                <a:highlight>
                  <a:srgbClr val="FFFF00"/>
                </a:highlight>
              </a:rPr>
              <a:t>numbers, mathematical signs or number symbols</a:t>
            </a:r>
            <a:endParaRPr/>
          </a:p>
          <a:p>
            <a:pPr indent="-228600" lvl="0" marL="457200" rtl="0" algn="l">
              <a:lnSpc>
                <a:spcPct val="90000"/>
              </a:lnSpc>
              <a:spcBef>
                <a:spcPts val="1000"/>
              </a:spcBef>
              <a:spcAft>
                <a:spcPts val="0"/>
              </a:spcAft>
              <a:buClr>
                <a:schemeClr val="dk1"/>
              </a:buClr>
              <a:buSzPts val="1800"/>
              <a:buNone/>
            </a:pPr>
            <a:r>
              <a:t/>
            </a:r>
            <a:endParaRPr sz="1400"/>
          </a:p>
          <a:p>
            <a:pPr indent="-228600" lvl="0" marL="457200" rtl="0" algn="l">
              <a:lnSpc>
                <a:spcPct val="90000"/>
              </a:lnSpc>
              <a:spcBef>
                <a:spcPts val="1000"/>
              </a:spcBef>
              <a:spcAft>
                <a:spcPts val="0"/>
              </a:spcAft>
              <a:buClr>
                <a:schemeClr val="dk1"/>
              </a:buClr>
              <a:buSzPts val="1800"/>
              <a:buNone/>
            </a:pPr>
            <a:r>
              <a:t/>
            </a:r>
            <a:endParaRPr sz="1400"/>
          </a:p>
          <a:p>
            <a:pPr indent="-228600" lvl="0" marL="457200" rtl="0" algn="l">
              <a:lnSpc>
                <a:spcPct val="90000"/>
              </a:lnSpc>
              <a:spcBef>
                <a:spcPts val="1000"/>
              </a:spcBef>
              <a:spcAft>
                <a:spcPts val="0"/>
              </a:spcAft>
              <a:buClr>
                <a:schemeClr val="dk1"/>
              </a:buClr>
              <a:buSzPts val="1800"/>
              <a:buNone/>
            </a:pPr>
            <a:r>
              <a:t/>
            </a:r>
            <a:endParaRPr sz="1400"/>
          </a:p>
          <a:p>
            <a:pPr indent="-228600" lvl="0" marL="457200" rtl="0" algn="l">
              <a:lnSpc>
                <a:spcPct val="90000"/>
              </a:lnSpc>
              <a:spcBef>
                <a:spcPts val="1000"/>
              </a:spcBef>
              <a:spcAft>
                <a:spcPts val="0"/>
              </a:spcAft>
              <a:buClr>
                <a:schemeClr val="dk1"/>
              </a:buClr>
              <a:buSzPts val="1800"/>
              <a:buNone/>
            </a:pPr>
            <a:r>
              <a:t/>
            </a:r>
            <a:endParaRPr/>
          </a:p>
        </p:txBody>
      </p:sp>
      <p:sp>
        <p:nvSpPr>
          <p:cNvPr id="241" name="Google Shape;241;p9"/>
          <p:cNvSpPr txBox="1"/>
          <p:nvPr>
            <p:ph idx="4" type="body"/>
          </p:nvPr>
        </p:nvSpPr>
        <p:spPr>
          <a:xfrm>
            <a:off x="6388788" y="1397479"/>
            <a:ext cx="4966599" cy="4792184"/>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lang="de-DE" sz="1400"/>
              <a:t>One of the best ways to solve the main problem of children with dyscalculia:</a:t>
            </a:r>
            <a:endParaRPr/>
          </a:p>
          <a:p>
            <a:pPr indent="-342900" lvl="0" marL="457200" rtl="0" algn="l">
              <a:lnSpc>
                <a:spcPct val="90000"/>
              </a:lnSpc>
              <a:spcBef>
                <a:spcPts val="1000"/>
              </a:spcBef>
              <a:spcAft>
                <a:spcPts val="0"/>
              </a:spcAft>
              <a:buClr>
                <a:schemeClr val="dk1"/>
              </a:buClr>
              <a:buSzPts val="1800"/>
              <a:buChar char="•"/>
            </a:pPr>
            <a:r>
              <a:rPr lang="de-DE" sz="1400">
                <a:highlight>
                  <a:srgbClr val="FFFF00"/>
                </a:highlight>
              </a:rPr>
              <a:t>art therapy </a:t>
            </a:r>
            <a:endParaRPr/>
          </a:p>
          <a:p>
            <a:pPr indent="-342900" lvl="0" marL="457200" rtl="0" algn="l">
              <a:lnSpc>
                <a:spcPct val="90000"/>
              </a:lnSpc>
              <a:spcBef>
                <a:spcPts val="1000"/>
              </a:spcBef>
              <a:spcAft>
                <a:spcPts val="0"/>
              </a:spcAft>
              <a:buClr>
                <a:schemeClr val="dk1"/>
              </a:buClr>
              <a:buSzPts val="1800"/>
              <a:buChar char="•"/>
            </a:pPr>
            <a:r>
              <a:rPr lang="de-DE" sz="1400"/>
              <a:t>water therapy </a:t>
            </a:r>
            <a:endParaRPr/>
          </a:p>
          <a:p>
            <a:pPr indent="-342900" lvl="0" marL="457200" rtl="0" algn="l">
              <a:lnSpc>
                <a:spcPct val="90000"/>
              </a:lnSpc>
              <a:spcBef>
                <a:spcPts val="1000"/>
              </a:spcBef>
              <a:spcAft>
                <a:spcPts val="0"/>
              </a:spcAft>
              <a:buClr>
                <a:schemeClr val="dk1"/>
              </a:buClr>
              <a:buSzPts val="1800"/>
              <a:buChar char="•"/>
            </a:pPr>
            <a:r>
              <a:rPr lang="de-DE" sz="1400"/>
              <a:t>no therapy </a:t>
            </a:r>
            <a:endParaRPr/>
          </a:p>
          <a:p>
            <a:pPr indent="-342900" lvl="0" marL="457200" rtl="0" algn="l">
              <a:lnSpc>
                <a:spcPct val="90000"/>
              </a:lnSpc>
              <a:spcBef>
                <a:spcPts val="1000"/>
              </a:spcBef>
              <a:spcAft>
                <a:spcPts val="0"/>
              </a:spcAft>
              <a:buClr>
                <a:schemeClr val="dk1"/>
              </a:buClr>
              <a:buSzPts val="1800"/>
              <a:buChar char="•"/>
            </a:pPr>
            <a:r>
              <a:rPr lang="de-DE" sz="1400"/>
              <a:t>Lessons</a:t>
            </a:r>
            <a:endParaRPr/>
          </a:p>
          <a:p>
            <a:pPr indent="-228600" lvl="0" marL="457200" rtl="0" algn="l">
              <a:lnSpc>
                <a:spcPct val="90000"/>
              </a:lnSpc>
              <a:spcBef>
                <a:spcPts val="1000"/>
              </a:spcBef>
              <a:spcAft>
                <a:spcPts val="0"/>
              </a:spcAft>
              <a:buClr>
                <a:schemeClr val="dk1"/>
              </a:buClr>
              <a:buSzPts val="1800"/>
              <a:buNone/>
            </a:pPr>
            <a:r>
              <a:t/>
            </a:r>
            <a:endParaRPr sz="1400"/>
          </a:p>
          <a:p>
            <a:pPr indent="-228600" lvl="0" marL="457200" rtl="0" algn="l">
              <a:lnSpc>
                <a:spcPct val="90000"/>
              </a:lnSpc>
              <a:spcBef>
                <a:spcPts val="1000"/>
              </a:spcBef>
              <a:spcAft>
                <a:spcPts val="0"/>
              </a:spcAft>
              <a:buClr>
                <a:schemeClr val="dk1"/>
              </a:buClr>
              <a:buSzPts val="1800"/>
              <a:buNone/>
            </a:pPr>
            <a:r>
              <a:t/>
            </a:r>
            <a:endParaRPr sz="1400"/>
          </a:p>
          <a:p>
            <a:pPr indent="0" lvl="0" marL="114300" rtl="0" algn="l">
              <a:lnSpc>
                <a:spcPct val="90000"/>
              </a:lnSpc>
              <a:spcBef>
                <a:spcPts val="1000"/>
              </a:spcBef>
              <a:spcAft>
                <a:spcPts val="0"/>
              </a:spcAft>
              <a:buSzPts val="1800"/>
              <a:buNone/>
            </a:pPr>
            <a:r>
              <a:rPr lang="de-DE" sz="1400"/>
              <a:t>To help children with dyscalculia in terms of information processing or information processing speed in understanding a new skill quickly teachers:</a:t>
            </a:r>
            <a:endParaRPr/>
          </a:p>
          <a:p>
            <a:pPr indent="-342900" lvl="0" marL="457200" rtl="0" algn="l">
              <a:lnSpc>
                <a:spcPct val="90000"/>
              </a:lnSpc>
              <a:spcBef>
                <a:spcPts val="1000"/>
              </a:spcBef>
              <a:spcAft>
                <a:spcPts val="0"/>
              </a:spcAft>
              <a:buClr>
                <a:schemeClr val="dk1"/>
              </a:buClr>
              <a:buSzPts val="1800"/>
              <a:buChar char="•"/>
            </a:pPr>
            <a:r>
              <a:rPr lang="de-DE" sz="1400">
                <a:highlight>
                  <a:srgbClr val="FFFF00"/>
                </a:highlight>
              </a:rPr>
              <a:t>should always give enough time or 'wait time‘</a:t>
            </a:r>
            <a:endParaRPr sz="1400">
              <a:highlight>
                <a:srgbClr val="FFFF00"/>
              </a:highlight>
            </a:endParaRPr>
          </a:p>
          <a:p>
            <a:pPr indent="-342900" lvl="0" marL="457200" rtl="0" algn="l">
              <a:lnSpc>
                <a:spcPct val="90000"/>
              </a:lnSpc>
              <a:spcBef>
                <a:spcPts val="1000"/>
              </a:spcBef>
              <a:spcAft>
                <a:spcPts val="0"/>
              </a:spcAft>
              <a:buClr>
                <a:schemeClr val="dk1"/>
              </a:buClr>
              <a:buSzPts val="1800"/>
              <a:buChar char="•"/>
            </a:pPr>
            <a:r>
              <a:rPr lang="de-DE" sz="1400"/>
              <a:t>should give extra homework</a:t>
            </a:r>
            <a:endParaRPr sz="1400"/>
          </a:p>
          <a:p>
            <a:pPr indent="-342900" lvl="0" marL="457200" rtl="0" algn="l">
              <a:lnSpc>
                <a:spcPct val="90000"/>
              </a:lnSpc>
              <a:spcBef>
                <a:spcPts val="1000"/>
              </a:spcBef>
              <a:spcAft>
                <a:spcPts val="0"/>
              </a:spcAft>
              <a:buClr>
                <a:schemeClr val="dk1"/>
              </a:buClr>
              <a:buSzPts val="1800"/>
              <a:buChar char="•"/>
            </a:pPr>
            <a:r>
              <a:rPr lang="de-DE" sz="1400"/>
              <a:t>Shoud not pay attention to student </a:t>
            </a:r>
            <a:endParaRPr/>
          </a:p>
          <a:p>
            <a:pPr indent="-228600" lvl="0" marL="457200" rtl="0" algn="l">
              <a:lnSpc>
                <a:spcPct val="90000"/>
              </a:lnSpc>
              <a:spcBef>
                <a:spcPts val="1000"/>
              </a:spcBef>
              <a:spcAft>
                <a:spcPts val="0"/>
              </a:spcAft>
              <a:buClr>
                <a:schemeClr val="dk1"/>
              </a:buClr>
              <a:buSzPts val="1800"/>
              <a:buNone/>
            </a:pPr>
            <a:r>
              <a:t/>
            </a:r>
            <a:endParaRPr sz="1400"/>
          </a:p>
          <a:p>
            <a:pPr indent="-228600" lvl="0" marL="457200" rtl="0" algn="l">
              <a:lnSpc>
                <a:spcPct val="90000"/>
              </a:lnSpc>
              <a:spcBef>
                <a:spcPts val="1000"/>
              </a:spcBef>
              <a:spcAft>
                <a:spcPts val="0"/>
              </a:spcAft>
              <a:buClr>
                <a:schemeClr val="dk1"/>
              </a:buClr>
              <a:buSzPts val="1800"/>
              <a:buNone/>
            </a:pPr>
            <a:r>
              <a:t/>
            </a:r>
            <a:endParaRPr sz="1400"/>
          </a:p>
          <a:p>
            <a:pPr indent="-228600" lvl="0" marL="457200" rtl="0" algn="l">
              <a:lnSpc>
                <a:spcPct val="90000"/>
              </a:lnSpc>
              <a:spcBef>
                <a:spcPts val="1000"/>
              </a:spcBef>
              <a:spcAft>
                <a:spcPts val="0"/>
              </a:spcAft>
              <a:buClr>
                <a:schemeClr val="dk1"/>
              </a:buClr>
              <a:buSzPts val="1800"/>
              <a:buNone/>
            </a:pPr>
            <a:r>
              <a:t/>
            </a:r>
            <a:endParaRPr sz="1400"/>
          </a:p>
          <a:p>
            <a:pPr indent="-228600" lvl="0" marL="457200" rtl="0" algn="l">
              <a:lnSpc>
                <a:spcPct val="90000"/>
              </a:lnSpc>
              <a:spcBef>
                <a:spcPts val="1000"/>
              </a:spcBef>
              <a:spcAft>
                <a:spcPts val="0"/>
              </a:spcAft>
              <a:buClr>
                <a:schemeClr val="dk1"/>
              </a:buClr>
              <a:buSzPts val="1800"/>
              <a:buNone/>
            </a:pPr>
            <a:r>
              <a:t/>
            </a:r>
            <a:endParaRPr sz="1400"/>
          </a:p>
          <a:p>
            <a:pPr indent="0" lvl="0" marL="114300" rtl="0" algn="l">
              <a:lnSpc>
                <a:spcPct val="90000"/>
              </a:lnSpc>
              <a:spcBef>
                <a:spcPts val="1000"/>
              </a:spcBef>
              <a:spcAft>
                <a:spcPts val="0"/>
              </a:spcAft>
              <a:buSzPts val="1800"/>
              <a:buNone/>
            </a:pPr>
            <a:r>
              <a:t/>
            </a:r>
            <a:endParaRPr sz="1400"/>
          </a:p>
          <a:p>
            <a:pPr indent="-228600" lvl="0" marL="457200" rtl="0" algn="l">
              <a:lnSpc>
                <a:spcPct val="90000"/>
              </a:lnSpc>
              <a:spcBef>
                <a:spcPts val="1000"/>
              </a:spcBef>
              <a:spcAft>
                <a:spcPts val="0"/>
              </a:spcAft>
              <a:buClr>
                <a:schemeClr val="dk1"/>
              </a:buClr>
              <a:buSzPts val="18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0"/>
          <p:cNvSpPr txBox="1"/>
          <p:nvPr>
            <p:ph type="title"/>
          </p:nvPr>
        </p:nvSpPr>
        <p:spPr>
          <a:xfrm>
            <a:off x="234351" y="0"/>
            <a:ext cx="10515600" cy="78327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de-DE" sz="2200">
                <a:solidFill>
                  <a:schemeClr val="lt1"/>
                </a:solidFill>
              </a:rPr>
              <a:t>Module 3: Teaching methods and techniques on the education of students with different learning levels </a:t>
            </a:r>
            <a:br>
              <a:rPr lang="de-DE" sz="2200">
                <a:solidFill>
                  <a:schemeClr val="lt1"/>
                </a:solidFill>
              </a:rPr>
            </a:br>
            <a:r>
              <a:rPr lang="de-DE" sz="2200">
                <a:solidFill>
                  <a:schemeClr val="lt1"/>
                </a:solidFill>
              </a:rPr>
              <a:t>7. Resources</a:t>
            </a:r>
            <a:endParaRPr sz="2200"/>
          </a:p>
        </p:txBody>
      </p:sp>
      <p:sp>
        <p:nvSpPr>
          <p:cNvPr id="247" name="Google Shape;247;p10"/>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fontScale="92500"/>
          </a:bodyPr>
          <a:lstStyle/>
          <a:p>
            <a:pPr indent="-50800" lvl="0" marL="228600" rtl="0" algn="l">
              <a:lnSpc>
                <a:spcPct val="90000"/>
              </a:lnSpc>
              <a:spcBef>
                <a:spcPts val="0"/>
              </a:spcBef>
              <a:spcAft>
                <a:spcPts val="0"/>
              </a:spcAft>
              <a:buClr>
                <a:schemeClr val="dk1"/>
              </a:buClr>
              <a:buSzPct val="126126"/>
              <a:buNone/>
            </a:pPr>
            <a:r>
              <a:rPr b="1" lang="de-DE" sz="2400"/>
              <a:t>Dyscalculia: What We Must Know about Students'Learning Disability in Mathematics? Universal Journal of Educational Research </a:t>
            </a:r>
            <a:endParaRPr b="1" sz="2400"/>
          </a:p>
          <a:p>
            <a:pPr indent="-50800" lvl="0" marL="228600" rtl="0" algn="l">
              <a:lnSpc>
                <a:spcPct val="90000"/>
              </a:lnSpc>
              <a:spcBef>
                <a:spcPts val="0"/>
              </a:spcBef>
              <a:spcAft>
                <a:spcPts val="0"/>
              </a:spcAft>
              <a:buClr>
                <a:schemeClr val="dk1"/>
              </a:buClr>
              <a:buSzPct val="275184"/>
              <a:buNone/>
            </a:pPr>
            <a:r>
              <a:rPr b="1" lang="de-DE" sz="1100"/>
              <a:t>8(12B): </a:t>
            </a:r>
            <a:r>
              <a:rPr b="1" lang="de-DE" sz="1200"/>
              <a:t>8214-8222, 2020 </a:t>
            </a:r>
            <a:r>
              <a:rPr b="1" lang="de-DE" sz="1200" u="sng">
                <a:solidFill>
                  <a:schemeClr val="hlink"/>
                </a:solidFill>
                <a:hlinkClick r:id="rId3"/>
              </a:rPr>
              <a:t>http://www.hrpub.org</a:t>
            </a:r>
            <a:r>
              <a:rPr b="1" lang="de-DE" sz="1200"/>
              <a:t>   DOI: 10.13189/ujer.2020.082625</a:t>
            </a:r>
            <a:endParaRPr b="1" sz="1200"/>
          </a:p>
          <a:p>
            <a:pPr indent="-50800" lvl="0" marL="228600" rtl="0" algn="l">
              <a:lnSpc>
                <a:spcPct val="90000"/>
              </a:lnSpc>
              <a:spcBef>
                <a:spcPts val="0"/>
              </a:spcBef>
              <a:spcAft>
                <a:spcPts val="0"/>
              </a:spcAft>
              <a:buClr>
                <a:schemeClr val="dk1"/>
              </a:buClr>
              <a:buSzPct val="126126"/>
              <a:buNone/>
            </a:pPr>
            <a:r>
              <a:t/>
            </a:r>
            <a:endParaRPr b="1" sz="2400"/>
          </a:p>
          <a:p>
            <a:pPr indent="-50800" lvl="0" marL="228600" rtl="0" algn="l">
              <a:lnSpc>
                <a:spcPct val="90000"/>
              </a:lnSpc>
              <a:spcBef>
                <a:spcPts val="0"/>
              </a:spcBef>
              <a:spcAft>
                <a:spcPts val="0"/>
              </a:spcAft>
              <a:buClr>
                <a:schemeClr val="dk1"/>
              </a:buClr>
              <a:buSzPct val="126126"/>
              <a:buNone/>
            </a:pPr>
            <a:r>
              <a:rPr b="1" lang="de-DE" sz="2400" u="sng">
                <a:solidFill>
                  <a:schemeClr val="hlink"/>
                </a:solidFill>
                <a:hlinkClick r:id="rId4"/>
              </a:rPr>
              <a:t>https://dsf.net.au/learning-difficulties/dyscalculia/supporting-people-with-dyscalculia</a:t>
            </a:r>
            <a:endParaRPr b="1" sz="2400"/>
          </a:p>
          <a:p>
            <a:pPr indent="-50800" lvl="0" marL="228600" rtl="0" algn="l">
              <a:lnSpc>
                <a:spcPct val="90000"/>
              </a:lnSpc>
              <a:spcBef>
                <a:spcPts val="0"/>
              </a:spcBef>
              <a:spcAft>
                <a:spcPts val="0"/>
              </a:spcAft>
              <a:buClr>
                <a:schemeClr val="dk1"/>
              </a:buClr>
              <a:buSzPct val="126126"/>
              <a:buNone/>
            </a:pPr>
            <a:r>
              <a:t/>
            </a:r>
            <a:endParaRPr b="1" sz="2400"/>
          </a:p>
          <a:p>
            <a:pPr indent="-50800" lvl="0" marL="228600" rtl="0" algn="l">
              <a:lnSpc>
                <a:spcPct val="90000"/>
              </a:lnSpc>
              <a:spcBef>
                <a:spcPts val="0"/>
              </a:spcBef>
              <a:spcAft>
                <a:spcPts val="0"/>
              </a:spcAft>
              <a:buClr>
                <a:schemeClr val="dk1"/>
              </a:buClr>
              <a:buSzPct val="126126"/>
              <a:buNone/>
            </a:pPr>
            <a:r>
              <a:rPr b="1" lang="de-DE" sz="2400" u="sng">
                <a:solidFill>
                  <a:schemeClr val="hlink"/>
                </a:solidFill>
                <a:hlinkClick r:id="rId5"/>
              </a:rPr>
              <a:t>https://teachercertification.com/dyscalculia-teaching-strategies/</a:t>
            </a:r>
            <a:endParaRPr b="1" sz="2400"/>
          </a:p>
          <a:p>
            <a:pPr indent="-50800" lvl="0" marL="228600" rtl="0" algn="l">
              <a:lnSpc>
                <a:spcPct val="90000"/>
              </a:lnSpc>
              <a:spcBef>
                <a:spcPts val="0"/>
              </a:spcBef>
              <a:spcAft>
                <a:spcPts val="0"/>
              </a:spcAft>
              <a:buClr>
                <a:schemeClr val="dk1"/>
              </a:buClr>
              <a:buSzPct val="126126"/>
              <a:buNone/>
            </a:pPr>
            <a:r>
              <a:t/>
            </a:r>
            <a:endParaRPr b="1" sz="2400"/>
          </a:p>
          <a:p>
            <a:pPr indent="-50800" lvl="0" marL="228600" rtl="0" algn="l">
              <a:lnSpc>
                <a:spcPct val="90000"/>
              </a:lnSpc>
              <a:spcBef>
                <a:spcPts val="0"/>
              </a:spcBef>
              <a:spcAft>
                <a:spcPts val="0"/>
              </a:spcAft>
              <a:buClr>
                <a:schemeClr val="dk1"/>
              </a:buClr>
              <a:buSzPct val="126126"/>
              <a:buNone/>
            </a:pPr>
            <a:r>
              <a:rPr b="1" lang="de-DE" sz="2400" u="sng">
                <a:solidFill>
                  <a:schemeClr val="hlink"/>
                </a:solidFill>
                <a:hlinkClick r:id="rId6"/>
              </a:rPr>
              <a:t>https://www.brainbalancecenters.com/blog/strategies-for-managing-dyscalculia</a:t>
            </a:r>
            <a:endParaRPr b="1" sz="2400"/>
          </a:p>
          <a:p>
            <a:pPr indent="-50800" lvl="0" marL="228600" rtl="0" algn="l">
              <a:lnSpc>
                <a:spcPct val="90000"/>
              </a:lnSpc>
              <a:spcBef>
                <a:spcPts val="0"/>
              </a:spcBef>
              <a:spcAft>
                <a:spcPts val="0"/>
              </a:spcAft>
              <a:buClr>
                <a:schemeClr val="dk1"/>
              </a:buClr>
              <a:buSzPct val="126126"/>
              <a:buNone/>
            </a:pPr>
            <a:r>
              <a:t/>
            </a:r>
            <a:endParaRPr b="1" sz="2400"/>
          </a:p>
          <a:p>
            <a:pPr indent="-50800" lvl="0" marL="228600" rtl="0" algn="l">
              <a:lnSpc>
                <a:spcPct val="90000"/>
              </a:lnSpc>
              <a:spcBef>
                <a:spcPts val="0"/>
              </a:spcBef>
              <a:spcAft>
                <a:spcPts val="0"/>
              </a:spcAft>
              <a:buClr>
                <a:schemeClr val="dk1"/>
              </a:buClr>
              <a:buSzPct val="126126"/>
              <a:buNone/>
            </a:pPr>
            <a:r>
              <a:rPr b="1" lang="de-DE" sz="2400" u="sng">
                <a:solidFill>
                  <a:schemeClr val="hlink"/>
                </a:solidFill>
                <a:hlinkClick r:id="rId7"/>
              </a:rPr>
              <a:t>https://www.tts-group.co.uk/blog/2017/07/09/practical-strategies-help-children-dyscalculia.html?gad_source=1&amp;gclid=CjwKCAiA6KWvBhAREiwAFPZM7lX4ecdALxpunBUEcUSIDw3G1nwiT8C-IizEQ5TyJJyaLmyU0_RTMBoCbdkQAvD_BwE&amp;gclsrc=aw.ds</a:t>
            </a:r>
            <a:endParaRPr b="1" sz="2400"/>
          </a:p>
          <a:p>
            <a:pPr indent="-50800" lvl="0" marL="228600" rtl="0" algn="l">
              <a:lnSpc>
                <a:spcPct val="90000"/>
              </a:lnSpc>
              <a:spcBef>
                <a:spcPts val="0"/>
              </a:spcBef>
              <a:spcAft>
                <a:spcPts val="0"/>
              </a:spcAft>
              <a:buClr>
                <a:schemeClr val="dk1"/>
              </a:buClr>
              <a:buSzPct val="126126"/>
              <a:buNone/>
            </a:pPr>
            <a:r>
              <a:t/>
            </a:r>
            <a:endParaRPr b="1" sz="24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1"/>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de-DE">
                <a:solidFill>
                  <a:schemeClr val="lt1"/>
                </a:solidFill>
              </a:rPr>
              <a:t>Contact</a:t>
            </a:r>
            <a:endParaRPr>
              <a:solidFill>
                <a:schemeClr val="lt1"/>
              </a:solidFill>
            </a:endParaRPr>
          </a:p>
        </p:txBody>
      </p:sp>
      <p:sp>
        <p:nvSpPr>
          <p:cNvPr id="253" name="Google Shape;253;p11"/>
          <p:cNvSpPr/>
          <p:nvPr/>
        </p:nvSpPr>
        <p:spPr>
          <a:xfrm>
            <a:off x="3303325" y="2310456"/>
            <a:ext cx="4218410" cy="40006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0" i="0" lang="de-DE" sz="2000" u="none" cap="none" strike="noStrike">
                <a:solidFill>
                  <a:schemeClr val="dk1"/>
                </a:solidFill>
                <a:latin typeface="Calibri"/>
                <a:ea typeface="Calibri"/>
                <a:cs typeface="Calibri"/>
                <a:sym typeface="Calibri"/>
              </a:rPr>
              <a:t>Ramygalos99, Panevėžys, Lithuania </a:t>
            </a:r>
            <a:endParaRPr b="0" i="0" sz="2000" u="none" cap="none" strike="noStrike">
              <a:solidFill>
                <a:schemeClr val="dk1"/>
              </a:solidFill>
              <a:latin typeface="Calibri"/>
              <a:ea typeface="Calibri"/>
              <a:cs typeface="Calibri"/>
              <a:sym typeface="Calibri"/>
            </a:endParaRPr>
          </a:p>
        </p:txBody>
      </p:sp>
      <p:sp>
        <p:nvSpPr>
          <p:cNvPr id="254" name="Google Shape;254;p11"/>
          <p:cNvSpPr/>
          <p:nvPr/>
        </p:nvSpPr>
        <p:spPr>
          <a:xfrm>
            <a:off x="1121434" y="2682978"/>
            <a:ext cx="6598709" cy="2862282"/>
          </a:xfrm>
          <a:prstGeom prst="rect">
            <a:avLst/>
          </a:prstGeom>
          <a:noFill/>
          <a:ln>
            <a:noFill/>
          </a:ln>
        </p:spPr>
        <p:txBody>
          <a:bodyPr anchorCtr="0" anchor="ctr" bIns="45700" lIns="91425" spcFirstLastPara="1" rIns="91425" wrap="square" tIns="45700">
            <a:spAutoFit/>
          </a:bodyPr>
          <a:lstStyle/>
          <a:p>
            <a:pPr indent="0" lvl="0" marL="0" marR="0" rtl="0" algn="l">
              <a:lnSpc>
                <a:spcPct val="150000"/>
              </a:lnSpc>
              <a:spcBef>
                <a:spcPts val="0"/>
              </a:spcBef>
              <a:spcAft>
                <a:spcPts val="0"/>
              </a:spcAft>
              <a:buClr>
                <a:schemeClr val="dk1"/>
              </a:buClr>
              <a:buSzPts val="1800"/>
              <a:buFont typeface="Quattrocento Sans"/>
              <a:buNone/>
            </a:pPr>
            <a:r>
              <a:t/>
            </a:r>
            <a:endParaRPr b="0" i="0" sz="20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2000"/>
              <a:buFont typeface="Arial"/>
              <a:buNone/>
            </a:pPr>
            <a:r>
              <a:rPr b="0" i="0" lang="de-DE" sz="2000" u="none" cap="none" strike="noStrike">
                <a:solidFill>
                  <a:schemeClr val="dk1"/>
                </a:solidFill>
                <a:latin typeface="Calibri"/>
                <a:ea typeface="Calibri"/>
                <a:cs typeface="Calibri"/>
                <a:sym typeface="Calibri"/>
              </a:rPr>
              <a:t>Vice –principal  Kristina Žiedelienė </a:t>
            </a:r>
            <a:endParaRPr/>
          </a:p>
          <a:p>
            <a:pPr indent="0" lvl="0" marL="0" marR="0" rtl="0" algn="l">
              <a:lnSpc>
                <a:spcPct val="150000"/>
              </a:lnSpc>
              <a:spcBef>
                <a:spcPts val="0"/>
              </a:spcBef>
              <a:spcAft>
                <a:spcPts val="0"/>
              </a:spcAft>
              <a:buClr>
                <a:srgbClr val="000000"/>
              </a:buClr>
              <a:buSzPts val="2000"/>
              <a:buFont typeface="Arial"/>
              <a:buNone/>
            </a:pPr>
            <a:r>
              <a:rPr b="0" i="0" lang="de-DE" sz="2000" u="none" cap="none" strike="noStrike">
                <a:solidFill>
                  <a:schemeClr val="dk1"/>
                </a:solidFill>
                <a:latin typeface="Calibri"/>
                <a:ea typeface="Calibri"/>
                <a:cs typeface="Calibri"/>
                <a:sym typeface="Calibri"/>
              </a:rPr>
              <a:t>Primary school teacher Kristina Klimkevičienė  </a:t>
            </a:r>
            <a:endParaRPr b="0" i="0" sz="20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1200"/>
              <a:buFont typeface="Calibri"/>
              <a:buNone/>
            </a:pPr>
            <a:r>
              <a:t/>
            </a:r>
            <a:endParaRPr b="0" i="0" sz="20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1050"/>
              <a:buFont typeface="Calibri"/>
              <a:buNone/>
            </a:pPr>
            <a:r>
              <a:rPr b="0" i="0" lang="de-DE" sz="2000" u="none" cap="none" strike="noStrike">
                <a:solidFill>
                  <a:schemeClr val="dk1"/>
                </a:solidFill>
                <a:latin typeface="Calibri"/>
                <a:ea typeface="Calibri"/>
                <a:cs typeface="Calibri"/>
                <a:sym typeface="Calibri"/>
              </a:rPr>
              <a:t>+37061281206 </a:t>
            </a:r>
            <a:endParaRPr/>
          </a:p>
          <a:p>
            <a:pPr indent="0" lvl="0" marL="0" marR="0" rtl="0" algn="l">
              <a:lnSpc>
                <a:spcPct val="150000"/>
              </a:lnSpc>
              <a:spcBef>
                <a:spcPts val="0"/>
              </a:spcBef>
              <a:spcAft>
                <a:spcPts val="0"/>
              </a:spcAft>
              <a:buClr>
                <a:schemeClr val="dk1"/>
              </a:buClr>
              <a:buSzPts val="1050"/>
              <a:buFont typeface="Calibri"/>
              <a:buNone/>
            </a:pPr>
            <a:r>
              <a:rPr b="0" i="0" lang="de-DE" sz="2000" u="none" cap="none" strike="noStrike">
                <a:solidFill>
                  <a:schemeClr val="dk1"/>
                </a:solidFill>
                <a:latin typeface="Calibri"/>
                <a:ea typeface="Calibri"/>
                <a:cs typeface="Calibri"/>
                <a:sym typeface="Calibri"/>
              </a:rPr>
              <a:t>Ziedeliene@inbox.lt</a:t>
            </a:r>
            <a:endParaRPr b="0" i="0" sz="2000" u="none" cap="none" strike="noStrike">
              <a:solidFill>
                <a:schemeClr val="dk1"/>
              </a:solidFill>
              <a:latin typeface="Calibri"/>
              <a:ea typeface="Calibri"/>
              <a:cs typeface="Calibri"/>
              <a:sym typeface="Calibri"/>
            </a:endParaRPr>
          </a:p>
        </p:txBody>
      </p:sp>
      <p:pic>
        <p:nvPicPr>
          <p:cNvPr id="255" name="Google Shape;255;p11"/>
          <p:cNvPicPr preferRelativeResize="0"/>
          <p:nvPr/>
        </p:nvPicPr>
        <p:blipFill rotWithShape="1">
          <a:blip r:embed="rId3">
            <a:alphaModFix/>
          </a:blip>
          <a:srcRect b="0" l="0" r="0" t="0"/>
          <a:stretch/>
        </p:blipFill>
        <p:spPr>
          <a:xfrm>
            <a:off x="1260894" y="1615452"/>
            <a:ext cx="1383912" cy="1390008"/>
          </a:xfrm>
          <a:prstGeom prst="rect">
            <a:avLst/>
          </a:prstGeom>
          <a:noFill/>
          <a:ln>
            <a:noFill/>
          </a:ln>
        </p:spPr>
      </p:pic>
      <p:sp>
        <p:nvSpPr>
          <p:cNvPr id="256" name="Google Shape;256;p11"/>
          <p:cNvSpPr txBox="1"/>
          <p:nvPr/>
        </p:nvSpPr>
        <p:spPr>
          <a:xfrm>
            <a:off x="0" y="0"/>
            <a:ext cx="3000000" cy="81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a:t>https://x.com/TuhafAmaGercek/status/1790049439236690046?t=uG0azAFzBEsrudPxuUfRQA&amp;s=08</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2023-09-04T09:53:46Z</dcterms:created>
  <dc:creator>Helene Lindenthal</dc:creator>
</cp:coreProperties>
</file>