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6" roundtripDataSignature="AMtx7mg0NeBASKOjtUAHtzZ6gsPSTgkRB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20"/>
    <p:restoredTop sz="94660"/>
  </p:normalViewPr>
  <p:slideViewPr>
    <p:cSldViewPr snapToGrid="0">
      <p:cViewPr varScale="1">
        <p:scale>
          <a:sx n="107" d="100"/>
          <a:sy n="107" d="100"/>
        </p:scale>
        <p:origin x="71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 name="Google Shape;8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 name="Google Shape;9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5" name="Google Shape;10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1" name="Google Shape;12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 name="Google Shape;185;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4" name="Google Shape;22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0" name="Google Shape;23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7" name="Google Shape;23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4" name="Google Shape;24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0" name="Google Shape;25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45"/>
        <p:cNvGrpSpPr/>
        <p:nvPr/>
      </p:nvGrpSpPr>
      <p:grpSpPr>
        <a:xfrm>
          <a:off x="0" y="0"/>
          <a:ext cx="0" cy="0"/>
          <a:chOff x="0" y="0"/>
          <a:chExt cx="0" cy="0"/>
        </a:xfrm>
      </p:grpSpPr>
      <p:sp>
        <p:nvSpPr>
          <p:cNvPr id="46" name="Google Shape;46;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8" name="Google Shape;4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1"/>
        <p:cNvGrpSpPr/>
        <p:nvPr/>
      </p:nvGrpSpPr>
      <p:grpSpPr>
        <a:xfrm>
          <a:off x="0" y="0"/>
          <a:ext cx="0" cy="0"/>
          <a:chOff x="0" y="0"/>
          <a:chExt cx="0" cy="0"/>
        </a:xfrm>
      </p:grpSpPr>
      <p:sp>
        <p:nvSpPr>
          <p:cNvPr id="52" name="Google Shape;5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55"/>
        <p:cNvGrpSpPr/>
        <p:nvPr/>
      </p:nvGrpSpPr>
      <p:grpSpPr>
        <a:xfrm>
          <a:off x="0" y="0"/>
          <a:ext cx="0" cy="0"/>
          <a:chOff x="0" y="0"/>
          <a:chExt cx="0" cy="0"/>
        </a:xfrm>
      </p:grpSpPr>
      <p:sp>
        <p:nvSpPr>
          <p:cNvPr id="56" name="Google Shape;56;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2"/>
        <p:cNvGrpSpPr/>
        <p:nvPr/>
      </p:nvGrpSpPr>
      <p:grpSpPr>
        <a:xfrm>
          <a:off x="0" y="0"/>
          <a:ext cx="0" cy="0"/>
          <a:chOff x="0" y="0"/>
          <a:chExt cx="0" cy="0"/>
        </a:xfrm>
      </p:grpSpPr>
      <p:sp>
        <p:nvSpPr>
          <p:cNvPr id="63" name="Google Shape;63;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1"/>
          <p:cNvSpPr>
            <a:spLocks noGrp="1"/>
          </p:cNvSpPr>
          <p:nvPr>
            <p:ph type="pic" idx="2"/>
          </p:nvPr>
        </p:nvSpPr>
        <p:spPr>
          <a:xfrm>
            <a:off x="5183188" y="987425"/>
            <a:ext cx="6172200" cy="4873625"/>
          </a:xfrm>
          <a:prstGeom prst="rect">
            <a:avLst/>
          </a:prstGeom>
          <a:noFill/>
          <a:ln>
            <a:noFill/>
          </a:ln>
        </p:spPr>
      </p:sp>
      <p:sp>
        <p:nvSpPr>
          <p:cNvPr id="65" name="Google Shape;65;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69"/>
        <p:cNvGrpSpPr/>
        <p:nvPr/>
      </p:nvGrpSpPr>
      <p:grpSpPr>
        <a:xfrm>
          <a:off x="0" y="0"/>
          <a:ext cx="0" cy="0"/>
          <a:chOff x="0" y="0"/>
          <a:chExt cx="0" cy="0"/>
        </a:xfrm>
      </p:grpSpPr>
      <p:sp>
        <p:nvSpPr>
          <p:cNvPr id="70" name="Google Shape;70;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2"/>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5"/>
        <p:cNvGrpSpPr/>
        <p:nvPr/>
      </p:nvGrpSpPr>
      <p:grpSpPr>
        <a:xfrm>
          <a:off x="0" y="0"/>
          <a:ext cx="0" cy="0"/>
          <a:chOff x="0" y="0"/>
          <a:chExt cx="0" cy="0"/>
        </a:xfrm>
      </p:grpSpPr>
      <p:sp>
        <p:nvSpPr>
          <p:cNvPr id="76" name="Google Shape;76;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7;p1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12" name="Google Shape;12;p12"/>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 name="Google Shape;13;p12"/>
          <p:cNvPicPr preferRelativeResize="0"/>
          <p:nvPr/>
        </p:nvPicPr>
        <p:blipFill rotWithShape="1">
          <a:blip r:embed="rId12">
            <a:alphaModFix/>
          </a:blip>
          <a:srcRect/>
          <a:stretch/>
        </p:blipFill>
        <p:spPr>
          <a:xfrm>
            <a:off x="104945" y="6356350"/>
            <a:ext cx="1061484" cy="400384"/>
          </a:xfrm>
          <a:prstGeom prst="rect">
            <a:avLst/>
          </a:prstGeom>
          <a:noFill/>
          <a:ln>
            <a:noFill/>
          </a:ln>
        </p:spPr>
      </p:pic>
      <p:sp>
        <p:nvSpPr>
          <p:cNvPr id="14" name="Google Shape;14;p12"/>
          <p:cNvSpPr txBox="1"/>
          <p:nvPr/>
        </p:nvSpPr>
        <p:spPr>
          <a:xfrm>
            <a:off x="3588239" y="6306779"/>
            <a:ext cx="5015522" cy="567690"/>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ctr" rtl="0">
              <a:lnSpc>
                <a:spcPct val="100000"/>
              </a:lnSpc>
              <a:spcBef>
                <a:spcPts val="0"/>
              </a:spcBef>
              <a:spcAft>
                <a:spcPts val="0"/>
              </a:spcAft>
              <a:buClr>
                <a:schemeClr val="accent1"/>
              </a:buClr>
              <a:buSzPts val="900"/>
              <a:buFont typeface="Noto Sans Symbols"/>
              <a:buNone/>
            </a:pPr>
            <a:r>
              <a:rPr lang="de-DE" sz="900" b="0" i="0" dirty="0">
                <a:solidFill>
                  <a:schemeClr val="bg1"/>
                </a:solidFill>
                <a:effectLst/>
                <a:latin typeface="arial" panose="020B0604020202020204" pitchFamily="34" charset="0"/>
              </a:rPr>
              <a:t>Von der Europäischen Union finanziert. Die geäußerten Ansichten und Meinungen entsprechen jedoch ausschließlich denen des Autors bzw. der Autoren und spiegeln nicht zwingend die der Europäischen Union oder der Europäischen Exekutivagentur für Bildung und Kultur (EACEA) wider. </a:t>
            </a:r>
            <a:r>
              <a:rPr lang="de-DE" sz="900" b="0" i="0">
                <a:solidFill>
                  <a:schemeClr val="bg1"/>
                </a:solidFill>
                <a:effectLst/>
                <a:latin typeface="arial" panose="020B0604020202020204" pitchFamily="34" charset="0"/>
              </a:rPr>
              <a:t>Weder die Europäische Union noch die EACEA können dafür verantwortlich gemacht werden.</a:t>
            </a:r>
            <a:endParaRPr lang="de-DE" sz="1600" b="0" i="0" u="none" strike="noStrike" cap="none" dirty="0">
              <a:solidFill>
                <a:schemeClr val="bg1"/>
              </a:solidFill>
              <a:latin typeface="Calibri"/>
              <a:ea typeface="Calibri"/>
              <a:cs typeface="Calibri"/>
              <a:sym typeface="Calibri"/>
            </a:endParaRPr>
          </a:p>
        </p:txBody>
      </p:sp>
      <p:pic>
        <p:nvPicPr>
          <p:cNvPr id="15" name="Google Shape;15;p12"/>
          <p:cNvPicPr preferRelativeResize="0"/>
          <p:nvPr/>
        </p:nvPicPr>
        <p:blipFill rotWithShape="1">
          <a:blip r:embed="rId13">
            <a:alphaModFix/>
          </a:blip>
          <a:srcRect/>
          <a:stretch/>
        </p:blipFill>
        <p:spPr>
          <a:xfrm>
            <a:off x="10690874" y="6356350"/>
            <a:ext cx="1396181" cy="365126"/>
          </a:xfrm>
          <a:prstGeom prst="rect">
            <a:avLst/>
          </a:prstGeom>
          <a:noFill/>
          <a:ln>
            <a:noFill/>
          </a:ln>
        </p:spPr>
      </p:pic>
      <p:pic>
        <p:nvPicPr>
          <p:cNvPr id="16" name="Google Shape;16;p12"/>
          <p:cNvPicPr preferRelativeResize="0"/>
          <p:nvPr/>
        </p:nvPicPr>
        <p:blipFill rotWithShape="1">
          <a:blip r:embed="rId14">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files.eric.ed.gov/fulltext/EJ1166703.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books.google.lt/books?hl=lt&amp;lr=&amp;id=ww2aBQAAQBAJ&amp;oi=fnd&amp;pg=PP1&amp;dq=methods+teaching+dyscalculia&amp;ots=JYz9zhzLBY&amp;sig=FiRZB6bsid00XuZce0oo4CxA7WE&amp;redir_esc=y#v=onepage&amp;q=methods%20teaching%20dyscalculia&amp;f=false"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www.hrpub.org/" TargetMode="External"/><Relationship Id="rId7" Type="http://schemas.openxmlformats.org/officeDocument/2006/relationships/hyperlink" Target="https://www.tts-group.co.uk/blog/2017/07/09/practical-strategies-help-children-dyscalculia.html?gad_source=1&amp;gclid=CjwKCAiA6KWvBhAREiwAFPZM7lX4ecdALxpunBUEcUSIDw3G1nwiT8C-IizEQ5TyJJyaLmyU0_RTMBoCbdkQAvD_BwE&amp;gclsrc=aw.d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www.brainbalancecenters.com/blog/strategies-for-managing-dyscalculia" TargetMode="External"/><Relationship Id="rId5" Type="http://schemas.openxmlformats.org/officeDocument/2006/relationships/hyperlink" Target="https://teachercertification.com/dyscalculia-teaching-strategies/" TargetMode="External"/><Relationship Id="rId4" Type="http://schemas.openxmlformats.org/officeDocument/2006/relationships/hyperlink" Target="https://dsf.net.au/learning-difficulties/dyscalculia/supporting-people-with-dyscalculi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2"/>
          <p:cNvSpPr txBox="1">
            <a:spLocks noGrp="1"/>
          </p:cNvSpPr>
          <p:nvPr>
            <p:ph type="ctrTitle"/>
          </p:nvPr>
        </p:nvSpPr>
        <p:spPr>
          <a:xfrm>
            <a:off x="-17320" y="923329"/>
            <a:ext cx="12192000" cy="524257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C00000"/>
              </a:buClr>
              <a:buSzPts val="16364"/>
              <a:buFont typeface="Calibri"/>
              <a:buNone/>
            </a:pPr>
            <a:r>
              <a:rPr lang="de-DE" b="1" dirty="0" err="1">
                <a:solidFill>
                  <a:srgbClr val="C00000"/>
                </a:solidFill>
              </a:rPr>
              <a:t>Dyscalculia</a:t>
            </a:r>
            <a:br>
              <a:rPr lang="de-DE" dirty="0"/>
            </a:br>
            <a:br>
              <a:rPr lang="de-DE" dirty="0"/>
            </a:br>
            <a:r>
              <a:rPr lang="de-DE" b="1" dirty="0"/>
              <a:t>WP2: Dyskalkulie-Lehrplan und </a:t>
            </a:r>
            <a:br>
              <a:rPr lang="de-DE" b="1" dirty="0"/>
            </a:br>
            <a:r>
              <a:rPr lang="de-DE" b="1" dirty="0"/>
              <a:t>-Kursmaterial</a:t>
            </a:r>
            <a:br>
              <a:rPr lang="de-DE" b="1" dirty="0"/>
            </a:br>
            <a:br>
              <a:rPr lang="de-DE" dirty="0"/>
            </a:br>
            <a:r>
              <a:rPr lang="de-DE" sz="2800" dirty="0" err="1"/>
              <a:t>Panevėžio</a:t>
            </a:r>
            <a:r>
              <a:rPr lang="de-DE" sz="2800" dirty="0"/>
              <a:t> „</a:t>
            </a:r>
            <a:r>
              <a:rPr lang="de-DE" sz="2800" dirty="0" err="1"/>
              <a:t>Žemynos</a:t>
            </a:r>
            <a:r>
              <a:rPr lang="de-DE" sz="2800" dirty="0"/>
              <a:t>“ </a:t>
            </a:r>
            <a:r>
              <a:rPr lang="de-DE" sz="2800" dirty="0" err="1"/>
              <a:t>progimnazija</a:t>
            </a:r>
            <a:r>
              <a:rPr lang="de-DE" sz="2800" dirty="0"/>
              <a:t>  </a:t>
            </a:r>
            <a:br>
              <a:rPr lang="de-DE" sz="2200" dirty="0"/>
            </a:br>
            <a:br>
              <a:rPr lang="de-DE" sz="2200" dirty="0"/>
            </a:br>
            <a:endParaRPr sz="2200" dirty="0"/>
          </a:p>
        </p:txBody>
      </p:sp>
      <p:sp>
        <p:nvSpPr>
          <p:cNvPr id="86" name="Google Shape;86;p2"/>
          <p:cNvSpPr txBox="1"/>
          <p:nvPr/>
        </p:nvSpPr>
        <p:spPr>
          <a:xfrm>
            <a:off x="-1" y="-1"/>
            <a:ext cx="5465619" cy="8617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Change Your Perspective: It´s Just Dyscalculia</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Reference Number: 2022-1-TR01-KA220-SCH-000088738</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Duration: 31.12.2022-30.12.2024 (24 months)</a:t>
            </a:r>
            <a:endParaRPr sz="1600" b="0" i="0" u="none" strike="noStrike" cap="none">
              <a:solidFill>
                <a:schemeClr val="lt1"/>
              </a:solidFill>
              <a:latin typeface="Calibri"/>
              <a:ea typeface="Calibri"/>
              <a:cs typeface="Calibri"/>
              <a:sym typeface="Calibri"/>
            </a:endParaRPr>
          </a:p>
        </p:txBody>
      </p:sp>
      <p:sp>
        <p:nvSpPr>
          <p:cNvPr id="87" name="Google Shape;87;p2"/>
          <p:cNvSpPr txBox="1"/>
          <p:nvPr/>
        </p:nvSpPr>
        <p:spPr>
          <a:xfrm>
            <a:off x="6096000" y="0"/>
            <a:ext cx="5465619"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School Education ERASMUS+</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KA220-SCH-Cooperation partnerschips in school education</a:t>
            </a:r>
            <a:endParaRPr sz="1600" b="0" i="0" u="none" strike="noStrike" cap="none">
              <a:solidFill>
                <a:schemeClr val="lt1"/>
              </a:solidFill>
              <a:latin typeface="Calibri"/>
              <a:ea typeface="Calibri"/>
              <a:cs typeface="Calibri"/>
              <a:sym typeface="Calibri"/>
            </a:endParaRPr>
          </a:p>
        </p:txBody>
      </p:sp>
      <p:pic>
        <p:nvPicPr>
          <p:cNvPr id="88" name="Google Shape;88;p2"/>
          <p:cNvPicPr preferRelativeResize="0"/>
          <p:nvPr/>
        </p:nvPicPr>
        <p:blipFill rotWithShape="1">
          <a:blip r:embed="rId3">
            <a:alphaModFix/>
          </a:blip>
          <a:srcRect/>
          <a:stretch/>
        </p:blipFill>
        <p:spPr>
          <a:xfrm>
            <a:off x="8828809" y="4550583"/>
            <a:ext cx="1384088" cy="13840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3"/>
          <p:cNvSpPr txBox="1">
            <a:spLocks noGrp="1"/>
          </p:cNvSpPr>
          <p:nvPr>
            <p:ph type="ctrTitle"/>
          </p:nvPr>
        </p:nvSpPr>
        <p:spPr>
          <a:xfrm>
            <a:off x="-17320" y="1473375"/>
            <a:ext cx="12192000" cy="430397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ct val="303030"/>
              <a:buFont typeface="Calibri"/>
              <a:buNone/>
            </a:pPr>
            <a:r>
              <a:rPr lang="de-DE" b="1" dirty="0" err="1">
                <a:solidFill>
                  <a:srgbClr val="C00000"/>
                </a:solidFill>
              </a:rPr>
              <a:t>Dyscalculia</a:t>
            </a:r>
            <a:br>
              <a:rPr lang="de-DE" dirty="0"/>
            </a:br>
            <a:br>
              <a:rPr lang="de-DE" dirty="0"/>
            </a:br>
            <a:br>
              <a:rPr lang="de-DE" b="1" dirty="0"/>
            </a:br>
            <a:r>
              <a:rPr lang="de-DE" b="1" dirty="0"/>
              <a:t>Modul 3: Lehrmethoden und -techniken für die Ausbildung von Schüler*innen mit unterschiedlichen Lernniveaus</a:t>
            </a:r>
            <a:br>
              <a:rPr lang="de-DE" b="1" dirty="0"/>
            </a:br>
            <a:br>
              <a:rPr lang="de-DE" dirty="0"/>
            </a:br>
            <a:r>
              <a:rPr lang="de-DE" sz="2200" dirty="0" err="1"/>
              <a:t>Panevėžio</a:t>
            </a:r>
            <a:r>
              <a:rPr lang="de-DE" sz="2200" dirty="0"/>
              <a:t> „</a:t>
            </a:r>
            <a:r>
              <a:rPr lang="de-DE" sz="2200" dirty="0" err="1"/>
              <a:t>Žemynos</a:t>
            </a:r>
            <a:r>
              <a:rPr lang="de-DE" sz="2200" dirty="0"/>
              <a:t>“ </a:t>
            </a:r>
            <a:r>
              <a:rPr lang="de-DE" sz="2200" dirty="0" err="1"/>
              <a:t>progimnazija</a:t>
            </a:r>
            <a:r>
              <a:rPr lang="de-DE" sz="2200" dirty="0"/>
              <a:t> </a:t>
            </a:r>
            <a:endParaRPr sz="2200" dirty="0"/>
          </a:p>
        </p:txBody>
      </p:sp>
      <p:sp>
        <p:nvSpPr>
          <p:cNvPr id="94" name="Google Shape;94;p3"/>
          <p:cNvSpPr txBox="1"/>
          <p:nvPr/>
        </p:nvSpPr>
        <p:spPr>
          <a:xfrm>
            <a:off x="-1" y="-1"/>
            <a:ext cx="5465619" cy="8617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Change Your Perspective: It´s Just Dyscalculia</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Reference Number: 2022-1-TR01-KA220-SCH-000088738</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Duration: 31.12.2022-30.12.2024 (24 months)</a:t>
            </a:r>
            <a:endParaRPr sz="1600" b="0" i="0" u="none" strike="noStrike" cap="none">
              <a:solidFill>
                <a:schemeClr val="lt1"/>
              </a:solidFill>
              <a:latin typeface="Calibri"/>
              <a:ea typeface="Calibri"/>
              <a:cs typeface="Calibri"/>
              <a:sym typeface="Calibri"/>
            </a:endParaRPr>
          </a:p>
        </p:txBody>
      </p:sp>
      <p:sp>
        <p:nvSpPr>
          <p:cNvPr id="95" name="Google Shape;95;p3"/>
          <p:cNvSpPr txBox="1"/>
          <p:nvPr/>
        </p:nvSpPr>
        <p:spPr>
          <a:xfrm>
            <a:off x="6096000" y="0"/>
            <a:ext cx="5465619"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School Education ERASMUS+</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KA220-SCH-Cooperation partnerschips in school education</a:t>
            </a:r>
            <a:endParaRPr sz="1600" b="0" i="0" u="none" strike="noStrike" cap="none">
              <a:solidFill>
                <a:schemeClr val="lt1"/>
              </a:solidFill>
              <a:latin typeface="Calibri"/>
              <a:ea typeface="Calibri"/>
              <a:cs typeface="Calibri"/>
              <a:sym typeface="Calibri"/>
            </a:endParaRPr>
          </a:p>
        </p:txBody>
      </p:sp>
      <p:pic>
        <p:nvPicPr>
          <p:cNvPr id="96" name="Google Shape;96;p3"/>
          <p:cNvPicPr preferRelativeResize="0"/>
          <p:nvPr/>
        </p:nvPicPr>
        <p:blipFill rotWithShape="1">
          <a:blip r:embed="rId3">
            <a:alphaModFix/>
          </a:blip>
          <a:srcRect/>
          <a:stretch/>
        </p:blipFill>
        <p:spPr>
          <a:xfrm>
            <a:off x="8507971" y="4780909"/>
            <a:ext cx="1383912" cy="139000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4"/>
          <p:cNvSpPr txBox="1">
            <a:spLocks noGrp="1"/>
          </p:cNvSpPr>
          <p:nvPr>
            <p:ph type="title"/>
          </p:nvPr>
        </p:nvSpPr>
        <p:spPr>
          <a:xfrm>
            <a:off x="726056" y="166718"/>
            <a:ext cx="10515600" cy="558204"/>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200"/>
              <a:buFont typeface="Calibri"/>
              <a:buNone/>
            </a:pPr>
            <a:r>
              <a:rPr lang="de-DE" sz="2000" b="1" dirty="0">
                <a:solidFill>
                  <a:schemeClr val="lt1"/>
                </a:solidFill>
              </a:rPr>
              <a:t>Modul 3: Lehrmethoden und -techniken für die Ausbildung von Schüler*innen mit unterschiedlichen Lernniveaus</a:t>
            </a:r>
            <a:endParaRPr sz="2000" b="1" dirty="0">
              <a:solidFill>
                <a:schemeClr val="lt1"/>
              </a:solidFill>
            </a:endParaRPr>
          </a:p>
        </p:txBody>
      </p:sp>
      <p:sp>
        <p:nvSpPr>
          <p:cNvPr id="102" name="Google Shape;102;p4"/>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14350" lvl="0" indent="-514350" algn="l" rtl="0">
              <a:lnSpc>
                <a:spcPct val="150000"/>
              </a:lnSpc>
              <a:spcBef>
                <a:spcPts val="0"/>
              </a:spcBef>
              <a:spcAft>
                <a:spcPts val="0"/>
              </a:spcAft>
              <a:buClr>
                <a:schemeClr val="dk1"/>
              </a:buClr>
              <a:buSzPts val="2800"/>
              <a:buFont typeface="Calibri"/>
              <a:buAutoNum type="arabicPeriod"/>
            </a:pPr>
            <a:r>
              <a:rPr lang="de-DE" sz="2800" dirty="0"/>
              <a:t>Einführung in das Modul</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de-DE" dirty="0"/>
              <a:t>Inhalt des Moduls</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de-DE" sz="2800" dirty="0"/>
              <a:t>Link zu zusätzlichem Text</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de-DE" dirty="0"/>
              <a:t>Link zu zusätzlichem Video</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de-DE" sz="2800" dirty="0"/>
              <a:t>Quiz</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de-DE" dirty="0"/>
              <a:t>Quellen</a:t>
            </a:r>
            <a:endParaRPr dirty="0"/>
          </a:p>
          <a:p>
            <a:pPr marL="0" lvl="0" indent="0" algn="l" rtl="0">
              <a:lnSpc>
                <a:spcPct val="150000"/>
              </a:lnSpc>
              <a:spcBef>
                <a:spcPts val="10"/>
              </a:spcBef>
              <a:spcAft>
                <a:spcPts val="0"/>
              </a:spcAft>
              <a:buClr>
                <a:schemeClr val="dk1"/>
              </a:buClr>
              <a:buSzPts val="2800"/>
              <a:buNone/>
            </a:pPr>
            <a:endParaRPr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5"/>
          <p:cNvSpPr txBox="1">
            <a:spLocks noGrp="1"/>
          </p:cNvSpPr>
          <p:nvPr>
            <p:ph type="title"/>
          </p:nvPr>
        </p:nvSpPr>
        <p:spPr>
          <a:xfrm>
            <a:off x="155275" y="0"/>
            <a:ext cx="10955548" cy="83964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Font typeface="Calibri"/>
              <a:buNone/>
            </a:pPr>
            <a:r>
              <a:rPr lang="de-DE" sz="2000" dirty="0">
                <a:solidFill>
                  <a:schemeClr val="lt1"/>
                </a:solidFill>
              </a:rPr>
              <a:t>Modul 3: Lehrmethoden und -techniken für die Ausbildung von Schüler*innen mit unterschiedlichen Lernniveaus</a:t>
            </a:r>
            <a:br>
              <a:rPr lang="de-DE" sz="2000" b="1" dirty="0">
                <a:solidFill>
                  <a:schemeClr val="lt1"/>
                </a:solidFill>
              </a:rPr>
            </a:br>
            <a:r>
              <a:rPr lang="de-DE" sz="2000" dirty="0">
                <a:solidFill>
                  <a:schemeClr val="lt1"/>
                </a:solidFill>
              </a:rPr>
              <a:t>1. </a:t>
            </a:r>
            <a:r>
              <a:rPr lang="de-DE" sz="2000" dirty="0" err="1">
                <a:solidFill>
                  <a:schemeClr val="lt1"/>
                </a:solidFill>
              </a:rPr>
              <a:t>Introduction</a:t>
            </a:r>
            <a:r>
              <a:rPr lang="de-DE" sz="2000" dirty="0">
                <a:solidFill>
                  <a:schemeClr val="lt1"/>
                </a:solidFill>
              </a:rPr>
              <a:t> </a:t>
            </a:r>
            <a:r>
              <a:rPr lang="de-DE" sz="2000" dirty="0" err="1">
                <a:solidFill>
                  <a:schemeClr val="lt1"/>
                </a:solidFill>
              </a:rPr>
              <a:t>of</a:t>
            </a:r>
            <a:r>
              <a:rPr lang="de-DE" sz="2000" dirty="0">
                <a:solidFill>
                  <a:schemeClr val="lt1"/>
                </a:solidFill>
              </a:rPr>
              <a:t> </a:t>
            </a:r>
            <a:r>
              <a:rPr lang="de-DE" sz="2000" dirty="0" err="1">
                <a:solidFill>
                  <a:schemeClr val="lt1"/>
                </a:solidFill>
              </a:rPr>
              <a:t>the</a:t>
            </a:r>
            <a:r>
              <a:rPr lang="de-DE" sz="2000" dirty="0">
                <a:solidFill>
                  <a:schemeClr val="lt1"/>
                </a:solidFill>
              </a:rPr>
              <a:t> Module</a:t>
            </a:r>
            <a:endParaRPr sz="2000" b="1" dirty="0">
              <a:solidFill>
                <a:schemeClr val="lt1"/>
              </a:solidFill>
            </a:endParaRPr>
          </a:p>
        </p:txBody>
      </p:sp>
      <p:sp>
        <p:nvSpPr>
          <p:cNvPr id="108" name="Google Shape;108;p5"/>
          <p:cNvSpPr txBox="1">
            <a:spLocks noGrp="1"/>
          </p:cNvSpPr>
          <p:nvPr>
            <p:ph type="body" idx="1"/>
          </p:nvPr>
        </p:nvSpPr>
        <p:spPr>
          <a:xfrm>
            <a:off x="838200" y="1558559"/>
            <a:ext cx="5257799" cy="4204678"/>
          </a:xfrm>
          <a:prstGeom prst="rect">
            <a:avLst/>
          </a:prstGeom>
          <a:noFill/>
          <a:ln>
            <a:noFill/>
          </a:ln>
        </p:spPr>
        <p:txBody>
          <a:bodyPr spcFirstLastPara="1" wrap="square" lIns="91425" tIns="45700" rIns="91425" bIns="45700" anchor="t" anchorCtr="0">
            <a:normAutofit fontScale="55000" lnSpcReduction="20000"/>
          </a:bodyPr>
          <a:lstStyle/>
          <a:p>
            <a:pPr marL="0" lvl="0" indent="0" algn="just" rtl="0">
              <a:lnSpc>
                <a:spcPct val="150000"/>
              </a:lnSpc>
              <a:spcBef>
                <a:spcPts val="0"/>
              </a:spcBef>
              <a:spcAft>
                <a:spcPts val="0"/>
              </a:spcAft>
              <a:buClr>
                <a:schemeClr val="dk1"/>
              </a:buClr>
              <a:buSzPct val="88154"/>
              <a:buNone/>
            </a:pPr>
            <a:r>
              <a:rPr lang="de-DE" dirty="0"/>
              <a:t>"Modul 3: Lehrmethoden und -techniken für die Ausbildung von Schüler*innen mit unterschiedlichen Lernniveaus" befasst sich mit Aktivitäten, die für den Unterricht von </a:t>
            </a:r>
            <a:r>
              <a:rPr lang="de-DE" dirty="0" err="1"/>
              <a:t>dyskalkulischen</a:t>
            </a:r>
            <a:r>
              <a:rPr lang="de-DE" dirty="0"/>
              <a:t> Schüler*innen nützlich sein können. Sie erhalten einen Überblick über die erforderlichen Lehr- und Fachkompetenzen und darüber, wie Sie </a:t>
            </a:r>
            <a:r>
              <a:rPr lang="de-DE" dirty="0" err="1"/>
              <a:t>dyskalkulische</a:t>
            </a:r>
            <a:r>
              <a:rPr lang="de-DE" dirty="0"/>
              <a:t> Schüler*innen unterrichten können. Es werden methodische Kompetenzen vorgestellt, um verschiedene Ansätze und Praktiken, Aktivitätsbeispiele, Lehrmethoden und Techniken für den Unterricht von Schüler*innen mit unterschiedlichen Lernniveaus zu nutzen. Schließlich wird in Modul 3 skizziert, wie </a:t>
            </a:r>
            <a:r>
              <a:rPr lang="de-DE" dirty="0" err="1"/>
              <a:t>Pädagog</a:t>
            </a:r>
            <a:r>
              <a:rPr lang="de-DE" dirty="0"/>
              <a:t>*innen ihre Fähigkeiten langfristig ausbauen können.</a:t>
            </a:r>
            <a:endParaRPr sz="3300" dirty="0"/>
          </a:p>
        </p:txBody>
      </p:sp>
      <p:pic>
        <p:nvPicPr>
          <p:cNvPr id="109" name="Google Shape;109;p5"/>
          <p:cNvPicPr preferRelativeResize="0"/>
          <p:nvPr/>
        </p:nvPicPr>
        <p:blipFill rotWithShape="1">
          <a:blip r:embed="rId3">
            <a:alphaModFix/>
          </a:blip>
          <a:srcRect/>
          <a:stretch/>
        </p:blipFill>
        <p:spPr>
          <a:xfrm>
            <a:off x="6370738" y="1827424"/>
            <a:ext cx="5589071" cy="2484517"/>
          </a:xfrm>
          <a:prstGeom prst="rect">
            <a:avLst/>
          </a:prstGeom>
          <a:noFill/>
          <a:ln>
            <a:noFill/>
          </a:ln>
        </p:spPr>
      </p:pic>
      <p:sp>
        <p:nvSpPr>
          <p:cNvPr id="110" name="Google Shape;110;p5"/>
          <p:cNvSpPr txBox="1">
            <a:spLocks noGrp="1"/>
          </p:cNvSpPr>
          <p:nvPr>
            <p:ph type="body" idx="2"/>
          </p:nvPr>
        </p:nvSpPr>
        <p:spPr>
          <a:xfrm>
            <a:off x="6370738" y="4404219"/>
            <a:ext cx="3247940" cy="192947"/>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90000"/>
              </a:lnSpc>
              <a:spcBef>
                <a:spcPts val="0"/>
              </a:spcBef>
              <a:spcAft>
                <a:spcPts val="0"/>
              </a:spcAft>
              <a:buClr>
                <a:schemeClr val="dk1"/>
              </a:buClr>
              <a:buSzPct val="172043"/>
              <a:buNone/>
            </a:pPr>
            <a:r>
              <a:rPr lang="de-DE" sz="1200"/>
              <a:t>https://pixabay.com/images/search/competence/</a:t>
            </a: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4"/>
          <p:cNvSpPr txBox="1">
            <a:spLocks noGrp="1"/>
          </p:cNvSpPr>
          <p:nvPr>
            <p:ph type="title"/>
          </p:nvPr>
        </p:nvSpPr>
        <p:spPr>
          <a:xfrm>
            <a:off x="301925" y="353682"/>
            <a:ext cx="10601864" cy="5693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de-DE" sz="2000" dirty="0">
                <a:solidFill>
                  <a:schemeClr val="lt1"/>
                </a:solidFill>
              </a:rPr>
              <a:t>Modul 3: Lehrmethoden und -techniken für die Ausbildung von Schüler*innen mit unterschiedlichen Lernniveaus</a:t>
            </a:r>
            <a:br>
              <a:rPr lang="de-DE" sz="2000" dirty="0">
                <a:solidFill>
                  <a:schemeClr val="lt1"/>
                </a:solidFill>
              </a:rPr>
            </a:br>
            <a:r>
              <a:rPr lang="de-DE" sz="2000" dirty="0">
                <a:solidFill>
                  <a:schemeClr val="lt1"/>
                </a:solidFill>
              </a:rPr>
              <a:t>2. Strategien zur Überwindung von Dyskalkulie </a:t>
            </a:r>
            <a:br>
              <a:rPr lang="de-DE" sz="2500" dirty="0">
                <a:solidFill>
                  <a:schemeClr val="lt1"/>
                </a:solidFill>
              </a:rPr>
            </a:br>
            <a:endParaRPr sz="2500" dirty="0">
              <a:solidFill>
                <a:schemeClr val="lt1"/>
              </a:solidFill>
            </a:endParaRPr>
          </a:p>
        </p:txBody>
      </p:sp>
      <p:sp>
        <p:nvSpPr>
          <p:cNvPr id="116" name="Google Shape;116;p24"/>
          <p:cNvSpPr txBox="1">
            <a:spLocks noGrp="1"/>
          </p:cNvSpPr>
          <p:nvPr>
            <p:ph type="body" idx="1"/>
          </p:nvPr>
        </p:nvSpPr>
        <p:spPr>
          <a:xfrm>
            <a:off x="388189" y="1440611"/>
            <a:ext cx="5788323" cy="4157932"/>
          </a:xfrm>
          <a:prstGeom prst="rect">
            <a:avLst/>
          </a:prstGeom>
          <a:noFill/>
          <a:ln>
            <a:noFill/>
          </a:ln>
        </p:spPr>
        <p:txBody>
          <a:bodyPr spcFirstLastPara="1" wrap="square" lIns="91425" tIns="45700" rIns="91425" bIns="45700" anchor="t" anchorCtr="0">
            <a:normAutofit fontScale="85000" lnSpcReduction="20000"/>
          </a:bodyPr>
          <a:lstStyle/>
          <a:p>
            <a:pPr marL="114300" lvl="0" indent="0" algn="l" rtl="0">
              <a:lnSpc>
                <a:spcPct val="150000"/>
              </a:lnSpc>
              <a:spcBef>
                <a:spcPts val="1000"/>
              </a:spcBef>
              <a:spcAft>
                <a:spcPts val="0"/>
              </a:spcAft>
              <a:buSzPct val="97297"/>
              <a:buNone/>
            </a:pPr>
            <a:r>
              <a:rPr lang="de-DE" sz="2000" dirty="0"/>
              <a:t>Sonderschullehrende müssen über folgende Fähigkeiten verfügen:</a:t>
            </a:r>
            <a:endParaRPr dirty="0"/>
          </a:p>
          <a:p>
            <a:pPr marL="457200" lvl="0" indent="-342900" algn="l" rtl="0">
              <a:lnSpc>
                <a:spcPct val="150000"/>
              </a:lnSpc>
              <a:spcBef>
                <a:spcPts val="1000"/>
              </a:spcBef>
              <a:spcAft>
                <a:spcPts val="0"/>
              </a:spcAft>
              <a:buSzPct val="97297"/>
              <a:buChar char="•"/>
            </a:pPr>
            <a:r>
              <a:rPr lang="de-DE" sz="2000" dirty="0"/>
              <a:t>eine Reihe von Aufgaben erfüllen, die für die Arbeit in diesem Bereich spezifisch sind;</a:t>
            </a:r>
          </a:p>
          <a:p>
            <a:pPr marL="457200" lvl="0" indent="-342900" algn="l" rtl="0">
              <a:lnSpc>
                <a:spcPct val="150000"/>
              </a:lnSpc>
              <a:spcBef>
                <a:spcPts val="1000"/>
              </a:spcBef>
              <a:spcAft>
                <a:spcPts val="0"/>
              </a:spcAft>
              <a:buSzPct val="97297"/>
              <a:buChar char="•"/>
            </a:pPr>
            <a:r>
              <a:rPr lang="de-DE" sz="2000" dirty="0"/>
              <a:t>Unterrichtspläne für eine Vielzahl von Schüler*innen mit individuellen Anforderungen entwickeln;</a:t>
            </a:r>
          </a:p>
          <a:p>
            <a:pPr marL="457200" lvl="0" indent="-342900" algn="l" rtl="0">
              <a:lnSpc>
                <a:spcPct val="150000"/>
              </a:lnSpc>
              <a:spcBef>
                <a:spcPts val="1000"/>
              </a:spcBef>
              <a:spcAft>
                <a:spcPts val="0"/>
              </a:spcAft>
              <a:buSzPct val="97297"/>
              <a:buChar char="•"/>
            </a:pPr>
            <a:r>
              <a:rPr lang="de-DE" sz="2000" dirty="0"/>
              <a:t>den Lehrplan der Schule an die Bedürfnisse der einzelnen Schüler*innen anpassen;</a:t>
            </a:r>
          </a:p>
          <a:p>
            <a:pPr marL="457200" lvl="0" indent="-342900" algn="l" rtl="0">
              <a:lnSpc>
                <a:spcPct val="150000"/>
              </a:lnSpc>
              <a:spcBef>
                <a:spcPts val="1000"/>
              </a:spcBef>
              <a:spcAft>
                <a:spcPts val="0"/>
              </a:spcAft>
              <a:buSzPct val="97297"/>
              <a:buChar char="•"/>
            </a:pPr>
            <a:r>
              <a:rPr lang="de-DE" sz="2000" dirty="0"/>
              <a:t>andere Lehrende und Eltern über Erziehungstechniken außerhalb des eigenen Unterrichts informieren.</a:t>
            </a:r>
            <a:endParaRPr dirty="0"/>
          </a:p>
        </p:txBody>
      </p:sp>
      <p:pic>
        <p:nvPicPr>
          <p:cNvPr id="117" name="Google Shape;117;p24" descr="Blackboard and yellow chairs in a classroom"/>
          <p:cNvPicPr preferRelativeResize="0"/>
          <p:nvPr/>
        </p:nvPicPr>
        <p:blipFill rotWithShape="1">
          <a:blip r:embed="rId3">
            <a:alphaModFix/>
          </a:blip>
          <a:srcRect/>
          <a:stretch/>
        </p:blipFill>
        <p:spPr>
          <a:xfrm flipH="1">
            <a:off x="6980494" y="1863306"/>
            <a:ext cx="5000697" cy="3131387"/>
          </a:xfrm>
          <a:prstGeom prst="rect">
            <a:avLst/>
          </a:prstGeom>
          <a:noFill/>
          <a:ln>
            <a:noFill/>
          </a:ln>
        </p:spPr>
      </p:pic>
      <p:sp>
        <p:nvSpPr>
          <p:cNvPr id="118" name="Google Shape;118;p24"/>
          <p:cNvSpPr txBox="1"/>
          <p:nvPr/>
        </p:nvSpPr>
        <p:spPr>
          <a:xfrm>
            <a:off x="7068065" y="5115697"/>
            <a:ext cx="5611129" cy="1846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600" b="0" i="0" u="none" strike="noStrike" cap="none">
                <a:solidFill>
                  <a:srgbClr val="000000"/>
                </a:solidFill>
                <a:latin typeface="Arial"/>
                <a:ea typeface="Arial"/>
                <a:cs typeface="Arial"/>
                <a:sym typeface="Arial"/>
              </a:rPr>
              <a:t>https://pixabay.com/photos/search/</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6"/>
          <p:cNvSpPr txBox="1">
            <a:spLocks noGrp="1"/>
          </p:cNvSpPr>
          <p:nvPr>
            <p:ph type="title"/>
          </p:nvPr>
        </p:nvSpPr>
        <p:spPr>
          <a:xfrm>
            <a:off x="258792" y="40144"/>
            <a:ext cx="11095008"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Font typeface="Calibri"/>
              <a:buNone/>
            </a:pPr>
            <a:r>
              <a:rPr lang="de-DE" sz="2000" dirty="0">
                <a:solidFill>
                  <a:schemeClr val="lt1"/>
                </a:solidFill>
              </a:rPr>
              <a:t>Modul 3: Lehrmethoden und -techniken für die Ausbildung von Schüler*innen mit unterschiedlichen Lernniveaus</a:t>
            </a:r>
            <a:br>
              <a:rPr lang="de-DE" sz="2000" dirty="0">
                <a:solidFill>
                  <a:schemeClr val="lt1"/>
                </a:solidFill>
              </a:rPr>
            </a:br>
            <a:r>
              <a:rPr lang="de-DE" sz="2000" dirty="0">
                <a:solidFill>
                  <a:schemeClr val="lt1"/>
                </a:solidFill>
              </a:rPr>
              <a:t>2. Strategien zur Überwindung von Dyskalkulie</a:t>
            </a:r>
            <a:endParaRPr sz="2000" b="1" dirty="0">
              <a:solidFill>
                <a:schemeClr val="lt1"/>
              </a:solidFill>
            </a:endParaRPr>
          </a:p>
        </p:txBody>
      </p:sp>
      <p:sp>
        <p:nvSpPr>
          <p:cNvPr id="124" name="Google Shape;124;p6"/>
          <p:cNvSpPr txBox="1"/>
          <p:nvPr/>
        </p:nvSpPr>
        <p:spPr>
          <a:xfrm>
            <a:off x="258792" y="1252603"/>
            <a:ext cx="4837994" cy="378561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b="0" i="0" u="none" strike="noStrike" cap="none" dirty="0">
                <a:solidFill>
                  <a:srgbClr val="000000"/>
                </a:solidFill>
                <a:latin typeface="Calibri"/>
                <a:ea typeface="Calibri"/>
                <a:cs typeface="Calibri"/>
                <a:sym typeface="Calibri"/>
              </a:rPr>
              <a:t>Lehrende, die mit </a:t>
            </a:r>
            <a:r>
              <a:rPr lang="de-DE" sz="2400" b="0" i="0" u="none" strike="noStrike" cap="none" dirty="0" err="1">
                <a:solidFill>
                  <a:srgbClr val="000000"/>
                </a:solidFill>
                <a:latin typeface="Calibri"/>
                <a:ea typeface="Calibri"/>
                <a:cs typeface="Calibri"/>
                <a:sym typeface="Calibri"/>
              </a:rPr>
              <a:t>dyskalkulischen</a:t>
            </a:r>
            <a:r>
              <a:rPr lang="de-DE" sz="2400" b="0" i="0" u="none" strike="noStrike" cap="none" dirty="0">
                <a:solidFill>
                  <a:srgbClr val="000000"/>
                </a:solidFill>
                <a:latin typeface="Calibri"/>
                <a:ea typeface="Calibri"/>
                <a:cs typeface="Calibri"/>
                <a:sym typeface="Calibri"/>
              </a:rPr>
              <a:t> Schüler*innen arbeiten, sollten multisensorische Lehrtechniken anwenden, die sehr effektiv sein können, da sie mehrere Sinne (Sehen, Hören, Tasten und Bewegung) einsetzen, um den Schüler*innen beim Lernen und Erinnern von Informationen zu helfen.</a:t>
            </a:r>
            <a:endParaRPr sz="2800" b="0" i="0" u="none" strike="noStrike" cap="none" dirty="0">
              <a:solidFill>
                <a:srgbClr val="000000"/>
              </a:solidFill>
              <a:latin typeface="Arial"/>
              <a:ea typeface="Arial"/>
              <a:cs typeface="Arial"/>
              <a:sym typeface="Arial"/>
            </a:endParaRPr>
          </a:p>
        </p:txBody>
      </p:sp>
      <p:pic>
        <p:nvPicPr>
          <p:cNvPr id="125" name="Google Shape;125;p6"/>
          <p:cNvPicPr preferRelativeResize="0"/>
          <p:nvPr/>
        </p:nvPicPr>
        <p:blipFill rotWithShape="1">
          <a:blip r:embed="rId3">
            <a:alphaModFix/>
          </a:blip>
          <a:srcRect/>
          <a:stretch/>
        </p:blipFill>
        <p:spPr>
          <a:xfrm>
            <a:off x="5332827" y="1384183"/>
            <a:ext cx="6251669" cy="3271707"/>
          </a:xfrm>
          <a:prstGeom prst="rect">
            <a:avLst/>
          </a:prstGeom>
          <a:noFill/>
          <a:ln>
            <a:noFill/>
          </a:ln>
        </p:spPr>
      </p:pic>
      <p:sp>
        <p:nvSpPr>
          <p:cNvPr id="126" name="Google Shape;126;p6"/>
          <p:cNvSpPr txBox="1"/>
          <p:nvPr/>
        </p:nvSpPr>
        <p:spPr>
          <a:xfrm>
            <a:off x="5332828" y="4966283"/>
            <a:ext cx="5395992"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https://www.thedyslexiaclassroom.com/blog/multi-sensory-instruction-moving-beyond-the-sand-tray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5"/>
          <p:cNvSpPr txBox="1">
            <a:spLocks noGrp="1"/>
          </p:cNvSpPr>
          <p:nvPr>
            <p:ph type="title"/>
          </p:nvPr>
        </p:nvSpPr>
        <p:spPr>
          <a:xfrm>
            <a:off x="155275" y="31253"/>
            <a:ext cx="11198525" cy="87560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de-DE" sz="2000" dirty="0">
                <a:solidFill>
                  <a:schemeClr val="lt1"/>
                </a:solidFill>
              </a:rPr>
              <a:t>Modul 3: Lehrmethoden und -techniken für die Ausbildung von Schüler*innen mit unterschiedlichen Lernniveaus</a:t>
            </a:r>
            <a:br>
              <a:rPr lang="de-DE" sz="2000" dirty="0">
                <a:solidFill>
                  <a:schemeClr val="lt1"/>
                </a:solidFill>
              </a:rPr>
            </a:br>
            <a:r>
              <a:rPr lang="de-DE" sz="2000" dirty="0">
                <a:solidFill>
                  <a:schemeClr val="lt1"/>
                </a:solidFill>
              </a:rPr>
              <a:t>2. Strategien zur Überwindung von Dyskalkulie</a:t>
            </a:r>
            <a:endParaRPr sz="2000" dirty="0">
              <a:solidFill>
                <a:schemeClr val="lt1"/>
              </a:solidFill>
            </a:endParaRPr>
          </a:p>
        </p:txBody>
      </p:sp>
      <p:sp>
        <p:nvSpPr>
          <p:cNvPr id="132" name="Google Shape;132;p25"/>
          <p:cNvSpPr txBox="1">
            <a:spLocks noGrp="1"/>
          </p:cNvSpPr>
          <p:nvPr>
            <p:ph type="body" idx="1"/>
          </p:nvPr>
        </p:nvSpPr>
        <p:spPr>
          <a:xfrm>
            <a:off x="257228" y="1262500"/>
            <a:ext cx="5651866" cy="5017529"/>
          </a:xfrm>
          <a:prstGeom prst="rect">
            <a:avLst/>
          </a:prstGeom>
          <a:noFill/>
          <a:ln>
            <a:noFill/>
          </a:ln>
        </p:spPr>
        <p:txBody>
          <a:bodyPr spcFirstLastPara="1" wrap="square" lIns="91425" tIns="45700" rIns="91425" bIns="45700" anchor="t" anchorCtr="0">
            <a:normAutofit fontScale="92500" lnSpcReduction="10000"/>
          </a:bodyPr>
          <a:lstStyle/>
          <a:p>
            <a:pPr marL="114300" lvl="0" indent="0" algn="l" rtl="0">
              <a:lnSpc>
                <a:spcPct val="150000"/>
              </a:lnSpc>
              <a:spcBef>
                <a:spcPts val="1000"/>
              </a:spcBef>
              <a:spcAft>
                <a:spcPts val="0"/>
              </a:spcAft>
              <a:buSzPts val="1800"/>
              <a:buNone/>
            </a:pPr>
            <a:r>
              <a:rPr lang="de-DE" sz="2400" dirty="0">
                <a:latin typeface="Calibri"/>
                <a:ea typeface="Calibri"/>
                <a:cs typeface="Calibri"/>
                <a:sym typeface="Calibri"/>
              </a:rPr>
              <a:t>Um Kindern mit Dyskalkulie in Bezug auf die </a:t>
            </a:r>
            <a:r>
              <a:rPr lang="de-DE" sz="2400" b="1" dirty="0">
                <a:latin typeface="Calibri"/>
                <a:ea typeface="Calibri"/>
                <a:cs typeface="Calibri"/>
                <a:sym typeface="Calibri"/>
              </a:rPr>
              <a:t>Informationsverarbeitung</a:t>
            </a:r>
            <a:r>
              <a:rPr lang="de-DE" sz="2400" dirty="0">
                <a:latin typeface="Calibri"/>
                <a:ea typeface="Calibri"/>
                <a:cs typeface="Calibri"/>
                <a:sym typeface="Calibri"/>
              </a:rPr>
              <a:t> oder die </a:t>
            </a:r>
            <a:r>
              <a:rPr lang="de-DE" sz="2400" b="1" dirty="0">
                <a:latin typeface="Calibri"/>
                <a:ea typeface="Calibri"/>
                <a:cs typeface="Calibri"/>
                <a:sym typeface="Calibri"/>
              </a:rPr>
              <a:t>Geschwindigkeit der Informationsverarbeitung </a:t>
            </a:r>
            <a:r>
              <a:rPr lang="de-DE" sz="2400" dirty="0">
                <a:latin typeface="Calibri"/>
                <a:ea typeface="Calibri"/>
                <a:cs typeface="Calibri"/>
                <a:sym typeface="Calibri"/>
              </a:rPr>
              <a:t>zu helfen, eine neue Fähigkeit schnell zu verstehen, müssen Lehrende immer genügend Zeit oder "Wartezeit" geben. Das wird Kindern mit Dyskalkulie helfen, Informationen effektiv zu verarbeiten, insbesondere ein neu erlerntes mathematisches Konzept.</a:t>
            </a:r>
            <a:endParaRPr dirty="0"/>
          </a:p>
        </p:txBody>
      </p:sp>
      <p:pic>
        <p:nvPicPr>
          <p:cNvPr id="133" name="Google Shape;133;p25"/>
          <p:cNvPicPr preferRelativeResize="0"/>
          <p:nvPr/>
        </p:nvPicPr>
        <p:blipFill rotWithShape="1">
          <a:blip r:embed="rId3">
            <a:alphaModFix/>
          </a:blip>
          <a:srcRect/>
          <a:stretch/>
        </p:blipFill>
        <p:spPr>
          <a:xfrm>
            <a:off x="6364730" y="1457863"/>
            <a:ext cx="4875605" cy="3226279"/>
          </a:xfrm>
          <a:prstGeom prst="rect">
            <a:avLst/>
          </a:prstGeom>
          <a:noFill/>
          <a:ln>
            <a:noFill/>
          </a:ln>
        </p:spPr>
      </p:pic>
      <p:sp>
        <p:nvSpPr>
          <p:cNvPr id="134" name="Google Shape;134;p25"/>
          <p:cNvSpPr txBox="1"/>
          <p:nvPr/>
        </p:nvSpPr>
        <p:spPr>
          <a:xfrm>
            <a:off x="5827271" y="4684142"/>
            <a:ext cx="6107502"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https://pixabay.com/photos/people-child-school-genius-316506/</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6"/>
          <p:cNvSpPr txBox="1">
            <a:spLocks noGrp="1"/>
          </p:cNvSpPr>
          <p:nvPr>
            <p:ph type="title"/>
          </p:nvPr>
        </p:nvSpPr>
        <p:spPr>
          <a:xfrm>
            <a:off x="86264" y="208763"/>
            <a:ext cx="10998679" cy="54173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de-DE" sz="2000" dirty="0">
                <a:solidFill>
                  <a:schemeClr val="lt1"/>
                </a:solidFill>
              </a:rPr>
              <a:t>Modul 3: Lehrmethoden und -techniken für die Ausbildung von Schüler*innen mit unterschiedlichen Lernniveaus</a:t>
            </a:r>
            <a:br>
              <a:rPr lang="de-DE" sz="2000" dirty="0">
                <a:solidFill>
                  <a:schemeClr val="lt1"/>
                </a:solidFill>
              </a:rPr>
            </a:br>
            <a:r>
              <a:rPr lang="de-DE" sz="2000" dirty="0">
                <a:solidFill>
                  <a:schemeClr val="lt1"/>
                </a:solidFill>
              </a:rPr>
              <a:t>2. Strategien zur Überwindung von Dyskalkulie</a:t>
            </a:r>
            <a:endParaRPr sz="2000" dirty="0">
              <a:solidFill>
                <a:schemeClr val="lt1"/>
              </a:solidFill>
            </a:endParaRPr>
          </a:p>
        </p:txBody>
      </p:sp>
      <p:sp>
        <p:nvSpPr>
          <p:cNvPr id="140" name="Google Shape;140;p26"/>
          <p:cNvSpPr txBox="1">
            <a:spLocks noGrp="1"/>
          </p:cNvSpPr>
          <p:nvPr>
            <p:ph type="body" idx="1"/>
          </p:nvPr>
        </p:nvSpPr>
        <p:spPr>
          <a:xfrm>
            <a:off x="431322" y="1262500"/>
            <a:ext cx="4270074" cy="4845001"/>
          </a:xfrm>
          <a:prstGeom prst="rect">
            <a:avLst/>
          </a:prstGeom>
          <a:noFill/>
          <a:ln>
            <a:noFill/>
          </a:ln>
        </p:spPr>
        <p:txBody>
          <a:bodyPr spcFirstLastPara="1" wrap="square" lIns="91425" tIns="45700" rIns="91425" bIns="45700" anchor="t" anchorCtr="0">
            <a:normAutofit lnSpcReduction="10000"/>
          </a:bodyPr>
          <a:lstStyle/>
          <a:p>
            <a:pPr marL="114300" lvl="0" indent="0" algn="l" rtl="0">
              <a:lnSpc>
                <a:spcPct val="150000"/>
              </a:lnSpc>
              <a:spcBef>
                <a:spcPts val="1000"/>
              </a:spcBef>
              <a:spcAft>
                <a:spcPts val="0"/>
              </a:spcAft>
              <a:buSzPts val="1800"/>
              <a:buNone/>
            </a:pPr>
            <a:r>
              <a:rPr lang="de-DE" sz="2400" dirty="0">
                <a:latin typeface="Calibri"/>
                <a:ea typeface="Calibri"/>
                <a:cs typeface="Calibri"/>
                <a:sym typeface="Calibri"/>
              </a:rPr>
              <a:t>Schüler*innen mit Dyskalkulie haben oft Schwierigkeiten, sich grundlegende Fakten zu merken. Daher sind </a:t>
            </a:r>
            <a:r>
              <a:rPr lang="de-DE" sz="2400" b="1" dirty="0">
                <a:latin typeface="Calibri"/>
                <a:ea typeface="Calibri"/>
                <a:cs typeface="Calibri"/>
                <a:sym typeface="Calibri"/>
              </a:rPr>
              <a:t>mathematische Arbeitsabläufe </a:t>
            </a:r>
            <a:r>
              <a:rPr lang="de-DE" sz="2400" dirty="0">
                <a:latin typeface="Calibri"/>
                <a:ea typeface="Calibri"/>
                <a:cs typeface="Calibri"/>
                <a:sym typeface="Calibri"/>
              </a:rPr>
              <a:t>und </a:t>
            </a:r>
            <a:r>
              <a:rPr lang="de-DE" sz="2400" b="1" dirty="0">
                <a:latin typeface="Calibri"/>
                <a:ea typeface="Calibri"/>
                <a:cs typeface="Calibri"/>
                <a:sym typeface="Calibri"/>
              </a:rPr>
              <a:t>Übungstechniken</a:t>
            </a:r>
            <a:r>
              <a:rPr lang="de-DE" sz="2400" dirty="0">
                <a:latin typeface="Calibri"/>
                <a:ea typeface="Calibri"/>
                <a:cs typeface="Calibri"/>
                <a:sym typeface="Calibri"/>
              </a:rPr>
              <a:t> eine effektive Hilfe, um die Informationen im Langzeitgedächtnis zu behalten.</a:t>
            </a:r>
            <a:endParaRPr dirty="0"/>
          </a:p>
        </p:txBody>
      </p:sp>
      <p:pic>
        <p:nvPicPr>
          <p:cNvPr id="141" name="Google Shape;141;p26"/>
          <p:cNvPicPr preferRelativeResize="0"/>
          <p:nvPr/>
        </p:nvPicPr>
        <p:blipFill rotWithShape="1">
          <a:blip r:embed="rId3">
            <a:alphaModFix/>
          </a:blip>
          <a:srcRect/>
          <a:stretch/>
        </p:blipFill>
        <p:spPr>
          <a:xfrm>
            <a:off x="5814204" y="1414732"/>
            <a:ext cx="4119221" cy="3082685"/>
          </a:xfrm>
          <a:prstGeom prst="rect">
            <a:avLst/>
          </a:prstGeom>
          <a:noFill/>
          <a:ln>
            <a:noFill/>
          </a:ln>
        </p:spPr>
      </p:pic>
      <p:sp>
        <p:nvSpPr>
          <p:cNvPr id="142" name="Google Shape;142;p26"/>
          <p:cNvSpPr txBox="1"/>
          <p:nvPr/>
        </p:nvSpPr>
        <p:spPr>
          <a:xfrm>
            <a:off x="5814204" y="4697510"/>
            <a:ext cx="4477109" cy="1846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600" b="0" i="0" u="none" strike="noStrike" cap="none">
                <a:solidFill>
                  <a:srgbClr val="000000"/>
                </a:solidFill>
                <a:latin typeface="Arial"/>
                <a:ea typeface="Arial"/>
                <a:cs typeface="Arial"/>
                <a:sym typeface="Arial"/>
              </a:rPr>
              <a:t>https://pixabay.com/photos/search/remember%20information/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7"/>
          <p:cNvSpPr txBox="1">
            <a:spLocks noGrp="1"/>
          </p:cNvSpPr>
          <p:nvPr>
            <p:ph type="title"/>
          </p:nvPr>
        </p:nvSpPr>
        <p:spPr>
          <a:xfrm>
            <a:off x="319177" y="0"/>
            <a:ext cx="11034623" cy="9068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de-DE" sz="2000" dirty="0">
                <a:solidFill>
                  <a:schemeClr val="lt1"/>
                </a:solidFill>
              </a:rPr>
              <a:t>Modul 3: Lehrmethoden und -techniken für die Ausbildung von Schüler*innen mit unterschiedlichen Lernniveaus</a:t>
            </a:r>
            <a:br>
              <a:rPr lang="de-DE" sz="2000" dirty="0">
                <a:solidFill>
                  <a:schemeClr val="lt1"/>
                </a:solidFill>
              </a:rPr>
            </a:br>
            <a:r>
              <a:rPr lang="de-DE" sz="2000" dirty="0">
                <a:solidFill>
                  <a:schemeClr val="lt1"/>
                </a:solidFill>
              </a:rPr>
              <a:t>2. Strategien zur Überwindung von Dyskalkulie</a:t>
            </a:r>
            <a:endParaRPr sz="2000" dirty="0">
              <a:solidFill>
                <a:schemeClr val="lt1"/>
              </a:solidFill>
            </a:endParaRPr>
          </a:p>
        </p:txBody>
      </p:sp>
      <p:sp>
        <p:nvSpPr>
          <p:cNvPr id="148" name="Google Shape;148;p27"/>
          <p:cNvSpPr txBox="1">
            <a:spLocks noGrp="1"/>
          </p:cNvSpPr>
          <p:nvPr>
            <p:ph type="body" idx="1"/>
          </p:nvPr>
        </p:nvSpPr>
        <p:spPr>
          <a:xfrm>
            <a:off x="439947" y="1262501"/>
            <a:ext cx="10913853" cy="4688638"/>
          </a:xfrm>
          <a:prstGeom prst="rect">
            <a:avLst/>
          </a:prstGeom>
          <a:noFill/>
          <a:ln>
            <a:noFill/>
          </a:ln>
        </p:spPr>
        <p:txBody>
          <a:bodyPr spcFirstLastPara="1" wrap="square" lIns="91425" tIns="45700" rIns="91425" bIns="45700" anchor="t" anchorCtr="0">
            <a:normAutofit/>
          </a:bodyPr>
          <a:lstStyle/>
          <a:p>
            <a:pPr marL="114300" lvl="0" indent="0" algn="l" rtl="0">
              <a:lnSpc>
                <a:spcPct val="150000"/>
              </a:lnSpc>
              <a:spcBef>
                <a:spcPts val="1000"/>
              </a:spcBef>
              <a:spcAft>
                <a:spcPts val="0"/>
              </a:spcAft>
              <a:buSzPts val="1800"/>
              <a:buNone/>
            </a:pPr>
            <a:r>
              <a:rPr lang="de-DE" sz="2400" dirty="0"/>
              <a:t>Eines der </a:t>
            </a:r>
            <a:r>
              <a:rPr lang="de-DE" sz="2400" b="1" dirty="0"/>
              <a:t>Hauptprobleme</a:t>
            </a:r>
            <a:r>
              <a:rPr lang="de-DE" sz="2400" dirty="0"/>
              <a:t> von Kindern mit Dyskalkulie ist das Erkennen von Zahlen, mathematischen Zeichen oder Zahlensymbolen. Die </a:t>
            </a:r>
            <a:r>
              <a:rPr lang="de-DE" sz="2400" b="1" dirty="0"/>
              <a:t>Stärke</a:t>
            </a:r>
            <a:r>
              <a:rPr lang="de-DE" sz="2400" dirty="0"/>
              <a:t> von Kindern mit Dyskalkulie ist ihr ausgezeichnetes visuelles Denken.</a:t>
            </a:r>
            <a:endParaRPr dirty="0"/>
          </a:p>
        </p:txBody>
      </p:sp>
      <p:pic>
        <p:nvPicPr>
          <p:cNvPr id="149" name="Google Shape;149;p27"/>
          <p:cNvPicPr preferRelativeResize="0"/>
          <p:nvPr/>
        </p:nvPicPr>
        <p:blipFill rotWithShape="1">
          <a:blip r:embed="rId3">
            <a:alphaModFix/>
          </a:blip>
          <a:srcRect/>
          <a:stretch/>
        </p:blipFill>
        <p:spPr>
          <a:xfrm>
            <a:off x="3554419" y="3225426"/>
            <a:ext cx="4026659" cy="1394985"/>
          </a:xfrm>
          <a:prstGeom prst="rect">
            <a:avLst/>
          </a:prstGeom>
          <a:noFill/>
          <a:ln>
            <a:noFill/>
          </a:ln>
        </p:spPr>
      </p:pic>
      <p:sp>
        <p:nvSpPr>
          <p:cNvPr id="150" name="Google Shape;150;p27"/>
          <p:cNvSpPr txBox="1"/>
          <p:nvPr/>
        </p:nvSpPr>
        <p:spPr>
          <a:xfrm>
            <a:off x="752653" y="4798231"/>
            <a:ext cx="10686691" cy="120028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de-DE" sz="2400" b="0" i="0" u="none" strike="noStrike" cap="none" dirty="0">
                <a:solidFill>
                  <a:srgbClr val="000000"/>
                </a:solidFill>
                <a:latin typeface="Calibri"/>
                <a:ea typeface="Calibri"/>
                <a:cs typeface="Calibri"/>
                <a:sym typeface="Calibri"/>
              </a:rPr>
              <a:t>Kunsttherapie ist eine der besten Methoden, um das Hauptproblem von Kindern mit Dyskalkulie zu lösen!</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8"/>
          <p:cNvSpPr txBox="1">
            <a:spLocks noGrp="1"/>
          </p:cNvSpPr>
          <p:nvPr>
            <p:ph type="title"/>
          </p:nvPr>
        </p:nvSpPr>
        <p:spPr>
          <a:xfrm>
            <a:off x="396815" y="-1"/>
            <a:ext cx="10956985" cy="92914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ct val="80000"/>
              <a:buNone/>
            </a:pPr>
            <a:r>
              <a:rPr lang="de-DE" sz="2000" dirty="0">
                <a:solidFill>
                  <a:schemeClr val="lt1"/>
                </a:solidFill>
              </a:rPr>
              <a:t>Modul 3: Lehrmethoden und -techniken für die Ausbildung von Schüler*innen mit unterschiedlichen Lernniveaus</a:t>
            </a:r>
            <a:br>
              <a:rPr lang="de-DE" sz="2000" dirty="0">
                <a:solidFill>
                  <a:schemeClr val="lt1"/>
                </a:solidFill>
              </a:rPr>
            </a:br>
            <a:r>
              <a:rPr lang="de-DE" sz="2000" dirty="0">
                <a:solidFill>
                  <a:schemeClr val="lt1"/>
                </a:solidFill>
              </a:rPr>
              <a:t>2. Strategien zur Überwindung von Dyskalkulie</a:t>
            </a:r>
            <a:endParaRPr sz="1800" dirty="0">
              <a:solidFill>
                <a:schemeClr val="lt1"/>
              </a:solidFill>
            </a:endParaRPr>
          </a:p>
        </p:txBody>
      </p:sp>
      <p:sp>
        <p:nvSpPr>
          <p:cNvPr id="156" name="Google Shape;156;p28"/>
          <p:cNvSpPr txBox="1">
            <a:spLocks noGrp="1"/>
          </p:cNvSpPr>
          <p:nvPr>
            <p:ph type="body" idx="1"/>
          </p:nvPr>
        </p:nvSpPr>
        <p:spPr>
          <a:xfrm>
            <a:off x="77637" y="1104181"/>
            <a:ext cx="7556739" cy="5003321"/>
          </a:xfrm>
          <a:prstGeom prst="rect">
            <a:avLst/>
          </a:prstGeom>
          <a:noFill/>
          <a:ln>
            <a:noFill/>
          </a:ln>
        </p:spPr>
        <p:txBody>
          <a:bodyPr spcFirstLastPara="1" wrap="square" lIns="91425" tIns="45700" rIns="91425" bIns="45700" anchor="t" anchorCtr="0">
            <a:normAutofit/>
          </a:bodyPr>
          <a:lstStyle/>
          <a:p>
            <a:pPr marL="114300" lvl="0" indent="0" algn="l" rtl="0">
              <a:lnSpc>
                <a:spcPct val="150000"/>
              </a:lnSpc>
              <a:spcBef>
                <a:spcPts val="1000"/>
              </a:spcBef>
              <a:spcAft>
                <a:spcPts val="0"/>
              </a:spcAft>
              <a:buSzPts val="1800"/>
              <a:buNone/>
            </a:pPr>
            <a:r>
              <a:rPr lang="de-DE" sz="2000" dirty="0"/>
              <a:t>Im Lehr- und Lernprozess sollten kreative Methoden eingesetzt werden. Zum Beispiel mit:</a:t>
            </a:r>
          </a:p>
          <a:p>
            <a:pPr lvl="0" algn="l" rtl="0">
              <a:lnSpc>
                <a:spcPct val="150000"/>
              </a:lnSpc>
              <a:spcBef>
                <a:spcPts val="1000"/>
              </a:spcBef>
              <a:spcAft>
                <a:spcPts val="0"/>
              </a:spcAft>
              <a:buSzPts val="1800"/>
              <a:buFontTx/>
              <a:buChar char="-"/>
            </a:pPr>
            <a:r>
              <a:rPr lang="de-DE" sz="2000" dirty="0"/>
              <a:t>Finger oder andere Rechenmittel;</a:t>
            </a:r>
          </a:p>
          <a:p>
            <a:pPr lvl="0" algn="l" rtl="0">
              <a:lnSpc>
                <a:spcPct val="150000"/>
              </a:lnSpc>
              <a:spcBef>
                <a:spcPts val="1000"/>
              </a:spcBef>
              <a:spcAft>
                <a:spcPts val="0"/>
              </a:spcAft>
              <a:buSzPts val="1800"/>
              <a:buFontTx/>
              <a:buChar char="-"/>
            </a:pPr>
            <a:r>
              <a:rPr lang="de-DE" sz="2000" dirty="0"/>
              <a:t>natürliche Materialien: Sandpapier oder anderes strukturiertes Papier;</a:t>
            </a:r>
          </a:p>
          <a:p>
            <a:pPr lvl="0" algn="l" rtl="0">
              <a:lnSpc>
                <a:spcPct val="150000"/>
              </a:lnSpc>
              <a:spcBef>
                <a:spcPts val="1000"/>
              </a:spcBef>
              <a:spcAft>
                <a:spcPts val="0"/>
              </a:spcAft>
              <a:buSzPts val="1800"/>
              <a:buFontTx/>
              <a:buChar char="-"/>
            </a:pPr>
            <a:r>
              <a:rPr lang="de-DE" sz="2000" dirty="0"/>
              <a:t>Diagramme, Zeichnen mathematischer Konzepte oder Aufgaben;</a:t>
            </a:r>
          </a:p>
          <a:p>
            <a:pPr lvl="0" algn="l" rtl="0">
              <a:lnSpc>
                <a:spcPct val="150000"/>
              </a:lnSpc>
              <a:spcBef>
                <a:spcPts val="1000"/>
              </a:spcBef>
              <a:spcAft>
                <a:spcPts val="0"/>
              </a:spcAft>
              <a:buSzPts val="1800"/>
              <a:buFontTx/>
              <a:buChar char="-"/>
            </a:pPr>
            <a:r>
              <a:rPr lang="de-DE" sz="2000" dirty="0"/>
              <a:t>Buntstifte, um Aufgaben zu trennen;</a:t>
            </a:r>
          </a:p>
          <a:p>
            <a:pPr lvl="0" algn="l" rtl="0">
              <a:lnSpc>
                <a:spcPct val="150000"/>
              </a:lnSpc>
              <a:spcBef>
                <a:spcPts val="1000"/>
              </a:spcBef>
              <a:spcAft>
                <a:spcPts val="0"/>
              </a:spcAft>
              <a:buSzPts val="1800"/>
              <a:buFontTx/>
              <a:buChar char="-"/>
            </a:pPr>
            <a:r>
              <a:rPr lang="de-DE" sz="2000" dirty="0"/>
              <a:t>Rhythmus und Musik, Gedichte und Geschichten, um mathematische Konzepte zu vermitteln.</a:t>
            </a:r>
            <a:endParaRPr dirty="0"/>
          </a:p>
        </p:txBody>
      </p:sp>
      <p:pic>
        <p:nvPicPr>
          <p:cNvPr id="157" name="Google Shape;157;p28"/>
          <p:cNvPicPr preferRelativeResize="0"/>
          <p:nvPr/>
        </p:nvPicPr>
        <p:blipFill rotWithShape="1">
          <a:blip r:embed="rId3">
            <a:alphaModFix/>
          </a:blip>
          <a:srcRect/>
          <a:stretch/>
        </p:blipFill>
        <p:spPr>
          <a:xfrm>
            <a:off x="8343699" y="1825625"/>
            <a:ext cx="2096564" cy="3743864"/>
          </a:xfrm>
          <a:prstGeom prst="rect">
            <a:avLst/>
          </a:prstGeom>
          <a:noFill/>
          <a:ln>
            <a:noFill/>
          </a:ln>
        </p:spPr>
      </p:pic>
      <p:sp>
        <p:nvSpPr>
          <p:cNvPr id="158" name="Google Shape;158;p28"/>
          <p:cNvSpPr txBox="1"/>
          <p:nvPr/>
        </p:nvSpPr>
        <p:spPr>
          <a:xfrm>
            <a:off x="8007177" y="5928853"/>
            <a:ext cx="3113903"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https://pixabay.com/photos/search/</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9"/>
          <p:cNvSpPr txBox="1">
            <a:spLocks noGrp="1"/>
          </p:cNvSpPr>
          <p:nvPr>
            <p:ph type="title"/>
          </p:nvPr>
        </p:nvSpPr>
        <p:spPr>
          <a:xfrm>
            <a:off x="159026" y="-127856"/>
            <a:ext cx="10949871"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de-DE" sz="2000" dirty="0">
                <a:solidFill>
                  <a:schemeClr val="lt1"/>
                </a:solidFill>
              </a:rPr>
              <a:t>Modul 3: Lehrmethoden und -techniken für die Ausbildung von Schüler*innen mit unterschiedlichen Lernniveaus</a:t>
            </a:r>
            <a:br>
              <a:rPr lang="de-DE" sz="2000" dirty="0">
                <a:solidFill>
                  <a:schemeClr val="lt1"/>
                </a:solidFill>
              </a:rPr>
            </a:br>
            <a:r>
              <a:rPr lang="de-DE" sz="2000" dirty="0">
                <a:solidFill>
                  <a:schemeClr val="lt1"/>
                </a:solidFill>
              </a:rPr>
              <a:t>2. Aktivitäten zur Überwindung von Dyskalkulie</a:t>
            </a:r>
            <a:endParaRPr lang="en-GB" sz="2000" dirty="0">
              <a:solidFill>
                <a:schemeClr val="lt1"/>
              </a:solidFill>
            </a:endParaRPr>
          </a:p>
        </p:txBody>
      </p:sp>
      <p:sp>
        <p:nvSpPr>
          <p:cNvPr id="164" name="Google Shape;164;p29"/>
          <p:cNvSpPr txBox="1">
            <a:spLocks noGrp="1"/>
          </p:cNvSpPr>
          <p:nvPr>
            <p:ph type="body" idx="1"/>
          </p:nvPr>
        </p:nvSpPr>
        <p:spPr>
          <a:xfrm>
            <a:off x="865189" y="1116205"/>
            <a:ext cx="5157787" cy="823912"/>
          </a:xfrm>
          <a:prstGeom prst="rect">
            <a:avLst/>
          </a:prstGeom>
          <a:noFill/>
          <a:ln>
            <a:noFill/>
          </a:ln>
        </p:spPr>
        <p:txBody>
          <a:bodyPr spcFirstLastPara="1" wrap="square" lIns="91425" tIns="45700" rIns="91425" bIns="45700" anchor="b" anchorCtr="0">
            <a:normAutofit fontScale="70000" lnSpcReduction="20000"/>
          </a:bodyPr>
          <a:lstStyle/>
          <a:p>
            <a:pPr marL="114300" lvl="0" indent="0" algn="ctr" rtl="0">
              <a:lnSpc>
                <a:spcPct val="90000"/>
              </a:lnSpc>
              <a:spcBef>
                <a:spcPts val="1000"/>
              </a:spcBef>
              <a:spcAft>
                <a:spcPts val="0"/>
              </a:spcAft>
              <a:buSzPct val="129032"/>
              <a:buNone/>
            </a:pPr>
            <a:endParaRPr dirty="0"/>
          </a:p>
          <a:p>
            <a:pPr marL="114300" lvl="0" indent="0" algn="ctr" rtl="0">
              <a:lnSpc>
                <a:spcPct val="90000"/>
              </a:lnSpc>
              <a:spcBef>
                <a:spcPts val="1000"/>
              </a:spcBef>
              <a:spcAft>
                <a:spcPts val="0"/>
              </a:spcAft>
              <a:buSzPct val="110599"/>
              <a:buNone/>
            </a:pPr>
            <a:r>
              <a:rPr lang="de-DE" sz="2800" dirty="0"/>
              <a:t>Stellen Sie die Figuren aus Knetmasse her</a:t>
            </a:r>
            <a:endParaRPr dirty="0"/>
          </a:p>
        </p:txBody>
      </p:sp>
      <p:sp>
        <p:nvSpPr>
          <p:cNvPr id="165" name="Google Shape;165;p29"/>
          <p:cNvSpPr txBox="1">
            <a:spLocks noGrp="1"/>
          </p:cNvSpPr>
          <p:nvPr>
            <p:ph type="body" idx="3"/>
          </p:nvPr>
        </p:nvSpPr>
        <p:spPr>
          <a:xfrm>
            <a:off x="6194427" y="1148011"/>
            <a:ext cx="5183188" cy="823912"/>
          </a:xfrm>
          <a:prstGeom prst="rect">
            <a:avLst/>
          </a:prstGeom>
          <a:noFill/>
          <a:ln>
            <a:noFill/>
          </a:ln>
        </p:spPr>
        <p:txBody>
          <a:bodyPr spcFirstLastPara="1" wrap="square" lIns="91425" tIns="45700" rIns="91425" bIns="45700" anchor="b" anchorCtr="0">
            <a:normAutofit fontScale="70000" lnSpcReduction="20000"/>
          </a:bodyPr>
          <a:lstStyle/>
          <a:p>
            <a:pPr marL="457200" lvl="0" indent="-228600" algn="l" rtl="0">
              <a:lnSpc>
                <a:spcPct val="90000"/>
              </a:lnSpc>
              <a:spcBef>
                <a:spcPts val="1000"/>
              </a:spcBef>
              <a:spcAft>
                <a:spcPts val="0"/>
              </a:spcAft>
              <a:buClr>
                <a:schemeClr val="dk1"/>
              </a:buClr>
              <a:buSzPct val="110599"/>
              <a:buNone/>
            </a:pPr>
            <a:endParaRPr sz="2800" dirty="0"/>
          </a:p>
          <a:p>
            <a:pPr marL="457200" lvl="0" indent="-228600" algn="l" rtl="0">
              <a:lnSpc>
                <a:spcPct val="90000"/>
              </a:lnSpc>
              <a:spcBef>
                <a:spcPts val="1000"/>
              </a:spcBef>
              <a:spcAft>
                <a:spcPts val="0"/>
              </a:spcAft>
              <a:buClr>
                <a:schemeClr val="dk1"/>
              </a:buClr>
              <a:buSzPct val="110599"/>
              <a:buNone/>
            </a:pPr>
            <a:r>
              <a:rPr lang="de-DE" sz="2800" dirty="0"/>
              <a:t>Zeichnen Sie Figuren, die Nummern ähneln</a:t>
            </a:r>
            <a:endParaRPr dirty="0"/>
          </a:p>
          <a:p>
            <a:pPr marL="457200" lvl="0" indent="-228600" algn="l" rtl="0">
              <a:lnSpc>
                <a:spcPct val="90000"/>
              </a:lnSpc>
              <a:spcBef>
                <a:spcPts val="1000"/>
              </a:spcBef>
              <a:spcAft>
                <a:spcPts val="0"/>
              </a:spcAft>
              <a:buClr>
                <a:schemeClr val="dk1"/>
              </a:buClr>
              <a:buSzPct val="129032"/>
              <a:buNone/>
            </a:pPr>
            <a:endParaRPr dirty="0"/>
          </a:p>
        </p:txBody>
      </p:sp>
      <p:pic>
        <p:nvPicPr>
          <p:cNvPr id="166" name="Google Shape;166;p29"/>
          <p:cNvPicPr preferRelativeResize="0"/>
          <p:nvPr/>
        </p:nvPicPr>
        <p:blipFill rotWithShape="1">
          <a:blip r:embed="rId3">
            <a:alphaModFix/>
          </a:blip>
          <a:srcRect/>
          <a:stretch/>
        </p:blipFill>
        <p:spPr>
          <a:xfrm>
            <a:off x="5762143" y="2203461"/>
            <a:ext cx="6047756" cy="3645724"/>
          </a:xfrm>
          <a:prstGeom prst="rect">
            <a:avLst/>
          </a:prstGeom>
          <a:noFill/>
          <a:ln>
            <a:noFill/>
          </a:ln>
        </p:spPr>
      </p:pic>
      <p:pic>
        <p:nvPicPr>
          <p:cNvPr id="167" name="Google Shape;167;p29"/>
          <p:cNvPicPr preferRelativeResize="0"/>
          <p:nvPr/>
        </p:nvPicPr>
        <p:blipFill rotWithShape="1">
          <a:blip r:embed="rId4">
            <a:alphaModFix/>
          </a:blip>
          <a:srcRect/>
          <a:stretch/>
        </p:blipFill>
        <p:spPr>
          <a:xfrm>
            <a:off x="836612" y="2203461"/>
            <a:ext cx="4880730" cy="3583697"/>
          </a:xfrm>
          <a:prstGeom prst="rect">
            <a:avLst/>
          </a:prstGeom>
          <a:noFill/>
          <a:ln>
            <a:noFill/>
          </a:ln>
        </p:spPr>
      </p:pic>
      <p:sp>
        <p:nvSpPr>
          <p:cNvPr id="168" name="Google Shape;168;p29"/>
          <p:cNvSpPr txBox="1"/>
          <p:nvPr/>
        </p:nvSpPr>
        <p:spPr>
          <a:xfrm>
            <a:off x="836612" y="5864373"/>
            <a:ext cx="4500367"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
        <p:nvSpPr>
          <p:cNvPr id="169" name="Google Shape;169;p29"/>
          <p:cNvSpPr txBox="1"/>
          <p:nvPr/>
        </p:nvSpPr>
        <p:spPr>
          <a:xfrm>
            <a:off x="6166901" y="5939779"/>
            <a:ext cx="6112476"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0"/>
          <p:cNvSpPr txBox="1">
            <a:spLocks noGrp="1"/>
          </p:cNvSpPr>
          <p:nvPr>
            <p:ph type="title"/>
          </p:nvPr>
        </p:nvSpPr>
        <p:spPr>
          <a:xfrm>
            <a:off x="111318" y="-71976"/>
            <a:ext cx="11079123" cy="97842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de-DE" sz="2000" dirty="0">
                <a:solidFill>
                  <a:schemeClr val="lt1"/>
                </a:solidFill>
              </a:rPr>
              <a:t>Modul 3: Lehrmethoden und -techniken für die Ausbildung von Schüler*innen mit unterschiedlichen Lernniveaus</a:t>
            </a:r>
            <a:br>
              <a:rPr lang="de-DE" sz="2000" dirty="0">
                <a:solidFill>
                  <a:schemeClr val="lt1"/>
                </a:solidFill>
              </a:rPr>
            </a:br>
            <a:r>
              <a:rPr lang="de-DE" sz="2000" dirty="0">
                <a:solidFill>
                  <a:schemeClr val="lt1"/>
                </a:solidFill>
              </a:rPr>
              <a:t>2. Aktivitäten zur Überwindung von Dyskalkulie</a:t>
            </a:r>
            <a:endParaRPr sz="2000" dirty="0">
              <a:solidFill>
                <a:schemeClr val="lt1"/>
              </a:solidFill>
            </a:endParaRPr>
          </a:p>
        </p:txBody>
      </p:sp>
      <p:sp>
        <p:nvSpPr>
          <p:cNvPr id="175" name="Google Shape;175;p30"/>
          <p:cNvSpPr txBox="1">
            <a:spLocks noGrp="1"/>
          </p:cNvSpPr>
          <p:nvPr>
            <p:ph type="body" idx="1"/>
          </p:nvPr>
        </p:nvSpPr>
        <p:spPr>
          <a:xfrm>
            <a:off x="302151" y="1005747"/>
            <a:ext cx="5630490" cy="1102926"/>
          </a:xfrm>
          <a:prstGeom prst="rect">
            <a:avLst/>
          </a:prstGeom>
          <a:noFill/>
          <a:ln>
            <a:noFill/>
          </a:ln>
        </p:spPr>
        <p:txBody>
          <a:bodyPr spcFirstLastPara="1" wrap="square" lIns="91425" tIns="45700" rIns="91425" bIns="45700" anchor="b" anchorCtr="0">
            <a:normAutofit/>
          </a:bodyPr>
          <a:lstStyle/>
          <a:p>
            <a:pPr marL="457200" lvl="0" indent="-228600" algn="ctr" rtl="0">
              <a:lnSpc>
                <a:spcPct val="90000"/>
              </a:lnSpc>
              <a:spcBef>
                <a:spcPts val="1000"/>
              </a:spcBef>
              <a:spcAft>
                <a:spcPts val="0"/>
              </a:spcAft>
              <a:buSzPct val="99792"/>
              <a:buNone/>
            </a:pPr>
            <a:r>
              <a:rPr lang="de-DE" sz="2600" dirty="0"/>
              <a:t>Malen Sie Zahlen, die Menschen in verschiedenen Stimmungen ähneln.</a:t>
            </a:r>
            <a:endParaRPr dirty="0"/>
          </a:p>
        </p:txBody>
      </p:sp>
      <p:sp>
        <p:nvSpPr>
          <p:cNvPr id="176" name="Google Shape;176;p3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Clr>
                <a:schemeClr val="dk1"/>
              </a:buClr>
              <a:buSzPts val="1800"/>
              <a:buChar char="•"/>
            </a:pPr>
            <a:r>
              <a:rPr lang="de-DE"/>
              <a:t>http://kristianaweebly.weebly.com/uploads/1/8/5/2/18524958/sup_mokiniu_matematikos_mokymo_ypatumai.pdf</a:t>
            </a:r>
            <a:endParaRPr/>
          </a:p>
          <a:p>
            <a:pPr marL="457200" lvl="0" indent="-228600" algn="l" rtl="0">
              <a:lnSpc>
                <a:spcPct val="90000"/>
              </a:lnSpc>
              <a:spcBef>
                <a:spcPts val="1000"/>
              </a:spcBef>
              <a:spcAft>
                <a:spcPts val="0"/>
              </a:spcAft>
              <a:buClr>
                <a:schemeClr val="dk1"/>
              </a:buClr>
              <a:buSzPts val="1800"/>
              <a:buNone/>
            </a:pPr>
            <a:endParaRPr/>
          </a:p>
        </p:txBody>
      </p:sp>
      <p:sp>
        <p:nvSpPr>
          <p:cNvPr id="177" name="Google Shape;177;p30"/>
          <p:cNvSpPr txBox="1">
            <a:spLocks noGrp="1"/>
          </p:cNvSpPr>
          <p:nvPr>
            <p:ph type="body" idx="3"/>
          </p:nvPr>
        </p:nvSpPr>
        <p:spPr>
          <a:xfrm>
            <a:off x="6259360" y="1327868"/>
            <a:ext cx="5096027" cy="882595"/>
          </a:xfrm>
          <a:prstGeom prst="rect">
            <a:avLst/>
          </a:prstGeom>
          <a:noFill/>
          <a:ln>
            <a:noFill/>
          </a:ln>
        </p:spPr>
        <p:txBody>
          <a:bodyPr spcFirstLastPara="1" wrap="square" lIns="91425" tIns="45700" rIns="91425" bIns="45700" anchor="b" anchorCtr="0">
            <a:normAutofit/>
          </a:bodyPr>
          <a:lstStyle/>
          <a:p>
            <a:pPr marL="457200" lvl="0" indent="-228600" algn="l" rtl="0">
              <a:lnSpc>
                <a:spcPct val="90000"/>
              </a:lnSpc>
              <a:spcBef>
                <a:spcPts val="1000"/>
              </a:spcBef>
              <a:spcAft>
                <a:spcPts val="0"/>
              </a:spcAft>
              <a:buClr>
                <a:schemeClr val="dk1"/>
              </a:buClr>
              <a:buSzPct val="99792"/>
              <a:buNone/>
            </a:pPr>
            <a:r>
              <a:rPr lang="de-DE" sz="2600" dirty="0"/>
              <a:t>Finden Sie die Zahlen von 0-10</a:t>
            </a:r>
            <a:endParaRPr dirty="0"/>
          </a:p>
          <a:p>
            <a:pPr marL="457200" lvl="0" indent="-228600" algn="l" rtl="0">
              <a:lnSpc>
                <a:spcPct val="90000"/>
              </a:lnSpc>
              <a:spcBef>
                <a:spcPts val="1000"/>
              </a:spcBef>
              <a:spcAft>
                <a:spcPts val="0"/>
              </a:spcAft>
              <a:buClr>
                <a:schemeClr val="dk1"/>
              </a:buClr>
              <a:buSzPct val="108108"/>
              <a:buNone/>
            </a:pPr>
            <a:endParaRPr dirty="0"/>
          </a:p>
        </p:txBody>
      </p:sp>
      <p:pic>
        <p:nvPicPr>
          <p:cNvPr id="178" name="Google Shape;178;p30"/>
          <p:cNvPicPr preferRelativeResize="0"/>
          <p:nvPr/>
        </p:nvPicPr>
        <p:blipFill rotWithShape="1">
          <a:blip r:embed="rId3">
            <a:alphaModFix/>
          </a:blip>
          <a:srcRect/>
          <a:stretch/>
        </p:blipFill>
        <p:spPr>
          <a:xfrm>
            <a:off x="6567777" y="2090715"/>
            <a:ext cx="4407254" cy="3306732"/>
          </a:xfrm>
          <a:prstGeom prst="rect">
            <a:avLst/>
          </a:prstGeom>
          <a:noFill/>
          <a:ln>
            <a:noFill/>
          </a:ln>
        </p:spPr>
      </p:pic>
      <p:pic>
        <p:nvPicPr>
          <p:cNvPr id="179" name="Google Shape;179;p30"/>
          <p:cNvPicPr preferRelativeResize="0"/>
          <p:nvPr/>
        </p:nvPicPr>
        <p:blipFill rotWithShape="1">
          <a:blip r:embed="rId4">
            <a:alphaModFix/>
          </a:blip>
          <a:srcRect/>
          <a:stretch/>
        </p:blipFill>
        <p:spPr>
          <a:xfrm>
            <a:off x="352505" y="2232118"/>
            <a:ext cx="2849199" cy="3121933"/>
          </a:xfrm>
          <a:prstGeom prst="rect">
            <a:avLst/>
          </a:prstGeom>
          <a:noFill/>
          <a:ln>
            <a:noFill/>
          </a:ln>
        </p:spPr>
      </p:pic>
      <p:pic>
        <p:nvPicPr>
          <p:cNvPr id="180" name="Google Shape;180;p30"/>
          <p:cNvPicPr preferRelativeResize="0"/>
          <p:nvPr/>
        </p:nvPicPr>
        <p:blipFill rotWithShape="1">
          <a:blip r:embed="rId5">
            <a:alphaModFix/>
          </a:blip>
          <a:srcRect/>
          <a:stretch/>
        </p:blipFill>
        <p:spPr>
          <a:xfrm>
            <a:off x="3201704" y="2232117"/>
            <a:ext cx="2860805" cy="3121934"/>
          </a:xfrm>
          <a:prstGeom prst="rect">
            <a:avLst/>
          </a:prstGeom>
          <a:noFill/>
          <a:ln>
            <a:noFill/>
          </a:ln>
        </p:spPr>
      </p:pic>
      <p:sp>
        <p:nvSpPr>
          <p:cNvPr id="181" name="Google Shape;181;p30"/>
          <p:cNvSpPr txBox="1"/>
          <p:nvPr/>
        </p:nvSpPr>
        <p:spPr>
          <a:xfrm>
            <a:off x="302151" y="5627009"/>
            <a:ext cx="6112476"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
        <p:nvSpPr>
          <p:cNvPr id="182" name="Google Shape;182;p30"/>
          <p:cNvSpPr txBox="1"/>
          <p:nvPr/>
        </p:nvSpPr>
        <p:spPr>
          <a:xfrm>
            <a:off x="7101005" y="5530132"/>
            <a:ext cx="4407254" cy="1738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1"/>
          <p:cNvSpPr txBox="1">
            <a:spLocks noGrp="1"/>
          </p:cNvSpPr>
          <p:nvPr>
            <p:ph type="title"/>
          </p:nvPr>
        </p:nvSpPr>
        <p:spPr>
          <a:xfrm>
            <a:off x="86264" y="192597"/>
            <a:ext cx="11267536" cy="54173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de-DE" sz="2000" dirty="0">
                <a:solidFill>
                  <a:schemeClr val="lt1"/>
                </a:solidFill>
              </a:rPr>
              <a:t>Modul 3: Lehrmethoden und -techniken für die Ausbildung von Schüler*innen mit unterschiedlichen Lernniveaus</a:t>
            </a:r>
            <a:br>
              <a:rPr lang="de-DE" sz="2000" dirty="0">
                <a:solidFill>
                  <a:schemeClr val="lt1"/>
                </a:solidFill>
              </a:rPr>
            </a:br>
            <a:r>
              <a:rPr lang="de-DE" sz="2000" dirty="0">
                <a:solidFill>
                  <a:schemeClr val="lt1"/>
                </a:solidFill>
              </a:rPr>
              <a:t>2. Aktivitäten zur Überwindung von Dyskalkulie</a:t>
            </a:r>
            <a:endParaRPr sz="2000" dirty="0">
              <a:solidFill>
                <a:schemeClr val="lt1"/>
              </a:solidFill>
            </a:endParaRPr>
          </a:p>
        </p:txBody>
      </p:sp>
      <p:sp>
        <p:nvSpPr>
          <p:cNvPr id="188" name="Google Shape;188;p31"/>
          <p:cNvSpPr txBox="1">
            <a:spLocks noGrp="1"/>
          </p:cNvSpPr>
          <p:nvPr>
            <p:ph type="body" idx="1"/>
          </p:nvPr>
        </p:nvSpPr>
        <p:spPr>
          <a:xfrm>
            <a:off x="86264" y="993913"/>
            <a:ext cx="11864546" cy="4957226"/>
          </a:xfrm>
          <a:prstGeom prst="rect">
            <a:avLst/>
          </a:prstGeom>
          <a:noFill/>
          <a:ln>
            <a:noFill/>
          </a:ln>
        </p:spPr>
        <p:txBody>
          <a:bodyPr spcFirstLastPara="1" wrap="square" lIns="91425" tIns="45700" rIns="91425" bIns="45700" anchor="t" anchorCtr="0">
            <a:normAutofit/>
          </a:bodyPr>
          <a:lstStyle/>
          <a:p>
            <a:pPr marL="114300" lvl="0" indent="0" algn="ctr" rtl="0">
              <a:lnSpc>
                <a:spcPct val="90000"/>
              </a:lnSpc>
              <a:spcBef>
                <a:spcPts val="1000"/>
              </a:spcBef>
              <a:spcAft>
                <a:spcPts val="0"/>
              </a:spcAft>
              <a:buSzPts val="1800"/>
              <a:buNone/>
            </a:pPr>
            <a:r>
              <a:rPr lang="de-DE" sz="2400" dirty="0"/>
              <a:t>Mathematik spielerisch lernen</a:t>
            </a:r>
            <a:endParaRPr sz="2400" dirty="0"/>
          </a:p>
          <a:p>
            <a:pPr marL="114300" lvl="0" indent="0" algn="ctr" rtl="0">
              <a:lnSpc>
                <a:spcPct val="90000"/>
              </a:lnSpc>
              <a:spcBef>
                <a:spcPts val="1000"/>
              </a:spcBef>
              <a:spcAft>
                <a:spcPts val="0"/>
              </a:spcAft>
              <a:buSzPts val="1800"/>
              <a:buNone/>
            </a:pPr>
            <a:r>
              <a:rPr lang="de-DE" sz="2400" dirty="0"/>
              <a:t>Ein Beispiel eines mathematischen Märchens</a:t>
            </a:r>
            <a:endParaRPr sz="2400" dirty="0"/>
          </a:p>
          <a:p>
            <a:pPr marL="114300" lvl="0" indent="0" algn="l" rtl="0">
              <a:lnSpc>
                <a:spcPct val="90000"/>
              </a:lnSpc>
              <a:spcBef>
                <a:spcPts val="1000"/>
              </a:spcBef>
              <a:spcAft>
                <a:spcPts val="0"/>
              </a:spcAft>
              <a:buSzPts val="1800"/>
              <a:buNone/>
            </a:pPr>
            <a:endParaRPr sz="2400" dirty="0"/>
          </a:p>
          <a:p>
            <a:pPr marL="114300" lvl="0" indent="0" algn="l" rtl="0">
              <a:lnSpc>
                <a:spcPct val="90000"/>
              </a:lnSpc>
              <a:spcBef>
                <a:spcPts val="1000"/>
              </a:spcBef>
              <a:spcAft>
                <a:spcPts val="0"/>
              </a:spcAft>
              <a:buSzPts val="1800"/>
              <a:buNone/>
            </a:pPr>
            <a:endParaRPr dirty="0"/>
          </a:p>
          <a:p>
            <a:pPr marL="114300" lvl="0" indent="0" algn="l" rtl="0">
              <a:lnSpc>
                <a:spcPct val="90000"/>
              </a:lnSpc>
              <a:spcBef>
                <a:spcPts val="1000"/>
              </a:spcBef>
              <a:spcAft>
                <a:spcPts val="0"/>
              </a:spcAft>
              <a:buSzPts val="1800"/>
              <a:buNone/>
            </a:pPr>
            <a:endParaRPr dirty="0"/>
          </a:p>
          <a:p>
            <a:pPr marL="114300" lvl="0" indent="0" algn="l" rtl="0">
              <a:lnSpc>
                <a:spcPct val="90000"/>
              </a:lnSpc>
              <a:spcBef>
                <a:spcPts val="1000"/>
              </a:spcBef>
              <a:spcAft>
                <a:spcPts val="0"/>
              </a:spcAft>
              <a:buSzPts val="1800"/>
              <a:buNone/>
            </a:pPr>
            <a:endParaRPr dirty="0"/>
          </a:p>
        </p:txBody>
      </p:sp>
      <p:sp>
        <p:nvSpPr>
          <p:cNvPr id="189" name="Google Shape;189;p31"/>
          <p:cNvSpPr txBox="1"/>
          <p:nvPr/>
        </p:nvSpPr>
        <p:spPr>
          <a:xfrm>
            <a:off x="259743" y="2313830"/>
            <a:ext cx="11672514" cy="41857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1400" b="0" i="0" u="none" strike="noStrike" cap="none" dirty="0">
                <a:solidFill>
                  <a:srgbClr val="000000"/>
                </a:solidFill>
                <a:latin typeface="Arial"/>
                <a:ea typeface="Arial"/>
                <a:cs typeface="Arial"/>
                <a:sym typeface="Arial"/>
              </a:rPr>
              <a:t>In einem großen Garten, unter einem alten Apfelbaumstumpf, lebten seltsame bunte Zwerge. Es waren nicht viele von ihnen, nur acht. Sie alle trugen grüne Hüte und nur ein paar Zwerge hatten rote Schuhe. Die anderen trugen blaue Pantoffeln mit silbernen Kugeln an der Spitze. Drei von ihnen waren bärtig und hatten eine Glatze, und die anderen trugen zehn seltsame Zöpfe auf ihren kleinen Köpfen. Sie alle mochten Kirschen sehr gerne, aber die wuchsen am Rande des Gartens. Sie mussten früh aufstehen, denn bis sie den Rand des Gartens erreichten, dauerte es drei Stunden, und man musste 90 Meter laufen, um den Kirschbaum zu erreichen. Als sie zurückkamen, frühstückten sie und gingen zwei Stunden schlafen, am Nachmittag spielten sie gerne Domino. Nachdem sie alle Spiele beendet hatten, legten sie sich um genau 2 Uhr nachts schlafen und standen um 2 Uhr morgens auf. Nach dem Aufstehen gingen sie verschiedenen Tätigkeiten nach: Einige ritten auf einem Käfer, andere kletterten auf Apfelbaumspitzen, einige räumten auf, einige legten die verstreuten Büschel in ordentliche Körbe unter fünf. Am Abend, gegen 17 Uhr, als alle bereits hungrig waren, sammelten sie und backten Pfannkuchen aus Pollen und Tautropfen mit viel Bienenhonig. Sie wurden alle in </a:t>
            </a:r>
            <a:r>
              <a:rPr lang="de-DE" sz="1400" b="0" i="0" u="none" strike="noStrike" cap="none" dirty="0" err="1">
                <a:solidFill>
                  <a:srgbClr val="000000"/>
                </a:solidFill>
                <a:latin typeface="Arial"/>
                <a:ea typeface="Arial"/>
                <a:cs typeface="Arial"/>
                <a:sym typeface="Arial"/>
              </a:rPr>
              <a:t>Klettenblätter</a:t>
            </a:r>
            <a:r>
              <a:rPr lang="de-DE" sz="1400" b="0" i="0" u="none" strike="noStrike" cap="none" dirty="0">
                <a:solidFill>
                  <a:srgbClr val="000000"/>
                </a:solidFill>
                <a:latin typeface="Arial"/>
                <a:ea typeface="Arial"/>
                <a:cs typeface="Arial"/>
                <a:sym typeface="Arial"/>
              </a:rPr>
              <a:t> eingewickelt, zwei für jeden Zwerg. Der Tag der Zwerge endete genau um 20:00 Uhr, als sie in gelben Betten unter einem alten Apfelbaumstumpf sanft einschliefen.</a:t>
            </a: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de-DE" sz="1400" b="0" i="0" u="none" strike="noStrike" cap="none" dirty="0">
                <a:solidFill>
                  <a:srgbClr val="000000"/>
                </a:solidFill>
                <a:latin typeface="Arial"/>
                <a:ea typeface="Arial"/>
                <a:cs typeface="Arial"/>
                <a:sym typeface="Arial"/>
              </a:rPr>
              <a:t>Mögliche Fragen:</a:t>
            </a:r>
            <a:endParaRPr dirty="0"/>
          </a:p>
          <a:p>
            <a:pPr marL="0" marR="0" lvl="0" indent="0" algn="l" rtl="0">
              <a:lnSpc>
                <a:spcPct val="100000"/>
              </a:lnSpc>
              <a:spcBef>
                <a:spcPts val="0"/>
              </a:spcBef>
              <a:spcAft>
                <a:spcPts val="0"/>
              </a:spcAft>
              <a:buNone/>
            </a:pPr>
            <a:r>
              <a:rPr lang="de-DE" sz="1400" b="0" i="0" u="none" strike="noStrike" cap="none" dirty="0">
                <a:solidFill>
                  <a:srgbClr val="000000"/>
                </a:solidFill>
                <a:latin typeface="Arial"/>
                <a:ea typeface="Arial"/>
                <a:cs typeface="Arial"/>
                <a:sym typeface="Arial"/>
              </a:rPr>
              <a:t>Wie viele Zwerge hatten keine roten Schuhe? (6) Wie viele Zwerge trugen blaue Pantoffeln mit silbernen Kugeln an der Spitze? (6) Wie viele Zwerge trugen seltsame Mäntel? (5) Wie viele Zöpfe wurden insgesamt geflochten? (50) Wie viele Meter legten die Zwerge in einer Stunde auf dem Weg zum Kirschbaum zurück? (30 </a:t>
            </a:r>
            <a:r>
              <a:rPr lang="de-DE" sz="1400" b="0" i="0" u="none" strike="noStrike" cap="none" dirty="0" err="1">
                <a:solidFill>
                  <a:srgbClr val="000000"/>
                </a:solidFill>
                <a:latin typeface="Arial"/>
                <a:ea typeface="Arial"/>
                <a:cs typeface="Arial"/>
                <a:sym typeface="Arial"/>
              </a:rPr>
              <a:t>meters</a:t>
            </a:r>
            <a:r>
              <a:rPr lang="de-DE" sz="1400" b="0" i="0" u="none" strike="noStrike" cap="none" dirty="0">
                <a:solidFill>
                  <a:srgbClr val="000000"/>
                </a:solidFill>
                <a:latin typeface="Arial"/>
                <a:ea typeface="Arial"/>
                <a:cs typeface="Arial"/>
                <a:sym typeface="Arial"/>
              </a:rPr>
              <a:t>) Wann hatten die Zwerge Frühstück? (12 </a:t>
            </a:r>
            <a:r>
              <a:rPr lang="de-DE" sz="1400" b="0" i="0" u="none" strike="noStrike" cap="none" dirty="0" err="1">
                <a:solidFill>
                  <a:srgbClr val="000000"/>
                </a:solidFill>
                <a:latin typeface="Arial"/>
                <a:ea typeface="Arial"/>
                <a:cs typeface="Arial"/>
                <a:sym typeface="Arial"/>
              </a:rPr>
              <a:t>o'clock</a:t>
            </a:r>
            <a:r>
              <a:rPr lang="de-DE" sz="1400" b="0" i="0" u="none" strike="noStrike" cap="none" dirty="0">
                <a:solidFill>
                  <a:srgbClr val="000000"/>
                </a:solidFill>
                <a:latin typeface="Arial"/>
                <a:ea typeface="Arial"/>
                <a:cs typeface="Arial"/>
                <a:sym typeface="Arial"/>
              </a:rPr>
              <a:t>) Wie viele Blöcke brauchen die Zwerge insgesamt, wenn sie sechs Spinnen fünf an eins setzen? (30)</a:t>
            </a:r>
            <a:endParaRPr dirty="0"/>
          </a:p>
          <a:p>
            <a:pPr marL="0" marR="0" lvl="0" indent="0" algn="l" rtl="0">
              <a:lnSpc>
                <a:spcPct val="100000"/>
              </a:lnSpc>
              <a:spcBef>
                <a:spcPts val="0"/>
              </a:spcBef>
              <a:spcAft>
                <a:spcPts val="0"/>
              </a:spcAft>
              <a:buNone/>
            </a:pPr>
            <a:r>
              <a:rPr lang="de-DE" sz="1400" b="0" i="0" u="none" strike="noStrike" cap="none" dirty="0">
                <a:solidFill>
                  <a:srgbClr val="000000"/>
                </a:solidFill>
                <a:latin typeface="Arial"/>
                <a:ea typeface="Arial"/>
                <a:cs typeface="Arial"/>
                <a:sym typeface="Arial"/>
              </a:rPr>
              <a:t>Wie viele Pfannkuchen müssen die Zwerge insgesamt für das Abendessen machen? (16) Wie lang ist ein Zwergen-Tag? (14 </a:t>
            </a:r>
            <a:r>
              <a:rPr lang="de-DE" sz="1400" b="0" i="0" u="none" strike="noStrike" cap="none" dirty="0" err="1">
                <a:solidFill>
                  <a:srgbClr val="000000"/>
                </a:solidFill>
                <a:latin typeface="Arial"/>
                <a:ea typeface="Arial"/>
                <a:cs typeface="Arial"/>
                <a:sym typeface="Arial"/>
              </a:rPr>
              <a:t>hours</a:t>
            </a:r>
            <a:r>
              <a:rPr lang="de-DE"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2"/>
          <p:cNvSpPr txBox="1">
            <a:spLocks noGrp="1"/>
          </p:cNvSpPr>
          <p:nvPr>
            <p:ph type="title"/>
          </p:nvPr>
        </p:nvSpPr>
        <p:spPr>
          <a:xfrm>
            <a:off x="0" y="-103367"/>
            <a:ext cx="11353800" cy="101022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de-DE" sz="2000" dirty="0">
                <a:solidFill>
                  <a:schemeClr val="lt1"/>
                </a:solidFill>
              </a:rPr>
              <a:t>Modul 3: Lehrmethoden und -techniken für die Ausbildung von Schüler*innen mit unterschiedlichen Lernniveaus</a:t>
            </a:r>
            <a:br>
              <a:rPr lang="de-DE" sz="2000" dirty="0">
                <a:solidFill>
                  <a:schemeClr val="lt1"/>
                </a:solidFill>
              </a:rPr>
            </a:br>
            <a:r>
              <a:rPr lang="de-DE" sz="2000" dirty="0">
                <a:solidFill>
                  <a:schemeClr val="lt1"/>
                </a:solidFill>
              </a:rPr>
              <a:t>2. Aktivitäten zur Überwindung von Dyskalkulie</a:t>
            </a:r>
            <a:endParaRPr sz="2000" dirty="0">
              <a:solidFill>
                <a:schemeClr val="lt1"/>
              </a:solidFill>
            </a:endParaRPr>
          </a:p>
        </p:txBody>
      </p:sp>
      <p:sp>
        <p:nvSpPr>
          <p:cNvPr id="195" name="Google Shape;195;p32"/>
          <p:cNvSpPr txBox="1">
            <a:spLocks noGrp="1"/>
          </p:cNvSpPr>
          <p:nvPr>
            <p:ph type="body" idx="1"/>
          </p:nvPr>
        </p:nvSpPr>
        <p:spPr>
          <a:xfrm>
            <a:off x="119270" y="1825625"/>
            <a:ext cx="5900530" cy="4103227"/>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de-DE" sz="2400" dirty="0"/>
              <a:t>In der Mitte unseres Gartens finden Sie eine Menge Beeren. Die Kirsche hängt dort wunderschön. Ist das nicht eine Nummer...</a:t>
            </a:r>
          </a:p>
          <a:p>
            <a:pPr marL="114300" lvl="0" indent="0" algn="l" rtl="0">
              <a:lnSpc>
                <a:spcPct val="90000"/>
              </a:lnSpc>
              <a:spcBef>
                <a:spcPts val="1000"/>
              </a:spcBef>
              <a:spcAft>
                <a:spcPts val="0"/>
              </a:spcAft>
              <a:buSzPts val="1800"/>
              <a:buNone/>
            </a:pPr>
            <a:endParaRPr lang="de-DE" sz="2400" dirty="0"/>
          </a:p>
          <a:p>
            <a:pPr marL="114300" lvl="0" indent="0" algn="l" rtl="0">
              <a:lnSpc>
                <a:spcPct val="90000"/>
              </a:lnSpc>
              <a:spcBef>
                <a:spcPts val="1000"/>
              </a:spcBef>
              <a:spcAft>
                <a:spcPts val="0"/>
              </a:spcAft>
              <a:buSzPts val="1800"/>
              <a:buNone/>
            </a:pPr>
            <a:endParaRPr lang="de-DE" sz="2400" dirty="0"/>
          </a:p>
          <a:p>
            <a:pPr marL="114300" lvl="0" indent="0" algn="l" rtl="0">
              <a:lnSpc>
                <a:spcPct val="90000"/>
              </a:lnSpc>
              <a:spcBef>
                <a:spcPts val="1000"/>
              </a:spcBef>
              <a:spcAft>
                <a:spcPts val="0"/>
              </a:spcAft>
              <a:buSzPts val="1800"/>
              <a:buNone/>
            </a:pPr>
            <a:endParaRPr lang="de-DE" sz="2400" dirty="0"/>
          </a:p>
          <a:p>
            <a:pPr marL="114300" lvl="0" indent="0" algn="l" rtl="0">
              <a:lnSpc>
                <a:spcPct val="90000"/>
              </a:lnSpc>
              <a:spcBef>
                <a:spcPts val="1000"/>
              </a:spcBef>
              <a:spcAft>
                <a:spcPts val="0"/>
              </a:spcAft>
              <a:buSzPts val="1800"/>
              <a:buNone/>
            </a:pPr>
            <a:r>
              <a:rPr lang="de-DE" sz="2400" dirty="0"/>
              <a:t>Sie ist rund, weich und mit einer Schnur zusammengebunden.  Sie fliegt in den Himmel, wenn Sie sie tragen. Ist das nicht eine Nummer...</a:t>
            </a:r>
            <a:endParaRPr dirty="0"/>
          </a:p>
        </p:txBody>
      </p:sp>
      <p:sp>
        <p:nvSpPr>
          <p:cNvPr id="196" name="Google Shape;196;p32"/>
          <p:cNvSpPr txBox="1">
            <a:spLocks noGrp="1"/>
          </p:cNvSpPr>
          <p:nvPr>
            <p:ph type="body" idx="2"/>
          </p:nvPr>
        </p:nvSpPr>
        <p:spPr>
          <a:xfrm>
            <a:off x="6019800" y="1825625"/>
            <a:ext cx="5334000" cy="4103227"/>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de-DE" sz="2400" dirty="0"/>
              <a:t>Wenn es dunkel ist und du Angst hast, ohne Licht zu sein. Schalte die Lampe ein. Es sieht aus wie .....    </a:t>
            </a:r>
          </a:p>
          <a:p>
            <a:pPr marL="114300" lvl="0" indent="0" algn="l" rtl="0">
              <a:lnSpc>
                <a:spcPct val="90000"/>
              </a:lnSpc>
              <a:spcBef>
                <a:spcPts val="1000"/>
              </a:spcBef>
              <a:spcAft>
                <a:spcPts val="0"/>
              </a:spcAft>
              <a:buSzPts val="1800"/>
              <a:buNone/>
            </a:pPr>
            <a:endParaRPr lang="de-DE" sz="2400" dirty="0"/>
          </a:p>
          <a:p>
            <a:pPr marL="114300" lvl="0" indent="0" algn="l" rtl="0">
              <a:lnSpc>
                <a:spcPct val="90000"/>
              </a:lnSpc>
              <a:spcBef>
                <a:spcPts val="1000"/>
              </a:spcBef>
              <a:spcAft>
                <a:spcPts val="0"/>
              </a:spcAft>
              <a:buSzPts val="1800"/>
              <a:buNone/>
            </a:pPr>
            <a:r>
              <a:rPr lang="de-DE" sz="2400" dirty="0"/>
              <a:t>Hey, stacheliger Igel, Sie tragen einen wunderschönen Apfel bei sich. Nachdem Sie ihn abgenommen haben, sehen Sie ihn sich an.  Ein Apfel sieht aus wie .... </a:t>
            </a:r>
            <a:endParaRPr dirty="0"/>
          </a:p>
        </p:txBody>
      </p:sp>
      <p:pic>
        <p:nvPicPr>
          <p:cNvPr id="197" name="Google Shape;197;p32"/>
          <p:cNvPicPr preferRelativeResize="0"/>
          <p:nvPr/>
        </p:nvPicPr>
        <p:blipFill rotWithShape="1">
          <a:blip r:embed="rId3">
            <a:alphaModFix/>
          </a:blip>
          <a:srcRect/>
          <a:stretch/>
        </p:blipFill>
        <p:spPr>
          <a:xfrm>
            <a:off x="4662712" y="3371264"/>
            <a:ext cx="908019" cy="1011948"/>
          </a:xfrm>
          <a:prstGeom prst="rect">
            <a:avLst/>
          </a:prstGeom>
          <a:noFill/>
          <a:ln>
            <a:noFill/>
          </a:ln>
        </p:spPr>
      </p:pic>
      <p:pic>
        <p:nvPicPr>
          <p:cNvPr id="198" name="Google Shape;198;p32"/>
          <p:cNvPicPr preferRelativeResize="0"/>
          <p:nvPr/>
        </p:nvPicPr>
        <p:blipFill rotWithShape="1">
          <a:blip r:embed="rId4">
            <a:alphaModFix/>
          </a:blip>
          <a:srcRect/>
          <a:stretch/>
        </p:blipFill>
        <p:spPr>
          <a:xfrm>
            <a:off x="11226850" y="2263039"/>
            <a:ext cx="693480" cy="1165961"/>
          </a:xfrm>
          <a:prstGeom prst="rect">
            <a:avLst/>
          </a:prstGeom>
          <a:noFill/>
          <a:ln>
            <a:noFill/>
          </a:ln>
        </p:spPr>
      </p:pic>
      <p:pic>
        <p:nvPicPr>
          <p:cNvPr id="199" name="Google Shape;199;p32"/>
          <p:cNvPicPr preferRelativeResize="0"/>
          <p:nvPr/>
        </p:nvPicPr>
        <p:blipFill rotWithShape="1">
          <a:blip r:embed="rId5">
            <a:alphaModFix/>
          </a:blip>
          <a:srcRect/>
          <a:stretch/>
        </p:blipFill>
        <p:spPr>
          <a:xfrm>
            <a:off x="10111534" y="5009397"/>
            <a:ext cx="922100" cy="983065"/>
          </a:xfrm>
          <a:prstGeom prst="rect">
            <a:avLst/>
          </a:prstGeom>
          <a:noFill/>
          <a:ln>
            <a:noFill/>
          </a:ln>
        </p:spPr>
      </p:pic>
      <p:pic>
        <p:nvPicPr>
          <p:cNvPr id="200" name="Google Shape;200;p32"/>
          <p:cNvPicPr preferRelativeResize="0"/>
          <p:nvPr/>
        </p:nvPicPr>
        <p:blipFill rotWithShape="1">
          <a:blip r:embed="rId6">
            <a:alphaModFix/>
          </a:blip>
          <a:srcRect/>
          <a:stretch/>
        </p:blipFill>
        <p:spPr>
          <a:xfrm>
            <a:off x="554498" y="3149873"/>
            <a:ext cx="586284" cy="10249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3"/>
          <p:cNvSpPr txBox="1">
            <a:spLocks noGrp="1"/>
          </p:cNvSpPr>
          <p:nvPr>
            <p:ph type="title"/>
          </p:nvPr>
        </p:nvSpPr>
        <p:spPr>
          <a:xfrm>
            <a:off x="79513" y="0"/>
            <a:ext cx="11044361" cy="82391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de-DE" sz="2000" dirty="0">
                <a:solidFill>
                  <a:schemeClr val="lt1"/>
                </a:solidFill>
              </a:rPr>
              <a:t>Modul 3: Lehrmethoden und -techniken für die Ausbildung von Schüler*innen mit unterschiedlichen Lernniveaus</a:t>
            </a:r>
            <a:br>
              <a:rPr lang="de-DE" sz="2000" dirty="0">
                <a:solidFill>
                  <a:schemeClr val="lt1"/>
                </a:solidFill>
              </a:rPr>
            </a:br>
            <a:r>
              <a:rPr lang="de-DE" sz="2000" dirty="0">
                <a:solidFill>
                  <a:schemeClr val="lt1"/>
                </a:solidFill>
              </a:rPr>
              <a:t>2. Aktivitäten zur Überwindung von Dyskalkulie</a:t>
            </a:r>
            <a:endParaRPr sz="1800" dirty="0">
              <a:solidFill>
                <a:schemeClr val="lt1"/>
              </a:solidFill>
            </a:endParaRPr>
          </a:p>
        </p:txBody>
      </p:sp>
      <p:sp>
        <p:nvSpPr>
          <p:cNvPr id="206" name="Google Shape;206;p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p>
            <a:pPr marL="457200" lvl="0" indent="-228600" algn="l" rtl="0">
              <a:lnSpc>
                <a:spcPct val="90000"/>
              </a:lnSpc>
              <a:spcBef>
                <a:spcPts val="1000"/>
              </a:spcBef>
              <a:spcAft>
                <a:spcPts val="0"/>
              </a:spcAft>
              <a:buClr>
                <a:schemeClr val="dk1"/>
              </a:buClr>
              <a:buSzPts val="2400"/>
              <a:buNone/>
            </a:pPr>
            <a:endParaRPr/>
          </a:p>
          <a:p>
            <a:pPr marL="457200" lvl="0" indent="-228600" algn="l" rtl="0">
              <a:lnSpc>
                <a:spcPct val="90000"/>
              </a:lnSpc>
              <a:spcBef>
                <a:spcPts val="1000"/>
              </a:spcBef>
              <a:spcAft>
                <a:spcPts val="0"/>
              </a:spcAft>
              <a:buClr>
                <a:schemeClr val="dk1"/>
              </a:buClr>
              <a:buSzPts val="2400"/>
              <a:buNone/>
            </a:pPr>
            <a:endParaRPr/>
          </a:p>
        </p:txBody>
      </p:sp>
      <p:sp>
        <p:nvSpPr>
          <p:cNvPr id="207" name="Google Shape;207;p33"/>
          <p:cNvSpPr txBox="1">
            <a:spLocks noGrp="1"/>
          </p:cNvSpPr>
          <p:nvPr>
            <p:ph type="body" idx="2"/>
          </p:nvPr>
        </p:nvSpPr>
        <p:spPr>
          <a:xfrm>
            <a:off x="715313" y="2382349"/>
            <a:ext cx="10408561" cy="3587475"/>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de-DE" sz="1800" dirty="0"/>
              <a:t>                 </a:t>
            </a:r>
            <a:r>
              <a:rPr lang="de-DE" sz="2000" dirty="0"/>
              <a:t>15321 19240 10951 90847</a:t>
            </a:r>
            <a:endParaRPr dirty="0"/>
          </a:p>
          <a:p>
            <a:pPr marL="114300" lvl="0" indent="0" algn="l" rtl="0">
              <a:lnSpc>
                <a:spcPct val="90000"/>
              </a:lnSpc>
              <a:spcBef>
                <a:spcPts val="1000"/>
              </a:spcBef>
              <a:spcAft>
                <a:spcPts val="0"/>
              </a:spcAft>
              <a:buSzPts val="1800"/>
              <a:buNone/>
            </a:pPr>
            <a:r>
              <a:rPr lang="de-DE" sz="2000" dirty="0"/>
              <a:t>               82347 92228 97432 71254</a:t>
            </a:r>
            <a:endParaRPr dirty="0"/>
          </a:p>
          <a:p>
            <a:pPr marL="114300" lvl="0" indent="0" algn="l" rtl="0">
              <a:lnSpc>
                <a:spcPct val="90000"/>
              </a:lnSpc>
              <a:spcBef>
                <a:spcPts val="1000"/>
              </a:spcBef>
              <a:spcAft>
                <a:spcPts val="0"/>
              </a:spcAft>
              <a:buSzPts val="1800"/>
              <a:buNone/>
            </a:pPr>
            <a:r>
              <a:rPr lang="de-DE" sz="2000" dirty="0"/>
              <a:t>               79001 53231 98421 44629</a:t>
            </a:r>
            <a:endParaRPr dirty="0"/>
          </a:p>
          <a:p>
            <a:pPr marL="114300" lvl="0" indent="0" algn="l" rtl="0">
              <a:lnSpc>
                <a:spcPct val="90000"/>
              </a:lnSpc>
              <a:spcBef>
                <a:spcPts val="1000"/>
              </a:spcBef>
              <a:spcAft>
                <a:spcPts val="0"/>
              </a:spcAft>
              <a:buSzPts val="1800"/>
              <a:buNone/>
            </a:pPr>
            <a:r>
              <a:rPr lang="de-DE" sz="2000" dirty="0"/>
              <a:t>                28421 45318 53281 18780</a:t>
            </a:r>
            <a:endParaRPr dirty="0"/>
          </a:p>
          <a:p>
            <a:pPr marL="114300" lvl="0" indent="0" algn="l" rtl="0">
              <a:lnSpc>
                <a:spcPct val="90000"/>
              </a:lnSpc>
              <a:spcBef>
                <a:spcPts val="1000"/>
              </a:spcBef>
              <a:spcAft>
                <a:spcPts val="0"/>
              </a:spcAft>
              <a:buSzPts val="1800"/>
              <a:buNone/>
            </a:pPr>
            <a:r>
              <a:rPr lang="de-DE" sz="2000" dirty="0"/>
              <a:t>                74091 11520 25231 28609</a:t>
            </a:r>
            <a:endParaRPr dirty="0"/>
          </a:p>
          <a:p>
            <a:pPr marL="114300" lvl="0" indent="0" algn="l" rtl="0">
              <a:lnSpc>
                <a:spcPct val="90000"/>
              </a:lnSpc>
              <a:spcBef>
                <a:spcPts val="1000"/>
              </a:spcBef>
              <a:spcAft>
                <a:spcPts val="0"/>
              </a:spcAft>
              <a:buSzPts val="1800"/>
              <a:buNone/>
            </a:pPr>
            <a:r>
              <a:rPr lang="de-DE" sz="2000" dirty="0"/>
              <a:t>                98091 51870 93917 14794</a:t>
            </a:r>
            <a:endParaRPr dirty="0"/>
          </a:p>
          <a:p>
            <a:pPr marL="114300" lvl="0" indent="0" algn="l" rtl="0">
              <a:lnSpc>
                <a:spcPct val="90000"/>
              </a:lnSpc>
              <a:spcBef>
                <a:spcPts val="1000"/>
              </a:spcBef>
              <a:spcAft>
                <a:spcPts val="0"/>
              </a:spcAft>
              <a:buSzPts val="1800"/>
              <a:buNone/>
            </a:pPr>
            <a:r>
              <a:rPr lang="de-DE" sz="2000" dirty="0"/>
              <a:t>                12259 14401 96541 21714</a:t>
            </a:r>
            <a:endParaRPr dirty="0"/>
          </a:p>
        </p:txBody>
      </p:sp>
      <p:pic>
        <p:nvPicPr>
          <p:cNvPr id="208" name="Google Shape;208;p33"/>
          <p:cNvPicPr preferRelativeResize="0"/>
          <p:nvPr/>
        </p:nvPicPr>
        <p:blipFill rotWithShape="1">
          <a:blip r:embed="rId3">
            <a:alphaModFix/>
          </a:blip>
          <a:srcRect/>
          <a:stretch/>
        </p:blipFill>
        <p:spPr>
          <a:xfrm>
            <a:off x="6122050" y="2044669"/>
            <a:ext cx="3812071" cy="4005183"/>
          </a:xfrm>
          <a:prstGeom prst="rect">
            <a:avLst/>
          </a:prstGeom>
          <a:noFill/>
          <a:ln>
            <a:noFill/>
          </a:ln>
        </p:spPr>
      </p:pic>
      <p:sp>
        <p:nvSpPr>
          <p:cNvPr id="209" name="Google Shape;209;p33"/>
          <p:cNvSpPr txBox="1"/>
          <p:nvPr/>
        </p:nvSpPr>
        <p:spPr>
          <a:xfrm>
            <a:off x="222257" y="1323603"/>
            <a:ext cx="11354842"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2000" b="0" i="0" u="none" strike="noStrike" cap="none" dirty="0">
                <a:solidFill>
                  <a:srgbClr val="000000"/>
                </a:solidFill>
                <a:latin typeface="Arial"/>
                <a:ea typeface="Arial"/>
                <a:cs typeface="Arial"/>
                <a:sym typeface="Arial"/>
              </a:rPr>
              <a:t>Die in den Spalten geschriebenen Zahlen waren im Zahlenlabyrinth versteckt. Wenn du sie findest, male sie an. Die Zahlen sind in verschiedenen Richtungen versteckt: </a:t>
            </a:r>
            <a:endParaRPr sz="1200" dirty="0"/>
          </a:p>
        </p:txBody>
      </p:sp>
      <p:pic>
        <p:nvPicPr>
          <p:cNvPr id="210" name="Google Shape;210;p33"/>
          <p:cNvPicPr preferRelativeResize="0"/>
          <p:nvPr/>
        </p:nvPicPr>
        <p:blipFill rotWithShape="1">
          <a:blip r:embed="rId4">
            <a:alphaModFix/>
          </a:blip>
          <a:srcRect/>
          <a:stretch/>
        </p:blipFill>
        <p:spPr>
          <a:xfrm>
            <a:off x="9986002" y="1790700"/>
            <a:ext cx="1686199" cy="591649"/>
          </a:xfrm>
          <a:prstGeom prst="rect">
            <a:avLst/>
          </a:prstGeom>
          <a:noFill/>
          <a:ln>
            <a:noFill/>
          </a:ln>
        </p:spPr>
      </p:pic>
      <p:sp>
        <p:nvSpPr>
          <p:cNvPr id="211" name="Google Shape;211;p33"/>
          <p:cNvSpPr txBox="1"/>
          <p:nvPr/>
        </p:nvSpPr>
        <p:spPr>
          <a:xfrm>
            <a:off x="2047097" y="5742075"/>
            <a:ext cx="428573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1400" b="0" i="0" u="none" strike="noStrike" cap="none" dirty="0">
                <a:solidFill>
                  <a:srgbClr val="000000"/>
                </a:solidFill>
                <a:latin typeface="Arial"/>
                <a:ea typeface="Arial"/>
                <a:cs typeface="Arial"/>
                <a:sym typeface="Arial"/>
              </a:rPr>
              <a:t>Die Summe der übrigen Zahlen ist 8</a:t>
            </a:r>
            <a:endParaRPr sz="1400" b="0" i="0" u="none" strike="noStrike" cap="none" dirty="0">
              <a:solidFill>
                <a:srgbClr val="000000"/>
              </a:solidFill>
              <a:latin typeface="Arial"/>
              <a:ea typeface="Arial"/>
              <a:cs typeface="Arial"/>
              <a:sym typeface="Arial"/>
            </a:endParaRPr>
          </a:p>
        </p:txBody>
      </p:sp>
      <p:sp>
        <p:nvSpPr>
          <p:cNvPr id="212" name="Google Shape;212;p33"/>
          <p:cNvSpPr txBox="1"/>
          <p:nvPr/>
        </p:nvSpPr>
        <p:spPr>
          <a:xfrm>
            <a:off x="6567776" y="5742075"/>
            <a:ext cx="5442477"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4"/>
          <p:cNvSpPr txBox="1">
            <a:spLocks noGrp="1"/>
          </p:cNvSpPr>
          <p:nvPr>
            <p:ph type="title"/>
          </p:nvPr>
        </p:nvSpPr>
        <p:spPr>
          <a:xfrm>
            <a:off x="135172" y="80367"/>
            <a:ext cx="11020508" cy="715191"/>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de-DE" sz="2000" dirty="0">
                <a:solidFill>
                  <a:schemeClr val="lt1"/>
                </a:solidFill>
              </a:rPr>
              <a:t>Modul 3: Lehrmethoden und -techniken für die Ausbildung von Schüler*innen mit unterschiedlichen Lernniveaus</a:t>
            </a:r>
            <a:br>
              <a:rPr lang="de-DE" sz="2000" dirty="0">
                <a:solidFill>
                  <a:schemeClr val="lt1"/>
                </a:solidFill>
              </a:rPr>
            </a:br>
            <a:r>
              <a:rPr lang="de-DE" sz="2000" dirty="0">
                <a:solidFill>
                  <a:schemeClr val="lt1"/>
                </a:solidFill>
              </a:rPr>
              <a:t>2. Aktivitäten zur Überwindung von Dyskalkulie</a:t>
            </a:r>
            <a:endParaRPr sz="2000" dirty="0">
              <a:solidFill>
                <a:schemeClr val="lt1"/>
              </a:solidFill>
            </a:endParaRPr>
          </a:p>
        </p:txBody>
      </p:sp>
      <p:sp>
        <p:nvSpPr>
          <p:cNvPr id="218" name="Google Shape;218;p34"/>
          <p:cNvSpPr txBox="1">
            <a:spLocks noGrp="1"/>
          </p:cNvSpPr>
          <p:nvPr>
            <p:ph type="body" idx="2"/>
          </p:nvPr>
        </p:nvSpPr>
        <p:spPr>
          <a:xfrm>
            <a:off x="198784" y="1267691"/>
            <a:ext cx="4905953" cy="4921972"/>
          </a:xfrm>
          <a:prstGeom prst="rect">
            <a:avLst/>
          </a:prstGeom>
          <a:noFill/>
          <a:ln>
            <a:noFill/>
          </a:ln>
        </p:spPr>
        <p:txBody>
          <a:bodyPr spcFirstLastPara="1" wrap="square" lIns="91425" tIns="45700" rIns="91425" bIns="45700" anchor="t" anchorCtr="0">
            <a:normAutofit fontScale="77500" lnSpcReduction="20000"/>
          </a:bodyPr>
          <a:lstStyle/>
          <a:p>
            <a:pPr marL="114300" lvl="0" indent="0" algn="l" rtl="0">
              <a:lnSpc>
                <a:spcPct val="110000"/>
              </a:lnSpc>
              <a:spcBef>
                <a:spcPts val="1000"/>
              </a:spcBef>
              <a:spcAft>
                <a:spcPts val="0"/>
              </a:spcAft>
              <a:buSzPct val="116883"/>
              <a:buNone/>
            </a:pPr>
            <a:r>
              <a:rPr lang="de-DE" sz="2200" dirty="0"/>
              <a:t>Die Maus konnte nicht zählen,                              </a:t>
            </a:r>
          </a:p>
          <a:p>
            <a:pPr marL="114300" lvl="0" indent="0" algn="l" rtl="0">
              <a:lnSpc>
                <a:spcPct val="110000"/>
              </a:lnSpc>
              <a:spcBef>
                <a:spcPts val="1000"/>
              </a:spcBef>
              <a:spcAft>
                <a:spcPts val="0"/>
              </a:spcAft>
              <a:buSzPct val="116883"/>
              <a:buNone/>
            </a:pPr>
            <a:r>
              <a:rPr lang="de-DE" sz="2200" dirty="0"/>
              <a:t>Die Maus brauchte eine Maschine!</a:t>
            </a:r>
          </a:p>
          <a:p>
            <a:pPr marL="114300" lvl="0" indent="0" algn="l" rtl="0">
              <a:lnSpc>
                <a:spcPct val="110000"/>
              </a:lnSpc>
              <a:spcBef>
                <a:spcPts val="1000"/>
              </a:spcBef>
              <a:spcAft>
                <a:spcPts val="0"/>
              </a:spcAft>
              <a:buSzPct val="116883"/>
              <a:buNone/>
            </a:pPr>
            <a:r>
              <a:rPr lang="de-DE" sz="2200" dirty="0"/>
              <a:t>So wie zum Wegnehmen</a:t>
            </a:r>
          </a:p>
          <a:p>
            <a:pPr marL="114300" lvl="0" indent="0" algn="l" rtl="0">
              <a:lnSpc>
                <a:spcPct val="110000"/>
              </a:lnSpc>
              <a:spcBef>
                <a:spcPts val="1000"/>
              </a:spcBef>
              <a:spcAft>
                <a:spcPts val="0"/>
              </a:spcAft>
              <a:buSzPct val="116883"/>
              <a:buNone/>
            </a:pPr>
            <a:r>
              <a:rPr lang="de-DE" sz="2200" dirty="0"/>
              <a:t>So wie zum Addieren</a:t>
            </a:r>
          </a:p>
          <a:p>
            <a:pPr marL="114300" lvl="0" indent="0" algn="l" rtl="0">
              <a:lnSpc>
                <a:spcPct val="110000"/>
              </a:lnSpc>
              <a:spcBef>
                <a:spcPts val="1000"/>
              </a:spcBef>
              <a:spcAft>
                <a:spcPts val="0"/>
              </a:spcAft>
              <a:buSzPct val="116883"/>
              <a:buNone/>
            </a:pPr>
            <a:r>
              <a:rPr lang="de-DE" sz="2200" dirty="0"/>
              <a:t>So dass zählen</a:t>
            </a:r>
          </a:p>
          <a:p>
            <a:pPr marL="114300" lvl="0" indent="0" algn="l" rtl="0">
              <a:lnSpc>
                <a:spcPct val="110000"/>
              </a:lnSpc>
              <a:spcBef>
                <a:spcPts val="1000"/>
              </a:spcBef>
              <a:spcAft>
                <a:spcPts val="0"/>
              </a:spcAft>
              <a:buSzPct val="116883"/>
              <a:buNone/>
            </a:pPr>
            <a:r>
              <a:rPr lang="de-DE" sz="2200" dirty="0"/>
              <a:t>Das konnte er für eine Maus!</a:t>
            </a:r>
          </a:p>
          <a:p>
            <a:pPr marL="114300" lvl="0" indent="0" algn="l" rtl="0">
              <a:lnSpc>
                <a:spcPct val="110000"/>
              </a:lnSpc>
              <a:spcBef>
                <a:spcPts val="1000"/>
              </a:spcBef>
              <a:spcAft>
                <a:spcPts val="0"/>
              </a:spcAft>
              <a:buSzPct val="116883"/>
              <a:buNone/>
            </a:pPr>
            <a:r>
              <a:rPr lang="de-DE" sz="2200" dirty="0"/>
              <a:t>Und die Maus bekam eine Maschine</a:t>
            </a:r>
          </a:p>
          <a:p>
            <a:pPr marL="114300" lvl="0" indent="0" algn="l" rtl="0">
              <a:lnSpc>
                <a:spcPct val="110000"/>
              </a:lnSpc>
              <a:spcBef>
                <a:spcPts val="1000"/>
              </a:spcBef>
              <a:spcAft>
                <a:spcPts val="0"/>
              </a:spcAft>
              <a:buSzPct val="116883"/>
              <a:buNone/>
            </a:pPr>
            <a:r>
              <a:rPr lang="de-DE" sz="2200" dirty="0"/>
              <a:t>Aber es ist nur eine Zeitverschwendung...</a:t>
            </a:r>
          </a:p>
          <a:p>
            <a:pPr marL="114300" lvl="0" indent="0" algn="l" rtl="0">
              <a:lnSpc>
                <a:spcPct val="110000"/>
              </a:lnSpc>
              <a:spcBef>
                <a:spcPts val="1000"/>
              </a:spcBef>
              <a:spcAft>
                <a:spcPts val="0"/>
              </a:spcAft>
              <a:buSzPct val="116883"/>
              <a:buNone/>
            </a:pPr>
            <a:r>
              <a:rPr lang="de-DE" sz="2200" dirty="0"/>
              <a:t>Die Maus weiß nicht mehr</a:t>
            </a:r>
          </a:p>
          <a:p>
            <a:pPr marL="114300" lvl="0" indent="0" algn="l" rtl="0">
              <a:lnSpc>
                <a:spcPct val="110000"/>
              </a:lnSpc>
              <a:spcBef>
                <a:spcPts val="1000"/>
              </a:spcBef>
              <a:spcAft>
                <a:spcPts val="0"/>
              </a:spcAft>
              <a:buSzPct val="116883"/>
              <a:buNone/>
            </a:pPr>
            <a:r>
              <a:rPr lang="de-DE" sz="2200" dirty="0"/>
              <a:t>wohin sie eine ungenaue Maschine stellen soll:</a:t>
            </a:r>
          </a:p>
          <a:p>
            <a:pPr marL="114300" lvl="0" indent="0" algn="l" rtl="0">
              <a:lnSpc>
                <a:spcPct val="90000"/>
              </a:lnSpc>
              <a:spcBef>
                <a:spcPts val="1000"/>
              </a:spcBef>
              <a:spcAft>
                <a:spcPts val="0"/>
              </a:spcAft>
              <a:buSzPct val="116883"/>
              <a:buNone/>
            </a:pPr>
            <a:r>
              <a:rPr lang="de-DE" sz="1800" dirty="0"/>
              <a:t>2 + 13 = 33</a:t>
            </a:r>
            <a:endParaRPr sz="1800" dirty="0"/>
          </a:p>
          <a:p>
            <a:pPr marL="114300" lvl="0" indent="0" algn="l" rtl="0">
              <a:lnSpc>
                <a:spcPct val="90000"/>
              </a:lnSpc>
              <a:spcBef>
                <a:spcPts val="1000"/>
              </a:spcBef>
              <a:spcAft>
                <a:spcPts val="0"/>
              </a:spcAft>
              <a:buSzPct val="116883"/>
              <a:buNone/>
            </a:pPr>
            <a:r>
              <a:rPr lang="de-DE" sz="1800" dirty="0"/>
              <a:t>343 + 21 = 355</a:t>
            </a:r>
            <a:endParaRPr sz="1800" dirty="0"/>
          </a:p>
          <a:p>
            <a:pPr marL="114300" lvl="0" indent="0" algn="l" rtl="0">
              <a:lnSpc>
                <a:spcPct val="90000"/>
              </a:lnSpc>
              <a:spcBef>
                <a:spcPts val="1000"/>
              </a:spcBef>
              <a:spcAft>
                <a:spcPts val="0"/>
              </a:spcAft>
              <a:buSzPct val="116883"/>
              <a:buNone/>
            </a:pPr>
            <a:r>
              <a:rPr lang="de-DE" sz="1800" dirty="0"/>
              <a:t>67 – 42 = 43</a:t>
            </a:r>
            <a:endParaRPr sz="1800" dirty="0"/>
          </a:p>
          <a:p>
            <a:pPr marL="114300" lvl="0" indent="0" algn="l" rtl="0">
              <a:lnSpc>
                <a:spcPct val="90000"/>
              </a:lnSpc>
              <a:spcBef>
                <a:spcPts val="1000"/>
              </a:spcBef>
              <a:spcAft>
                <a:spcPts val="0"/>
              </a:spcAft>
              <a:buSzPct val="116883"/>
              <a:buNone/>
            </a:pPr>
            <a:r>
              <a:rPr lang="de-DE" sz="1800" dirty="0"/>
              <a:t>1862 – 461 = 1221</a:t>
            </a:r>
            <a:endParaRPr sz="1800" dirty="0"/>
          </a:p>
          <a:p>
            <a:pPr marL="114300" lvl="0" indent="0" algn="l" rtl="0">
              <a:lnSpc>
                <a:spcPct val="90000"/>
              </a:lnSpc>
              <a:spcBef>
                <a:spcPts val="1000"/>
              </a:spcBef>
              <a:spcAft>
                <a:spcPts val="0"/>
              </a:spcAft>
              <a:buSzPct val="116883"/>
              <a:buNone/>
            </a:pPr>
            <a:endParaRPr dirty="0"/>
          </a:p>
          <a:p>
            <a:pPr marL="114300" lvl="0" indent="0" algn="l" rtl="0">
              <a:lnSpc>
                <a:spcPct val="90000"/>
              </a:lnSpc>
              <a:spcBef>
                <a:spcPts val="1000"/>
              </a:spcBef>
              <a:spcAft>
                <a:spcPts val="0"/>
              </a:spcAft>
              <a:buSzPct val="116883"/>
              <a:buNone/>
            </a:pPr>
            <a:endParaRPr dirty="0"/>
          </a:p>
          <a:p>
            <a:pPr marL="457200" lvl="0" indent="-228600" algn="l" rtl="0">
              <a:lnSpc>
                <a:spcPct val="90000"/>
              </a:lnSpc>
              <a:spcBef>
                <a:spcPts val="1000"/>
              </a:spcBef>
              <a:spcAft>
                <a:spcPts val="0"/>
              </a:spcAft>
              <a:buClr>
                <a:schemeClr val="dk1"/>
              </a:buClr>
              <a:buSzPct val="116883"/>
              <a:buNone/>
            </a:pPr>
            <a:endParaRPr dirty="0"/>
          </a:p>
        </p:txBody>
      </p:sp>
      <p:sp>
        <p:nvSpPr>
          <p:cNvPr id="219" name="Google Shape;219;p34"/>
          <p:cNvSpPr txBox="1">
            <a:spLocks noGrp="1"/>
          </p:cNvSpPr>
          <p:nvPr>
            <p:ph type="body" idx="4"/>
          </p:nvPr>
        </p:nvSpPr>
        <p:spPr>
          <a:xfrm>
            <a:off x="5160397" y="1681163"/>
            <a:ext cx="6432605" cy="4508500"/>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de-DE" sz="1600" dirty="0"/>
              <a:t>2350 + 2100 = 3550</a:t>
            </a:r>
            <a:endParaRPr dirty="0"/>
          </a:p>
          <a:p>
            <a:pPr marL="114300" lvl="0" indent="0" algn="l" rtl="0">
              <a:lnSpc>
                <a:spcPct val="90000"/>
              </a:lnSpc>
              <a:spcBef>
                <a:spcPts val="1000"/>
              </a:spcBef>
              <a:spcAft>
                <a:spcPts val="0"/>
              </a:spcAft>
              <a:buSzPts val="1800"/>
              <a:buNone/>
            </a:pPr>
            <a:r>
              <a:rPr lang="de-DE" sz="1600" dirty="0"/>
              <a:t>6723 – 5101 = 1712</a:t>
            </a:r>
            <a:endParaRPr dirty="0"/>
          </a:p>
          <a:p>
            <a:pPr marL="114300" lvl="0" indent="0" algn="l" rtl="0">
              <a:lnSpc>
                <a:spcPct val="90000"/>
              </a:lnSpc>
              <a:spcBef>
                <a:spcPts val="1000"/>
              </a:spcBef>
              <a:spcAft>
                <a:spcPts val="0"/>
              </a:spcAft>
              <a:buSzPts val="1800"/>
              <a:buNone/>
            </a:pPr>
            <a:r>
              <a:rPr lang="de-DE" sz="1600" dirty="0"/>
              <a:t>Ich kann die Maus beruhigen</a:t>
            </a:r>
          </a:p>
          <a:p>
            <a:pPr marL="114300" lvl="0" indent="0" algn="l" rtl="0">
              <a:lnSpc>
                <a:spcPct val="90000"/>
              </a:lnSpc>
              <a:spcBef>
                <a:spcPts val="1000"/>
              </a:spcBef>
              <a:spcAft>
                <a:spcPts val="0"/>
              </a:spcAft>
              <a:buSzPts val="1800"/>
              <a:buNone/>
            </a:pPr>
            <a:r>
              <a:rPr lang="de-DE" sz="1600" dirty="0"/>
              <a:t>Weil nichts Schlimmes passiert ist,</a:t>
            </a:r>
          </a:p>
          <a:p>
            <a:pPr marL="114300" lvl="0" indent="0" algn="l" rtl="0">
              <a:lnSpc>
                <a:spcPct val="90000"/>
              </a:lnSpc>
              <a:spcBef>
                <a:spcPts val="1000"/>
              </a:spcBef>
              <a:spcAft>
                <a:spcPts val="0"/>
              </a:spcAft>
              <a:buSzPts val="1800"/>
              <a:buNone/>
            </a:pPr>
            <a:r>
              <a:rPr lang="de-DE" sz="1600" dirty="0"/>
              <a:t>Weil Sie Geduld haben müssen,</a:t>
            </a:r>
          </a:p>
          <a:p>
            <a:pPr marL="114300" lvl="0" indent="0" algn="l" rtl="0">
              <a:lnSpc>
                <a:spcPct val="90000"/>
              </a:lnSpc>
              <a:spcBef>
                <a:spcPts val="1000"/>
              </a:spcBef>
              <a:spcAft>
                <a:spcPts val="0"/>
              </a:spcAft>
              <a:buSzPts val="1800"/>
              <a:buNone/>
            </a:pPr>
            <a:r>
              <a:rPr lang="de-DE" sz="1600" dirty="0"/>
              <a:t>Schauen Sie sich die Aufgabe einfach noch einmal an:</a:t>
            </a:r>
          </a:p>
          <a:p>
            <a:pPr marL="114300" lvl="0" indent="0" algn="l" rtl="0">
              <a:lnSpc>
                <a:spcPct val="90000"/>
              </a:lnSpc>
              <a:spcBef>
                <a:spcPts val="1000"/>
              </a:spcBef>
              <a:spcAft>
                <a:spcPts val="0"/>
              </a:spcAft>
              <a:buSzPts val="1800"/>
              <a:buNone/>
            </a:pPr>
            <a:r>
              <a:rPr lang="de-DE" sz="1600" dirty="0"/>
              <a:t>Die beiden Zahlen ändern sich dort.</a:t>
            </a:r>
          </a:p>
          <a:p>
            <a:pPr marL="114300" lvl="0" indent="0" algn="l" rtl="0">
              <a:lnSpc>
                <a:spcPct val="90000"/>
              </a:lnSpc>
              <a:spcBef>
                <a:spcPts val="1000"/>
              </a:spcBef>
              <a:spcAft>
                <a:spcPts val="0"/>
              </a:spcAft>
              <a:buSzPts val="1800"/>
              <a:buNone/>
            </a:pPr>
            <a:r>
              <a:rPr lang="de-DE" sz="1600" dirty="0"/>
              <a:t>Zwei Zahlen</a:t>
            </a:r>
          </a:p>
          <a:p>
            <a:pPr marL="114300" lvl="0" indent="0" algn="l" rtl="0">
              <a:lnSpc>
                <a:spcPct val="90000"/>
              </a:lnSpc>
              <a:spcBef>
                <a:spcPts val="1000"/>
              </a:spcBef>
              <a:spcAft>
                <a:spcPts val="0"/>
              </a:spcAft>
              <a:buSzPts val="1800"/>
              <a:buNone/>
            </a:pPr>
            <a:r>
              <a:rPr lang="de-DE" sz="1600" dirty="0"/>
              <a:t>Schauen wir mal - Zwei Zahlen!                </a:t>
            </a:r>
            <a:endParaRPr dirty="0"/>
          </a:p>
          <a:p>
            <a:pPr marL="114300" lvl="0" indent="0" algn="l" rtl="0">
              <a:lnSpc>
                <a:spcPct val="90000"/>
              </a:lnSpc>
              <a:spcBef>
                <a:spcPts val="1000"/>
              </a:spcBef>
              <a:spcAft>
                <a:spcPts val="0"/>
              </a:spcAft>
              <a:buSzPts val="1800"/>
              <a:buNone/>
            </a:pPr>
            <a:r>
              <a:rPr lang="de-DE" sz="1500" dirty="0">
                <a:solidFill>
                  <a:srgbClr val="FF0000"/>
                </a:solidFill>
              </a:rPr>
              <a:t>Antwort: 2 + 31 = 33; 334 + 21 = 355 ;67 – 24 = 43; 1862 – 641 = 1221 ; 2350 + 1200 = 3550 ; 6723 – 5011 = 1712</a:t>
            </a:r>
            <a:endParaRPr dirty="0"/>
          </a:p>
        </p:txBody>
      </p:sp>
      <p:pic>
        <p:nvPicPr>
          <p:cNvPr id="220" name="Google Shape;220;p34"/>
          <p:cNvPicPr preferRelativeResize="0"/>
          <p:nvPr/>
        </p:nvPicPr>
        <p:blipFill rotWithShape="1">
          <a:blip r:embed="rId3">
            <a:alphaModFix/>
          </a:blip>
          <a:srcRect/>
          <a:stretch/>
        </p:blipFill>
        <p:spPr>
          <a:xfrm>
            <a:off x="9684156" y="1045708"/>
            <a:ext cx="2309060" cy="2918713"/>
          </a:xfrm>
          <a:prstGeom prst="rect">
            <a:avLst/>
          </a:prstGeom>
          <a:noFill/>
          <a:ln>
            <a:noFill/>
          </a:ln>
        </p:spPr>
      </p:pic>
      <p:sp>
        <p:nvSpPr>
          <p:cNvPr id="221" name="Google Shape;221;p34"/>
          <p:cNvSpPr txBox="1"/>
          <p:nvPr/>
        </p:nvSpPr>
        <p:spPr>
          <a:xfrm>
            <a:off x="9562238" y="4173008"/>
            <a:ext cx="2309060"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7"/>
          <p:cNvSpPr txBox="1">
            <a:spLocks noGrp="1"/>
          </p:cNvSpPr>
          <p:nvPr>
            <p:ph type="body" idx="1"/>
          </p:nvPr>
        </p:nvSpPr>
        <p:spPr>
          <a:xfrm>
            <a:off x="198407" y="1262501"/>
            <a:ext cx="11507637" cy="491401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de-DE" sz="1600" b="1" dirty="0"/>
              <a:t>“The </a:t>
            </a:r>
            <a:r>
              <a:rPr lang="de-DE" sz="1600" b="1" dirty="0" err="1"/>
              <a:t>Dyscalculia</a:t>
            </a:r>
            <a:r>
              <a:rPr lang="de-DE" sz="1600" b="1" dirty="0"/>
              <a:t> Assessment– A </a:t>
            </a:r>
            <a:r>
              <a:rPr lang="de-DE" sz="1600" b="1" dirty="0" err="1"/>
              <a:t>practical</a:t>
            </a:r>
            <a:r>
              <a:rPr lang="de-DE" sz="1600" b="1" dirty="0"/>
              <a:t> </a:t>
            </a:r>
            <a:r>
              <a:rPr lang="de-DE" sz="1600" b="1" dirty="0" err="1"/>
              <a:t>guide</a:t>
            </a:r>
            <a:r>
              <a:rPr lang="de-DE" sz="1600" b="1" dirty="0"/>
              <a:t> </a:t>
            </a:r>
            <a:r>
              <a:rPr lang="de-DE" sz="1600" b="1" dirty="0" err="1"/>
              <a:t>for</a:t>
            </a:r>
            <a:r>
              <a:rPr lang="de-DE" sz="1600" b="1" dirty="0"/>
              <a:t> </a:t>
            </a:r>
            <a:r>
              <a:rPr lang="de-DE" sz="1600" b="1" dirty="0" err="1"/>
              <a:t>teachers</a:t>
            </a:r>
            <a:r>
              <a:rPr lang="de-DE" sz="1600" b="1" dirty="0"/>
              <a:t>"</a:t>
            </a:r>
            <a:endParaRPr sz="1600" dirty="0"/>
          </a:p>
          <a:p>
            <a:pPr marL="0" lvl="0" indent="0" algn="l" rtl="0">
              <a:lnSpc>
                <a:spcPct val="90000"/>
              </a:lnSpc>
              <a:spcBef>
                <a:spcPts val="1000"/>
              </a:spcBef>
              <a:spcAft>
                <a:spcPts val="0"/>
              </a:spcAft>
              <a:buClr>
                <a:schemeClr val="dk1"/>
              </a:buClr>
              <a:buSzPts val="1600"/>
              <a:buNone/>
            </a:pPr>
            <a:r>
              <a:rPr lang="de-DE" sz="1600" dirty="0"/>
              <a:t>Autoren:  Jane Emerson and Patricia </a:t>
            </a:r>
            <a:r>
              <a:rPr lang="de-DE" sz="1600" dirty="0" err="1"/>
              <a:t>Babtie</a:t>
            </a:r>
            <a:r>
              <a:rPr lang="de-DE" sz="1600" dirty="0"/>
              <a:t> </a:t>
            </a:r>
            <a:endParaRPr dirty="0"/>
          </a:p>
          <a:p>
            <a:pPr marL="0" lvl="0" indent="0" algn="l" rtl="0">
              <a:lnSpc>
                <a:spcPct val="90000"/>
              </a:lnSpc>
              <a:spcBef>
                <a:spcPts val="1000"/>
              </a:spcBef>
              <a:spcAft>
                <a:spcPts val="0"/>
              </a:spcAft>
              <a:buClr>
                <a:schemeClr val="dk1"/>
              </a:buClr>
              <a:buSzPts val="1600"/>
              <a:buNone/>
            </a:pPr>
            <a:r>
              <a:rPr lang="de-DE" sz="1600" dirty="0"/>
              <a:t>Veröffentlicht in: Bloomsbury 				</a:t>
            </a:r>
            <a:endParaRPr dirty="0"/>
          </a:p>
          <a:p>
            <a:pPr marL="0" lvl="0" indent="0" algn="l" rtl="0">
              <a:lnSpc>
                <a:spcPct val="90000"/>
              </a:lnSpc>
              <a:spcBef>
                <a:spcPts val="1000"/>
              </a:spcBef>
              <a:spcAft>
                <a:spcPts val="0"/>
              </a:spcAft>
              <a:buClr>
                <a:schemeClr val="dk1"/>
              </a:buClr>
              <a:buSzPts val="1600"/>
              <a:buNone/>
            </a:pPr>
            <a:r>
              <a:rPr lang="de-DE" sz="1600" dirty="0"/>
              <a:t>Jahr:  2013 </a:t>
            </a:r>
            <a:endParaRPr sz="1600" u="sng" dirty="0">
              <a:solidFill>
                <a:schemeClr val="hlink"/>
              </a:solidFill>
              <a:hlinkClick r:id="rId3"/>
            </a:endParaRPr>
          </a:p>
          <a:p>
            <a:pPr marL="0" lvl="0" indent="0" algn="l" rtl="0">
              <a:lnSpc>
                <a:spcPct val="90000"/>
              </a:lnSpc>
              <a:spcBef>
                <a:spcPts val="1000"/>
              </a:spcBef>
              <a:spcAft>
                <a:spcPts val="0"/>
              </a:spcAft>
              <a:buClr>
                <a:schemeClr val="dk1"/>
              </a:buClr>
              <a:buSzPts val="1600"/>
              <a:buNone/>
            </a:pPr>
            <a:r>
              <a:rPr lang="de-DE" sz="1600" dirty="0"/>
              <a:t>Link:  </a:t>
            </a:r>
            <a:r>
              <a:rPr lang="de-DE" sz="1600" u="sng" dirty="0">
                <a:solidFill>
                  <a:schemeClr val="hlink"/>
                </a:solidFill>
                <a:hlinkClick r:id="rId4"/>
              </a:rPr>
              <a:t>https://books.google.lt/books?hl=lt&amp;lr=&amp;id=ww2aBQAAQBAJ&amp;oi=fnd&amp;pg=PP1&amp;dq=methods+teaching+dyscalculia&amp;ots=JYz9zhzLBY&amp;sig=FiRZB6bsid00XuZce0oo4CxA7WE&amp;redir_esc=y#v=onepage&amp;q=methods%20teaching%20dyscalculia&amp;f=false</a:t>
            </a:r>
            <a:endParaRPr sz="1600" dirty="0"/>
          </a:p>
          <a:p>
            <a:pPr marL="0" lvl="0" indent="0" algn="l" rtl="0">
              <a:lnSpc>
                <a:spcPct val="90000"/>
              </a:lnSpc>
              <a:spcBef>
                <a:spcPts val="1000"/>
              </a:spcBef>
              <a:spcAft>
                <a:spcPts val="0"/>
              </a:spcAft>
              <a:buClr>
                <a:schemeClr val="dk1"/>
              </a:buClr>
              <a:buSzPts val="1600"/>
              <a:buNone/>
            </a:pPr>
            <a:endParaRPr sz="1600" b="1" dirty="0"/>
          </a:p>
          <a:p>
            <a:pPr marL="0" lvl="0" indent="0" algn="l" rtl="0">
              <a:lnSpc>
                <a:spcPct val="90000"/>
              </a:lnSpc>
              <a:spcBef>
                <a:spcPts val="1000"/>
              </a:spcBef>
              <a:spcAft>
                <a:spcPts val="0"/>
              </a:spcAft>
              <a:buClr>
                <a:schemeClr val="dk1"/>
              </a:buClr>
              <a:buSzPts val="1600"/>
              <a:buNone/>
            </a:pPr>
            <a:r>
              <a:rPr lang="de-DE" sz="1600" b="1" dirty="0"/>
              <a:t>„</a:t>
            </a:r>
            <a:r>
              <a:rPr lang="de-DE" sz="1600" b="1" dirty="0" err="1"/>
              <a:t>Dyslexia</a:t>
            </a:r>
            <a:r>
              <a:rPr lang="de-DE" sz="1600" b="1" dirty="0"/>
              <a:t>, </a:t>
            </a:r>
            <a:r>
              <a:rPr lang="de-DE" sz="1600" b="1" dirty="0" err="1"/>
              <a:t>Dyscalculia</a:t>
            </a:r>
            <a:r>
              <a:rPr lang="de-DE" sz="1600" b="1" dirty="0"/>
              <a:t> and </a:t>
            </a:r>
            <a:r>
              <a:rPr lang="de-DE" sz="1600" b="1" dirty="0" err="1"/>
              <a:t>Mathematics</a:t>
            </a:r>
            <a:r>
              <a:rPr lang="de-DE" sz="1600" b="1" dirty="0"/>
              <a:t>– A </a:t>
            </a:r>
            <a:r>
              <a:rPr lang="de-DE" sz="1600" b="1" dirty="0" err="1"/>
              <a:t>practical</a:t>
            </a:r>
            <a:r>
              <a:rPr lang="de-DE" sz="1600" b="1" dirty="0"/>
              <a:t> </a:t>
            </a:r>
            <a:r>
              <a:rPr lang="de-DE" sz="1600" b="1" dirty="0" err="1"/>
              <a:t>guide</a:t>
            </a:r>
            <a:r>
              <a:rPr lang="de-DE" sz="1600" b="1" dirty="0"/>
              <a:t>“</a:t>
            </a:r>
            <a:endParaRPr dirty="0"/>
          </a:p>
          <a:p>
            <a:pPr marL="0" lvl="0" indent="0" algn="l" rtl="0">
              <a:lnSpc>
                <a:spcPct val="90000"/>
              </a:lnSpc>
              <a:spcBef>
                <a:spcPts val="1000"/>
              </a:spcBef>
              <a:spcAft>
                <a:spcPts val="0"/>
              </a:spcAft>
              <a:buClr>
                <a:schemeClr val="dk1"/>
              </a:buClr>
              <a:buSzPts val="1600"/>
              <a:buNone/>
            </a:pPr>
            <a:r>
              <a:rPr lang="de-DE" sz="1600" dirty="0"/>
              <a:t>Autoren: Anne Henderson </a:t>
            </a:r>
            <a:endParaRPr dirty="0"/>
          </a:p>
          <a:p>
            <a:pPr marL="0" lvl="0" indent="0" algn="l" rtl="0">
              <a:lnSpc>
                <a:spcPct val="90000"/>
              </a:lnSpc>
              <a:spcBef>
                <a:spcPts val="1000"/>
              </a:spcBef>
              <a:spcAft>
                <a:spcPts val="0"/>
              </a:spcAft>
              <a:buClr>
                <a:schemeClr val="dk1"/>
              </a:buClr>
              <a:buSzPts val="1600"/>
              <a:buNone/>
            </a:pPr>
            <a:r>
              <a:rPr lang="de-DE" sz="1600" dirty="0"/>
              <a:t>Veröffentlicht in: London </a:t>
            </a:r>
            <a:endParaRPr dirty="0"/>
          </a:p>
          <a:p>
            <a:pPr marL="0" lvl="0" indent="0" algn="l" rtl="0">
              <a:lnSpc>
                <a:spcPct val="90000"/>
              </a:lnSpc>
              <a:spcBef>
                <a:spcPts val="1000"/>
              </a:spcBef>
              <a:spcAft>
                <a:spcPts val="0"/>
              </a:spcAft>
              <a:buClr>
                <a:schemeClr val="dk1"/>
              </a:buClr>
              <a:buSzPts val="1600"/>
              <a:buNone/>
            </a:pPr>
            <a:r>
              <a:rPr lang="de-DE" sz="1600" dirty="0"/>
              <a:t>Jahr: 2012</a:t>
            </a:r>
            <a:endParaRPr dirty="0"/>
          </a:p>
          <a:p>
            <a:pPr marL="0" lvl="0" indent="0" algn="l" rtl="0">
              <a:lnSpc>
                <a:spcPct val="90000"/>
              </a:lnSpc>
              <a:spcBef>
                <a:spcPts val="1000"/>
              </a:spcBef>
              <a:spcAft>
                <a:spcPts val="0"/>
              </a:spcAft>
              <a:buClr>
                <a:schemeClr val="dk1"/>
              </a:buClr>
              <a:buSzPts val="1600"/>
              <a:buNone/>
            </a:pPr>
            <a:r>
              <a:rPr lang="de-DE" sz="1600" dirty="0"/>
              <a:t>Link:   https://books.google.lt/books?hl=lt&amp;lr=&amp;id=ggGxLtYQhfYC&amp;oi=fnd&amp;pg=PP2&amp;dq=children+with+dyscalculia+teaching+programme&amp;ots=wi0PbBtX4L&amp;sig=qm80vy5kpDWnbho309__Z3vsMks&amp;redir_esc=y#v=onepage&amp;q=children%20with%20dyscalculia%20teaching%20programme&amp;f=false </a:t>
            </a:r>
            <a:endParaRPr dirty="0"/>
          </a:p>
          <a:p>
            <a:pPr marL="0" lvl="0" indent="0" algn="l" rtl="0">
              <a:lnSpc>
                <a:spcPct val="90000"/>
              </a:lnSpc>
              <a:spcBef>
                <a:spcPts val="10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endParaRPr sz="1600" b="1" dirty="0"/>
          </a:p>
          <a:p>
            <a:pPr marL="0" lvl="0" indent="0" algn="l" rtl="0">
              <a:lnSpc>
                <a:spcPct val="90000"/>
              </a:lnSpc>
              <a:spcBef>
                <a:spcPts val="1000"/>
              </a:spcBef>
              <a:spcAft>
                <a:spcPts val="0"/>
              </a:spcAft>
              <a:buClr>
                <a:schemeClr val="dk1"/>
              </a:buClr>
              <a:buSzPts val="1600"/>
              <a:buNone/>
            </a:pPr>
            <a:endParaRPr sz="1600" b="1" dirty="0"/>
          </a:p>
          <a:p>
            <a:pPr marL="0" lvl="0" indent="0" algn="l" rtl="0">
              <a:lnSpc>
                <a:spcPct val="90000"/>
              </a:lnSpc>
              <a:spcBef>
                <a:spcPts val="1000"/>
              </a:spcBef>
              <a:spcAft>
                <a:spcPts val="0"/>
              </a:spcAft>
              <a:buClr>
                <a:schemeClr val="dk1"/>
              </a:buClr>
              <a:buSzPts val="1600"/>
              <a:buNone/>
            </a:pPr>
            <a:endParaRPr sz="1600" b="1" dirty="0"/>
          </a:p>
          <a:p>
            <a:pPr marL="0" lvl="0" indent="0" algn="l" rtl="0">
              <a:lnSpc>
                <a:spcPct val="90000"/>
              </a:lnSpc>
              <a:spcBef>
                <a:spcPts val="1000"/>
              </a:spcBef>
              <a:spcAft>
                <a:spcPts val="0"/>
              </a:spcAft>
              <a:buClr>
                <a:schemeClr val="dk1"/>
              </a:buClr>
              <a:buSzPts val="1600"/>
              <a:buNone/>
            </a:pPr>
            <a:endParaRPr sz="1600" b="1" dirty="0"/>
          </a:p>
        </p:txBody>
      </p:sp>
      <p:sp>
        <p:nvSpPr>
          <p:cNvPr id="227" name="Google Shape;227;p7"/>
          <p:cNvSpPr txBox="1">
            <a:spLocks noGrp="1"/>
          </p:cNvSpPr>
          <p:nvPr>
            <p:ph type="title"/>
          </p:nvPr>
        </p:nvSpPr>
        <p:spPr>
          <a:xfrm>
            <a:off x="198407" y="133350"/>
            <a:ext cx="11155393"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000"/>
              <a:buFont typeface="Calibri"/>
              <a:buNone/>
            </a:pPr>
            <a:r>
              <a:rPr lang="de-DE" sz="2000" dirty="0">
                <a:solidFill>
                  <a:schemeClr val="lt1"/>
                </a:solidFill>
              </a:rPr>
              <a:t>Modul 3: Lehrmethoden und -techniken für die Ausbildung von Schüler*innen mit unterschiedlichen Lernniveaus</a:t>
            </a:r>
            <a:br>
              <a:rPr lang="de-DE" sz="2000" dirty="0">
                <a:solidFill>
                  <a:schemeClr val="lt1"/>
                </a:solidFill>
              </a:rPr>
            </a:br>
            <a:r>
              <a:rPr lang="de-DE" sz="2000" dirty="0">
                <a:solidFill>
                  <a:schemeClr val="lt1"/>
                </a:solidFill>
              </a:rPr>
              <a:t>4. Link zu zusätzlichem Text</a:t>
            </a:r>
            <a:endParaRPr sz="2000" dirty="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8"/>
          <p:cNvSpPr/>
          <p:nvPr/>
        </p:nvSpPr>
        <p:spPr>
          <a:xfrm>
            <a:off x="2123537" y="2525044"/>
            <a:ext cx="8116018" cy="2573167"/>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3" name="Google Shape;233;p8"/>
          <p:cNvSpPr txBox="1">
            <a:spLocks noGrp="1"/>
          </p:cNvSpPr>
          <p:nvPr>
            <p:ph type="body" idx="1"/>
          </p:nvPr>
        </p:nvSpPr>
        <p:spPr>
          <a:xfrm>
            <a:off x="2235680" y="3446723"/>
            <a:ext cx="7184365" cy="9872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600"/>
              <a:buNone/>
            </a:pPr>
            <a:r>
              <a:rPr lang="de-DE" sz="2000" b="1" dirty="0"/>
              <a:t>Link Video Englisch: “</a:t>
            </a:r>
            <a:r>
              <a:rPr lang="de-DE" sz="2000" b="1" dirty="0" err="1"/>
              <a:t>Dyscalculia</a:t>
            </a:r>
            <a:r>
              <a:rPr lang="de-DE" sz="2000" b="1" dirty="0"/>
              <a:t> Teaching </a:t>
            </a:r>
            <a:r>
              <a:rPr lang="de-DE" sz="2000" b="1" dirty="0" err="1"/>
              <a:t>Strategies</a:t>
            </a:r>
            <a:r>
              <a:rPr lang="de-DE" sz="2000" b="1" dirty="0"/>
              <a:t>: </a:t>
            </a:r>
            <a:endParaRPr sz="2000" b="1" dirty="0"/>
          </a:p>
          <a:p>
            <a:pPr marL="0" lvl="0" indent="0" algn="l" rtl="0">
              <a:lnSpc>
                <a:spcPct val="90000"/>
              </a:lnSpc>
              <a:spcBef>
                <a:spcPts val="0"/>
              </a:spcBef>
              <a:spcAft>
                <a:spcPts val="0"/>
              </a:spcAft>
              <a:buClr>
                <a:schemeClr val="dk1"/>
              </a:buClr>
              <a:buSzPts val="1600"/>
              <a:buNone/>
            </a:pPr>
            <a:r>
              <a:rPr lang="de-DE" sz="2000" b="1" dirty="0" err="1"/>
              <a:t>What</a:t>
            </a:r>
            <a:r>
              <a:rPr lang="de-DE" sz="2000" b="1" dirty="0"/>
              <a:t> </a:t>
            </a:r>
            <a:r>
              <a:rPr lang="de-DE" sz="2000" b="1" dirty="0" err="1"/>
              <a:t>is</a:t>
            </a:r>
            <a:r>
              <a:rPr lang="de-DE" sz="2000" b="1" dirty="0"/>
              <a:t> </a:t>
            </a:r>
            <a:r>
              <a:rPr lang="de-DE" sz="2000" b="1" dirty="0" err="1"/>
              <a:t>Dyscalculia</a:t>
            </a:r>
            <a:r>
              <a:rPr lang="de-DE" sz="2000" b="1" dirty="0"/>
              <a:t>?”</a:t>
            </a:r>
            <a:endParaRPr sz="2000" dirty="0"/>
          </a:p>
          <a:p>
            <a:pPr marL="0" lvl="0" indent="0" algn="l" rtl="0">
              <a:lnSpc>
                <a:spcPct val="90000"/>
              </a:lnSpc>
              <a:spcBef>
                <a:spcPts val="1000"/>
              </a:spcBef>
              <a:spcAft>
                <a:spcPts val="0"/>
              </a:spcAft>
              <a:buClr>
                <a:schemeClr val="dk1"/>
              </a:buClr>
              <a:buSzPts val="1600"/>
              <a:buNone/>
            </a:pPr>
            <a:r>
              <a:rPr lang="de-DE" sz="2000" dirty="0"/>
              <a:t>https://www.youtube.com/watch?v=etOT1uFcKTY</a:t>
            </a:r>
            <a:endParaRPr sz="2000" dirty="0"/>
          </a:p>
        </p:txBody>
      </p:sp>
      <p:sp>
        <p:nvSpPr>
          <p:cNvPr id="234" name="Google Shape;234;p8"/>
          <p:cNvSpPr txBox="1">
            <a:spLocks noGrp="1"/>
          </p:cNvSpPr>
          <p:nvPr>
            <p:ph type="title"/>
          </p:nvPr>
        </p:nvSpPr>
        <p:spPr>
          <a:xfrm>
            <a:off x="183572" y="91786"/>
            <a:ext cx="10515600"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Font typeface="Calibri"/>
              <a:buNone/>
            </a:pPr>
            <a:r>
              <a:rPr lang="de-DE" sz="2000" b="1" dirty="0">
                <a:solidFill>
                  <a:schemeClr val="lt1"/>
                </a:solidFill>
              </a:rPr>
              <a:t>Modul 3: </a:t>
            </a:r>
            <a:r>
              <a:rPr lang="de-DE" sz="2000" dirty="0">
                <a:solidFill>
                  <a:schemeClr val="lt1"/>
                </a:solidFill>
              </a:rPr>
              <a:t>Lehrmethoden und -techniken für die Ausbildung von Schüler*innen mit unterschiedlichen Lernniveaus</a:t>
            </a:r>
            <a:br>
              <a:rPr lang="de-DE" sz="2000" b="1" dirty="0">
                <a:solidFill>
                  <a:schemeClr val="lt1"/>
                </a:solidFill>
              </a:rPr>
            </a:br>
            <a:r>
              <a:rPr lang="de-DE" sz="2000" b="1" dirty="0">
                <a:solidFill>
                  <a:schemeClr val="lt1"/>
                </a:solidFill>
              </a:rPr>
              <a:t>5</a:t>
            </a:r>
            <a:r>
              <a:rPr lang="de-DE" sz="2000" dirty="0">
                <a:solidFill>
                  <a:schemeClr val="lt1"/>
                </a:solidFill>
              </a:rPr>
              <a:t>. Link zu zusätzlichem Video</a:t>
            </a:r>
            <a:endParaRPr sz="2000" b="1" dirty="0">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9"/>
          <p:cNvSpPr txBox="1">
            <a:spLocks noGrp="1"/>
          </p:cNvSpPr>
          <p:nvPr>
            <p:ph type="title"/>
          </p:nvPr>
        </p:nvSpPr>
        <p:spPr>
          <a:xfrm>
            <a:off x="606874" y="140927"/>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de-DE" sz="2400" b="1" dirty="0">
                <a:solidFill>
                  <a:schemeClr val="lt1"/>
                </a:solidFill>
              </a:rPr>
              <a:t>Modul 3: </a:t>
            </a:r>
            <a:r>
              <a:rPr lang="de-DE" sz="2400" dirty="0">
                <a:solidFill>
                  <a:schemeClr val="lt1"/>
                </a:solidFill>
              </a:rPr>
              <a:t>Lehrmethoden und -techniken für die Ausbildung von Schüler*innen mit unterschiedlichen Lernniveaus</a:t>
            </a:r>
            <a:br>
              <a:rPr lang="de-DE" sz="2200" b="1" dirty="0">
                <a:solidFill>
                  <a:schemeClr val="lt1"/>
                </a:solidFill>
              </a:rPr>
            </a:br>
            <a:r>
              <a:rPr lang="de-DE" sz="2200" b="1" dirty="0">
                <a:solidFill>
                  <a:schemeClr val="lt1"/>
                </a:solidFill>
              </a:rPr>
              <a:t>6. Quiz</a:t>
            </a:r>
            <a:br>
              <a:rPr lang="de-DE" sz="3200" b="1" dirty="0">
                <a:solidFill>
                  <a:schemeClr val="lt1"/>
                </a:solidFill>
              </a:rPr>
            </a:br>
            <a:br>
              <a:rPr lang="de-DE" sz="3200" b="1" dirty="0">
                <a:solidFill>
                  <a:schemeClr val="lt1"/>
                </a:solidFill>
              </a:rPr>
            </a:br>
            <a:r>
              <a:rPr lang="de-DE" sz="3200" b="1" dirty="0">
                <a:solidFill>
                  <a:schemeClr val="lt1"/>
                </a:solidFill>
              </a:rPr>
              <a:t>5</a:t>
            </a:r>
            <a:r>
              <a:rPr lang="de-DE" sz="3200" dirty="0">
                <a:solidFill>
                  <a:schemeClr val="lt1"/>
                </a:solidFill>
              </a:rPr>
              <a:t>. Quiz</a:t>
            </a:r>
            <a:endParaRPr sz="3200" b="1" dirty="0">
              <a:solidFill>
                <a:schemeClr val="lt1"/>
              </a:solidFill>
            </a:endParaRPr>
          </a:p>
        </p:txBody>
      </p:sp>
      <p:sp>
        <p:nvSpPr>
          <p:cNvPr id="240" name="Google Shape;240;p9"/>
          <p:cNvSpPr txBox="1">
            <a:spLocks noGrp="1"/>
          </p:cNvSpPr>
          <p:nvPr>
            <p:ph type="body" idx="2"/>
          </p:nvPr>
        </p:nvSpPr>
        <p:spPr>
          <a:xfrm>
            <a:off x="448574" y="1293962"/>
            <a:ext cx="5549001" cy="4895701"/>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de-DE" sz="1400" dirty="0"/>
              <a:t>Schüler*innen mit Dyskalkulie haben häufig Schwierigkeiten mit:</a:t>
            </a:r>
            <a:endParaRPr dirty="0"/>
          </a:p>
          <a:p>
            <a:pPr marL="457200" lvl="0" indent="-342900" algn="l" rtl="0">
              <a:lnSpc>
                <a:spcPct val="90000"/>
              </a:lnSpc>
              <a:spcBef>
                <a:spcPts val="1000"/>
              </a:spcBef>
              <a:spcAft>
                <a:spcPts val="0"/>
              </a:spcAft>
              <a:buClr>
                <a:schemeClr val="dk1"/>
              </a:buClr>
              <a:buSzPts val="1800"/>
              <a:buChar char="•"/>
            </a:pPr>
            <a:r>
              <a:rPr lang="de-DE" sz="1400" dirty="0">
                <a:highlight>
                  <a:srgbClr val="FFFF00"/>
                </a:highlight>
              </a:rPr>
              <a:t>Einfache Fakten zu erinnern</a:t>
            </a:r>
            <a:endParaRPr sz="1400" dirty="0">
              <a:highlight>
                <a:srgbClr val="FFFF00"/>
              </a:highlight>
            </a:endParaRPr>
          </a:p>
          <a:p>
            <a:pPr marL="457200" lvl="0" indent="-342900" algn="l" rtl="0">
              <a:lnSpc>
                <a:spcPct val="90000"/>
              </a:lnSpc>
              <a:spcBef>
                <a:spcPts val="1000"/>
              </a:spcBef>
              <a:spcAft>
                <a:spcPts val="0"/>
              </a:spcAft>
              <a:buClr>
                <a:schemeClr val="dk1"/>
              </a:buClr>
              <a:buSzPts val="1800"/>
              <a:buChar char="•"/>
            </a:pPr>
            <a:r>
              <a:rPr lang="de-DE" sz="1400" dirty="0"/>
              <a:t>Die wichtigsten Fakten zu erinnern</a:t>
            </a:r>
            <a:endParaRPr sz="1400" dirty="0"/>
          </a:p>
          <a:p>
            <a:pPr marL="457200" lvl="0" indent="-342900" algn="l" rtl="0">
              <a:lnSpc>
                <a:spcPct val="90000"/>
              </a:lnSpc>
              <a:spcBef>
                <a:spcPts val="1000"/>
              </a:spcBef>
              <a:spcAft>
                <a:spcPts val="0"/>
              </a:spcAft>
              <a:buClr>
                <a:schemeClr val="dk1"/>
              </a:buClr>
              <a:buSzPts val="1800"/>
              <a:buChar char="•"/>
            </a:pPr>
            <a:r>
              <a:rPr lang="de-DE" sz="1400" dirty="0"/>
              <a:t>Keine Schwierigkeiten mit dem Erinnern</a:t>
            </a:r>
            <a:endParaRPr dirty="0"/>
          </a:p>
          <a:p>
            <a:pPr marL="457200" lvl="0" indent="-342900" algn="l" rtl="0">
              <a:lnSpc>
                <a:spcPct val="90000"/>
              </a:lnSpc>
              <a:spcBef>
                <a:spcPts val="1000"/>
              </a:spcBef>
              <a:spcAft>
                <a:spcPts val="0"/>
              </a:spcAft>
              <a:buClr>
                <a:schemeClr val="dk1"/>
              </a:buClr>
              <a:buSzPts val="1800"/>
              <a:buChar char="•"/>
            </a:pPr>
            <a:r>
              <a:rPr lang="de-DE" sz="1400" dirty="0"/>
              <a:t>Ihre Namen zu erinnern</a:t>
            </a:r>
            <a:endParaRPr dirty="0"/>
          </a:p>
          <a:p>
            <a:pPr marL="457200" lvl="0" indent="-228600" algn="l" rtl="0">
              <a:lnSpc>
                <a:spcPct val="90000"/>
              </a:lnSpc>
              <a:spcBef>
                <a:spcPts val="1000"/>
              </a:spcBef>
              <a:spcAft>
                <a:spcPts val="0"/>
              </a:spcAft>
              <a:buClr>
                <a:schemeClr val="dk1"/>
              </a:buClr>
              <a:buSzPts val="1800"/>
              <a:buNone/>
            </a:pPr>
            <a:endParaRPr sz="1400" dirty="0"/>
          </a:p>
          <a:p>
            <a:pPr marL="114300" lvl="0" indent="0" algn="l" rtl="0">
              <a:lnSpc>
                <a:spcPct val="90000"/>
              </a:lnSpc>
              <a:spcBef>
                <a:spcPts val="1000"/>
              </a:spcBef>
              <a:spcAft>
                <a:spcPts val="0"/>
              </a:spcAft>
              <a:buSzPts val="1800"/>
              <a:buNone/>
            </a:pPr>
            <a:r>
              <a:rPr lang="de-DE" sz="1400" dirty="0"/>
              <a:t>Eines der Hauptschwierigkeiten von Kindern mit Dyskalkulie ist das Erkennen von :</a:t>
            </a:r>
            <a:endParaRPr dirty="0"/>
          </a:p>
          <a:p>
            <a:pPr marL="457200" lvl="0" indent="-342900" algn="l" rtl="0">
              <a:lnSpc>
                <a:spcPct val="90000"/>
              </a:lnSpc>
              <a:spcBef>
                <a:spcPts val="1000"/>
              </a:spcBef>
              <a:spcAft>
                <a:spcPts val="0"/>
              </a:spcAft>
              <a:buClr>
                <a:schemeClr val="dk1"/>
              </a:buClr>
              <a:buSzPts val="1800"/>
              <a:buChar char="•"/>
            </a:pPr>
            <a:r>
              <a:rPr lang="de-DE" sz="1400" dirty="0"/>
              <a:t>Nummern</a:t>
            </a:r>
            <a:endParaRPr dirty="0"/>
          </a:p>
          <a:p>
            <a:pPr marL="457200" lvl="0" indent="-342900" algn="l" rtl="0">
              <a:lnSpc>
                <a:spcPct val="90000"/>
              </a:lnSpc>
              <a:spcBef>
                <a:spcPts val="1000"/>
              </a:spcBef>
              <a:spcAft>
                <a:spcPts val="0"/>
              </a:spcAft>
              <a:buClr>
                <a:schemeClr val="dk1"/>
              </a:buClr>
              <a:buSzPts val="1800"/>
              <a:buChar char="•"/>
            </a:pPr>
            <a:r>
              <a:rPr lang="de-DE" sz="1400" dirty="0"/>
              <a:t>Mathematischen Zeichen</a:t>
            </a:r>
            <a:endParaRPr dirty="0"/>
          </a:p>
          <a:p>
            <a:pPr marL="457200" lvl="0" indent="-342900" algn="l" rtl="0">
              <a:lnSpc>
                <a:spcPct val="90000"/>
              </a:lnSpc>
              <a:spcBef>
                <a:spcPts val="1000"/>
              </a:spcBef>
              <a:spcAft>
                <a:spcPts val="0"/>
              </a:spcAft>
              <a:buClr>
                <a:schemeClr val="dk1"/>
              </a:buClr>
              <a:buSzPts val="1800"/>
              <a:buChar char="•"/>
            </a:pPr>
            <a:r>
              <a:rPr lang="de-DE" sz="1400" dirty="0"/>
              <a:t>Zahlensymbolen</a:t>
            </a:r>
          </a:p>
          <a:p>
            <a:pPr marL="457200" lvl="0" indent="-342900" algn="l" rtl="0">
              <a:lnSpc>
                <a:spcPct val="90000"/>
              </a:lnSpc>
              <a:spcBef>
                <a:spcPts val="1000"/>
              </a:spcBef>
              <a:spcAft>
                <a:spcPts val="0"/>
              </a:spcAft>
              <a:buClr>
                <a:schemeClr val="dk1"/>
              </a:buClr>
              <a:buSzPts val="1800"/>
              <a:buChar char="•"/>
            </a:pPr>
            <a:r>
              <a:rPr lang="de-DE" sz="1400" dirty="0">
                <a:highlight>
                  <a:srgbClr val="FFFF00"/>
                </a:highlight>
              </a:rPr>
              <a:t>Nummern, mathematischen Zeichen oder Zahlensymbolen</a:t>
            </a:r>
            <a:endParaRPr dirty="0"/>
          </a:p>
          <a:p>
            <a:pPr marL="457200" lvl="0" indent="-228600" algn="l" rtl="0">
              <a:lnSpc>
                <a:spcPct val="90000"/>
              </a:lnSpc>
              <a:spcBef>
                <a:spcPts val="1000"/>
              </a:spcBef>
              <a:spcAft>
                <a:spcPts val="0"/>
              </a:spcAft>
              <a:buClr>
                <a:schemeClr val="dk1"/>
              </a:buClr>
              <a:buSzPts val="1800"/>
              <a:buNone/>
            </a:pPr>
            <a:endParaRPr sz="1400" dirty="0"/>
          </a:p>
          <a:p>
            <a:pPr marL="457200" lvl="0" indent="-228600" algn="l" rtl="0">
              <a:lnSpc>
                <a:spcPct val="90000"/>
              </a:lnSpc>
              <a:spcBef>
                <a:spcPts val="1000"/>
              </a:spcBef>
              <a:spcAft>
                <a:spcPts val="0"/>
              </a:spcAft>
              <a:buClr>
                <a:schemeClr val="dk1"/>
              </a:buClr>
              <a:buSzPts val="1800"/>
              <a:buNone/>
            </a:pPr>
            <a:endParaRPr sz="1400" dirty="0"/>
          </a:p>
          <a:p>
            <a:pPr marL="457200" lvl="0" indent="-228600" algn="l" rtl="0">
              <a:lnSpc>
                <a:spcPct val="90000"/>
              </a:lnSpc>
              <a:spcBef>
                <a:spcPts val="1000"/>
              </a:spcBef>
              <a:spcAft>
                <a:spcPts val="0"/>
              </a:spcAft>
              <a:buClr>
                <a:schemeClr val="dk1"/>
              </a:buClr>
              <a:buSzPts val="1800"/>
              <a:buNone/>
            </a:pPr>
            <a:endParaRPr sz="1400" dirty="0"/>
          </a:p>
          <a:p>
            <a:pPr marL="457200" lvl="0" indent="-228600" algn="l" rtl="0">
              <a:lnSpc>
                <a:spcPct val="90000"/>
              </a:lnSpc>
              <a:spcBef>
                <a:spcPts val="1000"/>
              </a:spcBef>
              <a:spcAft>
                <a:spcPts val="0"/>
              </a:spcAft>
              <a:buClr>
                <a:schemeClr val="dk1"/>
              </a:buClr>
              <a:buSzPts val="1800"/>
              <a:buNone/>
            </a:pPr>
            <a:endParaRPr dirty="0"/>
          </a:p>
        </p:txBody>
      </p:sp>
      <p:sp>
        <p:nvSpPr>
          <p:cNvPr id="241" name="Google Shape;241;p9"/>
          <p:cNvSpPr txBox="1">
            <a:spLocks noGrp="1"/>
          </p:cNvSpPr>
          <p:nvPr>
            <p:ph type="body" idx="4"/>
          </p:nvPr>
        </p:nvSpPr>
        <p:spPr>
          <a:xfrm>
            <a:off x="6388788" y="1397479"/>
            <a:ext cx="4966599" cy="4792184"/>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de-DE" sz="1400" dirty="0"/>
              <a:t>Eines der besten Wege, um Kindern mit Dyskalkulie zu helfen:</a:t>
            </a:r>
            <a:endParaRPr dirty="0"/>
          </a:p>
          <a:p>
            <a:pPr marL="457200" lvl="0" indent="-342900" algn="l" rtl="0">
              <a:lnSpc>
                <a:spcPct val="90000"/>
              </a:lnSpc>
              <a:spcBef>
                <a:spcPts val="1000"/>
              </a:spcBef>
              <a:spcAft>
                <a:spcPts val="0"/>
              </a:spcAft>
              <a:buClr>
                <a:schemeClr val="dk1"/>
              </a:buClr>
              <a:buSzPts val="1800"/>
              <a:buChar char="•"/>
            </a:pPr>
            <a:r>
              <a:rPr lang="de-DE" sz="1400" dirty="0">
                <a:highlight>
                  <a:srgbClr val="FFFF00"/>
                </a:highlight>
              </a:rPr>
              <a:t>Kunsttherapie </a:t>
            </a:r>
            <a:endParaRPr dirty="0"/>
          </a:p>
          <a:p>
            <a:pPr marL="457200" lvl="0" indent="-342900" algn="l" rtl="0">
              <a:lnSpc>
                <a:spcPct val="90000"/>
              </a:lnSpc>
              <a:spcBef>
                <a:spcPts val="1000"/>
              </a:spcBef>
              <a:spcAft>
                <a:spcPts val="0"/>
              </a:spcAft>
              <a:buClr>
                <a:schemeClr val="dk1"/>
              </a:buClr>
              <a:buSzPts val="1800"/>
              <a:buChar char="•"/>
            </a:pPr>
            <a:r>
              <a:rPr lang="de-DE" sz="1400" dirty="0"/>
              <a:t>Wassertherapie </a:t>
            </a:r>
            <a:endParaRPr dirty="0"/>
          </a:p>
          <a:p>
            <a:pPr marL="457200" lvl="0" indent="-342900" algn="l" rtl="0">
              <a:lnSpc>
                <a:spcPct val="90000"/>
              </a:lnSpc>
              <a:spcBef>
                <a:spcPts val="1000"/>
              </a:spcBef>
              <a:spcAft>
                <a:spcPts val="0"/>
              </a:spcAft>
              <a:buClr>
                <a:schemeClr val="dk1"/>
              </a:buClr>
              <a:buSzPts val="1800"/>
              <a:buChar char="•"/>
            </a:pPr>
            <a:r>
              <a:rPr lang="de-DE" sz="1400" dirty="0"/>
              <a:t>Keine Therapie </a:t>
            </a:r>
            <a:endParaRPr dirty="0"/>
          </a:p>
          <a:p>
            <a:pPr marL="457200" lvl="0" indent="-342900" algn="l" rtl="0">
              <a:lnSpc>
                <a:spcPct val="90000"/>
              </a:lnSpc>
              <a:spcBef>
                <a:spcPts val="1000"/>
              </a:spcBef>
              <a:spcAft>
                <a:spcPts val="0"/>
              </a:spcAft>
              <a:buClr>
                <a:schemeClr val="dk1"/>
              </a:buClr>
              <a:buSzPts val="1800"/>
              <a:buChar char="•"/>
            </a:pPr>
            <a:r>
              <a:rPr lang="de-DE" sz="1400" dirty="0" err="1"/>
              <a:t>Unterrcht</a:t>
            </a:r>
            <a:endParaRPr dirty="0"/>
          </a:p>
          <a:p>
            <a:pPr marL="457200" lvl="0" indent="-228600" algn="l" rtl="0">
              <a:lnSpc>
                <a:spcPct val="90000"/>
              </a:lnSpc>
              <a:spcBef>
                <a:spcPts val="1000"/>
              </a:spcBef>
              <a:spcAft>
                <a:spcPts val="0"/>
              </a:spcAft>
              <a:buClr>
                <a:schemeClr val="dk1"/>
              </a:buClr>
              <a:buSzPts val="1800"/>
              <a:buNone/>
            </a:pPr>
            <a:endParaRPr sz="1400" dirty="0"/>
          </a:p>
          <a:p>
            <a:pPr marL="457200" lvl="0" indent="-228600" algn="l" rtl="0">
              <a:lnSpc>
                <a:spcPct val="90000"/>
              </a:lnSpc>
              <a:spcBef>
                <a:spcPts val="1000"/>
              </a:spcBef>
              <a:spcAft>
                <a:spcPts val="0"/>
              </a:spcAft>
              <a:buClr>
                <a:schemeClr val="dk1"/>
              </a:buClr>
              <a:buSzPts val="1800"/>
              <a:buNone/>
            </a:pPr>
            <a:endParaRPr sz="1400" dirty="0"/>
          </a:p>
          <a:p>
            <a:pPr marL="114300" lvl="0" indent="0" algn="l" rtl="0">
              <a:lnSpc>
                <a:spcPct val="90000"/>
              </a:lnSpc>
              <a:spcBef>
                <a:spcPts val="1000"/>
              </a:spcBef>
              <a:spcAft>
                <a:spcPts val="0"/>
              </a:spcAft>
              <a:buSzPts val="1800"/>
              <a:buNone/>
            </a:pPr>
            <a:r>
              <a:rPr lang="de-DE" sz="1400" dirty="0"/>
              <a:t>Um Kindern mit Dyskalkulie in Bezug auf die Informationsverarbeitung oder die Geschwindigkeit der Informationsverarbeitung zu helfen, eine neue Fähigkeit schnell zu verstehen, unterrichten Lehrende:</a:t>
            </a:r>
            <a:endParaRPr dirty="0"/>
          </a:p>
          <a:p>
            <a:pPr marL="457200" lvl="0" indent="-342900" algn="l" rtl="0">
              <a:lnSpc>
                <a:spcPct val="90000"/>
              </a:lnSpc>
              <a:spcBef>
                <a:spcPts val="1000"/>
              </a:spcBef>
              <a:spcAft>
                <a:spcPts val="0"/>
              </a:spcAft>
              <a:buClr>
                <a:schemeClr val="dk1"/>
              </a:buClr>
              <a:buSzPts val="1800"/>
              <a:buChar char="•"/>
            </a:pPr>
            <a:r>
              <a:rPr lang="de-DE" sz="1400" dirty="0">
                <a:highlight>
                  <a:srgbClr val="FFFF00"/>
                </a:highlight>
              </a:rPr>
              <a:t>Sollten immer genug Zeit oder „Wartezeit“ geben</a:t>
            </a:r>
            <a:endParaRPr sz="1400" dirty="0">
              <a:highlight>
                <a:srgbClr val="FFFF00"/>
              </a:highlight>
            </a:endParaRPr>
          </a:p>
          <a:p>
            <a:pPr marL="457200" lvl="0" indent="-342900" algn="l" rtl="0">
              <a:lnSpc>
                <a:spcPct val="90000"/>
              </a:lnSpc>
              <a:spcBef>
                <a:spcPts val="1000"/>
              </a:spcBef>
              <a:spcAft>
                <a:spcPts val="0"/>
              </a:spcAft>
              <a:buClr>
                <a:schemeClr val="dk1"/>
              </a:buClr>
              <a:buSzPts val="1800"/>
              <a:buChar char="•"/>
            </a:pPr>
            <a:r>
              <a:rPr lang="de-DE" sz="1400" dirty="0"/>
              <a:t>Sollten zusätzliche Hausaufgaben geben</a:t>
            </a:r>
            <a:endParaRPr sz="1400" dirty="0"/>
          </a:p>
          <a:p>
            <a:pPr marL="457200" lvl="0" indent="-342900" algn="l" rtl="0">
              <a:lnSpc>
                <a:spcPct val="90000"/>
              </a:lnSpc>
              <a:spcBef>
                <a:spcPts val="1000"/>
              </a:spcBef>
              <a:spcAft>
                <a:spcPts val="0"/>
              </a:spcAft>
              <a:buClr>
                <a:schemeClr val="dk1"/>
              </a:buClr>
              <a:buSzPts val="1800"/>
              <a:buChar char="•"/>
            </a:pPr>
            <a:r>
              <a:rPr lang="de-DE" sz="1400" dirty="0"/>
              <a:t>Sollten nicht auf die Schüler*innen achten</a:t>
            </a:r>
            <a:endParaRPr dirty="0"/>
          </a:p>
          <a:p>
            <a:pPr marL="457200" lvl="0" indent="-228600" algn="l" rtl="0">
              <a:lnSpc>
                <a:spcPct val="90000"/>
              </a:lnSpc>
              <a:spcBef>
                <a:spcPts val="1000"/>
              </a:spcBef>
              <a:spcAft>
                <a:spcPts val="0"/>
              </a:spcAft>
              <a:buClr>
                <a:schemeClr val="dk1"/>
              </a:buClr>
              <a:buSzPts val="1800"/>
              <a:buNone/>
            </a:pPr>
            <a:endParaRPr sz="1400" dirty="0"/>
          </a:p>
          <a:p>
            <a:pPr marL="457200" lvl="0" indent="-228600" algn="l" rtl="0">
              <a:lnSpc>
                <a:spcPct val="90000"/>
              </a:lnSpc>
              <a:spcBef>
                <a:spcPts val="1000"/>
              </a:spcBef>
              <a:spcAft>
                <a:spcPts val="0"/>
              </a:spcAft>
              <a:buClr>
                <a:schemeClr val="dk1"/>
              </a:buClr>
              <a:buSzPts val="1800"/>
              <a:buNone/>
            </a:pPr>
            <a:endParaRPr sz="1400" dirty="0"/>
          </a:p>
          <a:p>
            <a:pPr marL="457200" lvl="0" indent="-228600" algn="l" rtl="0">
              <a:lnSpc>
                <a:spcPct val="90000"/>
              </a:lnSpc>
              <a:spcBef>
                <a:spcPts val="1000"/>
              </a:spcBef>
              <a:spcAft>
                <a:spcPts val="0"/>
              </a:spcAft>
              <a:buClr>
                <a:schemeClr val="dk1"/>
              </a:buClr>
              <a:buSzPts val="1800"/>
              <a:buNone/>
            </a:pPr>
            <a:endParaRPr sz="1400" dirty="0"/>
          </a:p>
          <a:p>
            <a:pPr marL="457200" lvl="0" indent="-228600" algn="l" rtl="0">
              <a:lnSpc>
                <a:spcPct val="90000"/>
              </a:lnSpc>
              <a:spcBef>
                <a:spcPts val="1000"/>
              </a:spcBef>
              <a:spcAft>
                <a:spcPts val="0"/>
              </a:spcAft>
              <a:buClr>
                <a:schemeClr val="dk1"/>
              </a:buClr>
              <a:buSzPts val="1800"/>
              <a:buNone/>
            </a:pPr>
            <a:endParaRPr sz="1400" dirty="0"/>
          </a:p>
          <a:p>
            <a:pPr marL="114300" lvl="0" indent="0" algn="l" rtl="0">
              <a:lnSpc>
                <a:spcPct val="90000"/>
              </a:lnSpc>
              <a:spcBef>
                <a:spcPts val="1000"/>
              </a:spcBef>
              <a:spcAft>
                <a:spcPts val="0"/>
              </a:spcAft>
              <a:buSzPts val="1800"/>
              <a:buNone/>
            </a:pPr>
            <a:endParaRPr sz="1400" dirty="0"/>
          </a:p>
          <a:p>
            <a:pPr marL="457200" lvl="0" indent="-228600" algn="l" rtl="0">
              <a:lnSpc>
                <a:spcPct val="90000"/>
              </a:lnSpc>
              <a:spcBef>
                <a:spcPts val="1000"/>
              </a:spcBef>
              <a:spcAft>
                <a:spcPts val="0"/>
              </a:spcAft>
              <a:buClr>
                <a:schemeClr val="dk1"/>
              </a:buClr>
              <a:buSzPts val="1800"/>
              <a:buNone/>
            </a:pP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0"/>
          <p:cNvSpPr txBox="1">
            <a:spLocks noGrp="1"/>
          </p:cNvSpPr>
          <p:nvPr>
            <p:ph type="title"/>
          </p:nvPr>
        </p:nvSpPr>
        <p:spPr>
          <a:xfrm>
            <a:off x="234351" y="0"/>
            <a:ext cx="10515600" cy="783274"/>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de-DE" sz="2000" b="1" dirty="0">
                <a:solidFill>
                  <a:schemeClr val="lt1"/>
                </a:solidFill>
              </a:rPr>
              <a:t>Modul 3: </a:t>
            </a:r>
            <a:r>
              <a:rPr lang="de-DE" sz="2000" dirty="0">
                <a:solidFill>
                  <a:schemeClr val="lt1"/>
                </a:solidFill>
              </a:rPr>
              <a:t>Lehrmethoden und -techniken für die Ausbildung von Schüler*innen mit unterschiedlichen Lernniveaus</a:t>
            </a:r>
            <a:br>
              <a:rPr lang="de-DE" sz="2200" dirty="0">
                <a:solidFill>
                  <a:schemeClr val="lt1"/>
                </a:solidFill>
              </a:rPr>
            </a:br>
            <a:r>
              <a:rPr lang="de-DE" sz="2200" dirty="0">
                <a:solidFill>
                  <a:schemeClr val="lt1"/>
                </a:solidFill>
              </a:rPr>
              <a:t>7. Quellen</a:t>
            </a:r>
            <a:endParaRPr sz="2200" dirty="0"/>
          </a:p>
        </p:txBody>
      </p:sp>
      <p:sp>
        <p:nvSpPr>
          <p:cNvPr id="247" name="Google Shape;247;p1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fontScale="92500"/>
          </a:bodyPr>
          <a:lstStyle/>
          <a:p>
            <a:pPr marL="228600" lvl="0" indent="-50800" algn="l" rtl="0">
              <a:lnSpc>
                <a:spcPct val="90000"/>
              </a:lnSpc>
              <a:spcBef>
                <a:spcPts val="0"/>
              </a:spcBef>
              <a:spcAft>
                <a:spcPts val="0"/>
              </a:spcAft>
              <a:buClr>
                <a:schemeClr val="dk1"/>
              </a:buClr>
              <a:buSzPct val="126126"/>
              <a:buNone/>
            </a:pPr>
            <a:r>
              <a:rPr lang="de-DE" sz="2400" b="1"/>
              <a:t>Dyscalculia: What We Must Know about Students'Learning Disability in Mathematics? Universal Journal of Educational Research </a:t>
            </a:r>
            <a:endParaRPr sz="2400" b="1"/>
          </a:p>
          <a:p>
            <a:pPr marL="228600" lvl="0" indent="-50800" algn="l" rtl="0">
              <a:lnSpc>
                <a:spcPct val="90000"/>
              </a:lnSpc>
              <a:spcBef>
                <a:spcPts val="0"/>
              </a:spcBef>
              <a:spcAft>
                <a:spcPts val="0"/>
              </a:spcAft>
              <a:buClr>
                <a:schemeClr val="dk1"/>
              </a:buClr>
              <a:buSzPct val="275184"/>
              <a:buNone/>
            </a:pPr>
            <a:r>
              <a:rPr lang="de-DE" sz="1100" b="1"/>
              <a:t>8(12B): </a:t>
            </a:r>
            <a:r>
              <a:rPr lang="de-DE" sz="1200" b="1"/>
              <a:t>8214-8222, 2020 </a:t>
            </a:r>
            <a:r>
              <a:rPr lang="de-DE" sz="1200" b="1" u="sng">
                <a:solidFill>
                  <a:schemeClr val="hlink"/>
                </a:solidFill>
                <a:hlinkClick r:id="rId3"/>
              </a:rPr>
              <a:t>http://www.hrpub.org</a:t>
            </a:r>
            <a:r>
              <a:rPr lang="de-DE" sz="1200" b="1"/>
              <a:t>   DOI: 10.13189/ujer.2020.082625</a:t>
            </a:r>
            <a:endParaRPr sz="1200" b="1"/>
          </a:p>
          <a:p>
            <a:pPr marL="228600" lvl="0" indent="-50800" algn="l" rtl="0">
              <a:lnSpc>
                <a:spcPct val="90000"/>
              </a:lnSpc>
              <a:spcBef>
                <a:spcPts val="0"/>
              </a:spcBef>
              <a:spcAft>
                <a:spcPts val="0"/>
              </a:spcAft>
              <a:buClr>
                <a:schemeClr val="dk1"/>
              </a:buClr>
              <a:buSzPct val="126126"/>
              <a:buNone/>
            </a:pPr>
            <a:endParaRPr sz="2400" b="1"/>
          </a:p>
          <a:p>
            <a:pPr marL="228600" lvl="0" indent="-50800" algn="l" rtl="0">
              <a:lnSpc>
                <a:spcPct val="90000"/>
              </a:lnSpc>
              <a:spcBef>
                <a:spcPts val="0"/>
              </a:spcBef>
              <a:spcAft>
                <a:spcPts val="0"/>
              </a:spcAft>
              <a:buClr>
                <a:schemeClr val="dk1"/>
              </a:buClr>
              <a:buSzPct val="126126"/>
              <a:buNone/>
            </a:pPr>
            <a:r>
              <a:rPr lang="de-DE" sz="2400" b="1" u="sng">
                <a:solidFill>
                  <a:schemeClr val="hlink"/>
                </a:solidFill>
                <a:hlinkClick r:id="rId4"/>
              </a:rPr>
              <a:t>https://dsf.net.au/learning-difficulties/dyscalculia/supporting-people-with-dyscalculia</a:t>
            </a:r>
            <a:endParaRPr sz="2400" b="1"/>
          </a:p>
          <a:p>
            <a:pPr marL="228600" lvl="0" indent="-50800" algn="l" rtl="0">
              <a:lnSpc>
                <a:spcPct val="90000"/>
              </a:lnSpc>
              <a:spcBef>
                <a:spcPts val="0"/>
              </a:spcBef>
              <a:spcAft>
                <a:spcPts val="0"/>
              </a:spcAft>
              <a:buClr>
                <a:schemeClr val="dk1"/>
              </a:buClr>
              <a:buSzPct val="126126"/>
              <a:buNone/>
            </a:pPr>
            <a:endParaRPr sz="2400" b="1"/>
          </a:p>
          <a:p>
            <a:pPr marL="228600" lvl="0" indent="-50800" algn="l" rtl="0">
              <a:lnSpc>
                <a:spcPct val="90000"/>
              </a:lnSpc>
              <a:spcBef>
                <a:spcPts val="0"/>
              </a:spcBef>
              <a:spcAft>
                <a:spcPts val="0"/>
              </a:spcAft>
              <a:buClr>
                <a:schemeClr val="dk1"/>
              </a:buClr>
              <a:buSzPct val="126126"/>
              <a:buNone/>
            </a:pPr>
            <a:r>
              <a:rPr lang="de-DE" sz="2400" b="1" u="sng">
                <a:solidFill>
                  <a:schemeClr val="hlink"/>
                </a:solidFill>
                <a:hlinkClick r:id="rId5"/>
              </a:rPr>
              <a:t>https://teachercertification.com/dyscalculia-teaching-strategies/</a:t>
            </a:r>
            <a:endParaRPr sz="2400" b="1"/>
          </a:p>
          <a:p>
            <a:pPr marL="228600" lvl="0" indent="-50800" algn="l" rtl="0">
              <a:lnSpc>
                <a:spcPct val="90000"/>
              </a:lnSpc>
              <a:spcBef>
                <a:spcPts val="0"/>
              </a:spcBef>
              <a:spcAft>
                <a:spcPts val="0"/>
              </a:spcAft>
              <a:buClr>
                <a:schemeClr val="dk1"/>
              </a:buClr>
              <a:buSzPct val="126126"/>
              <a:buNone/>
            </a:pPr>
            <a:endParaRPr sz="2400" b="1"/>
          </a:p>
          <a:p>
            <a:pPr marL="228600" lvl="0" indent="-50800" algn="l" rtl="0">
              <a:lnSpc>
                <a:spcPct val="90000"/>
              </a:lnSpc>
              <a:spcBef>
                <a:spcPts val="0"/>
              </a:spcBef>
              <a:spcAft>
                <a:spcPts val="0"/>
              </a:spcAft>
              <a:buClr>
                <a:schemeClr val="dk1"/>
              </a:buClr>
              <a:buSzPct val="126126"/>
              <a:buNone/>
            </a:pPr>
            <a:r>
              <a:rPr lang="de-DE" sz="2400" b="1" u="sng">
                <a:solidFill>
                  <a:schemeClr val="hlink"/>
                </a:solidFill>
                <a:hlinkClick r:id="rId6"/>
              </a:rPr>
              <a:t>https://www.brainbalancecenters.com/blog/strategies-for-managing-dyscalculia</a:t>
            </a:r>
            <a:endParaRPr sz="2400" b="1"/>
          </a:p>
          <a:p>
            <a:pPr marL="228600" lvl="0" indent="-50800" algn="l" rtl="0">
              <a:lnSpc>
                <a:spcPct val="90000"/>
              </a:lnSpc>
              <a:spcBef>
                <a:spcPts val="0"/>
              </a:spcBef>
              <a:spcAft>
                <a:spcPts val="0"/>
              </a:spcAft>
              <a:buClr>
                <a:schemeClr val="dk1"/>
              </a:buClr>
              <a:buSzPct val="126126"/>
              <a:buNone/>
            </a:pPr>
            <a:endParaRPr sz="2400" b="1"/>
          </a:p>
          <a:p>
            <a:pPr marL="228600" lvl="0" indent="-50800" algn="l" rtl="0">
              <a:lnSpc>
                <a:spcPct val="90000"/>
              </a:lnSpc>
              <a:spcBef>
                <a:spcPts val="0"/>
              </a:spcBef>
              <a:spcAft>
                <a:spcPts val="0"/>
              </a:spcAft>
              <a:buClr>
                <a:schemeClr val="dk1"/>
              </a:buClr>
              <a:buSzPct val="126126"/>
              <a:buNone/>
            </a:pPr>
            <a:r>
              <a:rPr lang="de-DE" sz="2400" b="1" u="sng">
                <a:solidFill>
                  <a:schemeClr val="hlink"/>
                </a:solidFill>
                <a:hlinkClick r:id="rId7"/>
              </a:rPr>
              <a:t>https://www.tts-group.co.uk/blog/2017/07/09/practical-strategies-help-children-dyscalculia.html?gad_source=1&amp;gclid=CjwKCAiA6KWvBhAREiwAFPZM7lX4ecdALxpunBUEcUSIDw3G1nwiT8C-IizEQ5TyJJyaLmyU0_RTMBoCbdkQAvD_BwE&amp;gclsrc=aw.ds</a:t>
            </a:r>
            <a:endParaRPr sz="2400" b="1"/>
          </a:p>
          <a:p>
            <a:pPr marL="228600" lvl="0" indent="-50800" algn="l" rtl="0">
              <a:lnSpc>
                <a:spcPct val="90000"/>
              </a:lnSpc>
              <a:spcBef>
                <a:spcPts val="0"/>
              </a:spcBef>
              <a:spcAft>
                <a:spcPts val="0"/>
              </a:spcAft>
              <a:buClr>
                <a:schemeClr val="dk1"/>
              </a:buClr>
              <a:buSzPct val="126126"/>
              <a:buNone/>
            </a:pPr>
            <a:endParaRPr sz="2400" b="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1"/>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de-DE" dirty="0">
                <a:solidFill>
                  <a:schemeClr val="lt1"/>
                </a:solidFill>
              </a:rPr>
              <a:t>Kontakt</a:t>
            </a:r>
            <a:endParaRPr dirty="0">
              <a:solidFill>
                <a:schemeClr val="lt1"/>
              </a:solidFill>
            </a:endParaRPr>
          </a:p>
        </p:txBody>
      </p:sp>
      <p:sp>
        <p:nvSpPr>
          <p:cNvPr id="253" name="Google Shape;253;p11"/>
          <p:cNvSpPr/>
          <p:nvPr/>
        </p:nvSpPr>
        <p:spPr>
          <a:xfrm>
            <a:off x="3303325" y="2310456"/>
            <a:ext cx="4218410" cy="40006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de-DE" sz="2000" b="0" i="0" u="none" strike="noStrike" cap="none">
                <a:solidFill>
                  <a:schemeClr val="dk1"/>
                </a:solidFill>
                <a:latin typeface="Calibri"/>
                <a:ea typeface="Calibri"/>
                <a:cs typeface="Calibri"/>
                <a:sym typeface="Calibri"/>
              </a:rPr>
              <a:t>Ramygalos99, Panevėžys, Lithuania </a:t>
            </a:r>
            <a:endParaRPr sz="2000" b="0" i="0" u="none" strike="noStrike" cap="none">
              <a:solidFill>
                <a:schemeClr val="dk1"/>
              </a:solidFill>
              <a:latin typeface="Calibri"/>
              <a:ea typeface="Calibri"/>
              <a:cs typeface="Calibri"/>
              <a:sym typeface="Calibri"/>
            </a:endParaRPr>
          </a:p>
        </p:txBody>
      </p:sp>
      <p:sp>
        <p:nvSpPr>
          <p:cNvPr id="254" name="Google Shape;254;p11"/>
          <p:cNvSpPr/>
          <p:nvPr/>
        </p:nvSpPr>
        <p:spPr>
          <a:xfrm>
            <a:off x="1121434" y="2682978"/>
            <a:ext cx="6598709" cy="2862282"/>
          </a:xfrm>
          <a:prstGeom prst="rect">
            <a:avLst/>
          </a:prstGeom>
          <a:noFill/>
          <a:ln>
            <a:noFill/>
          </a:ln>
        </p:spPr>
        <p:txBody>
          <a:bodyPr spcFirstLastPara="1" wrap="square" lIns="91425" tIns="45700" rIns="91425" bIns="45700" anchor="ctr" anchorCtr="0">
            <a:spAutoFit/>
          </a:bodyPr>
          <a:lstStyle/>
          <a:p>
            <a:pPr marL="0" marR="0" lvl="0" indent="0" algn="l" rtl="0">
              <a:lnSpc>
                <a:spcPct val="150000"/>
              </a:lnSpc>
              <a:spcBef>
                <a:spcPts val="0"/>
              </a:spcBef>
              <a:spcAft>
                <a:spcPts val="0"/>
              </a:spcAft>
              <a:buClr>
                <a:schemeClr val="dk1"/>
              </a:buClr>
              <a:buSzPts val="1800"/>
              <a:buFont typeface="Quattrocento Sans"/>
              <a:buNone/>
            </a:pPr>
            <a:endParaRPr sz="2000" b="0" i="0" u="none" strike="noStrike" cap="none">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2000"/>
              <a:buFont typeface="Arial"/>
              <a:buNone/>
            </a:pPr>
            <a:r>
              <a:rPr lang="de-DE" sz="2000" b="0" i="0" u="none" strike="noStrike" cap="none">
                <a:solidFill>
                  <a:schemeClr val="dk1"/>
                </a:solidFill>
                <a:latin typeface="Calibri"/>
                <a:ea typeface="Calibri"/>
                <a:cs typeface="Calibri"/>
                <a:sym typeface="Calibri"/>
              </a:rPr>
              <a:t>Vice –principal  Kristina Žiedelienė </a:t>
            </a:r>
            <a:endParaRPr/>
          </a:p>
          <a:p>
            <a:pPr marL="0" marR="0" lvl="0" indent="0" algn="l" rtl="0">
              <a:lnSpc>
                <a:spcPct val="150000"/>
              </a:lnSpc>
              <a:spcBef>
                <a:spcPts val="0"/>
              </a:spcBef>
              <a:spcAft>
                <a:spcPts val="0"/>
              </a:spcAft>
              <a:buClr>
                <a:srgbClr val="000000"/>
              </a:buClr>
              <a:buSzPts val="2000"/>
              <a:buFont typeface="Arial"/>
              <a:buNone/>
            </a:pPr>
            <a:r>
              <a:rPr lang="de-DE" sz="2000" b="0" i="0" u="none" strike="noStrike" cap="none">
                <a:solidFill>
                  <a:schemeClr val="dk1"/>
                </a:solidFill>
                <a:latin typeface="Calibri"/>
                <a:ea typeface="Calibri"/>
                <a:cs typeface="Calibri"/>
                <a:sym typeface="Calibri"/>
              </a:rPr>
              <a:t>Primary school teacher Kristina Klimkevičienė  </a:t>
            </a:r>
            <a:endParaRPr sz="2000" b="0" i="0" u="none" strike="noStrike" cap="none">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chemeClr val="dk1"/>
              </a:buClr>
              <a:buSzPts val="1200"/>
              <a:buFont typeface="Calibri"/>
              <a:buNone/>
            </a:pPr>
            <a:endParaRPr sz="2000" b="0" i="0" u="none" strike="noStrike" cap="none">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chemeClr val="dk1"/>
              </a:buClr>
              <a:buSzPts val="1050"/>
              <a:buFont typeface="Calibri"/>
              <a:buNone/>
            </a:pPr>
            <a:r>
              <a:rPr lang="de-DE" sz="2000" b="0" i="0" u="none" strike="noStrike" cap="none">
                <a:solidFill>
                  <a:schemeClr val="dk1"/>
                </a:solidFill>
                <a:latin typeface="Calibri"/>
                <a:ea typeface="Calibri"/>
                <a:cs typeface="Calibri"/>
                <a:sym typeface="Calibri"/>
              </a:rPr>
              <a:t>+37061281206 </a:t>
            </a:r>
            <a:endParaRPr/>
          </a:p>
          <a:p>
            <a:pPr marL="0" marR="0" lvl="0" indent="0" algn="l" rtl="0">
              <a:lnSpc>
                <a:spcPct val="150000"/>
              </a:lnSpc>
              <a:spcBef>
                <a:spcPts val="0"/>
              </a:spcBef>
              <a:spcAft>
                <a:spcPts val="0"/>
              </a:spcAft>
              <a:buClr>
                <a:schemeClr val="dk1"/>
              </a:buClr>
              <a:buSzPts val="1050"/>
              <a:buFont typeface="Calibri"/>
              <a:buNone/>
            </a:pPr>
            <a:r>
              <a:rPr lang="de-DE" sz="2000" b="0" i="0" u="none" strike="noStrike" cap="none">
                <a:solidFill>
                  <a:schemeClr val="dk1"/>
                </a:solidFill>
                <a:latin typeface="Calibri"/>
                <a:ea typeface="Calibri"/>
                <a:cs typeface="Calibri"/>
                <a:sym typeface="Calibri"/>
              </a:rPr>
              <a:t>Ziedeliene@inbox.lt</a:t>
            </a:r>
            <a:endParaRPr sz="2000" b="0" i="0" u="none" strike="noStrike" cap="none">
              <a:solidFill>
                <a:schemeClr val="dk1"/>
              </a:solidFill>
              <a:latin typeface="Calibri"/>
              <a:ea typeface="Calibri"/>
              <a:cs typeface="Calibri"/>
              <a:sym typeface="Calibri"/>
            </a:endParaRPr>
          </a:p>
        </p:txBody>
      </p:sp>
      <p:pic>
        <p:nvPicPr>
          <p:cNvPr id="255" name="Google Shape;255;p11"/>
          <p:cNvPicPr preferRelativeResize="0"/>
          <p:nvPr/>
        </p:nvPicPr>
        <p:blipFill rotWithShape="1">
          <a:blip r:embed="rId3">
            <a:alphaModFix/>
          </a:blip>
          <a:srcRect/>
          <a:stretch/>
        </p:blipFill>
        <p:spPr>
          <a:xfrm>
            <a:off x="1260894" y="1615452"/>
            <a:ext cx="1383912" cy="1390008"/>
          </a:xfrm>
          <a:prstGeom prst="rect">
            <a:avLst/>
          </a:prstGeom>
          <a:noFill/>
          <a:ln>
            <a:noFill/>
          </a:ln>
        </p:spPr>
      </p:pic>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2424</Words>
  <Application>Microsoft Office PowerPoint</Application>
  <PresentationFormat>Breitbild</PresentationFormat>
  <Paragraphs>187</Paragraphs>
  <Slides>21</Slides>
  <Notes>21</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21</vt:i4>
      </vt:variant>
    </vt:vector>
  </HeadingPairs>
  <TitlesOfParts>
    <vt:vector size="27" baseType="lpstr">
      <vt:lpstr>Arial</vt:lpstr>
      <vt:lpstr>Arial</vt:lpstr>
      <vt:lpstr>Calibri</vt:lpstr>
      <vt:lpstr>Noto Sans Symbols</vt:lpstr>
      <vt:lpstr>Quattrocento Sans</vt:lpstr>
      <vt:lpstr>Office</vt:lpstr>
      <vt:lpstr>Dyscalculia  WP2: Dyskalkulie-Lehrplan und  -Kursmaterial  Panevėžio „Žemynos“ progimnazija    </vt:lpstr>
      <vt:lpstr>Dyscalculia   Modul 3: Lehrmethoden und -techniken für die Ausbildung von Schüler*innen mit unterschiedlichen Lernniveaus  Panevėžio „Žemynos“ progimnazija </vt:lpstr>
      <vt:lpstr>Modul 3: Lehrmethoden und -techniken für die Ausbildung von Schüler*innen mit unterschiedlichen Lernniveaus</vt:lpstr>
      <vt:lpstr>Modul 3: Lehrmethoden und -techniken für die Ausbildung von Schüler*innen mit unterschiedlichen Lernniveaus 1. Introduction of the Module</vt:lpstr>
      <vt:lpstr>Modul 3: Lehrmethoden und -techniken für die Ausbildung von Schüler*innen mit unterschiedlichen Lernniveaus 2. Strategien zur Überwindung von Dyskalkulie  </vt:lpstr>
      <vt:lpstr>Modul 3: Lehrmethoden und -techniken für die Ausbildung von Schüler*innen mit unterschiedlichen Lernniveaus 2. Strategien zur Überwindung von Dyskalkulie</vt:lpstr>
      <vt:lpstr>Modul 3: Lehrmethoden und -techniken für die Ausbildung von Schüler*innen mit unterschiedlichen Lernniveaus 2. Strategien zur Überwindung von Dyskalkulie</vt:lpstr>
      <vt:lpstr>Modul 3: Lehrmethoden und -techniken für die Ausbildung von Schüler*innen mit unterschiedlichen Lernniveaus 2. Strategien zur Überwindung von Dyskalkulie</vt:lpstr>
      <vt:lpstr>Modul 3: Lehrmethoden und -techniken für die Ausbildung von Schüler*innen mit unterschiedlichen Lernniveaus 2. Strategien zur Überwindung von Dyskalkulie</vt:lpstr>
      <vt:lpstr>Modul 3: Lehrmethoden und -techniken für die Ausbildung von Schüler*innen mit unterschiedlichen Lernniveaus 2. Strategien zur Überwindung von Dyskalkulie</vt:lpstr>
      <vt:lpstr>Modul 3: Lehrmethoden und -techniken für die Ausbildung von Schüler*innen mit unterschiedlichen Lernniveaus 2. Aktivitäten zur Überwindung von Dyskalkulie</vt:lpstr>
      <vt:lpstr>Modul 3: Lehrmethoden und -techniken für die Ausbildung von Schüler*innen mit unterschiedlichen Lernniveaus 2. Aktivitäten zur Überwindung von Dyskalkulie</vt:lpstr>
      <vt:lpstr>Modul 3: Lehrmethoden und -techniken für die Ausbildung von Schüler*innen mit unterschiedlichen Lernniveaus 2. Aktivitäten zur Überwindung von Dyskalkulie</vt:lpstr>
      <vt:lpstr>Modul 3: Lehrmethoden und -techniken für die Ausbildung von Schüler*innen mit unterschiedlichen Lernniveaus 2. Aktivitäten zur Überwindung von Dyskalkulie</vt:lpstr>
      <vt:lpstr>Modul 3: Lehrmethoden und -techniken für die Ausbildung von Schüler*innen mit unterschiedlichen Lernniveaus 2. Aktivitäten zur Überwindung von Dyskalkulie</vt:lpstr>
      <vt:lpstr>Modul 3: Lehrmethoden und -techniken für die Ausbildung von Schüler*innen mit unterschiedlichen Lernniveaus 2. Aktivitäten zur Überwindung von Dyskalkulie</vt:lpstr>
      <vt:lpstr>Modul 3: Lehrmethoden und -techniken für die Ausbildung von Schüler*innen mit unterschiedlichen Lernniveaus 4. Link zu zusätzlichem Text</vt:lpstr>
      <vt:lpstr>Modul 3: Lehrmethoden und -techniken für die Ausbildung von Schüler*innen mit unterschiedlichen Lernniveaus 5. Link zu zusätzlichem Video</vt:lpstr>
      <vt:lpstr>Modul 3: Lehrmethoden und -techniken für die Ausbildung von Schüler*innen mit unterschiedlichen Lernniveaus 6. Quiz  5. Quiz</vt:lpstr>
      <vt:lpstr>Modul 3: Lehrmethoden und -techniken für die Ausbildung von Schüler*innen mit unterschiedlichen Lernniveaus 7. Quellen</vt:lpstr>
      <vt:lpstr>Kontakt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Dyscalculia  WP2: Dyskalkulie-Lehrplan und  -Kursmaterial  Panevėžio „Žemynos“ progimnazija    </dc:title>
  <dc:creator>Helene Lindenthal</dc:creator>
  <cp:lastModifiedBy>Helene Maja Lindenthal</cp:lastModifiedBy>
  <cp:revision>2</cp:revision>
  <dcterms:created xsi:type="dcterms:W3CDTF">2023-09-04T09:53:46Z</dcterms:created>
  <dcterms:modified xsi:type="dcterms:W3CDTF">2024-07-02T07:22:02Z</dcterms:modified>
</cp:coreProperties>
</file>