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Noto Sans Symbols" pitchFamily="2" charset="0"/>
      <p:regular r:id="rId20"/>
      <p:bold r:id="rId21"/>
    </p:embeddedFont>
    <p:embeddedFont>
      <p:font typeface="Poppins" panose="00000500000000000000" pitchFamily="2" charset="-94"/>
      <p:regular r:id="rId22"/>
      <p:bold r:id="rId23"/>
      <p:italic r:id="rId24"/>
      <p:boldItalic r:id="rId25"/>
    </p:embeddedFont>
    <p:embeddedFont>
      <p:font typeface="Quattrocento Sans" panose="020B0502050000020003"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grJ8Oyxs2eXOiR28YGifdLZJ7K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4" name="Google Shape;10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2" name="Google Shape;11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 name="Google Shape;11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 name="Google Shape;12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4" name="Google Shape;13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 name="Google Shape;14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2" name="Google Shape;16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7" name="Google Shape;17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2" name="Google Shape;19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5" name="Google Shape;22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6" name="Google Shape;25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18"/>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1"/>
          <p:cNvSpPr>
            <a:spLocks noGrp="1"/>
          </p:cNvSpPr>
          <p:nvPr>
            <p:ph type="pic" idx="2"/>
          </p:nvPr>
        </p:nvSpPr>
        <p:spPr>
          <a:xfrm>
            <a:off x="5183188" y="987425"/>
            <a:ext cx="6172200" cy="4873625"/>
          </a:xfrm>
          <a:prstGeom prst="rect">
            <a:avLst/>
          </a:prstGeom>
          <a:noFill/>
          <a:ln>
            <a:noFill/>
          </a:ln>
        </p:spPr>
      </p:sp>
      <p:sp>
        <p:nvSpPr>
          <p:cNvPr id="70" name="Google Shape;70;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7;p1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
        <p:nvSpPr>
          <p:cNvPr id="12" name="Google Shape;12;p12"/>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 name="Google Shape;13;p12"/>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12"/>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u="none" strike="noStrike" cap="none">
                <a:solidFill>
                  <a:schemeClr val="lt1"/>
                </a:solidFill>
                <a:latin typeface="Calibri"/>
                <a:ea typeface="Calibri"/>
                <a:cs typeface="Calibri"/>
                <a:sym typeface="Calibri"/>
              </a:rPr>
              <a:t>Avrupa Komisyonu'nun bu yayının hazırlanmasına verdiği destek, sadece yazarların görüşlerini yansıtan içeriğin onaylandığı anlamına gelmez ve Komisyon burada yer alan bilgilerin herhangi bir şekilde kullanılmasından sorumlu tutulamaz.</a:t>
            </a:r>
            <a:endParaRPr sz="900" b="0" i="0" u="none" strike="noStrike" cap="none">
              <a:solidFill>
                <a:schemeClr val="lt1"/>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12"/>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12"/>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dx.doi.org/10.6007/IJARPED/v6-i2/380" TargetMode="External"/><Relationship Id="rId7" Type="http://schemas.openxmlformats.org/officeDocument/2006/relationships/hyperlink" Target="https://www.youtube.com/live/5Hcnr5ZADd4?si=3bXBChKZbo96FJs4"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youtu.be/02MB3zI5iNI" TargetMode="External"/><Relationship Id="rId5" Type="http://schemas.openxmlformats.org/officeDocument/2006/relationships/hyperlink" Target="https://www.mathematicalbrain.com/pdf/Dyscalculia_Screener_Manual.PDF" TargetMode="External"/><Relationship Id="rId4" Type="http://schemas.openxmlformats.org/officeDocument/2006/relationships/hyperlink" Target="https://doi.org/10.17051/ilkonline.2017.33024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2" descr="cukurova mem logo+"/>
          <p:cNvPicPr preferRelativeResize="0"/>
          <p:nvPr/>
        </p:nvPicPr>
        <p:blipFill rotWithShape="1">
          <a:blip r:embed="rId3">
            <a:alphaModFix/>
          </a:blip>
          <a:srcRect/>
          <a:stretch/>
        </p:blipFill>
        <p:spPr>
          <a:xfrm>
            <a:off x="5441792" y="5301208"/>
            <a:ext cx="1086256" cy="864096"/>
          </a:xfrm>
          <a:prstGeom prst="rect">
            <a:avLst/>
          </a:prstGeom>
          <a:noFill/>
          <a:ln>
            <a:noFill/>
          </a:ln>
        </p:spPr>
      </p:pic>
      <p:sp>
        <p:nvSpPr>
          <p:cNvPr id="91" name="Google Shape;91;p2"/>
          <p:cNvSpPr txBox="1">
            <a:spLocks noGrp="1"/>
          </p:cNvSpPr>
          <p:nvPr>
            <p:ph type="ctrTitle"/>
          </p:nvPr>
        </p:nvSpPr>
        <p:spPr>
          <a:xfrm>
            <a:off x="-17320" y="1473375"/>
            <a:ext cx="12192000" cy="4187873"/>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ts val="14727"/>
              <a:buFont typeface="Calibri"/>
              <a:buNone/>
            </a:pPr>
            <a:r>
              <a:rPr lang="de-DE" b="1" dirty="0" err="1">
                <a:solidFill>
                  <a:srgbClr val="C00000"/>
                </a:solidFill>
              </a:rPr>
              <a:t>Diskalkuli</a:t>
            </a:r>
            <a:br>
              <a:rPr lang="de-DE" dirty="0"/>
            </a:br>
            <a:br>
              <a:rPr lang="de-DE" dirty="0"/>
            </a:br>
            <a:r>
              <a:rPr lang="de-DE" b="1" dirty="0"/>
              <a:t>WP2: </a:t>
            </a:r>
            <a:r>
              <a:rPr lang="de-DE" b="1" dirty="0" err="1"/>
              <a:t>Diskalkuli</a:t>
            </a:r>
            <a:r>
              <a:rPr lang="de-DE" b="1" dirty="0"/>
              <a:t> </a:t>
            </a:r>
            <a:r>
              <a:rPr lang="de-DE" b="1" dirty="0" err="1"/>
              <a:t>Müfredatı</a:t>
            </a:r>
            <a:r>
              <a:rPr lang="de-DE" b="1" dirty="0"/>
              <a:t> </a:t>
            </a:r>
            <a:r>
              <a:rPr lang="de-DE" b="1" dirty="0" err="1"/>
              <a:t>ve</a:t>
            </a:r>
            <a:r>
              <a:rPr lang="de-DE" b="1" dirty="0"/>
              <a:t> </a:t>
            </a:r>
            <a:r>
              <a:rPr lang="de-DE" b="1" dirty="0" err="1"/>
              <a:t>Ders</a:t>
            </a:r>
            <a:r>
              <a:rPr lang="de-DE" b="1" dirty="0"/>
              <a:t> </a:t>
            </a:r>
            <a:r>
              <a:rPr lang="de-DE" b="1" dirty="0" err="1"/>
              <a:t>Materyali</a:t>
            </a:r>
            <a:br>
              <a:rPr lang="de-DE" b="1" dirty="0"/>
            </a:br>
            <a:br>
              <a:rPr lang="de-DE" b="1" dirty="0"/>
            </a:br>
            <a:r>
              <a:rPr lang="de-DE" sz="2200" dirty="0" err="1"/>
              <a:t>Çukurova</a:t>
            </a:r>
            <a:r>
              <a:rPr lang="de-DE" sz="2200" dirty="0"/>
              <a:t> </a:t>
            </a:r>
            <a:br>
              <a:rPr lang="de-DE" sz="2200" dirty="0"/>
            </a:br>
            <a:r>
              <a:rPr lang="de-DE" sz="2200" dirty="0" err="1"/>
              <a:t>İlçe</a:t>
            </a:r>
            <a:r>
              <a:rPr lang="de-DE" sz="2200" dirty="0"/>
              <a:t> Milli </a:t>
            </a:r>
            <a:r>
              <a:rPr lang="de-DE" sz="2200" dirty="0" err="1"/>
              <a:t>Eğitim</a:t>
            </a:r>
            <a:r>
              <a:rPr lang="de-DE" sz="2200" dirty="0"/>
              <a:t> </a:t>
            </a:r>
            <a:r>
              <a:rPr lang="de-DE" sz="2200" dirty="0" err="1"/>
              <a:t>Müdürlüğü</a:t>
            </a:r>
            <a:br>
              <a:rPr lang="de-DE" sz="2200" dirty="0"/>
            </a:br>
            <a:endParaRPr sz="2200" dirty="0"/>
          </a:p>
        </p:txBody>
      </p:sp>
      <p:sp>
        <p:nvSpPr>
          <p:cNvPr id="92" name="Google Shape;92;p2"/>
          <p:cNvSpPr txBox="1"/>
          <p:nvPr/>
        </p:nvSpPr>
        <p:spPr>
          <a:xfrm>
            <a:off x="-1" y="-1"/>
            <a:ext cx="5465619"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dirty="0" err="1">
                <a:solidFill>
                  <a:schemeClr val="lt1"/>
                </a:solidFill>
                <a:latin typeface="Calibri"/>
                <a:ea typeface="Calibri"/>
                <a:cs typeface="Calibri"/>
                <a:sym typeface="Calibri"/>
              </a:rPr>
              <a:t>Bakış</a:t>
            </a:r>
            <a:r>
              <a:rPr lang="de-DE" sz="1800" b="0" i="0" u="none" strike="noStrike" cap="none" dirty="0">
                <a:solidFill>
                  <a:schemeClr val="lt1"/>
                </a:solidFill>
                <a:latin typeface="Calibri"/>
                <a:ea typeface="Calibri"/>
                <a:cs typeface="Calibri"/>
                <a:sym typeface="Calibri"/>
              </a:rPr>
              <a:t> </a:t>
            </a:r>
            <a:r>
              <a:rPr lang="de-DE" sz="1800" b="0" i="0" u="none" strike="noStrike" cap="none" dirty="0" err="1">
                <a:solidFill>
                  <a:schemeClr val="lt1"/>
                </a:solidFill>
                <a:latin typeface="Calibri"/>
                <a:ea typeface="Calibri"/>
                <a:cs typeface="Calibri"/>
                <a:sym typeface="Calibri"/>
              </a:rPr>
              <a:t>Açını</a:t>
            </a:r>
            <a:r>
              <a:rPr lang="de-DE" sz="1800" b="0" i="0" u="none" strike="noStrike" cap="none" dirty="0">
                <a:solidFill>
                  <a:schemeClr val="lt1"/>
                </a:solidFill>
                <a:latin typeface="Calibri"/>
                <a:ea typeface="Calibri"/>
                <a:cs typeface="Calibri"/>
                <a:sym typeface="Calibri"/>
              </a:rPr>
              <a:t> </a:t>
            </a:r>
            <a:r>
              <a:rPr lang="de-DE" sz="1800" b="0" i="0" u="none" strike="noStrike" cap="none" dirty="0" err="1">
                <a:solidFill>
                  <a:schemeClr val="lt1"/>
                </a:solidFill>
                <a:latin typeface="Calibri"/>
                <a:ea typeface="Calibri"/>
                <a:cs typeface="Calibri"/>
                <a:sym typeface="Calibri"/>
              </a:rPr>
              <a:t>Değiştir</a:t>
            </a:r>
            <a:r>
              <a:rPr lang="de-DE" sz="1800" b="0" i="0" u="none" strike="noStrike" cap="none" dirty="0">
                <a:solidFill>
                  <a:schemeClr val="lt1"/>
                </a:solidFill>
                <a:latin typeface="Calibri"/>
                <a:ea typeface="Calibri"/>
                <a:cs typeface="Calibri"/>
                <a:sym typeface="Calibri"/>
              </a:rPr>
              <a:t>: </a:t>
            </a:r>
            <a:r>
              <a:rPr lang="de-DE" sz="1800" b="0" i="0" u="none" strike="noStrike" cap="none" dirty="0" err="1">
                <a:solidFill>
                  <a:schemeClr val="lt1"/>
                </a:solidFill>
                <a:latin typeface="Calibri"/>
                <a:ea typeface="Calibri"/>
                <a:cs typeface="Calibri"/>
                <a:sym typeface="Calibri"/>
              </a:rPr>
              <a:t>Bu</a:t>
            </a:r>
            <a:r>
              <a:rPr lang="de-DE" sz="1800" b="0" i="0" u="none" strike="noStrike" cap="none" dirty="0">
                <a:solidFill>
                  <a:schemeClr val="lt1"/>
                </a:solidFill>
                <a:latin typeface="Calibri"/>
                <a:ea typeface="Calibri"/>
                <a:cs typeface="Calibri"/>
                <a:sym typeface="Calibri"/>
              </a:rPr>
              <a:t> </a:t>
            </a:r>
            <a:r>
              <a:rPr lang="de-DE" sz="1800" b="0" i="0" u="none" strike="noStrike" cap="none" dirty="0" err="1">
                <a:solidFill>
                  <a:schemeClr val="lt1"/>
                </a:solidFill>
                <a:latin typeface="Calibri"/>
                <a:ea typeface="Calibri"/>
                <a:cs typeface="Calibri"/>
                <a:sym typeface="Calibri"/>
              </a:rPr>
              <a:t>Sadece</a:t>
            </a:r>
            <a:r>
              <a:rPr lang="de-DE" sz="1800" b="0" i="0" u="none" strike="noStrike" cap="none" dirty="0">
                <a:solidFill>
                  <a:schemeClr val="lt1"/>
                </a:solidFill>
                <a:latin typeface="Calibri"/>
                <a:ea typeface="Calibri"/>
                <a:cs typeface="Calibri"/>
                <a:sym typeface="Calibri"/>
              </a:rPr>
              <a:t> </a:t>
            </a:r>
            <a:r>
              <a:rPr lang="de-DE" sz="1800" b="0" i="0" u="none" strike="noStrike" cap="none" dirty="0" err="1">
                <a:solidFill>
                  <a:schemeClr val="lt1"/>
                </a:solidFill>
                <a:latin typeface="Calibri"/>
                <a:ea typeface="Calibri"/>
                <a:cs typeface="Calibri"/>
                <a:sym typeface="Calibri"/>
              </a:rPr>
              <a:t>Diskalkuli</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dirty="0" err="1">
                <a:solidFill>
                  <a:schemeClr val="lt1"/>
                </a:solidFill>
                <a:latin typeface="Calibri"/>
                <a:ea typeface="Calibri"/>
                <a:cs typeface="Calibri"/>
                <a:sym typeface="Calibri"/>
              </a:rPr>
              <a:t>Referans</a:t>
            </a:r>
            <a:r>
              <a:rPr lang="de-DE" sz="1800" b="0" i="0" u="none" strike="noStrike" cap="none" dirty="0">
                <a:solidFill>
                  <a:schemeClr val="lt1"/>
                </a:solidFill>
                <a:latin typeface="Calibri"/>
                <a:ea typeface="Calibri"/>
                <a:cs typeface="Calibri"/>
                <a:sym typeface="Calibri"/>
              </a:rPr>
              <a:t> </a:t>
            </a:r>
            <a:r>
              <a:rPr lang="de-DE" sz="1800" b="0" i="0" u="none" strike="noStrike" cap="none" dirty="0" err="1">
                <a:solidFill>
                  <a:schemeClr val="lt1"/>
                </a:solidFill>
                <a:latin typeface="Calibri"/>
                <a:ea typeface="Calibri"/>
                <a:cs typeface="Calibri"/>
                <a:sym typeface="Calibri"/>
              </a:rPr>
              <a:t>Numarası</a:t>
            </a:r>
            <a:r>
              <a:rPr lang="de-DE" sz="1800" b="0" i="0" u="none" strike="noStrike" cap="none" dirty="0">
                <a:solidFill>
                  <a:schemeClr val="lt1"/>
                </a:solidFill>
                <a:latin typeface="Calibri"/>
                <a:ea typeface="Calibri"/>
                <a:cs typeface="Calibri"/>
                <a:sym typeface="Calibri"/>
              </a:rPr>
              <a:t>: 2022-1-TR01-KA220-SCH-000088738</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dirty="0" err="1">
                <a:solidFill>
                  <a:schemeClr val="lt1"/>
                </a:solidFill>
                <a:latin typeface="Calibri"/>
                <a:ea typeface="Calibri"/>
                <a:cs typeface="Calibri"/>
                <a:sym typeface="Calibri"/>
              </a:rPr>
              <a:t>Süre</a:t>
            </a:r>
            <a:r>
              <a:rPr lang="de-DE" sz="1800" b="0" i="0" u="none" strike="noStrike" cap="none" dirty="0">
                <a:solidFill>
                  <a:schemeClr val="lt1"/>
                </a:solidFill>
                <a:latin typeface="Calibri"/>
                <a:ea typeface="Calibri"/>
                <a:cs typeface="Calibri"/>
                <a:sym typeface="Calibri"/>
              </a:rPr>
              <a:t> 31.12.2022-30.12.2024 (24 </a:t>
            </a:r>
            <a:r>
              <a:rPr lang="de-DE" sz="1800" b="0" i="0" u="none" strike="noStrike" cap="none" dirty="0" err="1">
                <a:solidFill>
                  <a:schemeClr val="lt1"/>
                </a:solidFill>
                <a:latin typeface="Calibri"/>
                <a:ea typeface="Calibri"/>
                <a:cs typeface="Calibri"/>
                <a:sym typeface="Calibri"/>
              </a:rPr>
              <a:t>ay</a:t>
            </a:r>
            <a:r>
              <a:rPr lang="de-DE" sz="1800" b="0" i="0" u="none" strike="noStrike" cap="none" dirty="0">
                <a:solidFill>
                  <a:schemeClr val="lt1"/>
                </a:solidFill>
                <a:latin typeface="Calibri"/>
                <a:ea typeface="Calibri"/>
                <a:cs typeface="Calibri"/>
                <a:sym typeface="Calibri"/>
              </a:rPr>
              <a:t>)</a:t>
            </a:r>
            <a:endParaRPr sz="1800" b="0" i="0" u="none" strike="noStrike" cap="none" dirty="0">
              <a:solidFill>
                <a:schemeClr val="lt1"/>
              </a:solidFill>
              <a:latin typeface="Calibri"/>
              <a:ea typeface="Calibri"/>
              <a:cs typeface="Calibri"/>
              <a:sym typeface="Calibri"/>
            </a:endParaRPr>
          </a:p>
        </p:txBody>
      </p:sp>
      <p:sp>
        <p:nvSpPr>
          <p:cNvPr id="93" name="Google Shape;93;p2"/>
          <p:cNvSpPr txBox="1"/>
          <p:nvPr/>
        </p:nvSpPr>
        <p:spPr>
          <a:xfrm>
            <a:off x="6096000" y="0"/>
            <a:ext cx="5465619"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dirty="0" err="1">
                <a:solidFill>
                  <a:schemeClr val="lt1"/>
                </a:solidFill>
                <a:latin typeface="Calibri"/>
                <a:ea typeface="Calibri"/>
                <a:cs typeface="Calibri"/>
                <a:sym typeface="Calibri"/>
              </a:rPr>
              <a:t>Okul</a:t>
            </a:r>
            <a:r>
              <a:rPr lang="de-DE" sz="1800" b="0" i="0" u="none" strike="noStrike" cap="none" dirty="0">
                <a:solidFill>
                  <a:schemeClr val="lt1"/>
                </a:solidFill>
                <a:latin typeface="Calibri"/>
                <a:ea typeface="Calibri"/>
                <a:cs typeface="Calibri"/>
                <a:sym typeface="Calibri"/>
              </a:rPr>
              <a:t> </a:t>
            </a:r>
            <a:r>
              <a:rPr lang="de-DE" sz="1800" b="0" i="0" u="none" strike="noStrike" cap="none" dirty="0" err="1">
                <a:solidFill>
                  <a:schemeClr val="lt1"/>
                </a:solidFill>
                <a:latin typeface="Calibri"/>
                <a:ea typeface="Calibri"/>
                <a:cs typeface="Calibri"/>
                <a:sym typeface="Calibri"/>
              </a:rPr>
              <a:t>Eğitimi</a:t>
            </a:r>
            <a:r>
              <a:rPr lang="de-DE" sz="1800" b="0" i="0" u="none" strike="noStrike" cap="none" dirty="0">
                <a:solidFill>
                  <a:schemeClr val="lt1"/>
                </a:solidFill>
                <a:latin typeface="Calibri"/>
                <a:ea typeface="Calibri"/>
                <a:cs typeface="Calibri"/>
                <a:sym typeface="Calibri"/>
              </a:rPr>
              <a:t> ERASMUS+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dirty="0">
                <a:solidFill>
                  <a:schemeClr val="lt1"/>
                </a:solidFill>
                <a:latin typeface="Calibri"/>
                <a:ea typeface="Calibri"/>
                <a:cs typeface="Calibri"/>
                <a:sym typeface="Calibri"/>
              </a:rPr>
              <a:t>KA220-SCH-</a:t>
            </a:r>
            <a:r>
              <a:rPr lang="tr-TR" sz="1800" b="0" i="0" u="none" strike="noStrike" cap="none" dirty="0">
                <a:solidFill>
                  <a:schemeClr val="lt1"/>
                </a:solidFill>
                <a:latin typeface="Calibri"/>
                <a:ea typeface="Calibri"/>
                <a:cs typeface="Calibri"/>
                <a:sym typeface="Calibri"/>
              </a:rPr>
              <a:t>Okul Eğitiminde İşbirliği Ortaklıkları</a:t>
            </a:r>
            <a:endParaRPr sz="1800" b="0" i="0" u="none" strike="noStrike" cap="none" dirty="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3"/>
          <p:cNvSpPr txBox="1">
            <a:spLocks noGrp="1"/>
          </p:cNvSpPr>
          <p:nvPr>
            <p:ph type="ctrTitle"/>
          </p:nvPr>
        </p:nvSpPr>
        <p:spPr>
          <a:xfrm>
            <a:off x="-17320" y="1473375"/>
            <a:ext cx="12192000" cy="430397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303030"/>
              <a:buNone/>
            </a:pPr>
            <a:r>
              <a:rPr lang="de-DE" b="1" dirty="0" err="1">
                <a:solidFill>
                  <a:srgbClr val="C00000"/>
                </a:solidFill>
              </a:rPr>
              <a:t>Diskalkuli</a:t>
            </a:r>
            <a:br>
              <a:rPr lang="de-DE" dirty="0"/>
            </a:br>
            <a:br>
              <a:rPr lang="de-DE" dirty="0"/>
            </a:br>
            <a:br>
              <a:rPr lang="de-DE" dirty="0"/>
            </a:br>
            <a:br>
              <a:rPr lang="de-DE" dirty="0"/>
            </a:br>
            <a:br>
              <a:rPr lang="de-DE" dirty="0"/>
            </a:br>
            <a:br>
              <a:rPr lang="de-DE" dirty="0"/>
            </a:br>
            <a:br>
              <a:rPr lang="de-DE" dirty="0"/>
            </a:br>
            <a:br>
              <a:rPr lang="de-DE" dirty="0"/>
            </a:br>
            <a:r>
              <a:rPr lang="de-DE" b="1" dirty="0" err="1"/>
              <a:t>Modül</a:t>
            </a:r>
            <a:r>
              <a:rPr lang="de-DE" b="1" dirty="0"/>
              <a:t> 2: </a:t>
            </a:r>
            <a:r>
              <a:rPr lang="de-DE" b="1" dirty="0" err="1"/>
              <a:t>Diskalkulik</a:t>
            </a:r>
            <a:r>
              <a:rPr lang="de-DE" b="1" dirty="0"/>
              <a:t> </a:t>
            </a:r>
            <a:r>
              <a:rPr lang="de-DE" b="1" dirty="0" err="1"/>
              <a:t>Bireylerin</a:t>
            </a:r>
            <a:r>
              <a:rPr lang="de-DE" b="1" dirty="0"/>
              <a:t> Normal </a:t>
            </a:r>
            <a:r>
              <a:rPr lang="de-DE" b="1" dirty="0" err="1"/>
              <a:t>Eğitim</a:t>
            </a:r>
            <a:r>
              <a:rPr lang="de-DE" b="1" dirty="0"/>
              <a:t> </a:t>
            </a:r>
            <a:r>
              <a:rPr lang="de-DE" b="1" dirty="0" err="1"/>
              <a:t>Ortamlarında</a:t>
            </a:r>
            <a:r>
              <a:rPr lang="de-DE" b="1" dirty="0"/>
              <a:t> </a:t>
            </a:r>
            <a:r>
              <a:rPr lang="de-DE" b="1" dirty="0" err="1"/>
              <a:t>Tanı</a:t>
            </a:r>
            <a:r>
              <a:rPr lang="de-DE" b="1" dirty="0"/>
              <a:t> </a:t>
            </a:r>
            <a:r>
              <a:rPr lang="de-DE" b="1" dirty="0" err="1"/>
              <a:t>Süreçleri</a:t>
            </a:r>
            <a:br>
              <a:rPr lang="de-DE" b="1" dirty="0"/>
            </a:br>
            <a:br>
              <a:rPr lang="de-DE" dirty="0"/>
            </a:br>
            <a:r>
              <a:rPr lang="de-DE" sz="2200" dirty="0" err="1"/>
              <a:t>Çukurova</a:t>
            </a:r>
            <a:r>
              <a:rPr lang="de-DE" sz="2200" dirty="0"/>
              <a:t> </a:t>
            </a:r>
            <a:br>
              <a:rPr lang="de-DE" sz="2200" dirty="0"/>
            </a:br>
            <a:r>
              <a:rPr lang="de-DE" sz="2200" dirty="0" err="1"/>
              <a:t>İlçe</a:t>
            </a:r>
            <a:r>
              <a:rPr lang="de-DE" sz="2200" dirty="0"/>
              <a:t> Milli </a:t>
            </a:r>
            <a:r>
              <a:rPr lang="de-DE" sz="2200" dirty="0" err="1"/>
              <a:t>Eğitim</a:t>
            </a:r>
            <a:r>
              <a:rPr lang="de-DE" sz="2200" dirty="0"/>
              <a:t> </a:t>
            </a:r>
            <a:r>
              <a:rPr lang="de-DE" sz="2200" dirty="0" err="1"/>
              <a:t>Müdürlüğü</a:t>
            </a:r>
            <a:br>
              <a:rPr lang="de-DE" sz="2200" dirty="0"/>
            </a:br>
            <a:br>
              <a:rPr lang="de-DE" sz="2200" dirty="0"/>
            </a:br>
            <a:endParaRPr sz="2200" dirty="0"/>
          </a:p>
        </p:txBody>
      </p:sp>
      <p:sp>
        <p:nvSpPr>
          <p:cNvPr id="99" name="Google Shape;99;p3"/>
          <p:cNvSpPr txBox="1"/>
          <p:nvPr/>
        </p:nvSpPr>
        <p:spPr>
          <a:xfrm>
            <a:off x="-1" y="-1"/>
            <a:ext cx="5465619"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err="1">
                <a:solidFill>
                  <a:schemeClr val="lt1"/>
                </a:solidFill>
                <a:latin typeface="Calibri"/>
                <a:ea typeface="Calibri"/>
                <a:cs typeface="Calibri"/>
                <a:sym typeface="Calibri"/>
              </a:rPr>
              <a:t>Bakış</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AçınıDeğiştir</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Bu</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Sadece</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Diskalkuli</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err="1">
                <a:solidFill>
                  <a:schemeClr val="lt1"/>
                </a:solidFill>
                <a:latin typeface="Calibri"/>
                <a:ea typeface="Calibri"/>
                <a:cs typeface="Calibri"/>
                <a:sym typeface="Calibri"/>
              </a:rPr>
              <a:t>Referans</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Numarası</a:t>
            </a:r>
            <a:r>
              <a:rPr lang="de-DE" sz="1400" b="0" i="0" u="none" strike="noStrike" cap="none" dirty="0">
                <a:solidFill>
                  <a:schemeClr val="lt1"/>
                </a:solidFill>
                <a:latin typeface="Calibri"/>
                <a:ea typeface="Calibri"/>
                <a:cs typeface="Calibri"/>
                <a:sym typeface="Calibri"/>
              </a:rPr>
              <a:t>: 2022-1-TR01-KA220-SCH-000088738</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err="1">
                <a:solidFill>
                  <a:schemeClr val="lt1"/>
                </a:solidFill>
                <a:latin typeface="Calibri"/>
                <a:ea typeface="Calibri"/>
                <a:cs typeface="Calibri"/>
                <a:sym typeface="Calibri"/>
              </a:rPr>
              <a:t>Süre</a:t>
            </a:r>
            <a:r>
              <a:rPr lang="de-DE" sz="1400" b="0" i="0" u="none" strike="noStrike" cap="none" dirty="0">
                <a:solidFill>
                  <a:schemeClr val="lt1"/>
                </a:solidFill>
                <a:latin typeface="Calibri"/>
                <a:ea typeface="Calibri"/>
                <a:cs typeface="Calibri"/>
                <a:sym typeface="Calibri"/>
              </a:rPr>
              <a:t> 31.12.2022-30.12.2024 (24 </a:t>
            </a:r>
            <a:r>
              <a:rPr lang="de-DE" sz="1400" b="0" i="0" u="none" strike="noStrike" cap="none" dirty="0" err="1">
                <a:solidFill>
                  <a:schemeClr val="lt1"/>
                </a:solidFill>
                <a:latin typeface="Calibri"/>
                <a:ea typeface="Calibri"/>
                <a:cs typeface="Calibri"/>
                <a:sym typeface="Calibri"/>
              </a:rPr>
              <a:t>ay</a:t>
            </a:r>
            <a:r>
              <a:rPr lang="de-DE" sz="1400" b="0" i="0" u="none" strike="noStrike" cap="none" dirty="0">
                <a:solidFill>
                  <a:schemeClr val="lt1"/>
                </a:solidFill>
                <a:latin typeface="Calibri"/>
                <a:ea typeface="Calibri"/>
                <a:cs typeface="Calibri"/>
                <a:sym typeface="Calibri"/>
              </a:rPr>
              <a:t>)</a:t>
            </a:r>
            <a:endParaRPr sz="1400" b="0" i="0" u="none" strike="noStrike" cap="none" dirty="0">
              <a:solidFill>
                <a:schemeClr val="lt1"/>
              </a:solidFill>
              <a:latin typeface="Calibri"/>
              <a:ea typeface="Calibri"/>
              <a:cs typeface="Calibri"/>
              <a:sym typeface="Calibri"/>
            </a:endParaRPr>
          </a:p>
        </p:txBody>
      </p:sp>
      <p:sp>
        <p:nvSpPr>
          <p:cNvPr id="100" name="Google Shape;100;p3"/>
          <p:cNvSpPr txBox="1"/>
          <p:nvPr/>
        </p:nvSpPr>
        <p:spPr>
          <a:xfrm>
            <a:off x="6096000" y="0"/>
            <a:ext cx="546561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err="1">
                <a:solidFill>
                  <a:schemeClr val="lt1"/>
                </a:solidFill>
                <a:latin typeface="Calibri"/>
                <a:ea typeface="Calibri"/>
                <a:cs typeface="Calibri"/>
                <a:sym typeface="Calibri"/>
              </a:rPr>
              <a:t>Okul</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Eğitimi</a:t>
            </a:r>
            <a:r>
              <a:rPr lang="de-DE" sz="1400" b="0" i="0" u="none" strike="noStrike" cap="none" dirty="0">
                <a:solidFill>
                  <a:schemeClr val="lt1"/>
                </a:solidFill>
                <a:latin typeface="Calibri"/>
                <a:ea typeface="Calibri"/>
                <a:cs typeface="Calibri"/>
                <a:sym typeface="Calibri"/>
              </a:rPr>
              <a:t> ERASMUS+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a:solidFill>
                  <a:schemeClr val="lt1"/>
                </a:solidFill>
                <a:latin typeface="Calibri"/>
                <a:ea typeface="Calibri"/>
                <a:cs typeface="Calibri"/>
                <a:sym typeface="Calibri"/>
              </a:rPr>
              <a:t>KA220-SCH-</a:t>
            </a:r>
            <a:r>
              <a:rPr lang="tr-TR" sz="1400" b="0" i="0" u="none" strike="noStrike" cap="none" dirty="0">
                <a:solidFill>
                  <a:schemeClr val="lt1"/>
                </a:solidFill>
                <a:latin typeface="Calibri"/>
                <a:ea typeface="Calibri"/>
                <a:cs typeface="Calibri"/>
                <a:sym typeface="Calibri"/>
              </a:rPr>
              <a:t>Okul Eğitiminde İşbirliği Ortaklıkları</a:t>
            </a:r>
            <a:endParaRPr sz="1400" b="0" i="0" u="none" strike="noStrike" cap="none" dirty="0">
              <a:solidFill>
                <a:schemeClr val="lt1"/>
              </a:solidFill>
              <a:latin typeface="Calibri"/>
              <a:ea typeface="Calibri"/>
              <a:cs typeface="Calibri"/>
              <a:sym typeface="Calibri"/>
            </a:endParaRPr>
          </a:p>
        </p:txBody>
      </p:sp>
      <p:pic>
        <p:nvPicPr>
          <p:cNvPr id="101" name="Google Shape;101;p3" descr="cukurova mem logo+"/>
          <p:cNvPicPr preferRelativeResize="0"/>
          <p:nvPr/>
        </p:nvPicPr>
        <p:blipFill rotWithShape="1">
          <a:blip r:embed="rId3">
            <a:alphaModFix/>
          </a:blip>
          <a:srcRect/>
          <a:stretch/>
        </p:blipFill>
        <p:spPr>
          <a:xfrm>
            <a:off x="5441792" y="5229200"/>
            <a:ext cx="1086256" cy="9361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4"/>
          <p:cNvSpPr txBox="1"/>
          <p:nvPr/>
        </p:nvSpPr>
        <p:spPr>
          <a:xfrm>
            <a:off x="-1" y="-1"/>
            <a:ext cx="5465619"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err="1">
                <a:solidFill>
                  <a:schemeClr val="lt1"/>
                </a:solidFill>
                <a:latin typeface="Calibri"/>
                <a:ea typeface="Calibri"/>
                <a:cs typeface="Calibri"/>
                <a:sym typeface="Calibri"/>
              </a:rPr>
              <a:t>Bakış</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Açını</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Değiştir</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Bu</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Sadece</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Diskalkuli</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err="1">
                <a:solidFill>
                  <a:schemeClr val="lt1"/>
                </a:solidFill>
                <a:latin typeface="Calibri"/>
                <a:ea typeface="Calibri"/>
                <a:cs typeface="Calibri"/>
                <a:sym typeface="Calibri"/>
              </a:rPr>
              <a:t>Referans</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Numarası</a:t>
            </a:r>
            <a:r>
              <a:rPr lang="de-DE" sz="1400" b="0" i="0" u="none" strike="noStrike" cap="none" dirty="0">
                <a:solidFill>
                  <a:schemeClr val="lt1"/>
                </a:solidFill>
                <a:latin typeface="Calibri"/>
                <a:ea typeface="Calibri"/>
                <a:cs typeface="Calibri"/>
                <a:sym typeface="Calibri"/>
              </a:rPr>
              <a:t>: 2022-1-TR01-KA220-SCH-000088738</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err="1">
                <a:solidFill>
                  <a:schemeClr val="lt1"/>
                </a:solidFill>
                <a:latin typeface="Calibri"/>
                <a:ea typeface="Calibri"/>
                <a:cs typeface="Calibri"/>
                <a:sym typeface="Calibri"/>
              </a:rPr>
              <a:t>Süre</a:t>
            </a:r>
            <a:r>
              <a:rPr lang="de-DE" sz="1400" b="0" i="0" u="none" strike="noStrike" cap="none" dirty="0">
                <a:solidFill>
                  <a:schemeClr val="lt1"/>
                </a:solidFill>
                <a:latin typeface="Calibri"/>
                <a:ea typeface="Calibri"/>
                <a:cs typeface="Calibri"/>
                <a:sym typeface="Calibri"/>
              </a:rPr>
              <a:t> 31.12.2022-30.12.2024 (24 </a:t>
            </a:r>
            <a:r>
              <a:rPr lang="de-DE" sz="1400" b="0" i="0" u="none" strike="noStrike" cap="none" dirty="0" err="1">
                <a:solidFill>
                  <a:schemeClr val="lt1"/>
                </a:solidFill>
                <a:latin typeface="Calibri"/>
                <a:ea typeface="Calibri"/>
                <a:cs typeface="Calibri"/>
                <a:sym typeface="Calibri"/>
              </a:rPr>
              <a:t>ay</a:t>
            </a:r>
            <a:r>
              <a:rPr lang="de-DE" sz="1400" b="0" i="0" u="none" strike="noStrike" cap="none" dirty="0">
                <a:solidFill>
                  <a:schemeClr val="lt1"/>
                </a:solidFill>
                <a:latin typeface="Calibri"/>
                <a:ea typeface="Calibri"/>
                <a:cs typeface="Calibri"/>
                <a:sym typeface="Calibri"/>
              </a:rPr>
              <a:t>)</a:t>
            </a:r>
            <a:endParaRPr sz="1400" b="0" i="0" u="none" strike="noStrike" cap="none" dirty="0">
              <a:solidFill>
                <a:schemeClr val="lt1"/>
              </a:solidFill>
              <a:latin typeface="Calibri"/>
              <a:ea typeface="Calibri"/>
              <a:cs typeface="Calibri"/>
              <a:sym typeface="Calibri"/>
            </a:endParaRPr>
          </a:p>
        </p:txBody>
      </p:sp>
      <p:sp>
        <p:nvSpPr>
          <p:cNvPr id="107" name="Google Shape;107;p24"/>
          <p:cNvSpPr txBox="1"/>
          <p:nvPr/>
        </p:nvSpPr>
        <p:spPr>
          <a:xfrm>
            <a:off x="6096000" y="0"/>
            <a:ext cx="546561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err="1">
                <a:solidFill>
                  <a:schemeClr val="lt1"/>
                </a:solidFill>
                <a:latin typeface="Calibri"/>
                <a:ea typeface="Calibri"/>
                <a:cs typeface="Calibri"/>
                <a:sym typeface="Calibri"/>
              </a:rPr>
              <a:t>Okul</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Eğitimi</a:t>
            </a:r>
            <a:r>
              <a:rPr lang="de-DE" sz="1400" b="0" i="0" u="none" strike="noStrike" cap="none" dirty="0">
                <a:solidFill>
                  <a:schemeClr val="lt1"/>
                </a:solidFill>
                <a:latin typeface="Calibri"/>
                <a:ea typeface="Calibri"/>
                <a:cs typeface="Calibri"/>
                <a:sym typeface="Calibri"/>
              </a:rPr>
              <a:t> ERASMUS+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a:solidFill>
                  <a:schemeClr val="lt1"/>
                </a:solidFill>
                <a:latin typeface="Calibri"/>
                <a:ea typeface="Calibri"/>
                <a:cs typeface="Calibri"/>
                <a:sym typeface="Calibri"/>
              </a:rPr>
              <a:t>KA220-SCH-</a:t>
            </a:r>
            <a:r>
              <a:rPr lang="tr-TR" sz="1400" b="0" i="0" u="none" strike="noStrike" cap="none" dirty="0">
                <a:solidFill>
                  <a:schemeClr val="lt1"/>
                </a:solidFill>
                <a:latin typeface="Calibri"/>
                <a:ea typeface="Calibri"/>
                <a:cs typeface="Calibri"/>
                <a:sym typeface="Calibri"/>
              </a:rPr>
              <a:t>Okul Eğitiminde İşbirliği Ortaklıkları</a:t>
            </a:r>
            <a:endParaRPr sz="1400" b="0" i="0" u="none" strike="noStrike" cap="none" dirty="0">
              <a:solidFill>
                <a:schemeClr val="lt1"/>
              </a:solidFill>
              <a:latin typeface="Calibri"/>
              <a:ea typeface="Calibri"/>
              <a:cs typeface="Calibri"/>
              <a:sym typeface="Calibri"/>
            </a:endParaRPr>
          </a:p>
        </p:txBody>
      </p:sp>
      <p:pic>
        <p:nvPicPr>
          <p:cNvPr id="108" name="Google Shape;108;p24" descr="cukurova mem logo+"/>
          <p:cNvPicPr preferRelativeResize="0"/>
          <p:nvPr/>
        </p:nvPicPr>
        <p:blipFill rotWithShape="1">
          <a:blip r:embed="rId3">
            <a:alphaModFix/>
          </a:blip>
          <a:srcRect/>
          <a:stretch/>
        </p:blipFill>
        <p:spPr>
          <a:xfrm>
            <a:off x="5441792" y="5229200"/>
            <a:ext cx="1086256" cy="936104"/>
          </a:xfrm>
          <a:prstGeom prst="rect">
            <a:avLst/>
          </a:prstGeom>
          <a:noFill/>
          <a:ln>
            <a:noFill/>
          </a:ln>
        </p:spPr>
      </p:pic>
      <p:sp>
        <p:nvSpPr>
          <p:cNvPr id="109" name="Google Shape;109;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de-DE" sz="2400" dirty="0" err="1"/>
              <a:t>Bu</a:t>
            </a:r>
            <a:r>
              <a:rPr lang="de-DE" sz="2400" dirty="0"/>
              <a:t> </a:t>
            </a:r>
            <a:r>
              <a:rPr lang="de-DE" sz="2400" dirty="0" err="1"/>
              <a:t>modülde</a:t>
            </a:r>
            <a:r>
              <a:rPr lang="de-DE" sz="2400" dirty="0"/>
              <a:t> </a:t>
            </a:r>
            <a:r>
              <a:rPr lang="de-DE" sz="2400" dirty="0" err="1"/>
              <a:t>diskalkulik</a:t>
            </a:r>
            <a:r>
              <a:rPr lang="de-DE" sz="2400" dirty="0"/>
              <a:t> </a:t>
            </a:r>
            <a:r>
              <a:rPr lang="de-DE" sz="2400" dirty="0" err="1"/>
              <a:t>bireylerin</a:t>
            </a:r>
            <a:r>
              <a:rPr lang="de-DE" sz="2400" dirty="0"/>
              <a:t> normal </a:t>
            </a:r>
            <a:r>
              <a:rPr lang="de-DE" sz="2400" dirty="0" err="1"/>
              <a:t>eğitim</a:t>
            </a:r>
            <a:r>
              <a:rPr lang="de-DE" sz="2400" dirty="0"/>
              <a:t> </a:t>
            </a:r>
            <a:r>
              <a:rPr lang="de-DE" sz="2400" dirty="0" err="1"/>
              <a:t>ortamlarındaki</a:t>
            </a:r>
            <a:r>
              <a:rPr lang="de-DE" sz="2400" dirty="0"/>
              <a:t> </a:t>
            </a:r>
            <a:r>
              <a:rPr lang="de-DE" sz="2400" dirty="0" err="1"/>
              <a:t>tanılama</a:t>
            </a:r>
            <a:r>
              <a:rPr lang="de-DE" sz="2400" dirty="0"/>
              <a:t> </a:t>
            </a:r>
            <a:r>
              <a:rPr lang="de-DE" sz="2400" dirty="0" err="1"/>
              <a:t>süreçleri</a:t>
            </a:r>
            <a:r>
              <a:rPr lang="de-DE" sz="2400" dirty="0"/>
              <a:t> </a:t>
            </a:r>
            <a:r>
              <a:rPr lang="de-DE" sz="2400" dirty="0" err="1"/>
              <a:t>ele</a:t>
            </a:r>
            <a:r>
              <a:rPr lang="de-DE" sz="2400" dirty="0"/>
              <a:t> </a:t>
            </a:r>
            <a:r>
              <a:rPr lang="de-DE" sz="2400" dirty="0" err="1"/>
              <a:t>alınacaktır</a:t>
            </a:r>
            <a:r>
              <a:rPr lang="de-DE" sz="2400" dirty="0"/>
              <a:t>. </a:t>
            </a:r>
            <a:r>
              <a:rPr lang="de-DE" sz="2400" dirty="0" err="1"/>
              <a:t>Tanılama</a:t>
            </a:r>
            <a:r>
              <a:rPr lang="de-DE" sz="2400" dirty="0"/>
              <a:t> </a:t>
            </a:r>
            <a:r>
              <a:rPr lang="de-DE" sz="2400" dirty="0" err="1"/>
              <a:t>süreçlerinde</a:t>
            </a:r>
            <a:r>
              <a:rPr lang="de-DE" sz="2400" dirty="0"/>
              <a:t> </a:t>
            </a:r>
            <a:r>
              <a:rPr lang="de-DE" sz="2400" dirty="0" err="1"/>
              <a:t>öğretmenlerin</a:t>
            </a:r>
            <a:r>
              <a:rPr lang="de-DE" sz="2400" dirty="0"/>
              <a:t> </a:t>
            </a:r>
            <a:r>
              <a:rPr lang="de-DE" sz="2400" dirty="0" err="1"/>
              <a:t>sahip</a:t>
            </a:r>
            <a:r>
              <a:rPr lang="de-DE" sz="2400" dirty="0"/>
              <a:t> </a:t>
            </a:r>
            <a:r>
              <a:rPr lang="de-DE" sz="2400" dirty="0" err="1"/>
              <a:t>olması</a:t>
            </a:r>
            <a:r>
              <a:rPr lang="de-DE" sz="2400" dirty="0"/>
              <a:t> </a:t>
            </a:r>
            <a:r>
              <a:rPr lang="de-DE" sz="2400" dirty="0" err="1"/>
              <a:t>gereken</a:t>
            </a:r>
            <a:r>
              <a:rPr lang="de-DE" sz="2400" dirty="0"/>
              <a:t> </a:t>
            </a:r>
            <a:r>
              <a:rPr lang="de-DE" sz="2400" dirty="0" err="1"/>
              <a:t>mesleki</a:t>
            </a:r>
            <a:r>
              <a:rPr lang="de-DE" sz="2400" dirty="0"/>
              <a:t> </a:t>
            </a:r>
            <a:r>
              <a:rPr lang="de-DE" sz="2400" dirty="0" err="1"/>
              <a:t>beceriler</a:t>
            </a:r>
            <a:r>
              <a:rPr lang="de-DE" sz="2400" dirty="0"/>
              <a:t> </a:t>
            </a:r>
            <a:r>
              <a:rPr lang="de-DE" sz="2400" dirty="0" err="1"/>
              <a:t>hakkında</a:t>
            </a:r>
            <a:r>
              <a:rPr lang="de-DE" sz="2400" dirty="0"/>
              <a:t> </a:t>
            </a:r>
            <a:r>
              <a:rPr lang="de-DE" sz="2400" dirty="0" err="1"/>
              <a:t>bilgi</a:t>
            </a:r>
            <a:r>
              <a:rPr lang="de-DE" sz="2400" dirty="0"/>
              <a:t> </a:t>
            </a:r>
            <a:r>
              <a:rPr lang="de-DE" sz="2400" dirty="0" err="1"/>
              <a:t>verilecektir</a:t>
            </a:r>
            <a:r>
              <a:rPr lang="de-DE" sz="2400" dirty="0"/>
              <a:t>.</a:t>
            </a: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4"/>
          <p:cNvSpPr txBox="1">
            <a:spLocks noGrp="1"/>
          </p:cNvSpPr>
          <p:nvPr>
            <p:ph type="title"/>
          </p:nvPr>
        </p:nvSpPr>
        <p:spPr>
          <a:xfrm>
            <a:off x="838200" y="365126"/>
            <a:ext cx="10515600" cy="55820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61616"/>
              <a:buNone/>
            </a:pPr>
            <a:r>
              <a:rPr lang="de-DE" sz="2200" b="1">
                <a:solidFill>
                  <a:schemeClr val="lt1"/>
                </a:solidFill>
              </a:rPr>
              <a:t>Modül 2: Diskalkulik Bireylerin Normal Eğitim Ortamlarında Tanı Süreçleri</a:t>
            </a:r>
            <a:br>
              <a:rPr lang="de-DE" sz="3200" b="1">
                <a:solidFill>
                  <a:schemeClr val="lt1"/>
                </a:solidFill>
              </a:rPr>
            </a:br>
            <a:endParaRPr sz="3200" b="1">
              <a:solidFill>
                <a:schemeClr val="lt1"/>
              </a:solidFill>
            </a:endParaRPr>
          </a:p>
        </p:txBody>
      </p:sp>
      <p:sp>
        <p:nvSpPr>
          <p:cNvPr id="115" name="Google Shape;115;p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gn="l" rtl="0">
              <a:lnSpc>
                <a:spcPct val="150000"/>
              </a:lnSpc>
              <a:spcBef>
                <a:spcPts val="0"/>
              </a:spcBef>
              <a:spcAft>
                <a:spcPts val="0"/>
              </a:spcAft>
              <a:buClr>
                <a:schemeClr val="dk1"/>
              </a:buClr>
              <a:buSzPts val="2800"/>
              <a:buFont typeface="Calibri"/>
              <a:buAutoNum type="arabicPeriod"/>
            </a:pPr>
            <a:r>
              <a:rPr lang="de-DE" sz="2800"/>
              <a:t>Modülün Tanıtımı</a:t>
            </a:r>
            <a:endParaRPr/>
          </a:p>
          <a:p>
            <a:pPr marL="514350" lvl="0" indent="-514350" algn="l" rtl="0">
              <a:lnSpc>
                <a:spcPct val="150000"/>
              </a:lnSpc>
              <a:spcBef>
                <a:spcPts val="10"/>
              </a:spcBef>
              <a:spcAft>
                <a:spcPts val="0"/>
              </a:spcAft>
              <a:buClr>
                <a:schemeClr val="dk1"/>
              </a:buClr>
              <a:buSzPts val="2800"/>
              <a:buFont typeface="Calibri"/>
              <a:buAutoNum type="arabicPeriod"/>
            </a:pPr>
            <a:r>
              <a:rPr lang="de-DE"/>
              <a:t>Modülün İçeriği</a:t>
            </a:r>
            <a:endParaRPr/>
          </a:p>
          <a:p>
            <a:pPr marL="514350" lvl="0" indent="-514350" algn="l" rtl="0">
              <a:lnSpc>
                <a:spcPct val="150000"/>
              </a:lnSpc>
              <a:spcBef>
                <a:spcPts val="10"/>
              </a:spcBef>
              <a:spcAft>
                <a:spcPts val="0"/>
              </a:spcAft>
              <a:buClr>
                <a:schemeClr val="dk1"/>
              </a:buClr>
              <a:buSzPts val="2800"/>
              <a:buFont typeface="Calibri"/>
              <a:buAutoNum type="arabicPeriod"/>
            </a:pPr>
            <a:r>
              <a:rPr lang="de-DE" sz="2800"/>
              <a:t>Ek metne bağlantı</a:t>
            </a:r>
            <a:endParaRPr/>
          </a:p>
          <a:p>
            <a:pPr marL="514350" lvl="0" indent="-514350" algn="l" rtl="0">
              <a:lnSpc>
                <a:spcPct val="150000"/>
              </a:lnSpc>
              <a:spcBef>
                <a:spcPts val="10"/>
              </a:spcBef>
              <a:spcAft>
                <a:spcPts val="0"/>
              </a:spcAft>
              <a:buClr>
                <a:schemeClr val="dk1"/>
              </a:buClr>
              <a:buSzPts val="2800"/>
              <a:buFont typeface="Calibri"/>
              <a:buAutoNum type="arabicPeriod"/>
            </a:pPr>
            <a:r>
              <a:rPr lang="de-DE"/>
              <a:t>Ek videolara bağlantı</a:t>
            </a:r>
            <a:endParaRPr/>
          </a:p>
          <a:p>
            <a:pPr marL="514350" lvl="0" indent="-514350" algn="l" rtl="0">
              <a:lnSpc>
                <a:spcPct val="150000"/>
              </a:lnSpc>
              <a:spcBef>
                <a:spcPts val="10"/>
              </a:spcBef>
              <a:spcAft>
                <a:spcPts val="0"/>
              </a:spcAft>
              <a:buClr>
                <a:schemeClr val="dk1"/>
              </a:buClr>
              <a:buSzPts val="2800"/>
              <a:buFont typeface="Calibri"/>
              <a:buAutoNum type="arabicPeriod"/>
            </a:pPr>
            <a:r>
              <a:rPr lang="de-DE" sz="2800"/>
              <a:t>Quiz</a:t>
            </a:r>
            <a:endParaRPr/>
          </a:p>
          <a:p>
            <a:pPr marL="514350" lvl="0" indent="-514350" algn="l" rtl="0">
              <a:lnSpc>
                <a:spcPct val="150000"/>
              </a:lnSpc>
              <a:spcBef>
                <a:spcPts val="10"/>
              </a:spcBef>
              <a:spcAft>
                <a:spcPts val="0"/>
              </a:spcAft>
              <a:buClr>
                <a:schemeClr val="dk1"/>
              </a:buClr>
              <a:buSzPts val="2800"/>
              <a:buFont typeface="Calibri"/>
              <a:buAutoNum type="arabicPeriod"/>
            </a:pPr>
            <a:r>
              <a:rPr lang="de-DE" sz="2800"/>
              <a:t>Kaynaklar</a:t>
            </a:r>
            <a:endParaRPr/>
          </a:p>
          <a:p>
            <a:pPr marL="0" lvl="0" indent="0" algn="l" rtl="0">
              <a:lnSpc>
                <a:spcPct val="150000"/>
              </a:lnSpc>
              <a:spcBef>
                <a:spcPts val="10"/>
              </a:spcBef>
              <a:spcAft>
                <a:spcPts val="0"/>
              </a:spcAft>
              <a:buClr>
                <a:schemeClr val="dk1"/>
              </a:buClr>
              <a:buSzPts val="2800"/>
              <a:buNone/>
            </a:pP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838200" y="-99392"/>
            <a:ext cx="10515600" cy="13681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a:solidFill>
                  <a:schemeClr val="lt1"/>
                </a:solidFill>
              </a:rPr>
              <a:t>Modül 2: Diskalkulik Bireylerin Normal Eğitim Ortamlarında Tanı Süreçleri </a:t>
            </a:r>
            <a:br>
              <a:rPr lang="de-DE" sz="2000" b="1">
                <a:solidFill>
                  <a:schemeClr val="lt1"/>
                </a:solidFill>
              </a:rPr>
            </a:br>
            <a:r>
              <a:rPr lang="de-DE" sz="2000">
                <a:solidFill>
                  <a:schemeClr val="lt1"/>
                </a:solidFill>
              </a:rPr>
              <a:t>1. Modülün Tanıtımı</a:t>
            </a:r>
            <a:endParaRPr sz="2000" b="1">
              <a:solidFill>
                <a:schemeClr val="lt1"/>
              </a:solidFill>
            </a:endParaRPr>
          </a:p>
        </p:txBody>
      </p:sp>
      <p:sp>
        <p:nvSpPr>
          <p:cNvPr id="121" name="Google Shape;121;p5"/>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lnSpcReduction="10000"/>
          </a:bodyPr>
          <a:lstStyle/>
          <a:p>
            <a:pPr marL="114300" lvl="0" indent="0" algn="just" rtl="0">
              <a:lnSpc>
                <a:spcPct val="90000"/>
              </a:lnSpc>
              <a:spcBef>
                <a:spcPts val="1000"/>
              </a:spcBef>
              <a:spcAft>
                <a:spcPts val="0"/>
              </a:spcAft>
              <a:buSzPts val="1800"/>
              <a:buNone/>
            </a:pPr>
            <a:r>
              <a:rPr lang="de-DE" sz="1800"/>
              <a:t> Kapsayıcılığa odaklanarak eğitim ortamında gezinmek, diskalkuli gibi öğrenme farklılıklarının incelikli bir şekilde anlaşılmasını gerektirir. </a:t>
            </a:r>
            <a:endParaRPr sz="1800"/>
          </a:p>
          <a:p>
            <a:pPr marL="114300" lvl="0" indent="0" algn="just" rtl="0">
              <a:lnSpc>
                <a:spcPct val="90000"/>
              </a:lnSpc>
              <a:spcBef>
                <a:spcPts val="1000"/>
              </a:spcBef>
              <a:spcAft>
                <a:spcPts val="0"/>
              </a:spcAft>
              <a:buSzPts val="1800"/>
              <a:buNone/>
            </a:pPr>
            <a:r>
              <a:rPr lang="de-DE" sz="1800"/>
              <a:t>Bu modül, okullarda diskalkuli teşhisi ile ilgili sistematik sürece kısa bir genel bakış sunmakta ve öğretmenlerin, ebeveynlerin ve uzmanların işbirliğine dayalı çabalarının altını çizmektedir. Bunu takiben, diskalkuli spektrumundaki farklı öğrenme seviyelerine hitap etmek için esneklik ve bireyselleştirme vurgulanarak pratik öğretim yöntemleri ve teknikleri araştırılmaktadır. Amaç, eğitimcileri uyarlanabilir ve kapsayıcı öğrenme ortamları yaratmak için etkili araçlarla donatmak ve diskalkulili öğrencilerin akademik başarısını teşvik etmektir.</a:t>
            </a:r>
            <a:endParaRPr sz="1800"/>
          </a:p>
        </p:txBody>
      </p:sp>
      <p:sp>
        <p:nvSpPr>
          <p:cNvPr id="122" name="Google Shape;122;p5"/>
          <p:cNvSpPr txBox="1"/>
          <p:nvPr/>
        </p:nvSpPr>
        <p:spPr>
          <a:xfrm>
            <a:off x="7320136" y="4293096"/>
            <a:ext cx="49725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de-DE" sz="800" b="0" i="0" u="none" strike="noStrike" cap="none">
                <a:solidFill>
                  <a:schemeClr val="dk1"/>
                </a:solidFill>
                <a:latin typeface="Calibri"/>
                <a:ea typeface="Calibri"/>
                <a:cs typeface="Calibri"/>
                <a:sym typeface="Calibri"/>
              </a:rPr>
              <a:t>Kaynak:</a:t>
            </a:r>
            <a:endParaRPr sz="1400" b="0" i="0" u="none" strike="noStrike" cap="none">
              <a:solidFill>
                <a:srgbClr val="000000"/>
              </a:solidFill>
              <a:latin typeface="Arial"/>
              <a:ea typeface="Arial"/>
              <a:cs typeface="Arial"/>
              <a:sym typeface="Arial"/>
            </a:endParaRPr>
          </a:p>
        </p:txBody>
      </p:sp>
      <p:pic>
        <p:nvPicPr>
          <p:cNvPr id="123" name="Google Shape;123;p5"/>
          <p:cNvPicPr preferRelativeResize="0"/>
          <p:nvPr/>
        </p:nvPicPr>
        <p:blipFill rotWithShape="1">
          <a:blip r:embed="rId3">
            <a:alphaModFix/>
          </a:blip>
          <a:srcRect/>
          <a:stretch/>
        </p:blipFill>
        <p:spPr>
          <a:xfrm>
            <a:off x="6068471" y="1436651"/>
            <a:ext cx="5668899" cy="38627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5"/>
          <p:cNvSpPr txBox="1">
            <a:spLocks noGrp="1"/>
          </p:cNvSpPr>
          <p:nvPr>
            <p:ph type="title"/>
          </p:nvPr>
        </p:nvSpPr>
        <p:spPr>
          <a:xfrm>
            <a:off x="838200" y="-99392"/>
            <a:ext cx="10515600" cy="13681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a:solidFill>
                  <a:schemeClr val="lt1"/>
                </a:solidFill>
              </a:rPr>
              <a:t>Modül 2: Diskalkulik Bireylerin Normal Eğitim Ortamlarında Tanı Süreçleri </a:t>
            </a:r>
            <a:br>
              <a:rPr lang="de-DE" sz="2000" b="1">
                <a:solidFill>
                  <a:schemeClr val="lt1"/>
                </a:solidFill>
              </a:rPr>
            </a:br>
            <a:r>
              <a:rPr lang="de-DE" sz="2000">
                <a:solidFill>
                  <a:schemeClr val="lt1"/>
                </a:solidFill>
              </a:rPr>
              <a:t>1. Modülün Tanıtımı</a:t>
            </a:r>
            <a:endParaRPr sz="2000" b="1">
              <a:solidFill>
                <a:schemeClr val="lt1"/>
              </a:solidFill>
            </a:endParaRPr>
          </a:p>
        </p:txBody>
      </p:sp>
      <p:sp>
        <p:nvSpPr>
          <p:cNvPr id="129" name="Google Shape;129;p25"/>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a:bodyPr>
          <a:lstStyle/>
          <a:p>
            <a:pPr marL="114300" lvl="0" indent="0" algn="just" rtl="0">
              <a:lnSpc>
                <a:spcPct val="90000"/>
              </a:lnSpc>
              <a:spcBef>
                <a:spcPts val="1000"/>
              </a:spcBef>
              <a:spcAft>
                <a:spcPts val="0"/>
              </a:spcAft>
              <a:buSzPts val="1800"/>
              <a:buNone/>
            </a:pPr>
            <a:r>
              <a:rPr lang="de-DE" sz="1400" dirty="0"/>
              <a:t> </a:t>
            </a:r>
            <a:r>
              <a:rPr lang="de-DE" sz="1400" dirty="0" err="1"/>
              <a:t>Sınıf</a:t>
            </a:r>
            <a:r>
              <a:rPr lang="de-DE" sz="1400" dirty="0"/>
              <a:t> </a:t>
            </a:r>
            <a:r>
              <a:rPr lang="de-DE" sz="1400" dirty="0" err="1"/>
              <a:t>öğretmenleri</a:t>
            </a:r>
            <a:r>
              <a:rPr lang="de-DE" sz="1400" dirty="0"/>
              <a:t> </a:t>
            </a:r>
            <a:r>
              <a:rPr lang="de-DE" sz="1400" dirty="0" err="1"/>
              <a:t>genellikle</a:t>
            </a:r>
            <a:r>
              <a:rPr lang="de-DE" sz="1400" dirty="0"/>
              <a:t> </a:t>
            </a:r>
            <a:r>
              <a:rPr lang="de-DE" sz="1400" dirty="0" err="1"/>
              <a:t>özgül</a:t>
            </a:r>
            <a:r>
              <a:rPr lang="de-DE" sz="1400" dirty="0"/>
              <a:t> </a:t>
            </a:r>
            <a:r>
              <a:rPr lang="de-DE" sz="1400" dirty="0" err="1"/>
              <a:t>öğrenme</a:t>
            </a:r>
            <a:r>
              <a:rPr lang="de-DE" sz="1400" dirty="0"/>
              <a:t> </a:t>
            </a:r>
            <a:r>
              <a:rPr lang="de-DE" sz="1400" dirty="0" err="1"/>
              <a:t>güçlüğü</a:t>
            </a:r>
            <a:r>
              <a:rPr lang="de-DE" sz="1400" dirty="0"/>
              <a:t> </a:t>
            </a:r>
            <a:r>
              <a:rPr lang="de-DE" sz="1400" dirty="0" err="1"/>
              <a:t>olan</a:t>
            </a:r>
            <a:r>
              <a:rPr lang="de-DE" sz="1400" dirty="0"/>
              <a:t> </a:t>
            </a:r>
            <a:r>
              <a:rPr lang="de-DE" sz="1400" dirty="0" err="1"/>
              <a:t>öğrencilerin</a:t>
            </a:r>
            <a:r>
              <a:rPr lang="de-DE" sz="1400" dirty="0"/>
              <a:t> </a:t>
            </a:r>
            <a:r>
              <a:rPr lang="de-DE" sz="1400" dirty="0" err="1"/>
              <a:t>tespit</a:t>
            </a:r>
            <a:r>
              <a:rPr lang="de-DE" sz="1400" dirty="0"/>
              <a:t> </a:t>
            </a:r>
            <a:r>
              <a:rPr lang="de-DE" sz="1400" dirty="0" err="1"/>
              <a:t>edilmesi</a:t>
            </a:r>
            <a:r>
              <a:rPr lang="de-DE" sz="1400" dirty="0"/>
              <a:t> </a:t>
            </a:r>
            <a:r>
              <a:rPr lang="de-DE" sz="1400" dirty="0" err="1"/>
              <a:t>sürecinin</a:t>
            </a:r>
            <a:r>
              <a:rPr lang="de-DE" sz="1400" dirty="0"/>
              <a:t> </a:t>
            </a:r>
            <a:r>
              <a:rPr lang="de-DE" sz="1400" dirty="0" err="1"/>
              <a:t>başlatıcılarıdır</a:t>
            </a:r>
            <a:r>
              <a:rPr lang="de-DE" sz="1400" dirty="0"/>
              <a:t>. </a:t>
            </a:r>
            <a:r>
              <a:rPr lang="de-DE" sz="1400" dirty="0" err="1"/>
              <a:t>Bu</a:t>
            </a:r>
            <a:r>
              <a:rPr lang="de-DE" sz="1400" dirty="0"/>
              <a:t> </a:t>
            </a:r>
            <a:r>
              <a:rPr lang="de-DE" sz="1400" dirty="0" err="1"/>
              <a:t>nedenle</a:t>
            </a:r>
            <a:r>
              <a:rPr lang="de-DE" sz="1400" dirty="0"/>
              <a:t> </a:t>
            </a:r>
            <a:r>
              <a:rPr lang="de-DE" sz="1400" dirty="0" err="1"/>
              <a:t>sınıf</a:t>
            </a:r>
            <a:r>
              <a:rPr lang="de-DE" sz="1400" dirty="0"/>
              <a:t> </a:t>
            </a:r>
            <a:r>
              <a:rPr lang="de-DE" sz="1400" dirty="0" err="1"/>
              <a:t>öğretmenlerinin</a:t>
            </a:r>
            <a:r>
              <a:rPr lang="de-DE" sz="1400" dirty="0"/>
              <a:t> </a:t>
            </a:r>
            <a:r>
              <a:rPr lang="de-DE" sz="1400" dirty="0" err="1"/>
              <a:t>bu</a:t>
            </a:r>
            <a:r>
              <a:rPr lang="de-DE" sz="1400" dirty="0"/>
              <a:t> </a:t>
            </a:r>
            <a:r>
              <a:rPr lang="de-DE" sz="1400" dirty="0" err="1"/>
              <a:t>öğrencileri</a:t>
            </a:r>
            <a:r>
              <a:rPr lang="de-DE" sz="1400" dirty="0"/>
              <a:t> </a:t>
            </a:r>
            <a:r>
              <a:rPr lang="de-DE" sz="1400" dirty="0" err="1"/>
              <a:t>keşfetmek</a:t>
            </a:r>
            <a:r>
              <a:rPr lang="de-DE" sz="1400" dirty="0"/>
              <a:t>, </a:t>
            </a:r>
            <a:r>
              <a:rPr lang="de-DE" sz="1400" dirty="0" err="1"/>
              <a:t>doğru</a:t>
            </a:r>
            <a:r>
              <a:rPr lang="de-DE" sz="1400" dirty="0"/>
              <a:t> </a:t>
            </a:r>
            <a:r>
              <a:rPr lang="de-DE" sz="1400" dirty="0" err="1"/>
              <a:t>yönlendirmek</a:t>
            </a:r>
            <a:r>
              <a:rPr lang="de-DE" sz="1400" dirty="0"/>
              <a:t> </a:t>
            </a:r>
            <a:r>
              <a:rPr lang="de-DE" sz="1400" dirty="0" err="1"/>
              <a:t>ve</a:t>
            </a:r>
            <a:r>
              <a:rPr lang="de-DE" sz="1400" dirty="0"/>
              <a:t> </a:t>
            </a:r>
            <a:r>
              <a:rPr lang="de-DE" sz="1400" dirty="0" err="1"/>
              <a:t>bu</a:t>
            </a:r>
            <a:r>
              <a:rPr lang="de-DE" sz="1400" dirty="0"/>
              <a:t> </a:t>
            </a:r>
            <a:r>
              <a:rPr lang="de-DE" sz="1400" dirty="0" err="1"/>
              <a:t>öğrencilere</a:t>
            </a:r>
            <a:r>
              <a:rPr lang="de-DE" sz="1400" dirty="0"/>
              <a:t> </a:t>
            </a:r>
            <a:r>
              <a:rPr lang="de-DE" sz="1400" dirty="0" err="1"/>
              <a:t>eğitim</a:t>
            </a:r>
            <a:r>
              <a:rPr lang="de-DE" sz="1400" dirty="0"/>
              <a:t> </a:t>
            </a:r>
            <a:r>
              <a:rPr lang="de-DE" sz="1400" dirty="0" err="1"/>
              <a:t>ortamı</a:t>
            </a:r>
            <a:r>
              <a:rPr lang="de-DE" sz="1400" dirty="0"/>
              <a:t> </a:t>
            </a:r>
            <a:r>
              <a:rPr lang="de-DE" sz="1400" dirty="0" err="1"/>
              <a:t>sağlamak</a:t>
            </a:r>
            <a:r>
              <a:rPr lang="de-DE" sz="1400" dirty="0"/>
              <a:t> </a:t>
            </a:r>
            <a:r>
              <a:rPr lang="de-DE" sz="1400" dirty="0" err="1"/>
              <a:t>gibi</a:t>
            </a:r>
            <a:r>
              <a:rPr lang="de-DE" sz="1400" dirty="0"/>
              <a:t> </a:t>
            </a:r>
            <a:r>
              <a:rPr lang="de-DE" sz="1400" dirty="0" err="1"/>
              <a:t>sorumlulukları</a:t>
            </a:r>
            <a:r>
              <a:rPr lang="de-DE" sz="1400" dirty="0"/>
              <a:t> </a:t>
            </a:r>
            <a:r>
              <a:rPr lang="de-DE" sz="1400" dirty="0" err="1"/>
              <a:t>vardır</a:t>
            </a:r>
            <a:r>
              <a:rPr lang="de-DE" sz="1400" dirty="0"/>
              <a:t>. </a:t>
            </a:r>
            <a:r>
              <a:rPr lang="tr-TR" sz="1400" dirty="0"/>
              <a:t>Ö</a:t>
            </a:r>
            <a:r>
              <a:rPr lang="de-DE" sz="1400" dirty="0" err="1"/>
              <a:t>ğretmenler</a:t>
            </a:r>
            <a:r>
              <a:rPr lang="de-DE" sz="1400" dirty="0"/>
              <a:t> </a:t>
            </a:r>
            <a:r>
              <a:rPr lang="de-DE" sz="1400" dirty="0" err="1"/>
              <a:t>öğrencinin</a:t>
            </a:r>
            <a:r>
              <a:rPr lang="de-DE" sz="1400" dirty="0"/>
              <a:t> </a:t>
            </a:r>
            <a:r>
              <a:rPr lang="de-DE" sz="1400" dirty="0" err="1"/>
              <a:t>performansını</a:t>
            </a:r>
            <a:r>
              <a:rPr lang="de-DE" sz="1400" dirty="0"/>
              <a:t> </a:t>
            </a:r>
            <a:r>
              <a:rPr lang="de-DE" sz="1400" dirty="0" err="1"/>
              <a:t>dikkate</a:t>
            </a:r>
            <a:r>
              <a:rPr lang="de-DE" sz="1400" dirty="0"/>
              <a:t> </a:t>
            </a:r>
            <a:r>
              <a:rPr lang="de-DE" sz="1400" dirty="0" err="1"/>
              <a:t>almalı</a:t>
            </a:r>
            <a:r>
              <a:rPr lang="de-DE" sz="1400" dirty="0"/>
              <a:t>, </a:t>
            </a:r>
            <a:r>
              <a:rPr lang="de-DE" sz="1400" dirty="0" err="1"/>
              <a:t>güçlü</a:t>
            </a:r>
            <a:r>
              <a:rPr lang="de-DE" sz="1400" dirty="0"/>
              <a:t> </a:t>
            </a:r>
            <a:r>
              <a:rPr lang="de-DE" sz="1400" dirty="0" err="1"/>
              <a:t>ve</a:t>
            </a:r>
            <a:r>
              <a:rPr lang="de-DE" sz="1400" dirty="0"/>
              <a:t> </a:t>
            </a:r>
            <a:r>
              <a:rPr lang="de-DE" sz="1400" dirty="0" err="1"/>
              <a:t>güçlendirilmesi</a:t>
            </a:r>
            <a:r>
              <a:rPr lang="de-DE" sz="1400" dirty="0"/>
              <a:t> </a:t>
            </a:r>
            <a:r>
              <a:rPr lang="de-DE" sz="1400" dirty="0" err="1"/>
              <a:t>gereken</a:t>
            </a:r>
            <a:r>
              <a:rPr lang="de-DE" sz="1400" dirty="0"/>
              <a:t> </a:t>
            </a:r>
            <a:r>
              <a:rPr lang="de-DE" sz="1400" dirty="0" err="1"/>
              <a:t>özelliklerini</a:t>
            </a:r>
            <a:r>
              <a:rPr lang="de-DE" sz="1400" dirty="0"/>
              <a:t> </a:t>
            </a:r>
            <a:r>
              <a:rPr lang="de-DE" sz="1400" dirty="0" err="1"/>
              <a:t>belirlemeli</a:t>
            </a:r>
            <a:r>
              <a:rPr lang="de-DE" sz="1400" dirty="0"/>
              <a:t> </a:t>
            </a:r>
            <a:r>
              <a:rPr lang="de-DE" sz="1400" dirty="0" err="1"/>
              <a:t>ve</a:t>
            </a:r>
            <a:r>
              <a:rPr lang="de-DE" sz="1400" dirty="0"/>
              <a:t> </a:t>
            </a:r>
            <a:r>
              <a:rPr lang="de-DE" sz="1400" dirty="0" err="1"/>
              <a:t>buna</a:t>
            </a:r>
            <a:r>
              <a:rPr lang="de-DE" sz="1400" dirty="0"/>
              <a:t> göre </a:t>
            </a:r>
            <a:r>
              <a:rPr lang="de-DE" sz="1400" dirty="0" err="1"/>
              <a:t>bir</a:t>
            </a:r>
            <a:r>
              <a:rPr lang="de-DE" sz="1400" dirty="0"/>
              <a:t> plan </a:t>
            </a:r>
            <a:r>
              <a:rPr lang="de-DE" sz="1400" dirty="0" err="1"/>
              <a:t>hazırlamalıdır</a:t>
            </a:r>
            <a:r>
              <a:rPr lang="de-DE" sz="1400" dirty="0"/>
              <a:t>. </a:t>
            </a:r>
            <a:r>
              <a:rPr lang="de-DE" sz="1400" dirty="0" err="1"/>
              <a:t>Eğer</a:t>
            </a:r>
            <a:r>
              <a:rPr lang="de-DE" sz="1400" dirty="0"/>
              <a:t> </a:t>
            </a:r>
            <a:r>
              <a:rPr lang="de-DE" sz="1400" dirty="0" err="1"/>
              <a:t>öğretmenin</a:t>
            </a:r>
            <a:r>
              <a:rPr lang="de-DE" sz="1400" dirty="0"/>
              <a:t> </a:t>
            </a:r>
            <a:r>
              <a:rPr lang="de-DE" sz="1400" dirty="0" err="1"/>
              <a:t>tüm</a:t>
            </a:r>
            <a:r>
              <a:rPr lang="de-DE" sz="1400" dirty="0"/>
              <a:t> </a:t>
            </a:r>
            <a:r>
              <a:rPr lang="de-DE" sz="1400" dirty="0" err="1"/>
              <a:t>çabalarına</a:t>
            </a:r>
            <a:r>
              <a:rPr lang="de-DE" sz="1400" dirty="0"/>
              <a:t> </a:t>
            </a:r>
            <a:r>
              <a:rPr lang="de-DE" sz="1400" dirty="0" err="1"/>
              <a:t>ve</a:t>
            </a:r>
            <a:r>
              <a:rPr lang="de-DE" sz="1400" dirty="0"/>
              <a:t> </a:t>
            </a:r>
            <a:r>
              <a:rPr lang="de-DE" sz="1400" dirty="0" err="1"/>
              <a:t>dikkatine</a:t>
            </a:r>
            <a:r>
              <a:rPr lang="de-DE" sz="1400" dirty="0"/>
              <a:t> </a:t>
            </a:r>
            <a:r>
              <a:rPr lang="de-DE" sz="1400" dirty="0" err="1"/>
              <a:t>rağmen</a:t>
            </a:r>
            <a:r>
              <a:rPr lang="de-DE" sz="1400" dirty="0"/>
              <a:t> </a:t>
            </a:r>
            <a:r>
              <a:rPr lang="de-DE" sz="1400" dirty="0" err="1"/>
              <a:t>öğrencinin</a:t>
            </a:r>
            <a:r>
              <a:rPr lang="de-DE" sz="1400" dirty="0"/>
              <a:t> </a:t>
            </a:r>
            <a:r>
              <a:rPr lang="de-DE" sz="1400" dirty="0" err="1"/>
              <a:t>performansında</a:t>
            </a:r>
            <a:r>
              <a:rPr lang="de-DE" sz="1400" dirty="0"/>
              <a:t> </a:t>
            </a:r>
            <a:r>
              <a:rPr lang="de-DE" sz="1400" dirty="0" err="1"/>
              <a:t>önemli</a:t>
            </a:r>
            <a:r>
              <a:rPr lang="de-DE" sz="1400" dirty="0"/>
              <a:t> </a:t>
            </a:r>
            <a:r>
              <a:rPr lang="de-DE" sz="1400" dirty="0" err="1"/>
              <a:t>bir</a:t>
            </a:r>
            <a:r>
              <a:rPr lang="de-DE" sz="1400" dirty="0"/>
              <a:t> </a:t>
            </a:r>
            <a:r>
              <a:rPr lang="de-DE" sz="1400" dirty="0" err="1"/>
              <a:t>değişiklik</a:t>
            </a:r>
            <a:r>
              <a:rPr lang="de-DE" sz="1400" dirty="0"/>
              <a:t> </a:t>
            </a:r>
            <a:r>
              <a:rPr lang="de-DE" sz="1400" dirty="0" err="1"/>
              <a:t>olmuyorsa</a:t>
            </a:r>
            <a:r>
              <a:rPr lang="de-DE" sz="1400" dirty="0"/>
              <a:t>, </a:t>
            </a:r>
            <a:r>
              <a:rPr lang="de-DE" sz="1400" dirty="0" err="1"/>
              <a:t>öğrenci</a:t>
            </a:r>
            <a:r>
              <a:rPr lang="de-DE" sz="1400" dirty="0"/>
              <a:t> </a:t>
            </a:r>
            <a:r>
              <a:rPr lang="de-DE" sz="1400" dirty="0" err="1"/>
              <a:t>ileri</a:t>
            </a:r>
            <a:r>
              <a:rPr lang="de-DE" sz="1400" dirty="0"/>
              <a:t> </a:t>
            </a:r>
            <a:r>
              <a:rPr lang="de-DE" sz="1400" dirty="0" err="1"/>
              <a:t>inceleme</a:t>
            </a:r>
            <a:r>
              <a:rPr lang="de-DE" sz="1400" dirty="0"/>
              <a:t> </a:t>
            </a:r>
            <a:r>
              <a:rPr lang="de-DE" sz="1400" dirty="0" err="1"/>
              <a:t>için</a:t>
            </a:r>
            <a:r>
              <a:rPr lang="de-DE" sz="1400" dirty="0"/>
              <a:t> </a:t>
            </a:r>
            <a:r>
              <a:rPr lang="de-DE" sz="1400" dirty="0" err="1"/>
              <a:t>gerekli</a:t>
            </a:r>
            <a:r>
              <a:rPr lang="de-DE" sz="1400" dirty="0"/>
              <a:t> </a:t>
            </a:r>
            <a:r>
              <a:rPr lang="de-DE" sz="1400" dirty="0" err="1"/>
              <a:t>kişi</a:t>
            </a:r>
            <a:r>
              <a:rPr lang="de-DE" sz="1400" dirty="0"/>
              <a:t> </a:t>
            </a:r>
            <a:r>
              <a:rPr lang="de-DE" sz="1400" dirty="0" err="1"/>
              <a:t>ve</a:t>
            </a:r>
            <a:r>
              <a:rPr lang="de-DE" sz="1400" dirty="0"/>
              <a:t> </a:t>
            </a:r>
            <a:r>
              <a:rPr lang="de-DE" sz="1400" dirty="0" err="1"/>
              <a:t>kurumlara</a:t>
            </a:r>
            <a:r>
              <a:rPr lang="de-DE" sz="1400" dirty="0"/>
              <a:t> </a:t>
            </a:r>
            <a:r>
              <a:rPr lang="de-DE" sz="1400" dirty="0" err="1"/>
              <a:t>yönlendirilmelidir</a:t>
            </a:r>
            <a:r>
              <a:rPr lang="de-DE" sz="1400" dirty="0"/>
              <a:t>. </a:t>
            </a:r>
            <a:r>
              <a:rPr lang="de-DE" sz="1400" dirty="0" err="1"/>
              <a:t>Ancak</a:t>
            </a:r>
            <a:r>
              <a:rPr lang="de-DE" sz="1400" dirty="0"/>
              <a:t> </a:t>
            </a:r>
            <a:r>
              <a:rPr lang="de-DE" sz="1400" dirty="0" err="1"/>
              <a:t>sınıf</a:t>
            </a:r>
            <a:r>
              <a:rPr lang="de-DE" sz="1400" dirty="0"/>
              <a:t> </a:t>
            </a:r>
            <a:r>
              <a:rPr lang="de-DE" sz="1400" dirty="0" err="1"/>
              <a:t>öğretmenlerinin</a:t>
            </a:r>
            <a:r>
              <a:rPr lang="de-DE" sz="1400" dirty="0"/>
              <a:t> </a:t>
            </a:r>
            <a:r>
              <a:rPr lang="de-DE" sz="1400" dirty="0" err="1"/>
              <a:t>güçlükleri</a:t>
            </a:r>
            <a:r>
              <a:rPr lang="de-DE" sz="1400" dirty="0"/>
              <a:t> </a:t>
            </a:r>
            <a:r>
              <a:rPr lang="de-DE" sz="1400" dirty="0" err="1"/>
              <a:t>değerlendirme</a:t>
            </a:r>
            <a:r>
              <a:rPr lang="de-DE" sz="1400" dirty="0"/>
              <a:t> </a:t>
            </a:r>
            <a:r>
              <a:rPr lang="de-DE" sz="1400" dirty="0" err="1"/>
              <a:t>konusunda</a:t>
            </a:r>
            <a:r>
              <a:rPr lang="de-DE" sz="1400" dirty="0"/>
              <a:t> hem </a:t>
            </a:r>
            <a:r>
              <a:rPr lang="de-DE" sz="1400" dirty="0" err="1"/>
              <a:t>bilgi</a:t>
            </a:r>
            <a:r>
              <a:rPr lang="de-DE" sz="1400" dirty="0"/>
              <a:t> </a:t>
            </a:r>
            <a:r>
              <a:rPr lang="de-DE" sz="1400" dirty="0" err="1"/>
              <a:t>eksiklikleri</a:t>
            </a:r>
            <a:r>
              <a:rPr lang="de-DE" sz="1400" dirty="0"/>
              <a:t> hem de </a:t>
            </a:r>
            <a:r>
              <a:rPr lang="de-DE" sz="1400" dirty="0" err="1"/>
              <a:t>kavram</a:t>
            </a:r>
            <a:r>
              <a:rPr lang="de-DE" sz="1400" dirty="0"/>
              <a:t> </a:t>
            </a:r>
            <a:r>
              <a:rPr lang="de-DE" sz="1400" dirty="0" err="1"/>
              <a:t>yanılgıları</a:t>
            </a:r>
            <a:r>
              <a:rPr lang="de-DE" sz="1400" dirty="0"/>
              <a:t> </a:t>
            </a:r>
            <a:r>
              <a:rPr lang="de-DE" sz="1400" dirty="0" err="1"/>
              <a:t>olduğu</a:t>
            </a:r>
            <a:r>
              <a:rPr lang="de-DE" sz="1400" dirty="0"/>
              <a:t> </a:t>
            </a:r>
            <a:r>
              <a:rPr lang="de-DE" sz="1400" dirty="0" err="1"/>
              <a:t>söylenebilir</a:t>
            </a:r>
            <a:r>
              <a:rPr lang="de-DE" sz="1400" dirty="0"/>
              <a:t> (</a:t>
            </a:r>
            <a:r>
              <a:rPr lang="de-DE" sz="1400" dirty="0" err="1"/>
              <a:t>Kuruyer</a:t>
            </a:r>
            <a:r>
              <a:rPr lang="de-DE" sz="1400" dirty="0"/>
              <a:t> </a:t>
            </a:r>
            <a:r>
              <a:rPr lang="de-DE" sz="1400" dirty="0" err="1"/>
              <a:t>ve</a:t>
            </a:r>
            <a:r>
              <a:rPr lang="de-DE" sz="1400" dirty="0"/>
              <a:t> </a:t>
            </a:r>
            <a:r>
              <a:rPr lang="de-DE" sz="1400" dirty="0" err="1"/>
              <a:t>Çakıroğlu</a:t>
            </a:r>
            <a:r>
              <a:rPr lang="de-DE" sz="1400" dirty="0"/>
              <a:t>, 2017). </a:t>
            </a:r>
            <a:r>
              <a:rPr lang="de-DE" sz="1400" dirty="0" err="1"/>
              <a:t>Burada</a:t>
            </a:r>
            <a:r>
              <a:rPr lang="de-DE" sz="1400" dirty="0"/>
              <a:t> </a:t>
            </a:r>
            <a:r>
              <a:rPr lang="de-DE" sz="1400" dirty="0" err="1"/>
              <a:t>öğretmenler</a:t>
            </a:r>
            <a:r>
              <a:rPr lang="de-DE" sz="1400" dirty="0"/>
              <a:t> </a:t>
            </a:r>
            <a:r>
              <a:rPr lang="de-DE" sz="1400" dirty="0" err="1"/>
              <a:t>için</a:t>
            </a:r>
            <a:r>
              <a:rPr lang="de-DE" sz="1400" dirty="0"/>
              <a:t> en </a:t>
            </a:r>
            <a:r>
              <a:rPr lang="de-DE" sz="1400" dirty="0" err="1"/>
              <a:t>kritik</a:t>
            </a:r>
            <a:r>
              <a:rPr lang="de-DE" sz="1400" dirty="0"/>
              <a:t> </a:t>
            </a:r>
            <a:r>
              <a:rPr lang="de-DE" sz="1400" dirty="0" err="1"/>
              <a:t>nokta</a:t>
            </a:r>
            <a:r>
              <a:rPr lang="de-DE" sz="1400" dirty="0"/>
              <a:t>, </a:t>
            </a:r>
            <a:r>
              <a:rPr lang="de-DE" sz="1400" dirty="0" err="1"/>
              <a:t>güçlüğün</a:t>
            </a:r>
            <a:r>
              <a:rPr lang="de-DE" sz="1400" dirty="0"/>
              <a:t> </a:t>
            </a:r>
            <a:r>
              <a:rPr lang="de-DE" sz="1400" dirty="0" err="1"/>
              <a:t>temel</a:t>
            </a:r>
            <a:r>
              <a:rPr lang="de-DE" sz="1400" dirty="0"/>
              <a:t> </a:t>
            </a:r>
            <a:r>
              <a:rPr lang="de-DE" sz="1400" dirty="0" err="1"/>
              <a:t>nedeninin</a:t>
            </a:r>
            <a:r>
              <a:rPr lang="de-DE" sz="1400" dirty="0"/>
              <a:t> </a:t>
            </a:r>
            <a:r>
              <a:rPr lang="de-DE" sz="1400" dirty="0" err="1"/>
              <a:t>zihinsel</a:t>
            </a:r>
            <a:r>
              <a:rPr lang="de-DE" sz="1400" dirty="0"/>
              <a:t> </a:t>
            </a:r>
            <a:r>
              <a:rPr lang="tr-TR" sz="1400" dirty="0"/>
              <a:t>problemler</a:t>
            </a:r>
            <a:r>
              <a:rPr lang="de-DE" sz="1400" dirty="0"/>
              <a:t> </a:t>
            </a:r>
            <a:r>
              <a:rPr lang="de-DE" sz="1400" dirty="0" err="1"/>
              <a:t>veya</a:t>
            </a:r>
            <a:r>
              <a:rPr lang="de-DE" sz="1400" dirty="0"/>
              <a:t> </a:t>
            </a:r>
            <a:r>
              <a:rPr lang="de-DE" sz="1400" dirty="0" err="1"/>
              <a:t>görme</a:t>
            </a:r>
            <a:r>
              <a:rPr lang="de-DE" sz="1400" dirty="0"/>
              <a:t> </a:t>
            </a:r>
            <a:r>
              <a:rPr lang="de-DE" sz="1400" dirty="0" err="1"/>
              <a:t>bozukluğu</a:t>
            </a:r>
            <a:r>
              <a:rPr lang="de-DE" sz="1400" dirty="0"/>
              <a:t> </a:t>
            </a:r>
            <a:r>
              <a:rPr lang="de-DE" sz="1400" dirty="0" err="1"/>
              <a:t>gibi</a:t>
            </a:r>
            <a:r>
              <a:rPr lang="de-DE" sz="1400" dirty="0"/>
              <a:t> </a:t>
            </a:r>
            <a:r>
              <a:rPr lang="de-DE" sz="1400" dirty="0" err="1"/>
              <a:t>bir</a:t>
            </a:r>
            <a:r>
              <a:rPr lang="de-DE" sz="1400" dirty="0"/>
              <a:t> </a:t>
            </a:r>
            <a:r>
              <a:rPr lang="de-DE" sz="1400" dirty="0" err="1"/>
              <a:t>engelden</a:t>
            </a:r>
            <a:r>
              <a:rPr lang="de-DE" sz="1400" dirty="0"/>
              <a:t> </a:t>
            </a:r>
            <a:r>
              <a:rPr lang="de-DE" sz="1400" dirty="0" err="1"/>
              <a:t>kaynaklanıp</a:t>
            </a:r>
            <a:r>
              <a:rPr lang="de-DE" sz="1400" dirty="0"/>
              <a:t> </a:t>
            </a:r>
            <a:r>
              <a:rPr lang="de-DE" sz="1400" dirty="0" err="1"/>
              <a:t>kaynaklanmadığını</a:t>
            </a:r>
            <a:r>
              <a:rPr lang="de-DE" sz="1400" dirty="0"/>
              <a:t> </a:t>
            </a:r>
            <a:r>
              <a:rPr lang="de-DE" sz="1400" dirty="0" err="1"/>
              <a:t>bilmektir</a:t>
            </a:r>
            <a:r>
              <a:rPr lang="de-DE" sz="1400" dirty="0"/>
              <a:t>. </a:t>
            </a:r>
            <a:r>
              <a:rPr lang="de-DE" sz="1400" dirty="0" err="1"/>
              <a:t>Bunun</a:t>
            </a:r>
            <a:r>
              <a:rPr lang="de-DE" sz="1400" dirty="0"/>
              <a:t> </a:t>
            </a:r>
            <a:r>
              <a:rPr lang="de-DE" sz="1400" dirty="0" err="1"/>
              <a:t>ayırt</a:t>
            </a:r>
            <a:r>
              <a:rPr lang="de-DE" sz="1400" dirty="0"/>
              <a:t> </a:t>
            </a:r>
            <a:r>
              <a:rPr lang="de-DE" sz="1400" dirty="0" err="1"/>
              <a:t>edilmesi</a:t>
            </a:r>
            <a:r>
              <a:rPr lang="de-DE" sz="1400" dirty="0"/>
              <a:t>, </a:t>
            </a:r>
            <a:r>
              <a:rPr lang="de-DE" sz="1400" dirty="0" err="1"/>
              <a:t>özgül</a:t>
            </a:r>
            <a:r>
              <a:rPr lang="de-DE" sz="1400" dirty="0"/>
              <a:t> </a:t>
            </a:r>
            <a:r>
              <a:rPr lang="de-DE" sz="1400" dirty="0" err="1"/>
              <a:t>öğrenme</a:t>
            </a:r>
            <a:r>
              <a:rPr lang="de-DE" sz="1400" dirty="0"/>
              <a:t> </a:t>
            </a:r>
            <a:r>
              <a:rPr lang="de-DE" sz="1400" dirty="0" err="1"/>
              <a:t>güçlüklerinin</a:t>
            </a:r>
            <a:r>
              <a:rPr lang="de-DE" sz="1400" dirty="0"/>
              <a:t> </a:t>
            </a:r>
            <a:r>
              <a:rPr lang="de-DE" sz="1400" dirty="0" err="1"/>
              <a:t>net</a:t>
            </a:r>
            <a:r>
              <a:rPr lang="de-DE" sz="1400" dirty="0"/>
              <a:t> </a:t>
            </a:r>
            <a:r>
              <a:rPr lang="de-DE" sz="1400" dirty="0" err="1"/>
              <a:t>bir</a:t>
            </a:r>
            <a:r>
              <a:rPr lang="de-DE" sz="1400" dirty="0"/>
              <a:t> </a:t>
            </a:r>
            <a:r>
              <a:rPr lang="de-DE" sz="1400" dirty="0" err="1"/>
              <a:t>şekilde</a:t>
            </a:r>
            <a:r>
              <a:rPr lang="de-DE" sz="1400" dirty="0"/>
              <a:t> </a:t>
            </a:r>
            <a:r>
              <a:rPr lang="de-DE" sz="1400" dirty="0" err="1"/>
              <a:t>teşhis</a:t>
            </a:r>
            <a:r>
              <a:rPr lang="de-DE" sz="1400" dirty="0"/>
              <a:t> </a:t>
            </a:r>
            <a:r>
              <a:rPr lang="de-DE" sz="1400" dirty="0" err="1"/>
              <a:t>edilmesi</a:t>
            </a:r>
            <a:r>
              <a:rPr lang="de-DE" sz="1400" dirty="0"/>
              <a:t> </a:t>
            </a:r>
            <a:r>
              <a:rPr lang="de-DE" sz="1400" dirty="0" err="1"/>
              <a:t>için</a:t>
            </a:r>
            <a:r>
              <a:rPr lang="de-DE" sz="1400" dirty="0"/>
              <a:t> </a:t>
            </a:r>
            <a:r>
              <a:rPr lang="de-DE" sz="1400" dirty="0" err="1"/>
              <a:t>önemlidir</a:t>
            </a:r>
            <a:r>
              <a:rPr lang="de-DE" sz="1400" dirty="0"/>
              <a:t>. </a:t>
            </a:r>
            <a:r>
              <a:rPr lang="de-DE" sz="1400" dirty="0" err="1"/>
              <a:t>Bu</a:t>
            </a:r>
            <a:r>
              <a:rPr lang="de-DE" sz="1400" dirty="0"/>
              <a:t> </a:t>
            </a:r>
            <a:r>
              <a:rPr lang="de-DE" sz="1400" dirty="0" err="1"/>
              <a:t>soruya</a:t>
            </a:r>
            <a:r>
              <a:rPr lang="de-DE" sz="1400" dirty="0"/>
              <a:t> </a:t>
            </a:r>
            <a:r>
              <a:rPr lang="de-DE" sz="1400" dirty="0" err="1"/>
              <a:t>yanıt</a:t>
            </a:r>
            <a:r>
              <a:rPr lang="de-DE" sz="1400" dirty="0"/>
              <a:t> </a:t>
            </a:r>
            <a:r>
              <a:rPr lang="de-DE" sz="1400" dirty="0" err="1"/>
              <a:t>verebilmek</a:t>
            </a:r>
            <a:r>
              <a:rPr lang="de-DE" sz="1400" dirty="0"/>
              <a:t> </a:t>
            </a:r>
            <a:r>
              <a:rPr lang="de-DE" sz="1400" dirty="0" err="1"/>
              <a:t>için</a:t>
            </a:r>
            <a:r>
              <a:rPr lang="de-DE" sz="1400" dirty="0"/>
              <a:t> </a:t>
            </a:r>
            <a:r>
              <a:rPr lang="de-DE" sz="1400" dirty="0" err="1"/>
              <a:t>öğrencilerin</a:t>
            </a:r>
            <a:r>
              <a:rPr lang="de-DE" sz="1400" dirty="0"/>
              <a:t> </a:t>
            </a:r>
            <a:r>
              <a:rPr lang="de-DE" sz="1400" dirty="0" err="1"/>
              <a:t>öncelikle</a:t>
            </a:r>
            <a:r>
              <a:rPr lang="de-DE" sz="1400" dirty="0"/>
              <a:t> </a:t>
            </a:r>
            <a:r>
              <a:rPr lang="de-DE" sz="1400" dirty="0" err="1"/>
              <a:t>sağlık</a:t>
            </a:r>
            <a:r>
              <a:rPr lang="de-DE" sz="1400" dirty="0"/>
              <a:t> </a:t>
            </a:r>
            <a:r>
              <a:rPr lang="de-DE" sz="1400" dirty="0" err="1"/>
              <a:t>kontrolünden</a:t>
            </a:r>
            <a:r>
              <a:rPr lang="de-DE" sz="1400" dirty="0"/>
              <a:t> </a:t>
            </a:r>
            <a:r>
              <a:rPr lang="de-DE" sz="1400" dirty="0" err="1"/>
              <a:t>geçirilmesi</a:t>
            </a:r>
            <a:r>
              <a:rPr lang="de-DE" sz="1400" dirty="0"/>
              <a:t> </a:t>
            </a:r>
            <a:r>
              <a:rPr lang="de-DE" sz="1400" dirty="0" err="1"/>
              <a:t>gerekir</a:t>
            </a:r>
            <a:r>
              <a:rPr lang="de-DE" sz="1400" dirty="0"/>
              <a:t>. </a:t>
            </a:r>
            <a:endParaRPr sz="1400" dirty="0"/>
          </a:p>
        </p:txBody>
      </p:sp>
      <p:sp>
        <p:nvSpPr>
          <p:cNvPr id="130" name="Google Shape;130;p25"/>
          <p:cNvSpPr txBox="1"/>
          <p:nvPr/>
        </p:nvSpPr>
        <p:spPr>
          <a:xfrm>
            <a:off x="7320136" y="4293096"/>
            <a:ext cx="49725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de-DE" sz="800" b="0" i="0" u="none" strike="noStrike" cap="none">
                <a:solidFill>
                  <a:schemeClr val="dk1"/>
                </a:solidFill>
                <a:latin typeface="Calibri"/>
                <a:ea typeface="Calibri"/>
                <a:cs typeface="Calibri"/>
                <a:sym typeface="Calibri"/>
              </a:rPr>
              <a:t>Kaynak:</a:t>
            </a:r>
            <a:endParaRPr sz="1400" b="0" i="0" u="none" strike="noStrike" cap="none">
              <a:solidFill>
                <a:srgbClr val="000000"/>
              </a:solidFill>
              <a:latin typeface="Arial"/>
              <a:ea typeface="Arial"/>
              <a:cs typeface="Arial"/>
              <a:sym typeface="Arial"/>
            </a:endParaRPr>
          </a:p>
        </p:txBody>
      </p:sp>
      <p:pic>
        <p:nvPicPr>
          <p:cNvPr id="131" name="Google Shape;131;p25"/>
          <p:cNvPicPr preferRelativeResize="0"/>
          <p:nvPr/>
        </p:nvPicPr>
        <p:blipFill rotWithShape="1">
          <a:blip r:embed="rId3">
            <a:alphaModFix/>
          </a:blip>
          <a:srcRect/>
          <a:stretch/>
        </p:blipFill>
        <p:spPr>
          <a:xfrm>
            <a:off x="7320136" y="1484784"/>
            <a:ext cx="3960440" cy="27178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title"/>
          </p:nvPr>
        </p:nvSpPr>
        <p:spPr>
          <a:xfrm>
            <a:off x="838200" y="-99392"/>
            <a:ext cx="10515600" cy="13681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a:solidFill>
                  <a:schemeClr val="lt1"/>
                </a:solidFill>
              </a:rPr>
              <a:t>Modül 2: Diskalkulik Bireylerin Normal Eğitim Ortamlarında Tanı Süreçleri </a:t>
            </a:r>
            <a:br>
              <a:rPr lang="de-DE" sz="2000" b="1">
                <a:solidFill>
                  <a:schemeClr val="lt1"/>
                </a:solidFill>
              </a:rPr>
            </a:br>
            <a:r>
              <a:rPr lang="de-DE" sz="2000">
                <a:solidFill>
                  <a:schemeClr val="lt1"/>
                </a:solidFill>
              </a:rPr>
              <a:t>1. Modülün Tanıtımı</a:t>
            </a:r>
            <a:endParaRPr sz="2000" b="1">
              <a:solidFill>
                <a:schemeClr val="lt1"/>
              </a:solidFill>
            </a:endParaRPr>
          </a:p>
        </p:txBody>
      </p:sp>
      <p:sp>
        <p:nvSpPr>
          <p:cNvPr id="137" name="Google Shape;137;p26"/>
          <p:cNvSpPr txBox="1">
            <a:spLocks noGrp="1"/>
          </p:cNvSpPr>
          <p:nvPr>
            <p:ph type="body" idx="1"/>
          </p:nvPr>
        </p:nvSpPr>
        <p:spPr>
          <a:xfrm>
            <a:off x="839416" y="1556793"/>
            <a:ext cx="10441160" cy="3960440"/>
          </a:xfrm>
          <a:prstGeom prst="rect">
            <a:avLst/>
          </a:prstGeom>
          <a:noFill/>
          <a:ln>
            <a:noFill/>
          </a:ln>
        </p:spPr>
        <p:txBody>
          <a:bodyPr spcFirstLastPara="1" wrap="square" lIns="91425" tIns="45700" rIns="91425" bIns="45700" anchor="t" anchorCtr="0">
            <a:normAutofit/>
          </a:bodyPr>
          <a:lstStyle/>
          <a:p>
            <a:pPr marL="114300" lvl="0" indent="0" algn="just" rtl="0">
              <a:lnSpc>
                <a:spcPct val="90000"/>
              </a:lnSpc>
              <a:spcBef>
                <a:spcPts val="1000"/>
              </a:spcBef>
              <a:spcAft>
                <a:spcPts val="0"/>
              </a:spcAft>
              <a:buSzPts val="1800"/>
              <a:buNone/>
            </a:pPr>
            <a:r>
              <a:rPr lang="de-DE" sz="1800"/>
              <a:t> Okullarda diskalkuli teşhisi, gözlem, değerlendirme ve eğitimciler, ebeveynler ve uzmanlar arasında işbirliğini içeren yapılandırılmış bir yaklaşımı içerir. Bu süreç, bir öğrencinin matematiksel kavramlarla mücadelesinin gözlemlenmesi yoluyla endişelerin belirlenmesiyle başlar. Standart testler ve öğretmen gözlemlerini içeren ilk taramalar, risk altındaki öğrencilerin belirlenmesine yardımcı olur. Öğretmenler ve ebeveynlerden alınan değerli bilgiler, öğrencinin yaşadığı zorlukların kapsamlı bir şekilde anlaşılmasına katkıda bulunur. </a:t>
            </a:r>
            <a:endParaRPr sz="1800"/>
          </a:p>
          <a:p>
            <a:pPr marL="114300" lvl="0" indent="0" algn="just" rtl="0">
              <a:lnSpc>
                <a:spcPct val="90000"/>
              </a:lnSpc>
              <a:spcBef>
                <a:spcPts val="1000"/>
              </a:spcBef>
              <a:spcAft>
                <a:spcPts val="0"/>
              </a:spcAft>
              <a:buSzPts val="1800"/>
              <a:buNone/>
            </a:pPr>
            <a:r>
              <a:rPr lang="de-DE" sz="1800"/>
              <a:t>Tipik olarak bir okul psikoloğu veya uzman bir profesyonel tarafından yürütülen kapsamlı bir değerlendirme, matematiksel yetenekleri ve bilişsel işlemleri değerlendirir. Bu, genel bilişsel işleyişi ölçmek için psikoeğitimsel değerlendirmeleri ve güçlü ve zayıf yönleri hedefleyen matematiğe özgü değerlendirmeleri içerir. Gelişimsel normlarla yapılan karşılaştırmalar, diskalkuliye işaret eden önemli eksikliklerin belirlenmesine yardımcı olur.</a:t>
            </a:r>
            <a:endParaRPr sz="1800"/>
          </a:p>
          <a:p>
            <a:pPr marL="114300" lvl="0" indent="0" algn="just" rtl="0">
              <a:lnSpc>
                <a:spcPct val="90000"/>
              </a:lnSpc>
              <a:spcBef>
                <a:spcPts val="1000"/>
              </a:spcBef>
              <a:spcAft>
                <a:spcPts val="0"/>
              </a:spcAft>
              <a:buSzPts val="1800"/>
              <a:buNone/>
            </a:pPr>
            <a:r>
              <a:rPr lang="de-DE" sz="1800"/>
              <a:t> Değerlendirmenin ardından öğretmenler, ebeveynler ve uzmanların katılımıyla işbirliğine dayalı müdahale planlaması yapılır. Öğrencinin ihtiyaçlarına göre uyarlanmış bireyselleştirilmiş bir plan geliştirilir ve ilerlemeyi değerlendirmek ve desteği gerektiği gibi ayarlamak için sürekli izleme yapılır. Kültürel hususlar ve etik standartlar adil bir değerlendirme süreci sağlar. Dahil olan profesyoneller arasında öğretmenler, okul psikologları, özel eğitim uzmanları ve diğer uzmanlar yer alabilir ve diskalkulisi olan öğrencileri desteklemek için bütünsel bir yaklaşım sağlar.</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de-DE" sz="2000" b="1">
                <a:solidFill>
                  <a:schemeClr val="lt1"/>
                </a:solidFill>
              </a:rPr>
              <a:t>Modül 2: Diskalkulik Bireylerin Normal Eğitim Ortamlarında Tanı Süreçleri </a:t>
            </a:r>
            <a:br>
              <a:rPr lang="de-DE" sz="2000" b="1">
                <a:solidFill>
                  <a:schemeClr val="lt1"/>
                </a:solidFill>
              </a:rPr>
            </a:br>
            <a:r>
              <a:rPr lang="de-DE" sz="2000" b="1">
                <a:solidFill>
                  <a:schemeClr val="lt1"/>
                </a:solidFill>
              </a:rPr>
              <a:t>2</a:t>
            </a:r>
            <a:r>
              <a:rPr lang="de-DE" sz="2000">
                <a:solidFill>
                  <a:schemeClr val="lt1"/>
                </a:solidFill>
              </a:rPr>
              <a:t>. Modülün İçeriği</a:t>
            </a:r>
            <a:endParaRPr sz="2000" b="1">
              <a:solidFill>
                <a:schemeClr val="lt1"/>
              </a:solidFill>
            </a:endParaRPr>
          </a:p>
        </p:txBody>
      </p:sp>
      <p:sp>
        <p:nvSpPr>
          <p:cNvPr id="143" name="Google Shape;143;p6"/>
          <p:cNvSpPr/>
          <p:nvPr/>
        </p:nvSpPr>
        <p:spPr>
          <a:xfrm>
            <a:off x="696191" y="1724892"/>
            <a:ext cx="10785763" cy="2982190"/>
          </a:xfrm>
          <a:prstGeom prst="roundRect">
            <a:avLst>
              <a:gd name="adj" fmla="val 16667"/>
            </a:avLst>
          </a:prstGeom>
          <a:solidFill>
            <a:schemeClr val="accent4"/>
          </a:solidFill>
          <a:ln w="12700" cap="flat" cmpd="sng">
            <a:solidFill>
              <a:srgbClr val="4A41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de-DE" sz="1800" b="1" i="0" u="none" strike="noStrike" cap="none" dirty="0">
                <a:solidFill>
                  <a:schemeClr val="lt1"/>
                </a:solidFill>
                <a:latin typeface="Calibri"/>
                <a:ea typeface="Calibri"/>
                <a:cs typeface="Calibri"/>
                <a:sym typeface="Calibri"/>
              </a:rPr>
              <a:t>Normal </a:t>
            </a:r>
            <a:r>
              <a:rPr lang="de-DE" sz="1800" b="1" i="0" u="none" strike="noStrike" cap="none" dirty="0" err="1">
                <a:solidFill>
                  <a:schemeClr val="lt1"/>
                </a:solidFill>
                <a:latin typeface="Calibri"/>
                <a:ea typeface="Calibri"/>
                <a:cs typeface="Calibri"/>
                <a:sym typeface="Calibri"/>
              </a:rPr>
              <a:t>eğitim</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ortamlarındaki</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diskalkulik</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bireylerin</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tanılama</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süreçlerinde</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öğretmenlerin</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edinmesi</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gereken</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temel</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yeterlilikler</a:t>
            </a:r>
            <a:r>
              <a:rPr lang="de-DE" sz="1800" b="1" i="0" u="none" strike="noStrike" cap="none" dirty="0">
                <a:solidFill>
                  <a:schemeClr val="lt1"/>
                </a:solidFill>
                <a:latin typeface="Calibri"/>
                <a:ea typeface="Calibri"/>
                <a:cs typeface="Calibri"/>
                <a:sym typeface="Calibri"/>
              </a:rPr>
              <a:t>:</a:t>
            </a:r>
            <a:endParaRPr sz="1800" b="1"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de-DE" sz="1800" b="1" i="0" u="none" strike="noStrike" cap="none" dirty="0" err="1">
                <a:solidFill>
                  <a:schemeClr val="lt1"/>
                </a:solidFill>
                <a:latin typeface="Calibri"/>
                <a:ea typeface="Calibri"/>
                <a:cs typeface="Calibri"/>
                <a:sym typeface="Calibri"/>
              </a:rPr>
              <a:t>Tanı</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prosedürlerini</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bilir</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ve</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uygular</a:t>
            </a:r>
            <a:endParaRPr sz="1800" b="1"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de-DE" sz="1800" b="1" i="0" u="none" strike="noStrike" cap="none" dirty="0" err="1">
                <a:solidFill>
                  <a:schemeClr val="lt1"/>
                </a:solidFill>
                <a:latin typeface="Calibri"/>
                <a:ea typeface="Calibri"/>
                <a:cs typeface="Calibri"/>
                <a:sym typeface="Calibri"/>
              </a:rPr>
              <a:t>Testleri</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içeriklerini</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ve</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amaçlarını</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bili</a:t>
            </a:r>
            <a:r>
              <a:rPr lang="tr-TR" sz="1800" b="1" i="0" u="none" strike="noStrike" cap="none" dirty="0">
                <a:solidFill>
                  <a:schemeClr val="lt1"/>
                </a:solidFill>
                <a:latin typeface="Calibri"/>
                <a:ea typeface="Calibri"/>
                <a:cs typeface="Calibri"/>
                <a:sym typeface="Calibri"/>
              </a:rPr>
              <a:t>r</a:t>
            </a:r>
            <a:r>
              <a:rPr lang="de-DE" sz="1800" b="1" i="0" u="none" strike="noStrike" cap="none" dirty="0">
                <a:solidFill>
                  <a:schemeClr val="lt1"/>
                </a:solidFill>
                <a:latin typeface="Calibri"/>
                <a:ea typeface="Calibri"/>
                <a:cs typeface="Calibri"/>
                <a:sym typeface="Calibri"/>
              </a:rPr>
              <a:t> </a:t>
            </a:r>
            <a:endParaRPr dirty="0"/>
          </a:p>
          <a:p>
            <a:pPr marL="0" marR="0" lvl="0" indent="0" algn="l" rtl="0">
              <a:lnSpc>
                <a:spcPct val="100000"/>
              </a:lnSpc>
              <a:spcBef>
                <a:spcPts val="0"/>
              </a:spcBef>
              <a:spcAft>
                <a:spcPts val="0"/>
              </a:spcAft>
              <a:buClr>
                <a:srgbClr val="000000"/>
              </a:buClr>
              <a:buSzPts val="1800"/>
              <a:buFont typeface="Arial"/>
              <a:buNone/>
            </a:pPr>
            <a:r>
              <a:rPr lang="de-DE" sz="1800" b="1" i="0" u="none" strike="noStrike" cap="none" dirty="0" err="1">
                <a:solidFill>
                  <a:schemeClr val="lt1"/>
                </a:solidFill>
                <a:latin typeface="Calibri"/>
                <a:ea typeface="Calibri"/>
                <a:cs typeface="Calibri"/>
                <a:sym typeface="Calibri"/>
              </a:rPr>
              <a:t>Tanı</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prosedürlerinin</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seçimini</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öğrenme</a:t>
            </a:r>
            <a:r>
              <a:rPr lang="de-DE" sz="1800" b="1" i="0" u="none" strike="noStrike" cap="none" dirty="0">
                <a:solidFill>
                  <a:schemeClr val="lt1"/>
                </a:solidFill>
                <a:latin typeface="Calibri"/>
                <a:ea typeface="Calibri"/>
                <a:cs typeface="Calibri"/>
                <a:sym typeface="Calibri"/>
              </a:rPr>
              <a:t> </a:t>
            </a:r>
            <a:r>
              <a:rPr lang="de-DE" sz="1800" b="1" i="0" u="none" strike="noStrike" cap="none" dirty="0" err="1">
                <a:solidFill>
                  <a:schemeClr val="lt1"/>
                </a:solidFill>
                <a:latin typeface="Calibri"/>
                <a:ea typeface="Calibri"/>
                <a:cs typeface="Calibri"/>
                <a:sym typeface="Calibri"/>
              </a:rPr>
              <a:t>grubuna</a:t>
            </a:r>
            <a:r>
              <a:rPr lang="de-DE" sz="1800" b="1" i="0" u="none" strike="noStrike" cap="none" dirty="0">
                <a:solidFill>
                  <a:schemeClr val="lt1"/>
                </a:solidFill>
                <a:latin typeface="Calibri"/>
                <a:ea typeface="Calibri"/>
                <a:cs typeface="Calibri"/>
                <a:sym typeface="Calibri"/>
              </a:rPr>
              <a:t> göre </a:t>
            </a:r>
            <a:r>
              <a:rPr lang="de-DE" sz="1800" b="1" i="0" u="none" strike="noStrike" cap="none" dirty="0" err="1">
                <a:solidFill>
                  <a:schemeClr val="lt1"/>
                </a:solidFill>
                <a:latin typeface="Calibri"/>
                <a:ea typeface="Calibri"/>
                <a:cs typeface="Calibri"/>
                <a:sym typeface="Calibri"/>
              </a:rPr>
              <a:t>uyarla</a:t>
            </a:r>
            <a:r>
              <a:rPr lang="tr-TR" sz="1800" b="1" i="0" u="none" strike="noStrike" cap="none" dirty="0">
                <a:solidFill>
                  <a:schemeClr val="lt1"/>
                </a:solidFill>
                <a:latin typeface="Calibri"/>
                <a:ea typeface="Calibri"/>
                <a:cs typeface="Calibri"/>
                <a:sym typeface="Calibri"/>
              </a:rPr>
              <a:t>r</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pSp>
        <p:nvGrpSpPr>
          <p:cNvPr id="148" name="Google Shape;148;p27"/>
          <p:cNvGrpSpPr/>
          <p:nvPr/>
        </p:nvGrpSpPr>
        <p:grpSpPr>
          <a:xfrm>
            <a:off x="1543720" y="1782174"/>
            <a:ext cx="9104558" cy="3698728"/>
            <a:chOff x="0" y="585422"/>
            <a:chExt cx="9104558" cy="3698728"/>
          </a:xfrm>
        </p:grpSpPr>
        <p:sp>
          <p:nvSpPr>
            <p:cNvPr id="149" name="Google Shape;149;p27"/>
            <p:cNvSpPr/>
            <p:nvPr/>
          </p:nvSpPr>
          <p:spPr>
            <a:xfrm>
              <a:off x="0"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7"/>
            <p:cNvSpPr txBox="1"/>
            <p:nvPr/>
          </p:nvSpPr>
          <p:spPr>
            <a:xfrm>
              <a:off x="0" y="585422"/>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a:solidFill>
                    <a:schemeClr val="lt1"/>
                  </a:solidFill>
                  <a:latin typeface="Arial"/>
                  <a:ea typeface="Arial"/>
                  <a:cs typeface="Arial"/>
                  <a:sym typeface="Arial"/>
                </a:rPr>
                <a:t>Öğretmenlerin diskalkulik öğrencileri belirleme konusundaki mesleki becerileri artırılmalıdır.</a:t>
              </a:r>
              <a:endParaRPr sz="1700" b="0" i="0" u="none" strike="noStrike" cap="none">
                <a:solidFill>
                  <a:schemeClr val="lt1"/>
                </a:solidFill>
                <a:latin typeface="Arial"/>
                <a:ea typeface="Arial"/>
                <a:cs typeface="Arial"/>
                <a:sym typeface="Arial"/>
              </a:endParaRPr>
            </a:p>
          </p:txBody>
        </p:sp>
        <p:sp>
          <p:nvSpPr>
            <p:cNvPr id="151" name="Google Shape;151;p27"/>
            <p:cNvSpPr/>
            <p:nvPr/>
          </p:nvSpPr>
          <p:spPr>
            <a:xfrm>
              <a:off x="3129692"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7"/>
            <p:cNvSpPr txBox="1"/>
            <p:nvPr/>
          </p:nvSpPr>
          <p:spPr>
            <a:xfrm>
              <a:off x="3129692" y="585422"/>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a:solidFill>
                    <a:schemeClr val="lt1"/>
                  </a:solidFill>
                  <a:latin typeface="Arial"/>
                  <a:ea typeface="Arial"/>
                  <a:cs typeface="Arial"/>
                  <a:sym typeface="Arial"/>
                </a:rPr>
                <a:t>Bireysel farklılıklara göre farklı öğrenme düzeyleri öğrencilerin tanılanmasında çok önemlidir.</a:t>
              </a:r>
              <a:endParaRPr sz="1700" b="0" i="0" u="none" strike="noStrike" cap="none">
                <a:solidFill>
                  <a:schemeClr val="lt1"/>
                </a:solidFill>
                <a:latin typeface="Arial"/>
                <a:ea typeface="Arial"/>
                <a:cs typeface="Arial"/>
                <a:sym typeface="Arial"/>
              </a:endParaRPr>
            </a:p>
          </p:txBody>
        </p:sp>
        <p:sp>
          <p:nvSpPr>
            <p:cNvPr id="153" name="Google Shape;153;p27"/>
            <p:cNvSpPr/>
            <p:nvPr/>
          </p:nvSpPr>
          <p:spPr>
            <a:xfrm>
              <a:off x="6259384"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7"/>
            <p:cNvSpPr txBox="1"/>
            <p:nvPr/>
          </p:nvSpPr>
          <p:spPr>
            <a:xfrm>
              <a:off x="6259384" y="585422"/>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dirty="0" err="1">
                  <a:solidFill>
                    <a:schemeClr val="lt1"/>
                  </a:solidFill>
                  <a:latin typeface="Arial"/>
                  <a:ea typeface="Arial"/>
                  <a:cs typeface="Arial"/>
                  <a:sym typeface="Arial"/>
                </a:rPr>
                <a:t>Diskalkulik</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öğrencilerin</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sınıflarda</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bulunması</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oldukça</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normaldir</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ancak</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tanı</a:t>
              </a:r>
              <a:r>
                <a:rPr lang="tr-TR" sz="1700" dirty="0">
                  <a:solidFill>
                    <a:schemeClr val="lt1"/>
                  </a:solidFill>
                </a:rPr>
                <a:t>n</a:t>
              </a:r>
              <a:r>
                <a:rPr lang="de-DE" sz="1700" b="0" i="0" u="none" strike="noStrike" cap="none" dirty="0" err="1">
                  <a:solidFill>
                    <a:schemeClr val="lt1"/>
                  </a:solidFill>
                  <a:latin typeface="Arial"/>
                  <a:ea typeface="Arial"/>
                  <a:cs typeface="Arial"/>
                  <a:sym typeface="Arial"/>
                </a:rPr>
                <a:t>maları</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gerekir</a:t>
              </a:r>
              <a:r>
                <a:rPr lang="de-DE" sz="1700" b="0" i="0" u="none" strike="noStrike" cap="none" dirty="0">
                  <a:solidFill>
                    <a:schemeClr val="lt1"/>
                  </a:solidFill>
                  <a:latin typeface="Arial"/>
                  <a:ea typeface="Arial"/>
                  <a:cs typeface="Arial"/>
                  <a:sym typeface="Arial"/>
                </a:rPr>
                <a:t>.</a:t>
              </a:r>
              <a:endParaRPr sz="1700" b="0" i="0" u="none" strike="noStrike" cap="none" dirty="0">
                <a:solidFill>
                  <a:schemeClr val="lt1"/>
                </a:solidFill>
                <a:latin typeface="Arial"/>
                <a:ea typeface="Arial"/>
                <a:cs typeface="Arial"/>
                <a:sym typeface="Arial"/>
              </a:endParaRPr>
            </a:p>
          </p:txBody>
        </p:sp>
        <p:sp>
          <p:nvSpPr>
            <p:cNvPr id="155" name="Google Shape;155;p27"/>
            <p:cNvSpPr/>
            <p:nvPr/>
          </p:nvSpPr>
          <p:spPr>
            <a:xfrm>
              <a:off x="1564846" y="2577045"/>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7"/>
            <p:cNvSpPr txBox="1"/>
            <p:nvPr/>
          </p:nvSpPr>
          <p:spPr>
            <a:xfrm>
              <a:off x="1564846" y="2577045"/>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a:solidFill>
                    <a:schemeClr val="lt1"/>
                  </a:solidFill>
                  <a:latin typeface="Arial"/>
                  <a:ea typeface="Arial"/>
                  <a:cs typeface="Arial"/>
                  <a:sym typeface="Arial"/>
                </a:rPr>
                <a:t>Öğretmenlerin diskalkulik öğrencileri tanıması ve tanımladıktan sonra uygun eğitim ortamları ve materyalleri hazırlaması gerekir.</a:t>
              </a:r>
              <a:endParaRPr sz="1700" b="0" i="0" u="none" strike="noStrike" cap="none">
                <a:solidFill>
                  <a:schemeClr val="lt1"/>
                </a:solidFill>
                <a:latin typeface="Arial"/>
                <a:ea typeface="Arial"/>
                <a:cs typeface="Arial"/>
                <a:sym typeface="Arial"/>
              </a:endParaRPr>
            </a:p>
          </p:txBody>
        </p:sp>
        <p:sp>
          <p:nvSpPr>
            <p:cNvPr id="157" name="Google Shape;157;p27"/>
            <p:cNvSpPr/>
            <p:nvPr/>
          </p:nvSpPr>
          <p:spPr>
            <a:xfrm>
              <a:off x="4694538" y="2577045"/>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7"/>
            <p:cNvSpPr txBox="1"/>
            <p:nvPr/>
          </p:nvSpPr>
          <p:spPr>
            <a:xfrm>
              <a:off x="4694538" y="2577045"/>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a:solidFill>
                    <a:schemeClr val="lt1"/>
                  </a:solidFill>
                  <a:latin typeface="Arial"/>
                  <a:ea typeface="Arial"/>
                  <a:cs typeface="Arial"/>
                  <a:sym typeface="Arial"/>
                </a:rPr>
                <a:t>Doğru teşhis ve bireyselleştirilmiş eğitim planlaması ile diskalkulik öğrenciler öğrenebileceklerdir.</a:t>
              </a:r>
              <a:endParaRPr sz="1700" b="0" i="0" u="none" strike="noStrike" cap="none">
                <a:solidFill>
                  <a:schemeClr val="lt1"/>
                </a:solidFill>
                <a:latin typeface="Arial"/>
                <a:ea typeface="Arial"/>
                <a:cs typeface="Arial"/>
                <a:sym typeface="Arial"/>
              </a:endParaRPr>
            </a:p>
          </p:txBody>
        </p:sp>
      </p:grpSp>
      <p:sp>
        <p:nvSpPr>
          <p:cNvPr id="159" name="Google Shape;159;p27"/>
          <p:cNvSpPr txBox="1"/>
          <p:nvPr/>
        </p:nvSpPr>
        <p:spPr>
          <a:xfrm>
            <a:off x="407368" y="14920"/>
            <a:ext cx="10515600" cy="792562"/>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de-DE" sz="2000" b="1" i="0" u="none" strike="noStrike" cap="none">
                <a:solidFill>
                  <a:schemeClr val="lt1"/>
                </a:solidFill>
                <a:latin typeface="Calibri"/>
                <a:ea typeface="Calibri"/>
                <a:cs typeface="Calibri"/>
                <a:sym typeface="Calibri"/>
              </a:rPr>
              <a:t>Modül 2: Diskalkulik Bireylerin Normal Eğitim Ortamlarında Tanı Süreçleri </a:t>
            </a:r>
            <a:br>
              <a:rPr lang="de-DE" sz="2000" b="1" i="0" u="none" strike="noStrike" cap="none">
                <a:solidFill>
                  <a:schemeClr val="lt1"/>
                </a:solidFill>
                <a:latin typeface="Calibri"/>
                <a:ea typeface="Calibri"/>
                <a:cs typeface="Calibri"/>
                <a:sym typeface="Calibri"/>
              </a:rPr>
            </a:br>
            <a:r>
              <a:rPr lang="de-DE" sz="2000" b="1" i="0" u="none" strike="noStrike" cap="none">
                <a:solidFill>
                  <a:schemeClr val="lt1"/>
                </a:solidFill>
                <a:latin typeface="Calibri"/>
                <a:ea typeface="Calibri"/>
                <a:cs typeface="Calibri"/>
                <a:sym typeface="Calibri"/>
              </a:rPr>
              <a:t>2</a:t>
            </a:r>
            <a:r>
              <a:rPr lang="de-DE" sz="2000" b="0" i="0" u="none" strike="noStrike" cap="none">
                <a:solidFill>
                  <a:schemeClr val="lt1"/>
                </a:solidFill>
                <a:latin typeface="Calibri"/>
                <a:ea typeface="Calibri"/>
                <a:cs typeface="Calibri"/>
                <a:sym typeface="Calibri"/>
              </a:rPr>
              <a:t>. Modülün İçeriği</a:t>
            </a:r>
            <a:endParaRPr sz="2000" b="1" i="0" u="none" strike="noStrike" cap="non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de-DE" sz="2000" b="1">
                <a:solidFill>
                  <a:schemeClr val="lt1"/>
                </a:solidFill>
              </a:rPr>
              <a:t>Modül 2: Diskalkulik Bireylerin Normal Eğitim Ortamlarında Tanı Süreçleri </a:t>
            </a:r>
            <a:br>
              <a:rPr lang="de-DE" sz="2000" b="1">
                <a:solidFill>
                  <a:schemeClr val="lt1"/>
                </a:solidFill>
              </a:rPr>
            </a:br>
            <a:r>
              <a:rPr lang="de-DE" sz="2000" b="1">
                <a:solidFill>
                  <a:schemeClr val="lt1"/>
                </a:solidFill>
              </a:rPr>
              <a:t>2</a:t>
            </a:r>
            <a:r>
              <a:rPr lang="de-DE" sz="2000">
                <a:solidFill>
                  <a:schemeClr val="lt1"/>
                </a:solidFill>
              </a:rPr>
              <a:t>. Modülün İçeriği</a:t>
            </a:r>
            <a:endParaRPr sz="2000" b="1">
              <a:solidFill>
                <a:schemeClr val="lt1"/>
              </a:solidFill>
            </a:endParaRPr>
          </a:p>
        </p:txBody>
      </p:sp>
      <p:sp>
        <p:nvSpPr>
          <p:cNvPr id="165" name="Google Shape;165;p28"/>
          <p:cNvSpPr txBox="1">
            <a:spLocks noGrp="1"/>
          </p:cNvSpPr>
          <p:nvPr>
            <p:ph type="body" idx="1"/>
          </p:nvPr>
        </p:nvSpPr>
        <p:spPr>
          <a:xfrm>
            <a:off x="838200" y="1262500"/>
            <a:ext cx="10515600" cy="741681"/>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90000"/>
              </a:lnSpc>
              <a:spcBef>
                <a:spcPts val="0"/>
              </a:spcBef>
              <a:spcAft>
                <a:spcPts val="0"/>
              </a:spcAft>
              <a:buClr>
                <a:schemeClr val="dk1"/>
              </a:buClr>
              <a:buSzPct val="100000"/>
              <a:buNone/>
            </a:pPr>
            <a:r>
              <a:rPr lang="de-DE" sz="2100"/>
              <a:t>Modül 2</a:t>
            </a:r>
            <a:endParaRPr sz="2100"/>
          </a:p>
          <a:p>
            <a:pPr marL="0" lvl="0" indent="0" algn="l" rtl="0">
              <a:lnSpc>
                <a:spcPct val="90000"/>
              </a:lnSpc>
              <a:spcBef>
                <a:spcPts val="10"/>
              </a:spcBef>
              <a:spcAft>
                <a:spcPts val="0"/>
              </a:spcAft>
              <a:buClr>
                <a:schemeClr val="dk1"/>
              </a:buClr>
              <a:buSzPct val="100000"/>
              <a:buNone/>
            </a:pPr>
            <a:endParaRPr sz="2100">
              <a:solidFill>
                <a:schemeClr val="lt1"/>
              </a:solidFill>
            </a:endParaRPr>
          </a:p>
          <a:p>
            <a:pPr marL="0" lvl="0" indent="0" algn="l" rtl="0">
              <a:lnSpc>
                <a:spcPct val="90000"/>
              </a:lnSpc>
              <a:spcBef>
                <a:spcPts val="10"/>
              </a:spcBef>
              <a:spcAft>
                <a:spcPts val="0"/>
              </a:spcAft>
              <a:buClr>
                <a:schemeClr val="dk1"/>
              </a:buClr>
              <a:buSzPct val="100000"/>
              <a:buNone/>
            </a:pPr>
            <a:r>
              <a:rPr lang="de-DE" sz="2100"/>
              <a:t>Öğretmenlerin diskalkulik öğrenciler için bilmesi gereken en önemli tanımlayıcı kriterler şunlardır:</a:t>
            </a:r>
            <a:endParaRPr/>
          </a:p>
        </p:txBody>
      </p:sp>
      <p:grpSp>
        <p:nvGrpSpPr>
          <p:cNvPr id="166" name="Google Shape;166;p28"/>
          <p:cNvGrpSpPr/>
          <p:nvPr/>
        </p:nvGrpSpPr>
        <p:grpSpPr>
          <a:xfrm>
            <a:off x="2063552" y="2004181"/>
            <a:ext cx="7272807" cy="4037746"/>
            <a:chOff x="31552" y="0"/>
            <a:chExt cx="7272807" cy="4037746"/>
          </a:xfrm>
        </p:grpSpPr>
        <p:sp>
          <p:nvSpPr>
            <p:cNvPr id="167" name="Google Shape;167;p28"/>
            <p:cNvSpPr/>
            <p:nvPr/>
          </p:nvSpPr>
          <p:spPr>
            <a:xfrm>
              <a:off x="657392" y="753628"/>
              <a:ext cx="6354793" cy="3284118"/>
            </a:xfrm>
            <a:prstGeom prst="rect">
              <a:avLst/>
            </a:prstGeom>
            <a:solidFill>
              <a:srgbClr val="D8BB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8"/>
            <p:cNvSpPr/>
            <p:nvPr/>
          </p:nvSpPr>
          <p:spPr>
            <a:xfrm>
              <a:off x="847305" y="1137710"/>
              <a:ext cx="2950961" cy="280952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8"/>
            <p:cNvSpPr txBox="1"/>
            <p:nvPr/>
          </p:nvSpPr>
          <p:spPr>
            <a:xfrm>
              <a:off x="847305" y="1137710"/>
              <a:ext cx="2950961" cy="2809523"/>
            </a:xfrm>
            <a:prstGeom prst="rect">
              <a:avLst/>
            </a:prstGeom>
            <a:noFill/>
            <a:ln>
              <a:noFill/>
            </a:ln>
          </p:spPr>
          <p:txBody>
            <a:bodyPr spcFirstLastPara="1" wrap="square" lIns="30475" tIns="30475" rIns="30475" bIns="30475" anchor="t" anchorCtr="0">
              <a:noAutofit/>
            </a:bodyPr>
            <a:lstStyle/>
            <a:p>
              <a:pPr marL="0" marR="0" lvl="0" indent="0" algn="l" rtl="0">
                <a:lnSpc>
                  <a:spcPct val="90000"/>
                </a:lnSpc>
                <a:spcBef>
                  <a:spcPts val="0"/>
                </a:spcBef>
                <a:spcAft>
                  <a:spcPts val="0"/>
                </a:spcAft>
                <a:buClr>
                  <a:srgbClr val="000000"/>
                </a:buClr>
                <a:buSzPts val="1600"/>
                <a:buFont typeface="Arial"/>
                <a:buNone/>
              </a:pPr>
              <a:r>
                <a:rPr lang="de-DE" sz="1600" b="1" i="0" u="none" strike="noStrike" cap="none" dirty="0" err="1">
                  <a:solidFill>
                    <a:srgbClr val="000000"/>
                  </a:solidFill>
                  <a:latin typeface="Calibri"/>
                  <a:ea typeface="Calibri"/>
                  <a:cs typeface="Calibri"/>
                  <a:sym typeface="Calibri"/>
                </a:rPr>
                <a:t>Kapsayıcı</a:t>
              </a:r>
              <a:r>
                <a:rPr lang="de-DE" sz="1600" b="1" i="0" u="none" strike="noStrike" cap="none" dirty="0">
                  <a:solidFill>
                    <a:srgbClr val="000000"/>
                  </a:solidFill>
                  <a:latin typeface="Calibri"/>
                  <a:ea typeface="Calibri"/>
                  <a:cs typeface="Calibri"/>
                  <a:sym typeface="Calibri"/>
                </a:rPr>
                <a:t> </a:t>
              </a:r>
              <a:r>
                <a:rPr lang="de-DE" sz="1600" b="1" i="0" u="none" strike="noStrike" cap="none" dirty="0" err="1">
                  <a:solidFill>
                    <a:srgbClr val="000000"/>
                  </a:solidFill>
                  <a:latin typeface="Calibri"/>
                  <a:ea typeface="Calibri"/>
                  <a:cs typeface="Calibri"/>
                  <a:sym typeface="Calibri"/>
                </a:rPr>
                <a:t>Kriterler</a:t>
              </a:r>
              <a:endParaRPr lang="tr-TR" sz="1600" b="1" i="0" u="none" strike="noStrike" cap="none" dirty="0">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1600"/>
                <a:buFont typeface="Arial"/>
                <a:buNone/>
              </a:pPr>
              <a:br>
                <a:rPr lang="de-DE" sz="1600" b="0" i="0" u="none" strike="noStrike" cap="none" dirty="0">
                  <a:solidFill>
                    <a:srgbClr val="000000"/>
                  </a:solidFill>
                  <a:latin typeface="Calibri"/>
                  <a:ea typeface="Calibri"/>
                  <a:cs typeface="Calibri"/>
                  <a:sym typeface="Calibri"/>
                </a:rPr>
              </a:br>
              <a:r>
                <a:rPr lang="de-DE" sz="1600" b="0" i="0" u="none" strike="noStrike" cap="none" dirty="0" err="1">
                  <a:solidFill>
                    <a:srgbClr val="000000"/>
                  </a:solidFill>
                  <a:latin typeface="Calibri"/>
                  <a:ea typeface="Calibri"/>
                  <a:cs typeface="Calibri"/>
                  <a:sym typeface="Calibri"/>
                </a:rPr>
                <a:t>Matematiksel</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bilgi</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ve</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becerileri</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edinme</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yeteneklerinde</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eksiklikler</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olması</a:t>
              </a:r>
              <a:r>
                <a:rPr lang="de-DE" sz="1600" b="0" i="0" u="none" strike="noStrike" cap="none" dirty="0">
                  <a:solidFill>
                    <a:srgbClr val="000000"/>
                  </a:solidFill>
                  <a:latin typeface="Calibri"/>
                  <a:ea typeface="Calibri"/>
                  <a:cs typeface="Calibri"/>
                  <a:sym typeface="Calibri"/>
                </a:rPr>
                <a:t>.</a:t>
              </a:r>
              <a:br>
                <a:rPr lang="de-DE" sz="1600" b="0" i="0" u="none" strike="noStrike" cap="none" dirty="0">
                  <a:solidFill>
                    <a:srgbClr val="000000"/>
                  </a:solidFill>
                  <a:latin typeface="Calibri"/>
                  <a:ea typeface="Calibri"/>
                  <a:cs typeface="Calibri"/>
                  <a:sym typeface="Calibri"/>
                </a:rPr>
              </a:br>
              <a:r>
                <a:rPr lang="de-DE" sz="1600" b="0" i="0" u="none" strike="noStrike" cap="none" dirty="0" err="1">
                  <a:solidFill>
                    <a:srgbClr val="000000"/>
                  </a:solidFill>
                  <a:latin typeface="Calibri"/>
                  <a:ea typeface="Calibri"/>
                  <a:cs typeface="Calibri"/>
                  <a:sym typeface="Calibri"/>
                </a:rPr>
                <a:t>Sayı</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kavramlarını</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sayma</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prensiplerini</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veya</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aritmetiği</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öğrenmede</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sürekli</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bir</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zorluk</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yaşamaları</a:t>
              </a:r>
              <a:br>
                <a:rPr lang="de-DE" sz="1600" b="0" i="0" u="none" strike="noStrike" cap="none" dirty="0">
                  <a:solidFill>
                    <a:srgbClr val="000000"/>
                  </a:solidFill>
                  <a:latin typeface="Calibri"/>
                  <a:ea typeface="Calibri"/>
                  <a:cs typeface="Calibri"/>
                  <a:sym typeface="Calibri"/>
                </a:rPr>
              </a:br>
              <a:r>
                <a:rPr lang="de-DE" sz="1600" b="0" i="0" u="none" strike="noStrike" cap="none" dirty="0" err="1">
                  <a:solidFill>
                    <a:srgbClr val="000000"/>
                  </a:solidFill>
                  <a:latin typeface="Calibri"/>
                  <a:ea typeface="Calibri"/>
                  <a:cs typeface="Calibri"/>
                  <a:sym typeface="Calibri"/>
                </a:rPr>
                <a:t>Akranlarını</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yaklaşık</a:t>
              </a:r>
              <a:r>
                <a:rPr lang="de-DE" sz="1600" b="0" i="0" u="none" strike="noStrike" cap="none" dirty="0">
                  <a:solidFill>
                    <a:srgbClr val="000000"/>
                  </a:solidFill>
                  <a:latin typeface="Calibri"/>
                  <a:ea typeface="Calibri"/>
                  <a:cs typeface="Calibri"/>
                  <a:sym typeface="Calibri"/>
                </a:rPr>
                <a:t> 2 </a:t>
              </a:r>
              <a:r>
                <a:rPr lang="de-DE" sz="1600" b="0" i="0" u="none" strike="noStrike" cap="none" dirty="0" err="1">
                  <a:solidFill>
                    <a:srgbClr val="000000"/>
                  </a:solidFill>
                  <a:latin typeface="Calibri"/>
                  <a:ea typeface="Calibri"/>
                  <a:cs typeface="Calibri"/>
                  <a:sym typeface="Calibri"/>
                </a:rPr>
                <a:t>yıl</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geriden</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takip</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ediyorlar</a:t>
              </a:r>
              <a:r>
                <a:rPr lang="de-DE" sz="1600" b="0" i="0" u="none" strike="noStrike" cap="none" dirty="0">
                  <a:solidFill>
                    <a:srgbClr val="000000"/>
                  </a:solidFill>
                  <a:latin typeface="Calibri"/>
                  <a:ea typeface="Calibri"/>
                  <a:cs typeface="Calibri"/>
                  <a:sym typeface="Calibri"/>
                </a:rPr>
                <a:t>. </a:t>
              </a:r>
              <a:endParaRPr sz="1600" b="0" i="0" u="none" strike="noStrike" cap="none" dirty="0">
                <a:solidFill>
                  <a:srgbClr val="000000"/>
                </a:solidFill>
                <a:latin typeface="Calibri"/>
                <a:ea typeface="Calibri"/>
                <a:cs typeface="Calibri"/>
                <a:sym typeface="Calibri"/>
              </a:endParaRPr>
            </a:p>
          </p:txBody>
        </p:sp>
        <p:sp>
          <p:nvSpPr>
            <p:cNvPr id="170" name="Google Shape;170;p28"/>
            <p:cNvSpPr/>
            <p:nvPr/>
          </p:nvSpPr>
          <p:spPr>
            <a:xfrm>
              <a:off x="3864006" y="1137710"/>
              <a:ext cx="2950961" cy="280952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8"/>
            <p:cNvSpPr txBox="1"/>
            <p:nvPr/>
          </p:nvSpPr>
          <p:spPr>
            <a:xfrm>
              <a:off x="3864006" y="1137710"/>
              <a:ext cx="2950961" cy="2809523"/>
            </a:xfrm>
            <a:prstGeom prst="rect">
              <a:avLst/>
            </a:prstGeom>
            <a:noFill/>
            <a:ln>
              <a:noFill/>
            </a:ln>
          </p:spPr>
          <p:txBody>
            <a:bodyPr spcFirstLastPara="1" wrap="square" lIns="30475" tIns="30475" rIns="30475" bIns="30475" anchor="t" anchorCtr="0">
              <a:noAutofit/>
            </a:bodyPr>
            <a:lstStyle/>
            <a:p>
              <a:pPr marL="0" marR="0" lvl="0" indent="0" algn="l" rtl="0">
                <a:lnSpc>
                  <a:spcPct val="90000"/>
                </a:lnSpc>
                <a:spcBef>
                  <a:spcPts val="0"/>
                </a:spcBef>
                <a:spcAft>
                  <a:spcPts val="0"/>
                </a:spcAft>
                <a:buClr>
                  <a:srgbClr val="000000"/>
                </a:buClr>
                <a:buSzPts val="1600"/>
                <a:buFont typeface="Arial"/>
                <a:buNone/>
              </a:pPr>
              <a:r>
                <a:rPr lang="de-DE" sz="1600" b="1" i="0" u="none" strike="noStrike" cap="none" dirty="0" err="1">
                  <a:solidFill>
                    <a:srgbClr val="000000"/>
                  </a:solidFill>
                  <a:latin typeface="Calibri"/>
                  <a:ea typeface="Calibri"/>
                  <a:cs typeface="Calibri"/>
                  <a:sym typeface="Calibri"/>
                </a:rPr>
                <a:t>Dışla</a:t>
              </a:r>
              <a:r>
                <a:rPr lang="tr-TR" sz="1600" b="1" i="0" u="none" strike="noStrike" cap="none" dirty="0" err="1">
                  <a:solidFill>
                    <a:srgbClr val="000000"/>
                  </a:solidFill>
                  <a:latin typeface="Calibri"/>
                  <a:ea typeface="Calibri"/>
                  <a:cs typeface="Calibri"/>
                  <a:sym typeface="Calibri"/>
                </a:rPr>
                <a:t>yıcı</a:t>
              </a:r>
              <a:r>
                <a:rPr lang="tr-TR" sz="1600" b="1" i="0" u="none" strike="noStrike" cap="none" dirty="0">
                  <a:solidFill>
                    <a:srgbClr val="000000"/>
                  </a:solidFill>
                  <a:latin typeface="Calibri"/>
                  <a:ea typeface="Calibri"/>
                  <a:cs typeface="Calibri"/>
                  <a:sym typeface="Calibri"/>
                </a:rPr>
                <a:t> </a:t>
              </a:r>
              <a:r>
                <a:rPr lang="de-DE" sz="1600" b="1" i="0" u="none" strike="noStrike" cap="none" dirty="0">
                  <a:solidFill>
                    <a:srgbClr val="000000"/>
                  </a:solidFill>
                  <a:latin typeface="Calibri"/>
                  <a:ea typeface="Calibri"/>
                  <a:cs typeface="Calibri"/>
                  <a:sym typeface="Calibri"/>
                </a:rPr>
                <a:t> </a:t>
              </a:r>
              <a:r>
                <a:rPr lang="de-DE" sz="1600" b="1" i="0" u="none" strike="noStrike" cap="none" dirty="0" err="1">
                  <a:solidFill>
                    <a:srgbClr val="000000"/>
                  </a:solidFill>
                  <a:latin typeface="Calibri"/>
                  <a:ea typeface="Calibri"/>
                  <a:cs typeface="Calibri"/>
                  <a:sym typeface="Calibri"/>
                </a:rPr>
                <a:t>Kriterler</a:t>
              </a:r>
              <a:endParaRPr lang="tr-TR" sz="1600" b="1" i="0" u="none" strike="noStrike" cap="none" dirty="0">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1600"/>
                <a:buFont typeface="Arial"/>
                <a:buNone/>
              </a:pPr>
              <a:br>
                <a:rPr lang="de-DE" sz="1600" b="0" i="0" u="none" strike="noStrike" cap="none" dirty="0">
                  <a:solidFill>
                    <a:srgbClr val="000000"/>
                  </a:solidFill>
                  <a:latin typeface="Calibri"/>
                  <a:ea typeface="Calibri"/>
                  <a:cs typeface="Calibri"/>
                  <a:sym typeface="Calibri"/>
                </a:rPr>
              </a:br>
              <a:r>
                <a:rPr lang="de-DE" sz="1600" b="0" i="0" u="none" strike="noStrike" cap="none" dirty="0">
                  <a:solidFill>
                    <a:srgbClr val="000000"/>
                  </a:solidFill>
                  <a:latin typeface="Calibri"/>
                  <a:ea typeface="Calibri"/>
                  <a:cs typeface="Calibri"/>
                  <a:sym typeface="Calibri"/>
                </a:rPr>
                <a:t>Zeka </a:t>
              </a:r>
              <a:r>
                <a:rPr lang="de-DE" sz="1600" b="0" i="0" u="none" strike="noStrike" cap="none" dirty="0" err="1">
                  <a:solidFill>
                    <a:srgbClr val="000000"/>
                  </a:solidFill>
                  <a:latin typeface="Calibri"/>
                  <a:ea typeface="Calibri"/>
                  <a:cs typeface="Calibri"/>
                  <a:sym typeface="Calibri"/>
                </a:rPr>
                <a:t>geriliği</a:t>
              </a:r>
              <a:br>
                <a:rPr lang="de-DE" sz="1600" b="0" i="0" u="none" strike="noStrike" cap="none" dirty="0">
                  <a:solidFill>
                    <a:srgbClr val="000000"/>
                  </a:solidFill>
                  <a:latin typeface="Calibri"/>
                  <a:ea typeface="Calibri"/>
                  <a:cs typeface="Calibri"/>
                  <a:sym typeface="Calibri"/>
                </a:rPr>
              </a:br>
              <a:r>
                <a:rPr lang="de-DE" sz="1600" b="0" i="0" u="none" strike="noStrike" cap="none" dirty="0">
                  <a:solidFill>
                    <a:srgbClr val="000000"/>
                  </a:solidFill>
                  <a:latin typeface="Calibri"/>
                  <a:ea typeface="Calibri"/>
                  <a:cs typeface="Calibri"/>
                  <a:sym typeface="Calibri"/>
                </a:rPr>
                <a:t>Duygu </a:t>
              </a:r>
              <a:r>
                <a:rPr lang="de-DE" sz="1600" b="0" i="0" u="none" strike="noStrike" cap="none" dirty="0" err="1">
                  <a:solidFill>
                    <a:srgbClr val="000000"/>
                  </a:solidFill>
                  <a:latin typeface="Calibri"/>
                  <a:ea typeface="Calibri"/>
                  <a:cs typeface="Calibri"/>
                  <a:sym typeface="Calibri"/>
                </a:rPr>
                <a:t>bozukluğu</a:t>
              </a:r>
              <a:br>
                <a:rPr lang="de-DE" sz="1600" b="0" i="0" u="none" strike="noStrike" cap="none" dirty="0">
                  <a:solidFill>
                    <a:srgbClr val="000000"/>
                  </a:solidFill>
                  <a:latin typeface="Calibri"/>
                  <a:ea typeface="Calibri"/>
                  <a:cs typeface="Calibri"/>
                  <a:sym typeface="Calibri"/>
                </a:rPr>
              </a:br>
              <a:r>
                <a:rPr lang="de-DE" sz="1600" b="0" i="0" u="none" strike="noStrike" cap="none" dirty="0" err="1">
                  <a:solidFill>
                    <a:srgbClr val="000000"/>
                  </a:solidFill>
                  <a:latin typeface="Calibri"/>
                  <a:ea typeface="Calibri"/>
                  <a:cs typeface="Calibri"/>
                  <a:sym typeface="Calibri"/>
                </a:rPr>
                <a:t>Duygusal</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rahatsızlık</a:t>
              </a:r>
              <a:br>
                <a:rPr lang="de-DE" sz="1600" b="0" i="0" u="none" strike="noStrike" cap="none" dirty="0">
                  <a:solidFill>
                    <a:srgbClr val="000000"/>
                  </a:solidFill>
                  <a:latin typeface="Calibri"/>
                  <a:ea typeface="Calibri"/>
                  <a:cs typeface="Calibri"/>
                  <a:sym typeface="Calibri"/>
                </a:rPr>
              </a:br>
              <a:r>
                <a:rPr lang="de-DE" sz="1600" b="0" i="0" u="none" strike="noStrike" cap="none" dirty="0" err="1">
                  <a:solidFill>
                    <a:srgbClr val="000000"/>
                  </a:solidFill>
                  <a:latin typeface="Calibri"/>
                  <a:ea typeface="Calibri"/>
                  <a:cs typeface="Calibri"/>
                  <a:sym typeface="Calibri"/>
                </a:rPr>
                <a:t>Sosyo-Kültürel</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farklılıklar</a:t>
              </a:r>
              <a:br>
                <a:rPr lang="de-DE" sz="1600" b="0" i="0" u="none" strike="noStrike" cap="none" dirty="0">
                  <a:solidFill>
                    <a:srgbClr val="000000"/>
                  </a:solidFill>
                  <a:latin typeface="Calibri"/>
                  <a:ea typeface="Calibri"/>
                  <a:cs typeface="Calibri"/>
                  <a:sym typeface="Calibri"/>
                </a:rPr>
              </a:br>
              <a:r>
                <a:rPr lang="de-DE" sz="1600" b="0" i="0" u="none" strike="noStrike" cap="none" dirty="0" err="1">
                  <a:solidFill>
                    <a:srgbClr val="000000"/>
                  </a:solidFill>
                  <a:latin typeface="Calibri"/>
                  <a:ea typeface="Calibri"/>
                  <a:cs typeface="Calibri"/>
                  <a:sym typeface="Calibri"/>
                </a:rPr>
                <a:t>Yetersiz</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eğitim</a:t>
              </a:r>
              <a:endParaRPr sz="1600" b="0" i="0" u="none" strike="noStrike" cap="none" dirty="0">
                <a:solidFill>
                  <a:srgbClr val="000000"/>
                </a:solidFill>
                <a:latin typeface="Calibri"/>
                <a:ea typeface="Calibri"/>
                <a:cs typeface="Calibri"/>
                <a:sym typeface="Calibri"/>
              </a:endParaRPr>
            </a:p>
          </p:txBody>
        </p:sp>
        <p:sp>
          <p:nvSpPr>
            <p:cNvPr id="172" name="Google Shape;172;p28"/>
            <p:cNvSpPr/>
            <p:nvPr/>
          </p:nvSpPr>
          <p:spPr>
            <a:xfrm>
              <a:off x="31552" y="0"/>
              <a:ext cx="1241741" cy="1241741"/>
            </a:xfrm>
            <a:prstGeom prst="plus">
              <a:avLst>
                <a:gd name="adj" fmla="val 32810"/>
              </a:avLst>
            </a:prstGeom>
            <a:solidFill>
              <a:srgbClr val="00B05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8"/>
            <p:cNvSpPr/>
            <p:nvPr/>
          </p:nvSpPr>
          <p:spPr>
            <a:xfrm>
              <a:off x="6135662" y="542964"/>
              <a:ext cx="1168697" cy="400502"/>
            </a:xfrm>
            <a:prstGeom prst="rect">
              <a:avLst/>
            </a:prstGeom>
            <a:solidFill>
              <a:srgbClr val="FF000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4" name="Google Shape;174;p28"/>
            <p:cNvCxnSpPr/>
            <p:nvPr/>
          </p:nvCxnSpPr>
          <p:spPr>
            <a:xfrm>
              <a:off x="3834788" y="1143718"/>
              <a:ext cx="730" cy="2683365"/>
            </a:xfrm>
            <a:prstGeom prst="straightConnector1">
              <a:avLst/>
            </a:prstGeom>
            <a:noFill/>
            <a:ln w="25400" cap="flat" cmpd="sng">
              <a:solidFill>
                <a:srgbClr val="822608"/>
              </a:solidFill>
              <a:prstDash val="solid"/>
              <a:round/>
              <a:headEnd type="none" w="sm" len="sm"/>
              <a:tailEnd type="none" w="sm" len="sm"/>
            </a:ln>
          </p:spPr>
        </p:cxn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de-DE" sz="2000" b="1">
                <a:solidFill>
                  <a:schemeClr val="lt1"/>
                </a:solidFill>
              </a:rPr>
              <a:t>Modül 2: Diskalkulik Bireylerin Normal Eğitim Ortamlarında Tanı Süreçleri </a:t>
            </a:r>
            <a:br>
              <a:rPr lang="de-DE" sz="2000" b="1">
                <a:solidFill>
                  <a:schemeClr val="lt1"/>
                </a:solidFill>
              </a:rPr>
            </a:br>
            <a:r>
              <a:rPr lang="de-DE" sz="2000" b="1">
                <a:solidFill>
                  <a:schemeClr val="lt1"/>
                </a:solidFill>
              </a:rPr>
              <a:t>2</a:t>
            </a:r>
            <a:r>
              <a:rPr lang="de-DE" sz="2000">
                <a:solidFill>
                  <a:schemeClr val="lt1"/>
                </a:solidFill>
              </a:rPr>
              <a:t>. Diskalkulinin tanımlanmasında dört önemli unsur vardır</a:t>
            </a:r>
            <a:endParaRPr sz="2000" b="1">
              <a:solidFill>
                <a:schemeClr val="lt1"/>
              </a:solidFill>
            </a:endParaRPr>
          </a:p>
        </p:txBody>
      </p:sp>
      <p:grpSp>
        <p:nvGrpSpPr>
          <p:cNvPr id="180" name="Google Shape;180;p29"/>
          <p:cNvGrpSpPr/>
          <p:nvPr/>
        </p:nvGrpSpPr>
        <p:grpSpPr>
          <a:xfrm>
            <a:off x="3378039" y="925912"/>
            <a:ext cx="5290689" cy="5290689"/>
            <a:chOff x="2539839" y="0"/>
            <a:chExt cx="5290689" cy="5290689"/>
          </a:xfrm>
        </p:grpSpPr>
        <p:sp>
          <p:nvSpPr>
            <p:cNvPr id="181" name="Google Shape;181;p29"/>
            <p:cNvSpPr/>
            <p:nvPr/>
          </p:nvSpPr>
          <p:spPr>
            <a:xfrm>
              <a:off x="2539839" y="0"/>
              <a:ext cx="5290689" cy="5290689"/>
            </a:xfrm>
            <a:prstGeom prst="diamond">
              <a:avLst/>
            </a:prstGeom>
            <a:gradFill>
              <a:gsLst>
                <a:gs pos="0">
                  <a:srgbClr val="E3C9C6"/>
                </a:gs>
                <a:gs pos="100000">
                  <a:srgbClr val="FCDDD9"/>
                </a:gs>
              </a:gsLst>
              <a:lin ang="162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9"/>
            <p:cNvSpPr/>
            <p:nvPr/>
          </p:nvSpPr>
          <p:spPr>
            <a:xfrm>
              <a:off x="3042454" y="502615"/>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9"/>
            <p:cNvSpPr txBox="1"/>
            <p:nvPr/>
          </p:nvSpPr>
          <p:spPr>
            <a:xfrm>
              <a:off x="3143179" y="603340"/>
              <a:ext cx="1861918" cy="186191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de-DE" sz="1400" b="0" i="0" u="none" strike="noStrike" cap="none">
                  <a:solidFill>
                    <a:schemeClr val="dk1"/>
                  </a:solidFill>
                  <a:latin typeface="Calibri"/>
                  <a:ea typeface="Calibri"/>
                  <a:cs typeface="Calibri"/>
                  <a:sym typeface="Calibri"/>
                </a:rPr>
                <a:t>Sayıları anlamada veya temel aritmetik işlemleri gerçekleştirmede kişinin kronolojik yaşı, eğitim olanakları veya entelektüel yetenekleriyle tutarlı olmayan zorluklar vardır.</a:t>
              </a:r>
              <a:endParaRPr sz="1400" b="0" i="0" u="none" strike="noStrike" cap="none">
                <a:solidFill>
                  <a:schemeClr val="dk1"/>
                </a:solidFill>
                <a:latin typeface="Calibri"/>
                <a:ea typeface="Calibri"/>
                <a:cs typeface="Calibri"/>
                <a:sym typeface="Calibri"/>
              </a:endParaRPr>
            </a:p>
          </p:txBody>
        </p:sp>
        <p:sp>
          <p:nvSpPr>
            <p:cNvPr id="184" name="Google Shape;184;p29"/>
            <p:cNvSpPr/>
            <p:nvPr/>
          </p:nvSpPr>
          <p:spPr>
            <a:xfrm>
              <a:off x="5264544" y="502615"/>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9"/>
            <p:cNvSpPr txBox="1"/>
            <p:nvPr/>
          </p:nvSpPr>
          <p:spPr>
            <a:xfrm>
              <a:off x="5365269" y="603340"/>
              <a:ext cx="1861918" cy="186191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de-DE" sz="1400" b="0" i="0" u="none" strike="noStrike" cap="none">
                  <a:solidFill>
                    <a:schemeClr val="dk1"/>
                  </a:solidFill>
                  <a:latin typeface="Arial"/>
                  <a:ea typeface="Arial"/>
                  <a:cs typeface="Arial"/>
                  <a:sym typeface="Arial"/>
                </a:rPr>
                <a:t>Zorluk derecesi, bu becerilerin standartlaştırılmış ölçümleriyle değerlendirildiğinde veya akademik performansa göre kalıcı olduğunda önemlidir.</a:t>
              </a:r>
              <a:endParaRPr sz="1400" b="0" i="0" u="none" strike="noStrike" cap="none">
                <a:solidFill>
                  <a:schemeClr val="dk1"/>
                </a:solidFill>
                <a:latin typeface="Arial"/>
                <a:ea typeface="Arial"/>
                <a:cs typeface="Arial"/>
                <a:sym typeface="Arial"/>
              </a:endParaRPr>
            </a:p>
          </p:txBody>
        </p:sp>
        <p:sp>
          <p:nvSpPr>
            <p:cNvPr id="186" name="Google Shape;186;p29"/>
            <p:cNvSpPr/>
            <p:nvPr/>
          </p:nvSpPr>
          <p:spPr>
            <a:xfrm>
              <a:off x="3042454" y="2724704"/>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9"/>
            <p:cNvSpPr txBox="1"/>
            <p:nvPr/>
          </p:nvSpPr>
          <p:spPr>
            <a:xfrm>
              <a:off x="3143179" y="2825429"/>
              <a:ext cx="1861918" cy="186191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de-DE" sz="1400" b="0" i="0" u="none" strike="noStrike" cap="none">
                  <a:solidFill>
                    <a:schemeClr val="dk1"/>
                  </a:solidFill>
                  <a:latin typeface="Calibri"/>
                  <a:ea typeface="Calibri"/>
                  <a:cs typeface="Calibri"/>
                  <a:sym typeface="Calibri"/>
                </a:rPr>
                <a:t>Matematik becerileri gerektiren akademik başarıların ve günlük yaşam aktivitelerinin önünde önemli engeller bulunmaktadır.</a:t>
              </a:r>
              <a:endParaRPr sz="1400" b="0" i="0" u="none" strike="noStrike" cap="none">
                <a:solidFill>
                  <a:schemeClr val="dk1"/>
                </a:solidFill>
                <a:latin typeface="Calibri"/>
                <a:ea typeface="Calibri"/>
                <a:cs typeface="Calibri"/>
                <a:sym typeface="Calibri"/>
              </a:endParaRPr>
            </a:p>
          </p:txBody>
        </p:sp>
        <p:sp>
          <p:nvSpPr>
            <p:cNvPr id="188" name="Google Shape;188;p29"/>
            <p:cNvSpPr/>
            <p:nvPr/>
          </p:nvSpPr>
          <p:spPr>
            <a:xfrm>
              <a:off x="5264544" y="2724704"/>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9"/>
            <p:cNvSpPr txBox="1"/>
            <p:nvPr/>
          </p:nvSpPr>
          <p:spPr>
            <a:xfrm>
              <a:off x="5365269" y="2825429"/>
              <a:ext cx="1861918" cy="1861918"/>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de-DE" sz="1600" b="0" i="0" u="none" strike="noStrike" cap="none">
                  <a:solidFill>
                    <a:schemeClr val="dk1"/>
                  </a:solidFill>
                  <a:latin typeface="Calibri"/>
                  <a:ea typeface="Calibri"/>
                  <a:cs typeface="Calibri"/>
                  <a:sym typeface="Calibri"/>
                </a:rPr>
                <a:t>Aritmetik güçlükler erken yaşlarda ortaya çıkar ve görme, işitme </a:t>
              </a:r>
              <a:r>
                <a:rPr lang="de-DE" sz="1400" b="0" i="0" u="none" strike="noStrike" cap="none">
                  <a:solidFill>
                    <a:schemeClr val="dk1"/>
                  </a:solidFill>
                  <a:latin typeface="Calibri"/>
                  <a:ea typeface="Calibri"/>
                  <a:cs typeface="Calibri"/>
                  <a:sym typeface="Calibri"/>
                </a:rPr>
                <a:t>veya </a:t>
              </a:r>
              <a:r>
                <a:rPr lang="de-DE" sz="1600" b="0" i="0" u="none" strike="noStrike" cap="none">
                  <a:solidFill>
                    <a:schemeClr val="dk1"/>
                  </a:solidFill>
                  <a:latin typeface="Calibri"/>
                  <a:ea typeface="Calibri"/>
                  <a:cs typeface="Calibri"/>
                  <a:sym typeface="Calibri"/>
                </a:rPr>
                <a:t>nörolojik nedenlerden ya da okul eksikliğinden kaynaklanmaz.</a:t>
              </a:r>
              <a:endParaRPr sz="16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0"/>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de-DE" sz="2000" b="1">
                <a:solidFill>
                  <a:schemeClr val="lt1"/>
                </a:solidFill>
              </a:rPr>
              <a:t>Modül 2: Diskalkulik Bireylerin Normal Eğitim Ortamlarında Tanı Süreçleri </a:t>
            </a:r>
            <a:br>
              <a:rPr lang="de-DE" sz="2000" b="1">
                <a:solidFill>
                  <a:schemeClr val="lt1"/>
                </a:solidFill>
              </a:rPr>
            </a:br>
            <a:r>
              <a:rPr lang="de-DE" sz="2000" b="1">
                <a:solidFill>
                  <a:schemeClr val="lt1"/>
                </a:solidFill>
              </a:rPr>
              <a:t>2</a:t>
            </a:r>
            <a:r>
              <a:rPr lang="de-DE" sz="2000">
                <a:solidFill>
                  <a:schemeClr val="lt1"/>
                </a:solidFill>
              </a:rPr>
              <a:t>. Diskalkuli tanısında kullanılan yöntemler</a:t>
            </a:r>
            <a:endParaRPr sz="2000" b="1">
              <a:solidFill>
                <a:schemeClr val="lt1"/>
              </a:solidFill>
            </a:endParaRPr>
          </a:p>
        </p:txBody>
      </p:sp>
      <p:sp>
        <p:nvSpPr>
          <p:cNvPr id="195" name="Google Shape;195;p30"/>
          <p:cNvSpPr txBox="1">
            <a:spLocks noGrp="1"/>
          </p:cNvSpPr>
          <p:nvPr>
            <p:ph type="body" idx="1"/>
          </p:nvPr>
        </p:nvSpPr>
        <p:spPr>
          <a:xfrm>
            <a:off x="191344" y="925912"/>
            <a:ext cx="11162456" cy="5025227"/>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de-DE" sz="1600"/>
              <a:t>Teşhis aşamasında yaygın olarak kullanılan yöntemler şunlardır:</a:t>
            </a:r>
            <a:endParaRPr sz="1600"/>
          </a:p>
        </p:txBody>
      </p:sp>
      <p:grpSp>
        <p:nvGrpSpPr>
          <p:cNvPr id="196" name="Google Shape;196;p30"/>
          <p:cNvGrpSpPr/>
          <p:nvPr/>
        </p:nvGrpSpPr>
        <p:grpSpPr>
          <a:xfrm>
            <a:off x="335359" y="1412776"/>
            <a:ext cx="11162457" cy="4752527"/>
            <a:chOff x="4816" y="15720"/>
            <a:chExt cx="10267471" cy="3711505"/>
          </a:xfrm>
        </p:grpSpPr>
        <p:sp>
          <p:nvSpPr>
            <p:cNvPr id="197" name="Google Shape;197;p30"/>
            <p:cNvSpPr/>
            <p:nvPr/>
          </p:nvSpPr>
          <p:spPr>
            <a:xfrm>
              <a:off x="4817"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30"/>
            <p:cNvSpPr txBox="1"/>
            <p:nvPr/>
          </p:nvSpPr>
          <p:spPr>
            <a:xfrm>
              <a:off x="4816" y="187164"/>
              <a:ext cx="1972732" cy="35704"/>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b="0" i="0" u="none" strike="noStrike" cap="none" dirty="0">
                  <a:solidFill>
                    <a:srgbClr val="000000"/>
                  </a:solidFill>
                  <a:latin typeface="Arial"/>
                  <a:ea typeface="Arial"/>
                  <a:cs typeface="Arial"/>
                  <a:sym typeface="Arial"/>
                </a:rPr>
                <a:t> </a:t>
              </a:r>
              <a:r>
                <a:rPr lang="de-DE" b="0" i="0" u="none" strike="noStrike" cap="none" dirty="0" err="1">
                  <a:solidFill>
                    <a:srgbClr val="000000"/>
                  </a:solidFill>
                  <a:latin typeface="Arial"/>
                  <a:ea typeface="Arial"/>
                  <a:cs typeface="Arial"/>
                  <a:sym typeface="Arial"/>
                </a:rPr>
                <a:t>Doğrudan</a:t>
              </a:r>
              <a:r>
                <a:rPr lang="de-DE" b="0" i="0" u="none" strike="noStrike" cap="none" dirty="0">
                  <a:solidFill>
                    <a:srgbClr val="000000"/>
                  </a:solidFill>
                  <a:latin typeface="Arial"/>
                  <a:ea typeface="Arial"/>
                  <a:cs typeface="Arial"/>
                  <a:sym typeface="Arial"/>
                </a:rPr>
                <a:t> </a:t>
              </a:r>
              <a:r>
                <a:rPr lang="de-DE" b="0" i="0" u="none" strike="noStrike" cap="none" dirty="0" err="1">
                  <a:solidFill>
                    <a:srgbClr val="000000"/>
                  </a:solidFill>
                  <a:latin typeface="Arial"/>
                  <a:ea typeface="Arial"/>
                  <a:cs typeface="Arial"/>
                  <a:sym typeface="Arial"/>
                </a:rPr>
                <a:t>gözlem</a:t>
              </a:r>
              <a:r>
                <a:rPr lang="de-DE" b="0" i="0" u="none" strike="noStrike" cap="none" dirty="0">
                  <a:solidFill>
                    <a:srgbClr val="000000"/>
                  </a:solidFill>
                  <a:latin typeface="Arial"/>
                  <a:ea typeface="Arial"/>
                  <a:cs typeface="Arial"/>
                  <a:sym typeface="Arial"/>
                </a:rPr>
                <a:t> </a:t>
              </a:r>
              <a:r>
                <a:rPr lang="de-DE" b="0" i="0" u="none" strike="noStrike" cap="none" dirty="0" err="1">
                  <a:solidFill>
                    <a:srgbClr val="000000"/>
                  </a:solidFill>
                  <a:latin typeface="Arial"/>
                  <a:ea typeface="Arial"/>
                  <a:cs typeface="Arial"/>
                  <a:sym typeface="Arial"/>
                </a:rPr>
                <a:t>yoluyla</a:t>
              </a:r>
              <a:r>
                <a:rPr lang="de-DE" b="0" i="0" u="none" strike="noStrike" cap="none" dirty="0">
                  <a:solidFill>
                    <a:srgbClr val="000000"/>
                  </a:solidFill>
                  <a:latin typeface="Arial"/>
                  <a:ea typeface="Arial"/>
                  <a:cs typeface="Arial"/>
                  <a:sym typeface="Arial"/>
                </a:rPr>
                <a:t> </a:t>
              </a:r>
              <a:r>
                <a:rPr lang="de-DE" b="0" i="0" u="none" strike="noStrike" cap="none" dirty="0" err="1">
                  <a:solidFill>
                    <a:srgbClr val="000000"/>
                  </a:solidFill>
                  <a:latin typeface="Arial"/>
                  <a:ea typeface="Arial"/>
                  <a:cs typeface="Arial"/>
                  <a:sym typeface="Arial"/>
                </a:rPr>
                <a:t>teşhis</a:t>
              </a:r>
              <a:r>
                <a:rPr lang="de-DE" b="0" i="0" u="none" strike="noStrike" cap="none" dirty="0">
                  <a:solidFill>
                    <a:srgbClr val="000000"/>
                  </a:solidFill>
                  <a:latin typeface="Arial"/>
                  <a:ea typeface="Arial"/>
                  <a:cs typeface="Arial"/>
                  <a:sym typeface="Arial"/>
                </a:rPr>
                <a:t> </a:t>
              </a:r>
              <a:r>
                <a:rPr lang="de-DE" b="0" i="0" u="none" strike="noStrike" cap="none" dirty="0" err="1">
                  <a:solidFill>
                    <a:srgbClr val="000000"/>
                  </a:solidFill>
                  <a:latin typeface="Arial"/>
                  <a:ea typeface="Arial"/>
                  <a:cs typeface="Arial"/>
                  <a:sym typeface="Arial"/>
                </a:rPr>
                <a:t>yöntemleri</a:t>
              </a:r>
              <a:endParaRPr b="0" i="0" u="none" strike="noStrike" cap="none" dirty="0">
                <a:solidFill>
                  <a:srgbClr val="000000"/>
                </a:solidFill>
                <a:latin typeface="Arial"/>
                <a:ea typeface="Arial"/>
                <a:cs typeface="Arial"/>
                <a:sym typeface="Arial"/>
              </a:endParaRPr>
            </a:p>
          </p:txBody>
        </p:sp>
        <p:sp>
          <p:nvSpPr>
            <p:cNvPr id="199" name="Google Shape;199;p30"/>
            <p:cNvSpPr/>
            <p:nvPr/>
          </p:nvSpPr>
          <p:spPr>
            <a:xfrm>
              <a:off x="4817"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30"/>
            <p:cNvSpPr txBox="1"/>
            <p:nvPr/>
          </p:nvSpPr>
          <p:spPr>
            <a:xfrm>
              <a:off x="4817"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b="0" i="0" u="none" strike="noStrike" cap="none">
                  <a:solidFill>
                    <a:schemeClr val="dk1"/>
                  </a:solidFill>
                  <a:latin typeface="Calibri"/>
                  <a:ea typeface="Calibri"/>
                  <a:cs typeface="Calibri"/>
                  <a:sym typeface="Calibri"/>
                </a:rPr>
                <a:t>Bu yöntemde bireyler gözlemlenir ve matematik öğrenme güçlüğü belirtilerine göre hazırlanmış kontrol listeleri kullanılarak bireyin diskalkuli olup olmadığı belirlenir.</a:t>
              </a:r>
              <a:endParaRPr b="0" i="0" u="none" strike="noStrike" cap="none">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300"/>
                <a:buFont typeface="Calibri"/>
                <a:buChar char="•"/>
              </a:pPr>
              <a:r>
                <a:rPr lang="de-DE" b="0" i="0" u="none" strike="noStrike" cap="none">
                  <a:solidFill>
                    <a:schemeClr val="dk1"/>
                  </a:solidFill>
                  <a:latin typeface="Calibri"/>
                  <a:ea typeface="Calibri"/>
                  <a:cs typeface="Calibri"/>
                  <a:sym typeface="Calibri"/>
                </a:rPr>
                <a:t>Bu yöntemin yetersiz olduğu söylenebilir çünkü benzer özellikler ve belirtiler belirli yaşlarda veya dönemlerde diskalkulisi olmayan çocuklarda da görülebilir ve çocuğun matematikteki düşük performansının nedeni hakkında yeterli veri sağlamaz.</a:t>
              </a:r>
              <a:endParaRPr b="0" i="0" u="none" strike="noStrike" cap="none">
                <a:solidFill>
                  <a:srgbClr val="000000"/>
                </a:solidFill>
                <a:latin typeface="Arial"/>
                <a:ea typeface="Arial"/>
                <a:cs typeface="Arial"/>
                <a:sym typeface="Arial"/>
              </a:endParaRPr>
            </a:p>
          </p:txBody>
        </p:sp>
        <p:sp>
          <p:nvSpPr>
            <p:cNvPr id="201" name="Google Shape;201;p30"/>
            <p:cNvSpPr/>
            <p:nvPr/>
          </p:nvSpPr>
          <p:spPr>
            <a:xfrm>
              <a:off x="21100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30"/>
            <p:cNvSpPr txBox="1"/>
            <p:nvPr/>
          </p:nvSpPr>
          <p:spPr>
            <a:xfrm>
              <a:off x="21100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400" b="0" i="0" u="none" strike="noStrike" cap="none">
                  <a:solidFill>
                    <a:srgbClr val="000000"/>
                  </a:solidFill>
                  <a:latin typeface="Arial"/>
                  <a:ea typeface="Arial"/>
                  <a:cs typeface="Arial"/>
                  <a:sym typeface="Arial"/>
                </a:rPr>
                <a:t>Tutarsızlık yöntemi</a:t>
              </a:r>
              <a:endParaRPr sz="1400" b="0" i="0" u="none" strike="noStrike" cap="none">
                <a:solidFill>
                  <a:srgbClr val="000000"/>
                </a:solidFill>
                <a:latin typeface="Arial"/>
                <a:ea typeface="Arial"/>
                <a:cs typeface="Arial"/>
                <a:sym typeface="Arial"/>
              </a:endParaRPr>
            </a:p>
          </p:txBody>
        </p:sp>
        <p:sp>
          <p:nvSpPr>
            <p:cNvPr id="203" name="Google Shape;203;p30"/>
            <p:cNvSpPr/>
            <p:nvPr/>
          </p:nvSpPr>
          <p:spPr>
            <a:xfrm>
              <a:off x="2110018"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30"/>
            <p:cNvSpPr txBox="1"/>
            <p:nvPr/>
          </p:nvSpPr>
          <p:spPr>
            <a:xfrm>
              <a:off x="21100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a:solidFill>
                    <a:schemeClr val="dk1"/>
                  </a:solidFill>
                  <a:latin typeface="Calibri"/>
                  <a:ea typeface="Calibri"/>
                  <a:cs typeface="Calibri"/>
                  <a:sym typeface="Calibri"/>
                </a:rPr>
                <a:t>Bir çocuğun zekası ile performansı arasındaki uyumsuzluğu belirleyerek matematik öğrenme güçlüğü teşhisi koymak genel kabul gören yöntemlerden biridir.</a:t>
              </a:r>
              <a:endParaRP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a:solidFill>
                    <a:schemeClr val="dk1"/>
                  </a:solidFill>
                  <a:latin typeface="Calibri"/>
                  <a:ea typeface="Calibri"/>
                  <a:cs typeface="Calibri"/>
                  <a:sym typeface="Calibri"/>
                </a:rPr>
                <a:t>Bu yönteme getirilen eleştiriler arasında, güvenilirlik ve geçerlilik sorunlarına yol açabileceği, düşük başarılı çocuklar ile matematik öğrenme güçlüğü olanları ayırt edemediği ve zeka-başarı tutarsızlığı göstermeyen bazı diskalkulik öğrencilerin olduğu yer almaktadır.</a:t>
              </a:r>
              <a:endParaRPr sz="1300" b="0" i="0" u="none" strike="noStrike" cap="none">
                <a:solidFill>
                  <a:schemeClr val="dk1"/>
                </a:solidFill>
                <a:latin typeface="Calibri"/>
                <a:ea typeface="Calibri"/>
                <a:cs typeface="Calibri"/>
                <a:sym typeface="Calibri"/>
              </a:endParaRPr>
            </a:p>
          </p:txBody>
        </p:sp>
        <p:sp>
          <p:nvSpPr>
            <p:cNvPr id="205" name="Google Shape;205;p30"/>
            <p:cNvSpPr/>
            <p:nvPr/>
          </p:nvSpPr>
          <p:spPr>
            <a:xfrm>
              <a:off x="42152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30"/>
            <p:cNvSpPr txBox="1"/>
            <p:nvPr/>
          </p:nvSpPr>
          <p:spPr>
            <a:xfrm>
              <a:off x="42152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400" b="0" i="0" u="none" strike="noStrike" cap="none">
                  <a:solidFill>
                    <a:srgbClr val="000000"/>
                  </a:solidFill>
                  <a:latin typeface="Arial"/>
                  <a:ea typeface="Arial"/>
                  <a:cs typeface="Arial"/>
                  <a:sym typeface="Arial"/>
                </a:rPr>
                <a:t>Müdahaleye yanıt verme yöntemi</a:t>
              </a:r>
              <a:endParaRPr sz="1400" b="0" i="0" u="none" strike="noStrike" cap="none">
                <a:solidFill>
                  <a:srgbClr val="000000"/>
                </a:solidFill>
                <a:latin typeface="Arial"/>
                <a:ea typeface="Arial"/>
                <a:cs typeface="Arial"/>
                <a:sym typeface="Arial"/>
              </a:endParaRPr>
            </a:p>
          </p:txBody>
        </p:sp>
        <p:sp>
          <p:nvSpPr>
            <p:cNvPr id="207" name="Google Shape;207;p30"/>
            <p:cNvSpPr/>
            <p:nvPr/>
          </p:nvSpPr>
          <p:spPr>
            <a:xfrm>
              <a:off x="4215218"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30"/>
            <p:cNvSpPr txBox="1"/>
            <p:nvPr/>
          </p:nvSpPr>
          <p:spPr>
            <a:xfrm>
              <a:off x="42152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a:solidFill>
                    <a:schemeClr val="dk1"/>
                  </a:solidFill>
                  <a:latin typeface="Calibri"/>
                  <a:ea typeface="Calibri"/>
                  <a:cs typeface="Calibri"/>
                  <a:sym typeface="Calibri"/>
                </a:rPr>
                <a:t>Müdahaleye yanıt, akademik başarısızlık ve öğrenme güçlüğü riski taşıyan öğrenciler için bir erken tespit ve destek sistemidir. Bu yöntem, bir öğrencinin akranlarına kıyasla düşük akademik performans göstermesine ve dikkatle planlanmış öğretimle yetersiz performans göstermesine dayanır.</a:t>
              </a:r>
              <a:endParaRPr sz="1300" b="0" i="0" u="none" strike="noStrike" cap="none">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a:solidFill>
                    <a:schemeClr val="dk1"/>
                  </a:solidFill>
                  <a:latin typeface="Calibri"/>
                  <a:ea typeface="Calibri"/>
                  <a:cs typeface="Calibri"/>
                  <a:sym typeface="Calibri"/>
                </a:rPr>
                <a:t>Bununla birlikte, matematik öğrenme güçlüklerini tespit etmek için tutarsızlık/tutarlılık yöntemi kullanılmalıdır. Araştırmacılar bu yöntemin tutarsızlık/tutarlılık yöntemiyle birlikte kullanılmasını önermektedir.</a:t>
              </a:r>
              <a:endParaRPr sz="1400" b="0" i="0" u="none" strike="noStrike" cap="none">
                <a:solidFill>
                  <a:srgbClr val="000000"/>
                </a:solidFill>
                <a:latin typeface="Arial"/>
                <a:ea typeface="Arial"/>
                <a:cs typeface="Arial"/>
                <a:sym typeface="Arial"/>
              </a:endParaRPr>
            </a:p>
          </p:txBody>
        </p:sp>
        <p:sp>
          <p:nvSpPr>
            <p:cNvPr id="209" name="Google Shape;209;p30"/>
            <p:cNvSpPr/>
            <p:nvPr/>
          </p:nvSpPr>
          <p:spPr>
            <a:xfrm>
              <a:off x="6320419"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30"/>
            <p:cNvSpPr txBox="1"/>
            <p:nvPr/>
          </p:nvSpPr>
          <p:spPr>
            <a:xfrm>
              <a:off x="6320419"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400" b="0" i="0" u="none" strike="noStrike" cap="none">
                  <a:solidFill>
                    <a:srgbClr val="000000"/>
                  </a:solidFill>
                  <a:latin typeface="Arial"/>
                  <a:ea typeface="Arial"/>
                  <a:cs typeface="Arial"/>
                  <a:sym typeface="Arial"/>
                </a:rPr>
                <a:t>Bilgisayar tabanlı teşhis araçları</a:t>
              </a:r>
              <a:endParaRPr sz="1400" b="0" i="0" u="none" strike="noStrike" cap="none">
                <a:solidFill>
                  <a:srgbClr val="000000"/>
                </a:solidFill>
                <a:latin typeface="Arial"/>
                <a:ea typeface="Arial"/>
                <a:cs typeface="Arial"/>
                <a:sym typeface="Arial"/>
              </a:endParaRPr>
            </a:p>
          </p:txBody>
        </p:sp>
        <p:sp>
          <p:nvSpPr>
            <p:cNvPr id="211" name="Google Shape;211;p30"/>
            <p:cNvSpPr/>
            <p:nvPr/>
          </p:nvSpPr>
          <p:spPr>
            <a:xfrm>
              <a:off x="6320419"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30"/>
            <p:cNvSpPr txBox="1"/>
            <p:nvPr/>
          </p:nvSpPr>
          <p:spPr>
            <a:xfrm>
              <a:off x="6320419"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a:solidFill>
                    <a:schemeClr val="dk1"/>
                  </a:solidFill>
                  <a:latin typeface="Calibri"/>
                  <a:ea typeface="Calibri"/>
                  <a:cs typeface="Calibri"/>
                  <a:sym typeface="Calibri"/>
                </a:rPr>
                <a:t>Birçok bilgisayar tabanlı diskalkuli tanı aracı benzer matematiksel ve psikolojik testlerden oluşmaktadır.</a:t>
              </a:r>
              <a:endParaRPr sz="1300" b="0" i="0" u="none" strike="noStrike" cap="none">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a:solidFill>
                    <a:schemeClr val="dk1"/>
                  </a:solidFill>
                  <a:latin typeface="Calibri"/>
                  <a:ea typeface="Calibri"/>
                  <a:cs typeface="Calibri"/>
                  <a:sym typeface="Calibri"/>
                </a:rPr>
                <a:t>Bu testler, stroop ve fark etkilerine dayalı sembolik sayıları karşılaştırma, sanbil yeteneğine dayalı kanonik nokta sayma, sayı doğrusu tahmini, weber kesrine dayalı sembolik olmayan çoklukları karşılaştırma, sembolik sayıları karşılaştırma ve matematiksel dört işlem hesaplamaları gibi görevleri içermektedir. </a:t>
              </a:r>
              <a:endParaRPr sz="1400" b="0" i="0" u="none" strike="noStrike" cap="none">
                <a:solidFill>
                  <a:srgbClr val="000000"/>
                </a:solidFill>
                <a:latin typeface="Arial"/>
                <a:ea typeface="Arial"/>
                <a:cs typeface="Arial"/>
                <a:sym typeface="Arial"/>
              </a:endParaRPr>
            </a:p>
          </p:txBody>
        </p:sp>
        <p:sp>
          <p:nvSpPr>
            <p:cNvPr id="213" name="Google Shape;213;p30"/>
            <p:cNvSpPr/>
            <p:nvPr/>
          </p:nvSpPr>
          <p:spPr>
            <a:xfrm>
              <a:off x="8425620"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30"/>
            <p:cNvSpPr txBox="1"/>
            <p:nvPr/>
          </p:nvSpPr>
          <p:spPr>
            <a:xfrm>
              <a:off x="8425620"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400" b="0" i="0" u="none" strike="noStrike" cap="none">
                  <a:solidFill>
                    <a:srgbClr val="000000"/>
                  </a:solidFill>
                  <a:latin typeface="Arial"/>
                  <a:ea typeface="Arial"/>
                  <a:cs typeface="Arial"/>
                  <a:sym typeface="Arial"/>
                </a:rPr>
                <a:t>Yeni bir yöntem: Çoklu Filtre Yöntemi</a:t>
              </a:r>
              <a:endParaRPr sz="1400" b="0" i="0" u="none" strike="noStrike" cap="none">
                <a:solidFill>
                  <a:srgbClr val="000000"/>
                </a:solidFill>
                <a:latin typeface="Arial"/>
                <a:ea typeface="Arial"/>
                <a:cs typeface="Arial"/>
                <a:sym typeface="Arial"/>
              </a:endParaRPr>
            </a:p>
          </p:txBody>
        </p:sp>
        <p:sp>
          <p:nvSpPr>
            <p:cNvPr id="215" name="Google Shape;215;p30"/>
            <p:cNvSpPr/>
            <p:nvPr/>
          </p:nvSpPr>
          <p:spPr>
            <a:xfrm>
              <a:off x="8425620"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30"/>
            <p:cNvSpPr txBox="1"/>
            <p:nvPr/>
          </p:nvSpPr>
          <p:spPr>
            <a:xfrm>
              <a:off x="8425620"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a:solidFill>
                    <a:schemeClr val="dk1"/>
                  </a:solidFill>
                  <a:latin typeface="Calibri"/>
                  <a:ea typeface="Calibri"/>
                  <a:cs typeface="Calibri"/>
                  <a:sym typeface="Calibri"/>
                </a:rPr>
                <a:t>Çoklu Filtre Modeli, matematik öğrenme güçlüğü olan öğrencileri belirlemek için kullanılan tanılama yöntemlerinin güçlü ve zayıf yönleri ile diskalkuli tanımlarından elde edilen dahil etme ve hariç tutma kriterleri ışığında tasarlanmıştır.</a:t>
              </a:r>
              <a:endParaRPr sz="1300" b="0" i="0" u="none" strike="noStrike" cap="none">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a:solidFill>
                    <a:schemeClr val="dk1"/>
                  </a:solidFill>
                  <a:latin typeface="Calibri"/>
                  <a:ea typeface="Calibri"/>
                  <a:cs typeface="Calibri"/>
                  <a:sym typeface="Calibri"/>
                </a:rPr>
                <a:t>Bu yöntemde diskalkuli ön değerlendirme formu, diskalkuli tarama aracı, öğrenci tanıma formu ve zeka testi filtre olarak kullanılmaktadır. </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7"/>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de-DE" sz="1400" u="sng">
                <a:solidFill>
                  <a:schemeClr val="hlink"/>
                </a:solidFill>
                <a:hlinkClick r:id="rId3"/>
              </a:rPr>
              <a:t>http://dx.doi.org/10.6007/IJARPED/v6-i2/380 </a:t>
            </a:r>
            <a:endParaRPr/>
          </a:p>
          <a:p>
            <a:pPr marL="457200" lvl="0" indent="-342900" algn="l" rtl="0">
              <a:lnSpc>
                <a:spcPct val="90000"/>
              </a:lnSpc>
              <a:spcBef>
                <a:spcPts val="1000"/>
              </a:spcBef>
              <a:spcAft>
                <a:spcPts val="0"/>
              </a:spcAft>
              <a:buSzPts val="1800"/>
              <a:buChar char="•"/>
            </a:pPr>
            <a:r>
              <a:rPr lang="de-DE" sz="1200" b="0" i="0" u="sng" strike="noStrike">
                <a:solidFill>
                  <a:srgbClr val="2739C1"/>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https://doi.org/10.17051/ilkonline.2017.330248</a:t>
            </a:r>
            <a:endParaRPr sz="1200" b="0" i="0" u="none" strike="noStrike">
              <a:solidFill>
                <a:srgbClr val="2739C1"/>
              </a:solidFill>
              <a:latin typeface="Poppins"/>
              <a:ea typeface="Poppins"/>
              <a:cs typeface="Poppins"/>
              <a:sym typeface="Poppins"/>
            </a:endParaRPr>
          </a:p>
          <a:p>
            <a:pPr marL="457200" lvl="0" indent="-342900" algn="l" rtl="0">
              <a:lnSpc>
                <a:spcPct val="90000"/>
              </a:lnSpc>
              <a:spcBef>
                <a:spcPts val="1000"/>
              </a:spcBef>
              <a:spcAft>
                <a:spcPts val="0"/>
              </a:spcAft>
              <a:buSzPts val="1800"/>
              <a:buChar char="•"/>
            </a:pPr>
            <a:r>
              <a:rPr lang="de-DE" sz="1800" u="sng">
                <a:solidFill>
                  <a:schemeClr val="hlink"/>
                </a:solidFill>
                <a:hlinkClick r:id="rId5"/>
              </a:rPr>
              <a:t>https://www.mathematicalbrain.com/pdf/Dyscalculia_Screener_Manual.PDF </a:t>
            </a:r>
            <a:endParaRPr sz="1800"/>
          </a:p>
          <a:p>
            <a:pPr marL="457200" lvl="0" indent="-342900" algn="l" rtl="0">
              <a:lnSpc>
                <a:spcPct val="90000"/>
              </a:lnSpc>
              <a:spcBef>
                <a:spcPts val="1000"/>
              </a:spcBef>
              <a:spcAft>
                <a:spcPts val="0"/>
              </a:spcAft>
              <a:buSzPts val="1800"/>
              <a:buChar char="•"/>
            </a:pPr>
            <a:r>
              <a:rPr lang="de-DE" sz="1800"/>
              <a:t> İngilizce video: </a:t>
            </a:r>
            <a:r>
              <a:rPr lang="de-DE" sz="1800" u="sng">
                <a:solidFill>
                  <a:schemeClr val="hlink"/>
                </a:solidFill>
                <a:hlinkClick r:id="rId6"/>
              </a:rPr>
              <a:t>https://youtu.be/02MB3zI5iNI</a:t>
            </a:r>
            <a:endParaRPr sz="1800"/>
          </a:p>
          <a:p>
            <a:pPr marL="457200" lvl="0" indent="-342900" algn="l" rtl="0">
              <a:lnSpc>
                <a:spcPct val="90000"/>
              </a:lnSpc>
              <a:spcBef>
                <a:spcPts val="1000"/>
              </a:spcBef>
              <a:spcAft>
                <a:spcPts val="0"/>
              </a:spcAft>
              <a:buClr>
                <a:schemeClr val="dk1"/>
              </a:buClr>
              <a:buSzPts val="1800"/>
              <a:buChar char="•"/>
            </a:pPr>
            <a:r>
              <a:rPr lang="de-DE" sz="1800"/>
              <a:t>Türkçe video: </a:t>
            </a:r>
            <a:r>
              <a:rPr lang="de-DE" sz="1800" u="sng">
                <a:solidFill>
                  <a:schemeClr val="hlink"/>
                </a:solidFill>
                <a:hlinkClick r:id="rId7"/>
              </a:rPr>
              <a:t>https://www.youtube.com/live/5Hcnr5ZADd4?si=3bXBChKZbo96FJs4</a:t>
            </a:r>
            <a:endParaRPr sz="1800"/>
          </a:p>
        </p:txBody>
      </p:sp>
      <p:sp>
        <p:nvSpPr>
          <p:cNvPr id="222" name="Google Shape;222;p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a:solidFill>
                  <a:schemeClr val="lt1"/>
                </a:solidFill>
              </a:rPr>
              <a:t>Modül 2: Diskalkulik Bireylerin Normal Eğitim Ortamlarında Tanı Süreçleri </a:t>
            </a:r>
            <a:br>
              <a:rPr lang="de-DE" sz="2000" b="1">
                <a:solidFill>
                  <a:schemeClr val="lt1"/>
                </a:solidFill>
              </a:rPr>
            </a:br>
            <a:r>
              <a:rPr lang="de-DE" sz="2000" b="1">
                <a:solidFill>
                  <a:schemeClr val="lt1"/>
                </a:solidFill>
              </a:rPr>
              <a:t>3</a:t>
            </a:r>
            <a:r>
              <a:rPr lang="de-DE" sz="2000">
                <a:solidFill>
                  <a:schemeClr val="lt1"/>
                </a:solidFill>
              </a:rPr>
              <a:t>. Ek metne bağlantı</a:t>
            </a:r>
            <a:endParaRPr sz="2000" b="1">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8"/>
          <p:cNvSpPr/>
          <p:nvPr/>
        </p:nvSpPr>
        <p:spPr>
          <a:xfrm>
            <a:off x="838200" y="1558886"/>
            <a:ext cx="6696075"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8" name="Google Shape;228;p8"/>
          <p:cNvSpPr txBox="1">
            <a:spLocks noGrp="1"/>
          </p:cNvSpPr>
          <p:nvPr>
            <p:ph type="body" idx="1"/>
          </p:nvPr>
        </p:nvSpPr>
        <p:spPr>
          <a:xfrm>
            <a:off x="838200" y="1895475"/>
            <a:ext cx="6067425" cy="79256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600"/>
              <a:buNone/>
            </a:pPr>
            <a:r>
              <a:rPr lang="de-DE" sz="1600" b="1"/>
              <a:t>İngilizce Video Bağlantısı: </a:t>
            </a:r>
            <a:r>
              <a:rPr lang="de-DE" sz="1500" b="1" i="0">
                <a:solidFill>
                  <a:srgbClr val="0F0F0F"/>
                </a:solidFill>
                <a:latin typeface="Calibri"/>
                <a:ea typeface="Calibri"/>
                <a:cs typeface="Calibri"/>
                <a:sym typeface="Calibri"/>
              </a:rPr>
              <a:t>Diskalkuli Hakkında Gerçekler ve Mitler</a:t>
            </a:r>
            <a:endParaRPr/>
          </a:p>
          <a:p>
            <a:pPr marL="0" lvl="0" indent="0" algn="l" rtl="0">
              <a:lnSpc>
                <a:spcPct val="90000"/>
              </a:lnSpc>
              <a:spcBef>
                <a:spcPts val="1000"/>
              </a:spcBef>
              <a:spcAft>
                <a:spcPts val="0"/>
              </a:spcAft>
              <a:buSzPts val="1600"/>
              <a:buNone/>
            </a:pPr>
            <a:r>
              <a:rPr lang="de-DE" sz="1600"/>
              <a:t>WP2-P0-Diskalkuli-Video-EN</a:t>
            </a:r>
            <a:endParaRPr sz="1600"/>
          </a:p>
        </p:txBody>
      </p:sp>
      <p:sp>
        <p:nvSpPr>
          <p:cNvPr id="229" name="Google Shape;229;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a:solidFill>
                  <a:schemeClr val="lt1"/>
                </a:solidFill>
              </a:rPr>
              <a:t>Modül 2: Diskalkulik Bireylerin Normal Eğitim Ortamlarında Tanı Süreçleri </a:t>
            </a:r>
            <a:br>
              <a:rPr lang="de-DE" sz="2000" b="1">
                <a:solidFill>
                  <a:schemeClr val="lt1"/>
                </a:solidFill>
              </a:rPr>
            </a:br>
            <a:r>
              <a:rPr lang="de-DE" sz="2000" b="1">
                <a:solidFill>
                  <a:schemeClr val="lt1"/>
                </a:solidFill>
              </a:rPr>
              <a:t>4</a:t>
            </a:r>
            <a:r>
              <a:rPr lang="de-DE" sz="2000">
                <a:solidFill>
                  <a:schemeClr val="lt1"/>
                </a:solidFill>
              </a:rPr>
              <a:t>. Ek videolara bağlantı</a:t>
            </a:r>
            <a:endParaRPr sz="2000" b="1">
              <a:solidFill>
                <a:schemeClr val="lt1"/>
              </a:solidFill>
            </a:endParaRPr>
          </a:p>
        </p:txBody>
      </p:sp>
      <p:sp>
        <p:nvSpPr>
          <p:cNvPr id="230" name="Google Shape;230;p8"/>
          <p:cNvSpPr/>
          <p:nvPr/>
        </p:nvSpPr>
        <p:spPr>
          <a:xfrm rot="10800000">
            <a:off x="2999656" y="4293095"/>
            <a:ext cx="8543926" cy="1584176"/>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1" name="Google Shape;231;p8"/>
          <p:cNvSpPr txBox="1"/>
          <p:nvPr/>
        </p:nvSpPr>
        <p:spPr>
          <a:xfrm>
            <a:off x="3495676" y="4733725"/>
            <a:ext cx="8181974" cy="9848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1600" b="1" i="0" u="none" strike="noStrike" cap="none">
                <a:solidFill>
                  <a:schemeClr val="dk1"/>
                </a:solidFill>
                <a:latin typeface="Calibri"/>
                <a:ea typeface="Calibri"/>
                <a:cs typeface="Calibri"/>
                <a:sym typeface="Calibri"/>
              </a:rPr>
              <a:t>Bağlantı Video ortak dili: </a:t>
            </a:r>
            <a:r>
              <a:rPr lang="de-DE" sz="1400" b="1" i="0" u="none" strike="noStrike" cap="none">
                <a:solidFill>
                  <a:srgbClr val="0F0F0F"/>
                </a:solidFill>
                <a:latin typeface="Calibri"/>
                <a:ea typeface="Calibri"/>
                <a:cs typeface="Calibri"/>
                <a:sym typeface="Calibri"/>
              </a:rPr>
              <a:t>Yılmaz Mutlu | Diskalkulik Öğrencilere Yönelik Öğretim Stratejileri ve Uygulamaları</a:t>
            </a:r>
            <a:endParaRPr/>
          </a:p>
          <a:p>
            <a:pPr marL="0" marR="0" lvl="0" indent="0" algn="l" rtl="0">
              <a:lnSpc>
                <a:spcPct val="100000"/>
              </a:lnSpc>
              <a:spcBef>
                <a:spcPts val="0"/>
              </a:spcBef>
              <a:spcAft>
                <a:spcPts val="0"/>
              </a:spcAft>
              <a:buNone/>
            </a:pPr>
            <a:r>
              <a:rPr lang="de-DE" sz="1400" b="0" i="0" u="none" strike="noStrike" cap="none">
                <a:solidFill>
                  <a:srgbClr val="000000"/>
                </a:solidFill>
                <a:latin typeface="Arial"/>
                <a:ea typeface="Arial"/>
                <a:cs typeface="Arial"/>
                <a:sym typeface="Arial"/>
              </a:rPr>
              <a:t>WP2-P0-Diskalkuli-Video</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32" name="Google Shape;232;p8"/>
          <p:cNvPicPr preferRelativeResize="0"/>
          <p:nvPr/>
        </p:nvPicPr>
        <p:blipFill rotWithShape="1">
          <a:blip r:embed="rId3">
            <a:alphaModFix/>
          </a:blip>
          <a:srcRect/>
          <a:stretch/>
        </p:blipFill>
        <p:spPr>
          <a:xfrm>
            <a:off x="8688288" y="1387440"/>
            <a:ext cx="2160240" cy="2160240"/>
          </a:xfrm>
          <a:prstGeom prst="rect">
            <a:avLst/>
          </a:prstGeom>
          <a:noFill/>
          <a:ln>
            <a:noFill/>
          </a:ln>
        </p:spPr>
      </p:pic>
      <p:pic>
        <p:nvPicPr>
          <p:cNvPr id="233" name="Google Shape;233;p8"/>
          <p:cNvPicPr preferRelativeResize="0"/>
          <p:nvPr/>
        </p:nvPicPr>
        <p:blipFill rotWithShape="1">
          <a:blip r:embed="rId4">
            <a:alphaModFix/>
          </a:blip>
          <a:srcRect/>
          <a:stretch/>
        </p:blipFill>
        <p:spPr>
          <a:xfrm>
            <a:off x="608824" y="3717032"/>
            <a:ext cx="2276872" cy="227687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a:solidFill>
                  <a:schemeClr val="lt1"/>
                </a:solidFill>
              </a:rPr>
              <a:t>Modül 2: Diskalkulik Bireylerin Normal Eğitim Ortamlarında Tanı Süreçleri </a:t>
            </a:r>
            <a:br>
              <a:rPr lang="de-DE" sz="2000" b="1">
                <a:solidFill>
                  <a:schemeClr val="lt1"/>
                </a:solidFill>
              </a:rPr>
            </a:br>
            <a:r>
              <a:rPr lang="de-DE" sz="2000" b="1">
                <a:solidFill>
                  <a:schemeClr val="lt1"/>
                </a:solidFill>
              </a:rPr>
              <a:t>5</a:t>
            </a:r>
            <a:r>
              <a:rPr lang="de-DE" sz="2000">
                <a:solidFill>
                  <a:schemeClr val="lt1"/>
                </a:solidFill>
              </a:rPr>
              <a:t>. Sınav</a:t>
            </a:r>
            <a:endParaRPr sz="2000" b="1">
              <a:solidFill>
                <a:schemeClr val="lt1"/>
              </a:solidFill>
            </a:endParaRPr>
          </a:p>
        </p:txBody>
      </p:sp>
      <p:grpSp>
        <p:nvGrpSpPr>
          <p:cNvPr id="239" name="Google Shape;239;p9"/>
          <p:cNvGrpSpPr/>
          <p:nvPr/>
        </p:nvGrpSpPr>
        <p:grpSpPr>
          <a:xfrm>
            <a:off x="780940" y="1055207"/>
            <a:ext cx="9275503" cy="4507061"/>
            <a:chOff x="157548" y="2471"/>
            <a:chExt cx="9275503" cy="4507061"/>
          </a:xfrm>
        </p:grpSpPr>
        <p:sp>
          <p:nvSpPr>
            <p:cNvPr id="240" name="Google Shape;240;p9"/>
            <p:cNvSpPr/>
            <p:nvPr/>
          </p:nvSpPr>
          <p:spPr>
            <a:xfrm>
              <a:off x="157548" y="72015"/>
              <a:ext cx="4171630"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9"/>
            <p:cNvSpPr txBox="1"/>
            <p:nvPr/>
          </p:nvSpPr>
          <p:spPr>
            <a:xfrm>
              <a:off x="157548" y="72015"/>
              <a:ext cx="4171630"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de-DE" sz="1400" b="1" i="0" u="none" strike="noStrike" cap="none">
                  <a:solidFill>
                    <a:schemeClr val="lt1"/>
                  </a:solidFill>
                  <a:latin typeface="Arial"/>
                  <a:ea typeface="Arial"/>
                  <a:cs typeface="Arial"/>
                  <a:sym typeface="Arial"/>
                </a:rPr>
                <a:t>Soru 1: Okullarda diskalkuli tanısı koymanın ilk adımı nedir?</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a) Kapsamlı Değerlendirme</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b) Psikoeğitimsel Değerlendirme</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rgbClr val="FFFF00"/>
                  </a:solidFill>
                  <a:latin typeface="Arial"/>
                  <a:ea typeface="Arial"/>
                  <a:cs typeface="Arial"/>
                  <a:sym typeface="Arial"/>
                </a:rPr>
                <a:t>c) Gözlem ve Endişe Belirleme</a:t>
              </a:r>
              <a:endParaRPr sz="1400" b="0" i="0" u="none" strike="noStrike" cap="none">
                <a:solidFill>
                  <a:srgbClr val="FFFF00"/>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d) Ebeveyn Girdisi</a:t>
              </a:r>
              <a:endParaRPr sz="1400" b="0" i="0" u="none" strike="noStrike" cap="none">
                <a:solidFill>
                  <a:schemeClr val="lt1"/>
                </a:solidFill>
                <a:latin typeface="Arial"/>
                <a:ea typeface="Arial"/>
                <a:cs typeface="Arial"/>
                <a:sym typeface="Arial"/>
              </a:endParaRPr>
            </a:p>
          </p:txBody>
        </p:sp>
        <p:sp>
          <p:nvSpPr>
            <p:cNvPr id="242" name="Google Shape;242;p9"/>
            <p:cNvSpPr/>
            <p:nvPr/>
          </p:nvSpPr>
          <p:spPr>
            <a:xfrm>
              <a:off x="5112562" y="2471"/>
              <a:ext cx="4302125"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9"/>
            <p:cNvSpPr txBox="1"/>
            <p:nvPr/>
          </p:nvSpPr>
          <p:spPr>
            <a:xfrm>
              <a:off x="5112562" y="2471"/>
              <a:ext cx="4302125"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de-DE" sz="1400" b="1" i="0" u="none" strike="noStrike" cap="none">
                  <a:solidFill>
                    <a:schemeClr val="lt1"/>
                  </a:solidFill>
                  <a:latin typeface="Arial"/>
                  <a:ea typeface="Arial"/>
                  <a:cs typeface="Arial"/>
                  <a:sym typeface="Arial"/>
                </a:rPr>
                <a:t>Soru 2: Çalışma belleği, dikkat ve işlem hızı gibi alanlar da dahil olmak üzere bir öğrencinin genel bilişsel işleyişini değerlendirmek için hangi değerlendirme yapılır?</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a) Matematiğe Özel Değerlendirme</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rgbClr val="FFFF00"/>
                  </a:solidFill>
                  <a:latin typeface="Arial"/>
                  <a:ea typeface="Arial"/>
                  <a:cs typeface="Arial"/>
                  <a:sym typeface="Arial"/>
                </a:rPr>
                <a:t>b) Psikoeğitimsel Değerlendirme</a:t>
              </a:r>
              <a:endParaRPr sz="1400" b="0" i="0" u="none" strike="noStrike" cap="none">
                <a:solidFill>
                  <a:srgbClr val="FFFF00"/>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c) Gelişimsel Normlarla Karşılaştırma</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d) İlk Tarama</a:t>
              </a:r>
              <a:endParaRPr sz="1400" b="0" i="0" u="none" strike="noStrike" cap="none">
                <a:solidFill>
                  <a:schemeClr val="lt1"/>
                </a:solidFill>
                <a:latin typeface="Arial"/>
                <a:ea typeface="Arial"/>
                <a:cs typeface="Arial"/>
                <a:sym typeface="Arial"/>
              </a:endParaRPr>
            </a:p>
          </p:txBody>
        </p:sp>
        <p:sp>
          <p:nvSpPr>
            <p:cNvPr id="244" name="Google Shape;244;p9"/>
            <p:cNvSpPr/>
            <p:nvPr/>
          </p:nvSpPr>
          <p:spPr>
            <a:xfrm>
              <a:off x="216004" y="2430491"/>
              <a:ext cx="4181298"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9"/>
            <p:cNvSpPr txBox="1"/>
            <p:nvPr/>
          </p:nvSpPr>
          <p:spPr>
            <a:xfrm>
              <a:off x="216004" y="2430491"/>
              <a:ext cx="4181298"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de-DE" sz="1400" b="1" i="0" u="none" strike="noStrike" cap="none">
                  <a:solidFill>
                    <a:schemeClr val="lt1"/>
                  </a:solidFill>
                  <a:latin typeface="Arial"/>
                  <a:ea typeface="Arial"/>
                  <a:cs typeface="Arial"/>
                  <a:sym typeface="Arial"/>
                </a:rPr>
                <a:t>Soru 3: Diskalkulisi olan öğrencilere gerçek dünya uygulamalarını içeren öğretim için önerilen teknik nedir?</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a) Çok Duyulu Yaklaşımlar</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b) Görsel Temsiller</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rgbClr val="FFFF00"/>
                  </a:solidFill>
                  <a:latin typeface="Arial"/>
                  <a:ea typeface="Arial"/>
                  <a:cs typeface="Arial"/>
                  <a:sym typeface="Arial"/>
                </a:rPr>
                <a:t>c) Gerçek Dünya Uygulamaları</a:t>
              </a:r>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d) Tekrarlama ve Pekiştirme</a:t>
              </a:r>
              <a:endParaRPr sz="1400" b="0" i="0" u="none" strike="noStrike" cap="none">
                <a:solidFill>
                  <a:schemeClr val="lt1"/>
                </a:solidFill>
                <a:latin typeface="Arial"/>
                <a:ea typeface="Arial"/>
                <a:cs typeface="Arial"/>
                <a:sym typeface="Arial"/>
              </a:endParaRPr>
            </a:p>
          </p:txBody>
        </p:sp>
        <p:sp>
          <p:nvSpPr>
            <p:cNvPr id="246" name="Google Shape;246;p9"/>
            <p:cNvSpPr/>
            <p:nvPr/>
          </p:nvSpPr>
          <p:spPr>
            <a:xfrm>
              <a:off x="5103864" y="2428019"/>
              <a:ext cx="4329187"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9"/>
            <p:cNvSpPr txBox="1"/>
            <p:nvPr/>
          </p:nvSpPr>
          <p:spPr>
            <a:xfrm>
              <a:off x="5103864" y="2428019"/>
              <a:ext cx="4329187"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de-DE" sz="1400" b="1" i="0" u="none" strike="noStrike" cap="none">
                  <a:solidFill>
                    <a:schemeClr val="lt1"/>
                  </a:solidFill>
                  <a:latin typeface="Arial"/>
                  <a:ea typeface="Arial"/>
                  <a:cs typeface="Arial"/>
                  <a:sym typeface="Arial"/>
                </a:rPr>
                <a:t>Soru 4: Hangi öğretim yöntemi karmaşık matematiksel kavramları daha küçük, yönetilebilir adımlara ayırmayı vurgular?</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a) Farklılaştırılmış Öğretim</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b) Kişiselleştirilmiş Öğrenme Planları</a:t>
              </a:r>
              <a:endParaRPr sz="1400" b="0" i="0" u="none" strike="noStrike" cap="none">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rgbClr val="FFFF00"/>
                  </a:solidFill>
                  <a:latin typeface="Arial"/>
                  <a:ea typeface="Arial"/>
                  <a:cs typeface="Arial"/>
                  <a:sym typeface="Arial"/>
                </a:rPr>
                <a:t>c) Yapılandırılmış ve Sıralı Öğrenme</a:t>
              </a:r>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a:solidFill>
                    <a:schemeClr val="lt1"/>
                  </a:solidFill>
                  <a:latin typeface="Arial"/>
                  <a:ea typeface="Arial"/>
                  <a:cs typeface="Arial"/>
                  <a:sym typeface="Arial"/>
                </a:rPr>
                <a:t>d) Olumlu Pekiştirme</a:t>
              </a: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Font typeface="Calibri"/>
              <a:buNone/>
            </a:pPr>
            <a:r>
              <a:rPr lang="de-DE" sz="2000">
                <a:solidFill>
                  <a:schemeClr val="lt1"/>
                </a:solidFill>
              </a:rPr>
              <a:t>6. Kaynaklar</a:t>
            </a:r>
            <a:endParaRPr sz="2000"/>
          </a:p>
        </p:txBody>
      </p:sp>
      <p:sp>
        <p:nvSpPr>
          <p:cNvPr id="253" name="Google Shape;253;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20700" lvl="0" indent="-165100" algn="l" rtl="0">
              <a:lnSpc>
                <a:spcPct val="90000"/>
              </a:lnSpc>
              <a:spcBef>
                <a:spcPts val="0"/>
              </a:spcBef>
              <a:spcAft>
                <a:spcPts val="0"/>
              </a:spcAft>
              <a:buClr>
                <a:schemeClr val="dk1"/>
              </a:buClr>
              <a:buSzPts val="2800"/>
              <a:buNone/>
            </a:pPr>
            <a:endParaRPr sz="1200" b="0" i="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b="0" i="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b="0" i="0">
              <a:solidFill>
                <a:srgbClr val="222222"/>
              </a:solidFill>
              <a:latin typeface="Calibri"/>
              <a:ea typeface="Calibri"/>
              <a:cs typeface="Calibri"/>
              <a:sym typeface="Calibri"/>
            </a:endParaRPr>
          </a:p>
          <a:p>
            <a:pPr marL="463550" lvl="0" indent="-285750" algn="l" rtl="0">
              <a:lnSpc>
                <a:spcPct val="90000"/>
              </a:lnSpc>
              <a:spcBef>
                <a:spcPts val="0"/>
              </a:spcBef>
              <a:spcAft>
                <a:spcPts val="0"/>
              </a:spcAft>
              <a:buSzPts val="2800"/>
              <a:buChar char="•"/>
            </a:pPr>
            <a:r>
              <a:rPr lang="de-DE" sz="1600" b="0" i="0">
                <a:solidFill>
                  <a:srgbClr val="222222"/>
                </a:solidFill>
                <a:latin typeface="Calibri"/>
                <a:ea typeface="Calibri"/>
                <a:cs typeface="Calibri"/>
                <a:sym typeface="Calibri"/>
              </a:rPr>
              <a:t>Koç, B. (2018). </a:t>
            </a:r>
            <a:r>
              <a:rPr lang="de-DE" sz="1600" b="0" i="1">
                <a:solidFill>
                  <a:srgbClr val="222222"/>
                </a:solidFill>
                <a:latin typeface="Calibri"/>
                <a:ea typeface="Calibri"/>
                <a:cs typeface="Calibri"/>
                <a:sym typeface="Calibri"/>
              </a:rPr>
              <a:t>Diskalkulik öğrencilere toplama ve çıkarma öğretimine yönelik bir eylem araştırması </a:t>
            </a:r>
            <a:r>
              <a:rPr lang="de-DE" sz="1600" b="0" i="0">
                <a:solidFill>
                  <a:srgbClr val="222222"/>
                </a:solidFill>
                <a:latin typeface="Calibri"/>
                <a:ea typeface="Calibri"/>
                <a:cs typeface="Calibri"/>
                <a:sym typeface="Calibri"/>
              </a:rPr>
              <a:t>(Doktora tezi, Necmettin Erbakan Üniversitesi (Türkiye)).</a:t>
            </a:r>
            <a:endParaRPr sz="1600">
              <a:solidFill>
                <a:srgbClr val="222222"/>
              </a:solidFill>
              <a:latin typeface="Calibri"/>
              <a:ea typeface="Calibri"/>
              <a:cs typeface="Calibri"/>
              <a:sym typeface="Calibri"/>
            </a:endParaRPr>
          </a:p>
          <a:p>
            <a:pPr marL="463550" lvl="0" indent="-285750" algn="l" rtl="0">
              <a:lnSpc>
                <a:spcPct val="90000"/>
              </a:lnSpc>
              <a:spcBef>
                <a:spcPts val="0"/>
              </a:spcBef>
              <a:spcAft>
                <a:spcPts val="0"/>
              </a:spcAft>
              <a:buSzPts val="2800"/>
              <a:buChar char="•"/>
            </a:pPr>
            <a:r>
              <a:rPr lang="de-DE" sz="1600" b="0" i="0">
                <a:solidFill>
                  <a:srgbClr val="222222"/>
                </a:solidFill>
                <a:latin typeface="Calibri"/>
                <a:ea typeface="Calibri"/>
                <a:cs typeface="Calibri"/>
                <a:sym typeface="Calibri"/>
              </a:rPr>
              <a:t>Butterworth, B. (2005). Gelişimsel diskalkuli. </a:t>
            </a:r>
            <a:r>
              <a:rPr lang="de-DE" sz="1600" b="0" i="1">
                <a:solidFill>
                  <a:srgbClr val="222222"/>
                </a:solidFill>
                <a:latin typeface="Calibri"/>
                <a:ea typeface="Calibri"/>
                <a:cs typeface="Calibri"/>
                <a:sym typeface="Calibri"/>
              </a:rPr>
              <a:t>The handbook of mathematical cognition </a:t>
            </a:r>
            <a:r>
              <a:rPr lang="de-DE" sz="1600" b="0" i="0">
                <a:solidFill>
                  <a:srgbClr val="222222"/>
                </a:solidFill>
                <a:latin typeface="Calibri"/>
                <a:ea typeface="Calibri"/>
                <a:cs typeface="Calibri"/>
                <a:sym typeface="Calibri"/>
              </a:rPr>
              <a:t>içinde (s. 455-467). Psikoloji Yayınları.</a:t>
            </a:r>
            <a:endParaRPr sz="1600">
              <a:latin typeface="Calibri"/>
              <a:ea typeface="Calibri"/>
              <a:cs typeface="Calibri"/>
              <a:sym typeface="Calibri"/>
            </a:endParaRPr>
          </a:p>
          <a:p>
            <a:pPr marL="463550" lvl="0" indent="-285750" algn="l" rtl="0">
              <a:lnSpc>
                <a:spcPct val="90000"/>
              </a:lnSpc>
              <a:spcBef>
                <a:spcPts val="0"/>
              </a:spcBef>
              <a:spcAft>
                <a:spcPts val="0"/>
              </a:spcAft>
              <a:buSzPts val="2800"/>
              <a:buChar char="•"/>
            </a:pPr>
            <a:r>
              <a:rPr lang="de-DE" sz="1600" b="0" i="0">
                <a:solidFill>
                  <a:srgbClr val="222222"/>
                </a:solidFill>
                <a:latin typeface="Calibri"/>
                <a:ea typeface="Calibri"/>
                <a:cs typeface="Calibri"/>
                <a:sym typeface="Calibri"/>
              </a:rPr>
              <a:t>Fu, S. H., &amp; Chin, K. E. (2017). Sabah, Sandakan bölgesindeki eğitimciler arasında diskalkuli farkındalığına ilişkin çevrimiçi bir anket araştırması. </a:t>
            </a:r>
            <a:r>
              <a:rPr lang="de-DE" sz="1600" b="0" i="1">
                <a:solidFill>
                  <a:srgbClr val="222222"/>
                </a:solidFill>
                <a:latin typeface="Calibri"/>
                <a:ea typeface="Calibri"/>
                <a:cs typeface="Calibri"/>
                <a:sym typeface="Calibri"/>
              </a:rPr>
              <a:t>International Journal of Academic Research in Progressive Education and Development</a:t>
            </a:r>
            <a:r>
              <a:rPr lang="de-DE" sz="1600" b="0" i="0">
                <a:solidFill>
                  <a:srgbClr val="222222"/>
                </a:solidFill>
                <a:latin typeface="Calibri"/>
                <a:ea typeface="Calibri"/>
                <a:cs typeface="Calibri"/>
                <a:sym typeface="Calibri"/>
              </a:rPr>
              <a:t>, </a:t>
            </a:r>
            <a:r>
              <a:rPr lang="de-DE" sz="1600" b="0" i="1">
                <a:solidFill>
                  <a:srgbClr val="222222"/>
                </a:solidFill>
                <a:latin typeface="Calibri"/>
                <a:ea typeface="Calibri"/>
                <a:cs typeface="Calibri"/>
                <a:sym typeface="Calibri"/>
              </a:rPr>
              <a:t>6</a:t>
            </a:r>
            <a:r>
              <a:rPr lang="de-DE" sz="1600" b="0" i="0">
                <a:solidFill>
                  <a:srgbClr val="222222"/>
                </a:solidFill>
                <a:latin typeface="Calibri"/>
                <a:ea typeface="Calibri"/>
                <a:cs typeface="Calibri"/>
                <a:sym typeface="Calibri"/>
              </a:rPr>
              <a:t>(2), 1-10.</a:t>
            </a:r>
            <a:endParaRPr sz="16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1"/>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de-DE">
                <a:solidFill>
                  <a:schemeClr val="lt1"/>
                </a:solidFill>
              </a:rPr>
              <a:t>İletişim</a:t>
            </a:r>
            <a:endParaRPr>
              <a:solidFill>
                <a:schemeClr val="lt1"/>
              </a:solidFill>
            </a:endParaRPr>
          </a:p>
        </p:txBody>
      </p:sp>
      <p:sp>
        <p:nvSpPr>
          <p:cNvPr id="259" name="Google Shape;259;p11"/>
          <p:cNvSpPr/>
          <p:nvPr/>
        </p:nvSpPr>
        <p:spPr>
          <a:xfrm>
            <a:off x="3303325" y="2187346"/>
            <a:ext cx="4218410" cy="64629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de-DE" sz="1200" b="0" i="0" u="none" strike="noStrike" cap="none">
                <a:solidFill>
                  <a:schemeClr val="dk1"/>
                </a:solidFill>
                <a:latin typeface="Quattrocento Sans"/>
                <a:ea typeface="Quattrocento Sans"/>
                <a:cs typeface="Quattrocento Sans"/>
                <a:sym typeface="Quattrocento Sans"/>
              </a:rPr>
              <a:t> 100. Yıl Mahallesi, 85183. Sk. No:4,</a:t>
            </a: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None/>
            </a:pPr>
            <a:r>
              <a:rPr lang="de-DE" sz="1200" b="0" i="0" u="none" strike="noStrike" cap="none">
                <a:solidFill>
                  <a:schemeClr val="dk1"/>
                </a:solidFill>
                <a:latin typeface="Quattrocento Sans"/>
                <a:ea typeface="Quattrocento Sans"/>
                <a:cs typeface="Quattrocento Sans"/>
                <a:sym typeface="Quattrocento Sans"/>
              </a:rPr>
              <a:t> 01170 Çukurova/Adana</a:t>
            </a: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None/>
            </a:pPr>
            <a:r>
              <a:rPr lang="de-DE" sz="1200" b="0" i="0" u="none" strike="noStrike" cap="none">
                <a:solidFill>
                  <a:schemeClr val="dk1"/>
                </a:solidFill>
                <a:latin typeface="Arial"/>
                <a:ea typeface="Arial"/>
                <a:cs typeface="Arial"/>
                <a:sym typeface="Arial"/>
              </a:rPr>
              <a:t>Web: https://cukurova.meb.gov.tr/</a:t>
            </a:r>
            <a:endParaRPr sz="1200" b="0" i="0" u="none" strike="noStrike" cap="none">
              <a:solidFill>
                <a:schemeClr val="dk1"/>
              </a:solidFill>
              <a:latin typeface="Arial"/>
              <a:ea typeface="Arial"/>
              <a:cs typeface="Arial"/>
              <a:sym typeface="Arial"/>
            </a:endParaRPr>
          </a:p>
        </p:txBody>
      </p:sp>
      <p:sp>
        <p:nvSpPr>
          <p:cNvPr id="260" name="Google Shape;260;p11"/>
          <p:cNvSpPr/>
          <p:nvPr/>
        </p:nvSpPr>
        <p:spPr>
          <a:xfrm>
            <a:off x="365180" y="3428997"/>
            <a:ext cx="3194100" cy="14541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de-DE" sz="1800" b="1" i="0" u="none" strike="noStrike" cap="none">
                <a:solidFill>
                  <a:schemeClr val="dk1"/>
                </a:solidFill>
                <a:latin typeface="Calibri"/>
                <a:ea typeface="Calibri"/>
                <a:cs typeface="Calibri"/>
                <a:sym typeface="Calibri"/>
              </a:rPr>
              <a:t>Ayşe KARAKILIÇ</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de-DE" sz="1200" b="0" i="0" u="none" strike="noStrike" cap="none">
                <a:solidFill>
                  <a:schemeClr val="dk1"/>
                </a:solidFill>
                <a:latin typeface="Calibri"/>
                <a:ea typeface="Calibri"/>
                <a:cs typeface="Calibri"/>
                <a:sym typeface="Calibri"/>
              </a:rPr>
              <a:t>Proje Koordinatörü</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a:solidFill>
                  <a:schemeClr val="dk1"/>
                </a:solidFill>
                <a:latin typeface="Calibri"/>
                <a:ea typeface="Calibri"/>
                <a:cs typeface="Calibri"/>
                <a:sym typeface="Calibri"/>
              </a:rPr>
              <a:t>Çukurova İlçe Milli Eğitim Müdürlüğü</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a:solidFill>
                  <a:schemeClr val="dk1"/>
                </a:solidFill>
                <a:latin typeface="Calibri"/>
                <a:ea typeface="Calibri"/>
                <a:cs typeface="Calibri"/>
                <a:sym typeface="Calibri"/>
              </a:rPr>
              <a:t>Telefon </a:t>
            </a:r>
            <a:r>
              <a:rPr lang="de-DE" sz="1200" b="0" i="0" u="none" strike="noStrike" cap="none">
                <a:solidFill>
                  <a:schemeClr val="dk1"/>
                </a:solidFill>
                <a:latin typeface="Calibri"/>
                <a:ea typeface="Calibri"/>
                <a:cs typeface="Calibri"/>
                <a:sym typeface="Calibri"/>
              </a:rPr>
              <a:t>+905072336660</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a:solidFill>
                  <a:schemeClr val="dk1"/>
                </a:solidFill>
                <a:latin typeface="Calibri"/>
                <a:ea typeface="Calibri"/>
                <a:cs typeface="Calibri"/>
                <a:sym typeface="Calibri"/>
              </a:rPr>
              <a:t>E-Posta agurgah@hotmail.com</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a:solidFill>
                <a:schemeClr val="dk1"/>
              </a:solidFill>
              <a:latin typeface="Calibri"/>
              <a:ea typeface="Calibri"/>
              <a:cs typeface="Calibri"/>
              <a:sym typeface="Calibri"/>
            </a:endParaRPr>
          </a:p>
        </p:txBody>
      </p:sp>
      <p:pic>
        <p:nvPicPr>
          <p:cNvPr id="261" name="Google Shape;261;p11" descr="cukurova mem logo+"/>
          <p:cNvPicPr preferRelativeResize="0"/>
          <p:nvPr/>
        </p:nvPicPr>
        <p:blipFill rotWithShape="1">
          <a:blip r:embed="rId3">
            <a:alphaModFix/>
          </a:blip>
          <a:srcRect/>
          <a:stretch/>
        </p:blipFill>
        <p:spPr>
          <a:xfrm>
            <a:off x="983432" y="1700808"/>
            <a:ext cx="1368152" cy="1152128"/>
          </a:xfrm>
          <a:prstGeom prst="rect">
            <a:avLst/>
          </a:prstGeom>
          <a:noFill/>
          <a:ln>
            <a:noFill/>
          </a:ln>
        </p:spPr>
      </p:pic>
      <p:sp>
        <p:nvSpPr>
          <p:cNvPr id="262" name="Google Shape;262;p11"/>
          <p:cNvSpPr/>
          <p:nvPr/>
        </p:nvSpPr>
        <p:spPr>
          <a:xfrm>
            <a:off x="4439816" y="3369439"/>
            <a:ext cx="3194088" cy="145424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de-DE" sz="1800" b="1" i="0" u="none" strike="noStrike" cap="none">
                <a:solidFill>
                  <a:schemeClr val="dk1"/>
                </a:solidFill>
                <a:latin typeface="Calibri"/>
                <a:ea typeface="Calibri"/>
                <a:cs typeface="Calibri"/>
                <a:sym typeface="Calibri"/>
              </a:rPr>
              <a:t>Rezzan GİZİR</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de-DE" sz="1200" b="0" i="0" u="none" strike="noStrike" cap="none">
                <a:solidFill>
                  <a:schemeClr val="dk1"/>
                </a:solidFill>
                <a:latin typeface="Calibri"/>
                <a:ea typeface="Calibri"/>
                <a:cs typeface="Calibri"/>
                <a:sym typeface="Calibri"/>
              </a:rPr>
              <a:t>Proje Koordinatörü</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de-DE" sz="1200" b="1" i="0" u="none" strike="noStrike" cap="none">
                <a:solidFill>
                  <a:schemeClr val="dk1"/>
                </a:solidFill>
                <a:latin typeface="Calibri"/>
                <a:ea typeface="Calibri"/>
                <a:cs typeface="Calibri"/>
                <a:sym typeface="Calibri"/>
              </a:rPr>
              <a:t>Çukurova İlçe Milli Eğitim Müdürlüğü</a:t>
            </a: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a:solidFill>
                  <a:schemeClr val="dk1"/>
                </a:solidFill>
                <a:latin typeface="Calibri"/>
                <a:ea typeface="Calibri"/>
                <a:cs typeface="Calibri"/>
                <a:sym typeface="Calibri"/>
              </a:rPr>
              <a:t>Telefon </a:t>
            </a:r>
            <a:r>
              <a:rPr lang="de-DE" sz="1200" b="0" i="0" u="none" strike="noStrike" cap="none">
                <a:solidFill>
                  <a:schemeClr val="dk1"/>
                </a:solidFill>
                <a:latin typeface="Calibri"/>
                <a:ea typeface="Calibri"/>
                <a:cs typeface="Calibri"/>
                <a:sym typeface="Calibri"/>
              </a:rPr>
              <a:t>+905072336660</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a:solidFill>
                  <a:schemeClr val="dk1"/>
                </a:solidFill>
                <a:latin typeface="Calibri"/>
                <a:ea typeface="Calibri"/>
                <a:cs typeface="Calibri"/>
                <a:sym typeface="Calibri"/>
              </a:rPr>
              <a:t>E-Posta rezzanbalcilar@gmail.com</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1728</Words>
  <Application>Microsoft Office PowerPoint</Application>
  <PresentationFormat>Geniş ekran</PresentationFormat>
  <Paragraphs>133</Paragraphs>
  <Slides>17</Slides>
  <Notes>17</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17</vt:i4>
      </vt:variant>
    </vt:vector>
  </HeadingPairs>
  <TitlesOfParts>
    <vt:vector size="23" baseType="lpstr">
      <vt:lpstr>Arial</vt:lpstr>
      <vt:lpstr>Poppins</vt:lpstr>
      <vt:lpstr>Noto Sans Symbols</vt:lpstr>
      <vt:lpstr>Calibri</vt:lpstr>
      <vt:lpstr>Quattrocento Sans</vt:lpstr>
      <vt:lpstr>Office</vt:lpstr>
      <vt:lpstr>Diskalkuli  WP2: Diskalkuli Müfredatı ve Ders Materyali  Çukurova  İlçe Milli Eğitim Müdürlüğü </vt:lpstr>
      <vt:lpstr>Diskalkuli        Modül 2: Diskalkulik Bireylerin Normal Eğitim Ortamlarında Tanı Süreçleri  Çukurova  İlçe Milli Eğitim Müdürlüğü  </vt:lpstr>
      <vt:lpstr>Bu modülde diskalkulik bireylerin normal eğitim ortamlarındaki tanılama süreçleri ele alınacaktır. Tanılama süreçlerinde öğretmenlerin sahip olması gereken mesleki beceriler hakkında bilgi verilecektir.</vt:lpstr>
      <vt:lpstr>Modül 2: Diskalkulik Bireylerin Normal Eğitim Ortamlarında Tanı Süreçleri </vt:lpstr>
      <vt:lpstr>Modül 2: Diskalkulik Bireylerin Normal Eğitim Ortamlarında Tanı Süreçleri  1. Modülün Tanıtımı</vt:lpstr>
      <vt:lpstr>Modül 2: Diskalkulik Bireylerin Normal Eğitim Ortamlarında Tanı Süreçleri  1. Modülün Tanıtımı</vt:lpstr>
      <vt:lpstr>Modül 2: Diskalkulik Bireylerin Normal Eğitim Ortamlarında Tanı Süreçleri  1. Modülün Tanıtımı</vt:lpstr>
      <vt:lpstr>Modül 2: Diskalkulik Bireylerin Normal Eğitim Ortamlarında Tanı Süreçleri  2. Modülün İçeriği</vt:lpstr>
      <vt:lpstr>PowerPoint Sunusu</vt:lpstr>
      <vt:lpstr>Modül 2: Diskalkulik Bireylerin Normal Eğitim Ortamlarında Tanı Süreçleri  2. Modülün İçeriği</vt:lpstr>
      <vt:lpstr>Modül 2: Diskalkulik Bireylerin Normal Eğitim Ortamlarında Tanı Süreçleri  2. Diskalkulinin tanımlanmasında dört önemli unsur vardır</vt:lpstr>
      <vt:lpstr>Modül 2: Diskalkulik Bireylerin Normal Eğitim Ortamlarında Tanı Süreçleri  2. Diskalkuli tanısında kullanılan yöntemler</vt:lpstr>
      <vt:lpstr>Modül 2: Diskalkulik Bireylerin Normal Eğitim Ortamlarında Tanı Süreçleri  3. Ek metne bağlantı</vt:lpstr>
      <vt:lpstr>Modül 2: Diskalkulik Bireylerin Normal Eğitim Ortamlarında Tanı Süreçleri  4. Ek videolara bağlantı</vt:lpstr>
      <vt:lpstr>Modül 2: Diskalkulik Bireylerin Normal Eğitim Ortamlarında Tanı Süreçleri  5. Sınav</vt:lpstr>
      <vt:lpstr>6. Kaynaklar</vt:lpstr>
      <vt:lpstr>İletişim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Diskalkuli  WP2: Diskalkuli Müfredatı ve Ders Materyali  Çukurova  İlçe Milli Eğitim Müdürlüğü </dc:title>
  <dc:creator>Helene Lindenthal</dc:creator>
  <cp:keywords>, docId:D6AC24FDEA7AEAC63C5285CA8153A9AE</cp:keywords>
  <cp:lastModifiedBy>Ayse Karakilic</cp:lastModifiedBy>
  <cp:revision>1</cp:revision>
  <dcterms:created xsi:type="dcterms:W3CDTF">2023-09-04T09:53:46Z</dcterms:created>
  <dcterms:modified xsi:type="dcterms:W3CDTF">2024-05-31T12:41:24Z</dcterms:modified>
</cp:coreProperties>
</file>