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embeddedFontLst>
    <p:embeddedFont>
      <p:font typeface="Poppins" panose="020B0604020202020204" charset="0"/>
      <p:regular r:id="rId20"/>
      <p:bold r:id="rId21"/>
      <p:italic r:id="rId22"/>
      <p:boldItalic r:id="rId23"/>
    </p:embeddedFont>
    <p:embeddedFont>
      <p:font typeface="Quattrocento Sans" panose="020B0604020202020204" charset="0"/>
      <p:regular r:id="rId24"/>
      <p:bold r:id="rId25"/>
      <p:italic r:id="rId26"/>
      <p:boldItalic r:id="rId27"/>
    </p:embeddedFont>
    <p:embeddedFont>
      <p:font typeface="Calibri" panose="020F0502020204030204" pitchFamily="3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grJ8Oyxs2eXOiR28YGifdLZJ7Ki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96" y="5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20785146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8983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6" name="Google Shape;9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45405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4" name="Google Shape;104;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16618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2" name="Google Shape;11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75912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8" name="Google Shape;11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1774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6" name="Google Shape;126;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52230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4" name="Google Shape;134;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41683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0" name="Google Shape;14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81689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4310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2" name="Google Shape;162;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2187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7" name="Google Shape;177;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23144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2" name="Google Shape;192;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08796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9" name="Google Shape;21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02904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5" name="Google Shape;22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763454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6" name="Google Shape;23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02434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0" name="Google Shape;25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125969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6" name="Google Shape;25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51744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6172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6"/>
        <p:cNvGrpSpPr/>
        <p:nvPr/>
      </p:nvGrpSpPr>
      <p:grpSpPr>
        <a:xfrm>
          <a:off x="0" y="0"/>
          <a:ext cx="0" cy="0"/>
          <a:chOff x="0" y="0"/>
          <a:chExt cx="0" cy="0"/>
        </a:xfrm>
      </p:grpSpPr>
      <p:sp>
        <p:nvSpPr>
          <p:cNvPr id="37" name="Google Shape;37;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2"/>
        <p:cNvGrpSpPr/>
        <p:nvPr/>
      </p:nvGrpSpPr>
      <p:grpSpPr>
        <a:xfrm>
          <a:off x="0" y="0"/>
          <a:ext cx="0" cy="0"/>
          <a:chOff x="0" y="0"/>
          <a:chExt cx="0" cy="0"/>
        </a:xfrm>
      </p:grpSpPr>
      <p:sp>
        <p:nvSpPr>
          <p:cNvPr id="43" name="Google Shape;43;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1"/>
        <p:cNvGrpSpPr/>
        <p:nvPr/>
      </p:nvGrpSpPr>
      <p:grpSpPr>
        <a:xfrm>
          <a:off x="0" y="0"/>
          <a:ext cx="0" cy="0"/>
          <a:chOff x="0" y="0"/>
          <a:chExt cx="0" cy="0"/>
        </a:xfrm>
      </p:grpSpPr>
      <p:sp>
        <p:nvSpPr>
          <p:cNvPr id="52" name="Google Shape;52;p18"/>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6"/>
        <p:cNvGrpSpPr/>
        <p:nvPr/>
      </p:nvGrpSpPr>
      <p:grpSpPr>
        <a:xfrm>
          <a:off x="0" y="0"/>
          <a:ext cx="0" cy="0"/>
          <a:chOff x="0" y="0"/>
          <a:chExt cx="0" cy="0"/>
        </a:xfrm>
      </p:grpSpPr>
      <p:sp>
        <p:nvSpPr>
          <p:cNvPr id="57" name="Google Shape;57;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60"/>
        <p:cNvGrpSpPr/>
        <p:nvPr/>
      </p:nvGrpSpPr>
      <p:grpSpPr>
        <a:xfrm>
          <a:off x="0" y="0"/>
          <a:ext cx="0" cy="0"/>
          <a:chOff x="0" y="0"/>
          <a:chExt cx="0" cy="0"/>
        </a:xfrm>
      </p:grpSpPr>
      <p:sp>
        <p:nvSpPr>
          <p:cNvPr id="61" name="Google Shape;61;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7"/>
        <p:cNvGrpSpPr/>
        <p:nvPr/>
      </p:nvGrpSpPr>
      <p:grpSpPr>
        <a:xfrm>
          <a:off x="0" y="0"/>
          <a:ext cx="0" cy="0"/>
          <a:chOff x="0" y="0"/>
          <a:chExt cx="0" cy="0"/>
        </a:xfrm>
      </p:grpSpPr>
      <p:sp>
        <p:nvSpPr>
          <p:cNvPr id="68" name="Google Shape;68;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1"/>
          <p:cNvSpPr>
            <a:spLocks noGrp="1"/>
          </p:cNvSpPr>
          <p:nvPr>
            <p:ph type="pic" idx="2"/>
          </p:nvPr>
        </p:nvSpPr>
        <p:spPr>
          <a:xfrm>
            <a:off x="5183188" y="987425"/>
            <a:ext cx="6172200" cy="4873625"/>
          </a:xfrm>
          <a:prstGeom prst="rect">
            <a:avLst/>
          </a:prstGeom>
          <a:noFill/>
          <a:ln>
            <a:noFill/>
          </a:ln>
        </p:spPr>
      </p:sp>
      <p:sp>
        <p:nvSpPr>
          <p:cNvPr id="70" name="Google Shape;70;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3751681" y="-1650980"/>
            <a:ext cx="46886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80"/>
        <p:cNvGrpSpPr/>
        <p:nvPr/>
      </p:nvGrpSpPr>
      <p:grpSpPr>
        <a:xfrm>
          <a:off x="0" y="0"/>
          <a:ext cx="0" cy="0"/>
          <a:chOff x="0" y="0"/>
          <a:chExt cx="0" cy="0"/>
        </a:xfrm>
      </p:grpSpPr>
      <p:sp>
        <p:nvSpPr>
          <p:cNvPr id="81" name="Google Shape;81;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p:nvPr/>
        </p:nvSpPr>
        <p:spPr>
          <a:xfrm>
            <a:off x="-17320" y="-68825"/>
            <a:ext cx="12192000" cy="99215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 name="Google Shape;7;p1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12"/>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
        <p:nvSpPr>
          <p:cNvPr id="12" name="Google Shape;12;p12"/>
          <p:cNvSpPr/>
          <p:nvPr/>
        </p:nvSpPr>
        <p:spPr>
          <a:xfrm>
            <a:off x="-17320" y="6204155"/>
            <a:ext cx="12209320" cy="67031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 name="Google Shape;13;p12"/>
          <p:cNvPicPr preferRelativeResize="0"/>
          <p:nvPr/>
        </p:nvPicPr>
        <p:blipFill rotWithShape="1">
          <a:blip r:embed="rId13">
            <a:alphaModFix/>
          </a:blip>
          <a:srcRect/>
          <a:stretch/>
        </p:blipFill>
        <p:spPr>
          <a:xfrm>
            <a:off x="104945" y="6356350"/>
            <a:ext cx="1061484" cy="400384"/>
          </a:xfrm>
          <a:prstGeom prst="rect">
            <a:avLst/>
          </a:prstGeom>
          <a:noFill/>
          <a:ln>
            <a:noFill/>
          </a:ln>
        </p:spPr>
      </p:pic>
      <p:sp>
        <p:nvSpPr>
          <p:cNvPr id="14" name="Google Shape;14;p12"/>
          <p:cNvSpPr txBox="1"/>
          <p:nvPr/>
        </p:nvSpPr>
        <p:spPr>
          <a:xfrm>
            <a:off x="3588239" y="6306779"/>
            <a:ext cx="5015522" cy="56769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accent1"/>
              </a:buClr>
              <a:buSzPts val="900"/>
              <a:buFont typeface="Noto Sans Symbols"/>
              <a:buNone/>
            </a:pPr>
            <a:r>
              <a:rPr lang="de-DE" sz="900" b="0" i="0" u="none" strike="noStrike" cap="none">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chemeClr val="lt1"/>
              </a:solidFill>
              <a:latin typeface="Calibri"/>
              <a:ea typeface="Calibri"/>
              <a:cs typeface="Calibri"/>
              <a:sym typeface="Calibri"/>
            </a:endParaRPr>
          </a:p>
          <a:p>
            <a:pPr marL="0" marR="0" lvl="0" indent="0" algn="ctr" rtl="0">
              <a:lnSpc>
                <a:spcPct val="100000"/>
              </a:lnSpc>
              <a:spcBef>
                <a:spcPts val="1000"/>
              </a:spcBef>
              <a:spcAft>
                <a:spcPts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15" name="Google Shape;15;p12"/>
          <p:cNvPicPr preferRelativeResize="0"/>
          <p:nvPr/>
        </p:nvPicPr>
        <p:blipFill rotWithShape="1">
          <a:blip r:embed="rId14">
            <a:alphaModFix/>
          </a:blip>
          <a:srcRect/>
          <a:stretch/>
        </p:blipFill>
        <p:spPr>
          <a:xfrm>
            <a:off x="10690874" y="6356350"/>
            <a:ext cx="1396181" cy="365126"/>
          </a:xfrm>
          <a:prstGeom prst="rect">
            <a:avLst/>
          </a:prstGeom>
          <a:noFill/>
          <a:ln>
            <a:noFill/>
          </a:ln>
        </p:spPr>
      </p:pic>
      <p:pic>
        <p:nvPicPr>
          <p:cNvPr id="16" name="Google Shape;16;p12"/>
          <p:cNvPicPr preferRelativeResize="0"/>
          <p:nvPr/>
        </p:nvPicPr>
        <p:blipFill rotWithShape="1">
          <a:blip r:embed="rId15">
            <a:alphaModFix/>
          </a:blip>
          <a:srcRect/>
          <a:stretch/>
        </p:blipFill>
        <p:spPr>
          <a:xfrm>
            <a:off x="11169445" y="-55640"/>
            <a:ext cx="1022555" cy="9789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dx.doi.org/10.6007/IJARPED/v6-i2/380" TargetMode="External"/><Relationship Id="rId7" Type="http://schemas.openxmlformats.org/officeDocument/2006/relationships/hyperlink" Target="https://www.youtube.com/live/5Hcnr5ZADd4?si=3bXBChKZbo96FJs4"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youtu.be/02MB3zI5iNI" TargetMode="External"/><Relationship Id="rId5" Type="http://schemas.openxmlformats.org/officeDocument/2006/relationships/hyperlink" Target="https://www.mathematicalbrain.com/pdf/Dyscalculia_Screener_Manual.PDF" TargetMode="External"/><Relationship Id="rId4" Type="http://schemas.openxmlformats.org/officeDocument/2006/relationships/hyperlink" Target="https://doi.org/10.17051/ilkonline.2017.330248"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2" descr="cukurova mem logo+"/>
          <p:cNvPicPr preferRelativeResize="0"/>
          <p:nvPr/>
        </p:nvPicPr>
        <p:blipFill rotWithShape="1">
          <a:blip r:embed="rId3">
            <a:alphaModFix/>
          </a:blip>
          <a:srcRect/>
          <a:stretch/>
        </p:blipFill>
        <p:spPr>
          <a:xfrm>
            <a:off x="5441792" y="5301208"/>
            <a:ext cx="1086256" cy="864096"/>
          </a:xfrm>
          <a:prstGeom prst="rect">
            <a:avLst/>
          </a:prstGeom>
          <a:noFill/>
          <a:ln>
            <a:noFill/>
          </a:ln>
        </p:spPr>
      </p:pic>
      <p:sp>
        <p:nvSpPr>
          <p:cNvPr id="91" name="Google Shape;91;p2"/>
          <p:cNvSpPr txBox="1">
            <a:spLocks noGrp="1"/>
          </p:cNvSpPr>
          <p:nvPr>
            <p:ph type="ctrTitle"/>
          </p:nvPr>
        </p:nvSpPr>
        <p:spPr>
          <a:xfrm>
            <a:off x="-17320" y="1473375"/>
            <a:ext cx="12192000" cy="4187873"/>
          </a:xfrm>
          <a:prstGeom prst="rect">
            <a:avLst/>
          </a:prstGeom>
          <a:noFill/>
          <a:ln>
            <a:noFill/>
          </a:ln>
        </p:spPr>
        <p:txBody>
          <a:bodyPr spcFirstLastPara="1" wrap="square" lIns="91425" tIns="45700" rIns="91425" bIns="45700" anchor="b" anchorCtr="0">
            <a:normAutofit fontScale="90000"/>
          </a:bodyPr>
          <a:lstStyle/>
          <a:p>
            <a:pPr lvl="0">
              <a:buClr>
                <a:srgbClr val="C00000"/>
              </a:buClr>
              <a:buSzPts val="14727"/>
            </a:pPr>
            <a:r>
              <a:rPr lang="de-DE" b="1" dirty="0" smtClean="0">
                <a:solidFill>
                  <a:srgbClr val="C00000"/>
                </a:solidFill>
              </a:rPr>
              <a:t>Discalculia</a:t>
            </a:r>
            <a:r>
              <a:rPr lang="de-DE" dirty="0"/>
              <a:t/>
            </a:r>
            <a:br>
              <a:rPr lang="de-DE" dirty="0"/>
            </a:br>
            <a:r>
              <a:rPr lang="de-DE" dirty="0"/>
              <a:t/>
            </a:r>
            <a:br>
              <a:rPr lang="de-DE" dirty="0"/>
            </a:br>
            <a:r>
              <a:rPr lang="es-ES" b="1" dirty="0"/>
              <a:t>WP2: Plan de estudios y material del curso sobre </a:t>
            </a:r>
            <a:r>
              <a:rPr lang="es-ES" b="1" dirty="0" err="1"/>
              <a:t>discalculia</a:t>
            </a:r>
            <a:r>
              <a:rPr lang="de-DE" b="1" dirty="0"/>
              <a:t/>
            </a:r>
            <a:br>
              <a:rPr lang="de-DE" b="1" dirty="0"/>
            </a:br>
            <a:r>
              <a:rPr lang="de-DE" b="1" dirty="0"/>
              <a:t/>
            </a:r>
            <a:br>
              <a:rPr lang="de-DE" b="1" dirty="0"/>
            </a:br>
            <a:r>
              <a:rPr lang="de-DE" sz="2200" dirty="0"/>
              <a:t>Çukurova </a:t>
            </a:r>
            <a:br>
              <a:rPr lang="de-DE" sz="2200" dirty="0"/>
            </a:br>
            <a:r>
              <a:rPr lang="de-DE" sz="2200" dirty="0"/>
              <a:t>İlçe Milli Eğitim Müdürlüğü</a:t>
            </a:r>
            <a:br>
              <a:rPr lang="de-DE" sz="2200" dirty="0"/>
            </a:br>
            <a:endParaRPr sz="2200" dirty="0"/>
          </a:p>
        </p:txBody>
      </p:sp>
      <p:sp>
        <p:nvSpPr>
          <p:cNvPr id="92" name="Google Shape;92;p2"/>
          <p:cNvSpPr txBox="1"/>
          <p:nvPr/>
        </p:nvSpPr>
        <p:spPr>
          <a:xfrm>
            <a:off x="-1" y="-1"/>
            <a:ext cx="5465619"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chemeClr val="lt1"/>
                </a:solidFill>
                <a:latin typeface="Calibri"/>
                <a:ea typeface="Calibri"/>
                <a:cs typeface="Calibri"/>
                <a:sym typeface="Calibri"/>
              </a:rPr>
              <a:t>Change Your Perspective: It´s Just Dyscalculia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chemeClr val="lt1"/>
                </a:solidFill>
                <a:latin typeface="Calibri"/>
                <a:ea typeface="Calibri"/>
                <a:cs typeface="Calibri"/>
                <a:sym typeface="Calibri"/>
              </a:rPr>
              <a:t>Reference Number: 2022-1-TR01-KA220-SCH-000088738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chemeClr val="lt1"/>
                </a:solidFill>
                <a:latin typeface="Calibri"/>
                <a:ea typeface="Calibri"/>
                <a:cs typeface="Calibri"/>
                <a:sym typeface="Calibri"/>
              </a:rPr>
              <a:t>Duration: 31.12.2022-30.12.2024 (24 months)</a:t>
            </a:r>
            <a:endParaRPr sz="1800" b="0" i="0" u="none" strike="noStrike" cap="none">
              <a:solidFill>
                <a:schemeClr val="lt1"/>
              </a:solidFill>
              <a:latin typeface="Calibri"/>
              <a:ea typeface="Calibri"/>
              <a:cs typeface="Calibri"/>
              <a:sym typeface="Calibri"/>
            </a:endParaRPr>
          </a:p>
        </p:txBody>
      </p:sp>
      <p:sp>
        <p:nvSpPr>
          <p:cNvPr id="93" name="Google Shape;93;p2"/>
          <p:cNvSpPr txBox="1"/>
          <p:nvPr/>
        </p:nvSpPr>
        <p:spPr>
          <a:xfrm>
            <a:off x="6096000" y="0"/>
            <a:ext cx="5465619"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chemeClr val="lt1"/>
                </a:solidFill>
                <a:latin typeface="Calibri"/>
                <a:ea typeface="Calibri"/>
                <a:cs typeface="Calibri"/>
                <a:sym typeface="Calibri"/>
              </a:rPr>
              <a:t>School Education ERASMUS+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de-DE" sz="1800" b="0" i="0" u="none" strike="noStrike" cap="none">
                <a:solidFill>
                  <a:schemeClr val="lt1"/>
                </a:solidFill>
                <a:latin typeface="Calibri"/>
                <a:ea typeface="Calibri"/>
                <a:cs typeface="Calibri"/>
                <a:sym typeface="Calibri"/>
              </a:rPr>
              <a:t>KA220-SCH-Cooperation partnerschips in school education</a:t>
            </a: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3"/>
          <p:cNvSpPr txBox="1">
            <a:spLocks noGrp="1"/>
          </p:cNvSpPr>
          <p:nvPr>
            <p:ph type="ctrTitle"/>
          </p:nvPr>
        </p:nvSpPr>
        <p:spPr>
          <a:xfrm>
            <a:off x="-17320" y="1473375"/>
            <a:ext cx="12192000" cy="4303970"/>
          </a:xfrm>
          <a:prstGeom prst="rect">
            <a:avLst/>
          </a:prstGeom>
          <a:noFill/>
          <a:ln>
            <a:noFill/>
          </a:ln>
        </p:spPr>
        <p:txBody>
          <a:bodyPr spcFirstLastPara="1" wrap="square" lIns="91425" tIns="45700" rIns="91425" bIns="45700" anchor="b" anchorCtr="0">
            <a:normAutofit fontScale="90000"/>
          </a:bodyPr>
          <a:lstStyle/>
          <a:p>
            <a:pPr lvl="0">
              <a:buClr>
                <a:srgbClr val="C00000"/>
              </a:buClr>
              <a:buSzPct val="303030"/>
            </a:pPr>
            <a:r>
              <a:rPr lang="de-DE" b="1" dirty="0">
                <a:solidFill>
                  <a:srgbClr val="C00000"/>
                </a:solidFill>
              </a:rPr>
              <a:t>Dyscalculia</a:t>
            </a:r>
            <a:r>
              <a:rPr lang="de-DE" dirty="0"/>
              <a:t/>
            </a:r>
            <a:br>
              <a:rPr lang="de-DE" dirty="0"/>
            </a:br>
            <a:r>
              <a:rPr lang="de-DE" dirty="0"/>
              <a:t/>
            </a:r>
            <a:br>
              <a:rPr lang="de-DE" dirty="0"/>
            </a:br>
            <a:r>
              <a:rPr lang="de-DE" dirty="0"/>
              <a:t/>
            </a:r>
            <a:br>
              <a:rPr lang="de-DE" dirty="0"/>
            </a:br>
            <a:r>
              <a:rPr lang="de-DE" dirty="0"/>
              <a:t/>
            </a:r>
            <a:br>
              <a:rPr lang="de-DE" dirty="0"/>
            </a:br>
            <a:r>
              <a:rPr lang="de-DE" dirty="0"/>
              <a:t/>
            </a:r>
            <a:br>
              <a:rPr lang="de-DE" dirty="0"/>
            </a:br>
            <a:r>
              <a:rPr lang="de-DE" dirty="0"/>
              <a:t/>
            </a:r>
            <a:br>
              <a:rPr lang="de-DE" dirty="0"/>
            </a:br>
            <a:r>
              <a:rPr lang="de-DE" dirty="0"/>
              <a:t/>
            </a:r>
            <a:br>
              <a:rPr lang="de-DE" dirty="0"/>
            </a:br>
            <a:r>
              <a:rPr lang="de-DE" dirty="0"/>
              <a:t/>
            </a:r>
            <a:br>
              <a:rPr lang="de-DE" dirty="0"/>
            </a:br>
            <a:r>
              <a:rPr lang="de-DE" b="1" dirty="0"/>
              <a:t>Módulo 2: Procesos de diagnóstico de individuos discalculicos en entornos educativos normales</a:t>
            </a:r>
            <a:br>
              <a:rPr lang="de-DE" b="1" dirty="0"/>
            </a:br>
            <a:r>
              <a:rPr lang="de-DE" dirty="0"/>
              <a:t/>
            </a:r>
            <a:br>
              <a:rPr lang="de-DE" dirty="0"/>
            </a:br>
            <a:r>
              <a:rPr lang="de-DE" sz="2200" dirty="0"/>
              <a:t>Çukurova </a:t>
            </a:r>
            <a:br>
              <a:rPr lang="de-DE" sz="2200" dirty="0"/>
            </a:br>
            <a:r>
              <a:rPr lang="de-DE" sz="2200" dirty="0"/>
              <a:t>İlçe Milli Eğitim Müdürlüğü</a:t>
            </a:r>
            <a:br>
              <a:rPr lang="de-DE" sz="2200" dirty="0"/>
            </a:br>
            <a:r>
              <a:rPr lang="de-DE" sz="2200" dirty="0"/>
              <a:t/>
            </a:r>
            <a:br>
              <a:rPr lang="de-DE" sz="2200" dirty="0"/>
            </a:br>
            <a:endParaRPr sz="2200" dirty="0"/>
          </a:p>
        </p:txBody>
      </p:sp>
      <p:sp>
        <p:nvSpPr>
          <p:cNvPr id="99" name="Google Shape;99;p3"/>
          <p:cNvSpPr txBox="1"/>
          <p:nvPr/>
        </p:nvSpPr>
        <p:spPr>
          <a:xfrm>
            <a:off x="-1" y="-1"/>
            <a:ext cx="5465619" cy="7386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Change Your Perspective: It´s Just Dyscalculia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Reference Number: 2022-1-TR01-KA220-SCH-000088738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Duration: 31.12.2022-30.12.2024 (24 months)</a:t>
            </a:r>
            <a:endParaRPr sz="1400" b="0" i="0" u="none" strike="noStrike" cap="none">
              <a:solidFill>
                <a:schemeClr val="lt1"/>
              </a:solidFill>
              <a:latin typeface="Calibri"/>
              <a:ea typeface="Calibri"/>
              <a:cs typeface="Calibri"/>
              <a:sym typeface="Calibri"/>
            </a:endParaRPr>
          </a:p>
        </p:txBody>
      </p:sp>
      <p:sp>
        <p:nvSpPr>
          <p:cNvPr id="100" name="Google Shape;100;p3"/>
          <p:cNvSpPr txBox="1"/>
          <p:nvPr/>
        </p:nvSpPr>
        <p:spPr>
          <a:xfrm>
            <a:off x="6096000" y="0"/>
            <a:ext cx="5465619"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School Education ERASMUS+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KA220-SCH-Cooperation partnerschips in school education</a:t>
            </a:r>
            <a:endParaRPr sz="1400" b="0" i="0" u="none" strike="noStrike" cap="none">
              <a:solidFill>
                <a:schemeClr val="lt1"/>
              </a:solidFill>
              <a:latin typeface="Calibri"/>
              <a:ea typeface="Calibri"/>
              <a:cs typeface="Calibri"/>
              <a:sym typeface="Calibri"/>
            </a:endParaRPr>
          </a:p>
        </p:txBody>
      </p:sp>
      <p:pic>
        <p:nvPicPr>
          <p:cNvPr id="101" name="Google Shape;101;p3" descr="cukurova mem logo+"/>
          <p:cNvPicPr preferRelativeResize="0"/>
          <p:nvPr/>
        </p:nvPicPr>
        <p:blipFill rotWithShape="1">
          <a:blip r:embed="rId3">
            <a:alphaModFix/>
          </a:blip>
          <a:srcRect/>
          <a:stretch/>
        </p:blipFill>
        <p:spPr>
          <a:xfrm>
            <a:off x="5441792" y="5229200"/>
            <a:ext cx="1086256" cy="93610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4"/>
          <p:cNvSpPr txBox="1"/>
          <p:nvPr/>
        </p:nvSpPr>
        <p:spPr>
          <a:xfrm>
            <a:off x="-1" y="-1"/>
            <a:ext cx="5465619" cy="7386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Change Your Perspective: It´s Just Dyscalculia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Reference Number: 2022-1-TR01-KA220-SCH-000088738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Duration: 31.12.2022-30.12.2024 (24 months)</a:t>
            </a:r>
            <a:endParaRPr sz="1400" b="0" i="0" u="none" strike="noStrike" cap="none">
              <a:solidFill>
                <a:schemeClr val="lt1"/>
              </a:solidFill>
              <a:latin typeface="Calibri"/>
              <a:ea typeface="Calibri"/>
              <a:cs typeface="Calibri"/>
              <a:sym typeface="Calibri"/>
            </a:endParaRPr>
          </a:p>
        </p:txBody>
      </p:sp>
      <p:sp>
        <p:nvSpPr>
          <p:cNvPr id="107" name="Google Shape;107;p24"/>
          <p:cNvSpPr txBox="1"/>
          <p:nvPr/>
        </p:nvSpPr>
        <p:spPr>
          <a:xfrm>
            <a:off x="6096000" y="0"/>
            <a:ext cx="5465619"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School Education ERASMUS+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lt1"/>
                </a:solidFill>
                <a:latin typeface="Calibri"/>
                <a:ea typeface="Calibri"/>
                <a:cs typeface="Calibri"/>
                <a:sym typeface="Calibri"/>
              </a:rPr>
              <a:t>KA220-SCH-Cooperation partnerschips in school education</a:t>
            </a:r>
            <a:endParaRPr sz="1400" b="0" i="0" u="none" strike="noStrike" cap="none">
              <a:solidFill>
                <a:schemeClr val="lt1"/>
              </a:solidFill>
              <a:latin typeface="Calibri"/>
              <a:ea typeface="Calibri"/>
              <a:cs typeface="Calibri"/>
              <a:sym typeface="Calibri"/>
            </a:endParaRPr>
          </a:p>
        </p:txBody>
      </p:sp>
      <p:pic>
        <p:nvPicPr>
          <p:cNvPr id="108" name="Google Shape;108;p24" descr="cukurova mem logo+"/>
          <p:cNvPicPr preferRelativeResize="0"/>
          <p:nvPr/>
        </p:nvPicPr>
        <p:blipFill rotWithShape="1">
          <a:blip r:embed="rId3">
            <a:alphaModFix/>
          </a:blip>
          <a:srcRect/>
          <a:stretch/>
        </p:blipFill>
        <p:spPr>
          <a:xfrm>
            <a:off x="5441792" y="5229200"/>
            <a:ext cx="1086256" cy="936104"/>
          </a:xfrm>
          <a:prstGeom prst="rect">
            <a:avLst/>
          </a:prstGeom>
          <a:noFill/>
          <a:ln>
            <a:noFill/>
          </a:ln>
        </p:spPr>
      </p:pic>
      <p:sp>
        <p:nvSpPr>
          <p:cNvPr id="109" name="Google Shape;109;p2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lvl="0"/>
            <a:r>
              <a:rPr lang="es-ES" sz="2400" dirty="0"/>
              <a:t>En este módulo se tratarán los procesos de diagnóstico de personas </a:t>
            </a:r>
            <a:r>
              <a:rPr lang="es-ES" sz="2400" dirty="0" err="1"/>
              <a:t>discalcúlicas</a:t>
            </a:r>
            <a:r>
              <a:rPr lang="es-ES" sz="2400" dirty="0"/>
              <a:t> en entornos educativos normales. Se dará información sobre las competencias profesionales que deben tener los profesores en los procesos de diagnóstico.</a:t>
            </a:r>
            <a:endParaRPr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4"/>
          <p:cNvSpPr txBox="1">
            <a:spLocks noGrp="1"/>
          </p:cNvSpPr>
          <p:nvPr>
            <p:ph type="title"/>
          </p:nvPr>
        </p:nvSpPr>
        <p:spPr>
          <a:xfrm>
            <a:off x="838200" y="365126"/>
            <a:ext cx="10515600" cy="558204"/>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61616"/>
            </a:pPr>
            <a:r>
              <a:rPr lang="de-DE" sz="2200" b="1" dirty="0">
                <a:solidFill>
                  <a:schemeClr val="lt1"/>
                </a:solidFill>
              </a:rPr>
              <a:t>Módulo 2: Procesos de Diagnóstico de Individuos Discálculos en Entornos Educativos Normales</a:t>
            </a:r>
            <a:r>
              <a:rPr lang="de-DE" sz="3200" b="1" dirty="0">
                <a:solidFill>
                  <a:schemeClr val="lt1"/>
                </a:solidFill>
              </a:rPr>
              <a:t/>
            </a:r>
            <a:br>
              <a:rPr lang="de-DE" sz="3200" b="1" dirty="0">
                <a:solidFill>
                  <a:schemeClr val="lt1"/>
                </a:solidFill>
              </a:rPr>
            </a:br>
            <a:endParaRPr sz="3200" b="1" dirty="0">
              <a:solidFill>
                <a:schemeClr val="lt1"/>
              </a:solidFill>
            </a:endParaRPr>
          </a:p>
        </p:txBody>
      </p:sp>
      <p:sp>
        <p:nvSpPr>
          <p:cNvPr id="115" name="Google Shape;115;p4"/>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514350" lvl="0" indent="-514350">
              <a:lnSpc>
                <a:spcPct val="150000"/>
              </a:lnSpc>
              <a:spcBef>
                <a:spcPts val="0"/>
              </a:spcBef>
              <a:buSzPts val="2800"/>
              <a:buFont typeface="Calibri"/>
              <a:buAutoNum type="arabicPeriod"/>
            </a:pPr>
            <a:r>
              <a:rPr lang="de-DE" dirty="0" smtClean="0"/>
              <a:t>Introducción </a:t>
            </a:r>
            <a:r>
              <a:rPr lang="de-DE" sz="2800" dirty="0" smtClean="0"/>
              <a:t>del Módulo</a:t>
            </a:r>
            <a:endParaRPr dirty="0"/>
          </a:p>
          <a:p>
            <a:pPr marL="514350" lvl="0" indent="-514350" algn="l" rtl="0">
              <a:lnSpc>
                <a:spcPct val="150000"/>
              </a:lnSpc>
              <a:spcBef>
                <a:spcPts val="10"/>
              </a:spcBef>
              <a:spcAft>
                <a:spcPts val="0"/>
              </a:spcAft>
              <a:buClr>
                <a:schemeClr val="dk1"/>
              </a:buClr>
              <a:buSzPts val="2800"/>
              <a:buFont typeface="Calibri"/>
              <a:buAutoNum type="arabicPeriod"/>
            </a:pPr>
            <a:r>
              <a:rPr lang="de-DE" dirty="0" smtClean="0"/>
              <a:t>Contenido del Módulo</a:t>
            </a:r>
          </a:p>
          <a:p>
            <a:pPr marL="514350" lvl="0" indent="-514350">
              <a:lnSpc>
                <a:spcPct val="150000"/>
              </a:lnSpc>
              <a:spcBef>
                <a:spcPts val="10"/>
              </a:spcBef>
              <a:buSzPts val="2800"/>
              <a:buFont typeface="Calibri"/>
              <a:buAutoNum type="arabicPeriod"/>
            </a:pPr>
            <a:r>
              <a:rPr lang="de-DE" dirty="0"/>
              <a:t>Enlace al texto </a:t>
            </a:r>
            <a:r>
              <a:rPr lang="de-DE" dirty="0" smtClean="0"/>
              <a:t>adicional</a:t>
            </a:r>
          </a:p>
          <a:p>
            <a:pPr marL="514350" lvl="0" indent="-514350">
              <a:lnSpc>
                <a:spcPct val="150000"/>
              </a:lnSpc>
              <a:spcBef>
                <a:spcPts val="0"/>
              </a:spcBef>
              <a:buSzPts val="2800"/>
              <a:buFont typeface="Calibri"/>
              <a:buAutoNum type="arabicPeriod"/>
            </a:pPr>
            <a:r>
              <a:rPr lang="es-ES"/>
              <a:t>Enlace a vídeos adicionales</a:t>
            </a:r>
          </a:p>
          <a:p>
            <a:pPr marL="514350" lvl="0" indent="-514350">
              <a:lnSpc>
                <a:spcPct val="150000"/>
              </a:lnSpc>
              <a:spcBef>
                <a:spcPts val="10"/>
              </a:spcBef>
              <a:buSzPts val="2800"/>
              <a:buFont typeface="Calibri"/>
              <a:buAutoNum type="arabicPeriod"/>
            </a:pPr>
            <a:r>
              <a:rPr lang="es-ES" sz="2800" smtClean="0"/>
              <a:t>Cuestionario</a:t>
            </a:r>
            <a:endParaRPr dirty="0"/>
          </a:p>
          <a:p>
            <a:pPr marL="514350" lvl="0" indent="-514350" algn="l" rtl="0">
              <a:lnSpc>
                <a:spcPct val="150000"/>
              </a:lnSpc>
              <a:spcBef>
                <a:spcPts val="10"/>
              </a:spcBef>
              <a:spcAft>
                <a:spcPts val="0"/>
              </a:spcAft>
              <a:buClr>
                <a:schemeClr val="dk1"/>
              </a:buClr>
              <a:buSzPts val="2800"/>
              <a:buFont typeface="Calibri"/>
              <a:buAutoNum type="arabicPeriod"/>
            </a:pPr>
            <a:r>
              <a:rPr lang="es-ES" dirty="0" smtClean="0"/>
              <a:t>Recursos</a:t>
            </a:r>
            <a:endParaRPr dirty="0"/>
          </a:p>
          <a:p>
            <a:pPr marL="0" lvl="0" indent="0" algn="l" rtl="0">
              <a:lnSpc>
                <a:spcPct val="150000"/>
              </a:lnSpc>
              <a:spcBef>
                <a:spcPts val="10"/>
              </a:spcBef>
              <a:spcAft>
                <a:spcPts val="0"/>
              </a:spcAft>
              <a:buClr>
                <a:schemeClr val="dk1"/>
              </a:buClr>
              <a:buSzPts val="2800"/>
              <a:buNone/>
            </a:pPr>
            <a:endParaRPr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5"/>
          <p:cNvSpPr txBox="1">
            <a:spLocks noGrp="1"/>
          </p:cNvSpPr>
          <p:nvPr>
            <p:ph type="title"/>
          </p:nvPr>
        </p:nvSpPr>
        <p:spPr>
          <a:xfrm>
            <a:off x="838200" y="-99392"/>
            <a:ext cx="10515600" cy="1368152"/>
          </a:xfrm>
          <a:prstGeom prst="rect">
            <a:avLst/>
          </a:prstGeom>
          <a:noFill/>
          <a:ln>
            <a:noFill/>
          </a:ln>
        </p:spPr>
        <p:txBody>
          <a:bodyPr spcFirstLastPara="1" wrap="square" lIns="91425" tIns="45700" rIns="91425" bIns="45700" anchor="ctr" anchorCtr="0">
            <a:normAutofit/>
          </a:bodyPr>
          <a:lstStyle/>
          <a:p>
            <a:pPr lvl="0">
              <a:buClr>
                <a:schemeClr val="lt1"/>
              </a:buClr>
              <a:buSzPts val="2000"/>
            </a:pPr>
            <a:r>
              <a:rPr lang="de-DE" sz="2000" b="1" dirty="0" smtClean="0">
                <a:solidFill>
                  <a:schemeClr val="lt1"/>
                </a:solidFill>
              </a:rPr>
              <a:t>Módulo 2: Procesos de Diagnóstico de Individuos Discálculos en Entornos Educativos Normales</a:t>
            </a:r>
            <a:br>
              <a:rPr lang="de-DE" sz="2000" b="1" dirty="0" smtClean="0">
                <a:solidFill>
                  <a:schemeClr val="lt1"/>
                </a:solidFill>
              </a:rPr>
            </a:br>
            <a:r>
              <a:rPr lang="de-DE" sz="2000" dirty="0" smtClean="0">
                <a:solidFill>
                  <a:schemeClr val="lt1"/>
                </a:solidFill>
              </a:rPr>
              <a:t>1. Introducción del Módulo</a:t>
            </a:r>
            <a:endParaRPr sz="2000" b="1" dirty="0">
              <a:solidFill>
                <a:schemeClr val="lt1"/>
              </a:solidFill>
            </a:endParaRPr>
          </a:p>
        </p:txBody>
      </p:sp>
      <p:sp>
        <p:nvSpPr>
          <p:cNvPr id="121" name="Google Shape;121;p5"/>
          <p:cNvSpPr txBox="1">
            <a:spLocks noGrp="1"/>
          </p:cNvSpPr>
          <p:nvPr>
            <p:ph type="body" idx="1"/>
          </p:nvPr>
        </p:nvSpPr>
        <p:spPr>
          <a:xfrm>
            <a:off x="838201" y="1558559"/>
            <a:ext cx="5181600" cy="3740880"/>
          </a:xfrm>
          <a:prstGeom prst="rect">
            <a:avLst/>
          </a:prstGeom>
          <a:noFill/>
          <a:ln>
            <a:noFill/>
          </a:ln>
        </p:spPr>
        <p:txBody>
          <a:bodyPr spcFirstLastPara="1" wrap="square" lIns="91425" tIns="45700" rIns="91425" bIns="45700" anchor="t" anchorCtr="0">
            <a:normAutofit fontScale="92500" lnSpcReduction="10000"/>
          </a:bodyPr>
          <a:lstStyle/>
          <a:p>
            <a:pPr marL="114300" lvl="0" indent="0" algn="just">
              <a:buNone/>
            </a:pPr>
            <a:r>
              <a:rPr lang="de-DE" sz="1400" dirty="0" smtClean="0"/>
              <a:t> </a:t>
            </a:r>
            <a:r>
              <a:rPr lang="es-ES" sz="1800" dirty="0"/>
              <a:t> Navegar por el panorama educativo con un enfoque inclusivo exige una comprensión matizada de las diferencias de aprendizaje como la </a:t>
            </a:r>
            <a:r>
              <a:rPr lang="es-ES" sz="1800" dirty="0" err="1"/>
              <a:t>discalculia</a:t>
            </a:r>
            <a:r>
              <a:rPr lang="es-ES" sz="1800" dirty="0"/>
              <a:t>. </a:t>
            </a:r>
          </a:p>
          <a:p>
            <a:pPr marL="114300" lvl="0" indent="0" algn="just">
              <a:buNone/>
            </a:pPr>
            <a:r>
              <a:rPr lang="es-ES" sz="1800" dirty="0"/>
              <a:t>Este </a:t>
            </a:r>
            <a:r>
              <a:rPr lang="es-ES" sz="1800" dirty="0" err="1"/>
              <a:t>modüle</a:t>
            </a:r>
            <a:r>
              <a:rPr lang="es-ES" sz="1800" dirty="0"/>
              <a:t> ofrece una visión concisa del proceso sistemático que implica el diagnóstico de la </a:t>
            </a:r>
            <a:r>
              <a:rPr lang="es-ES" sz="1800" dirty="0" err="1"/>
              <a:t>discalculia</a:t>
            </a:r>
            <a:r>
              <a:rPr lang="es-ES" sz="1800" dirty="0"/>
              <a:t> en las escuelas, subrayando los esfuerzos de colaboración de profesores, padres y especialistas. A continuación, se exploran métodos y técnicas prácticas de enseñanza, haciendo hincapié en la flexibilidad y la individualización para atender a los diversos niveles de aprendizaje dentro del espectro de la </a:t>
            </a:r>
            <a:r>
              <a:rPr lang="es-ES" sz="1800" dirty="0" err="1"/>
              <a:t>discalculia</a:t>
            </a:r>
            <a:r>
              <a:rPr lang="es-ES" sz="1800" dirty="0"/>
              <a:t>. El objetivo es dotar a los educadores de herramientas eficaces para crear entornos de aprendizaje adaptativos e inclusivos, promoviendo el éxito académico de los alumnos con </a:t>
            </a:r>
            <a:r>
              <a:rPr lang="es-ES" sz="1800" dirty="0" err="1"/>
              <a:t>discalculia</a:t>
            </a:r>
            <a:r>
              <a:rPr lang="es-ES" sz="1800" dirty="0"/>
              <a:t>.</a:t>
            </a:r>
            <a:endParaRPr sz="1800" dirty="0"/>
          </a:p>
        </p:txBody>
      </p:sp>
      <p:sp>
        <p:nvSpPr>
          <p:cNvPr id="122" name="Google Shape;122;p5"/>
          <p:cNvSpPr txBox="1"/>
          <p:nvPr/>
        </p:nvSpPr>
        <p:spPr>
          <a:xfrm>
            <a:off x="7320136" y="4293096"/>
            <a:ext cx="497252"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de-DE" sz="800" b="0" i="0" u="none" strike="noStrike" cap="none">
                <a:solidFill>
                  <a:schemeClr val="dk1"/>
                </a:solidFill>
                <a:latin typeface="Calibri"/>
                <a:ea typeface="Calibri"/>
                <a:cs typeface="Calibri"/>
                <a:sym typeface="Calibri"/>
              </a:rPr>
              <a:t>Source:</a:t>
            </a:r>
            <a:endParaRPr sz="1400" b="0" i="0" u="none" strike="noStrike" cap="none">
              <a:solidFill>
                <a:srgbClr val="000000"/>
              </a:solidFill>
              <a:latin typeface="Arial"/>
              <a:ea typeface="Arial"/>
              <a:cs typeface="Arial"/>
              <a:sym typeface="Arial"/>
            </a:endParaRPr>
          </a:p>
        </p:txBody>
      </p:sp>
      <p:pic>
        <p:nvPicPr>
          <p:cNvPr id="123" name="Google Shape;123;p5"/>
          <p:cNvPicPr preferRelativeResize="0"/>
          <p:nvPr/>
        </p:nvPicPr>
        <p:blipFill rotWithShape="1">
          <a:blip r:embed="rId3">
            <a:alphaModFix/>
          </a:blip>
          <a:srcRect/>
          <a:stretch/>
        </p:blipFill>
        <p:spPr>
          <a:xfrm>
            <a:off x="6068471" y="1436651"/>
            <a:ext cx="5668899" cy="386278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5"/>
          <p:cNvSpPr txBox="1">
            <a:spLocks noGrp="1"/>
          </p:cNvSpPr>
          <p:nvPr>
            <p:ph type="title"/>
          </p:nvPr>
        </p:nvSpPr>
        <p:spPr>
          <a:xfrm>
            <a:off x="838200" y="-99392"/>
            <a:ext cx="10515600" cy="1368152"/>
          </a:xfrm>
          <a:prstGeom prst="rect">
            <a:avLst/>
          </a:prstGeom>
          <a:noFill/>
          <a:ln>
            <a:noFill/>
          </a:ln>
        </p:spPr>
        <p:txBody>
          <a:bodyPr spcFirstLastPara="1" wrap="square" lIns="91425" tIns="45700" rIns="91425" bIns="45700" anchor="ctr" anchorCtr="0">
            <a:normAutofit/>
          </a:bodyPr>
          <a:lstStyle/>
          <a:p>
            <a:pPr lvl="0">
              <a:buClr>
                <a:schemeClr val="lt1"/>
              </a:buClr>
              <a:buSzPts val="2000"/>
            </a:pPr>
            <a:r>
              <a:rPr lang="de-DE" sz="2000" b="1" dirty="0">
                <a:solidFill>
                  <a:schemeClr val="lt1"/>
                </a:solidFill>
              </a:rPr>
              <a:t>Módulo 2: Procesos de Diagnóstico de Individuos Discálculos en Entornos Educativos Normales</a:t>
            </a:r>
            <a:br>
              <a:rPr lang="de-DE" sz="2000" b="1" dirty="0">
                <a:solidFill>
                  <a:schemeClr val="lt1"/>
                </a:solidFill>
              </a:rPr>
            </a:br>
            <a:r>
              <a:rPr lang="de-DE" sz="2000" dirty="0">
                <a:solidFill>
                  <a:schemeClr val="lt1"/>
                </a:solidFill>
              </a:rPr>
              <a:t>1. Introducción del Módulo</a:t>
            </a:r>
            <a:endParaRPr sz="2000" b="1" dirty="0">
              <a:solidFill>
                <a:schemeClr val="lt1"/>
              </a:solidFill>
            </a:endParaRPr>
          </a:p>
        </p:txBody>
      </p:sp>
      <p:sp>
        <p:nvSpPr>
          <p:cNvPr id="129" name="Google Shape;129;p25"/>
          <p:cNvSpPr txBox="1">
            <a:spLocks noGrp="1"/>
          </p:cNvSpPr>
          <p:nvPr>
            <p:ph type="body" idx="1"/>
          </p:nvPr>
        </p:nvSpPr>
        <p:spPr>
          <a:xfrm>
            <a:off x="838201" y="1558559"/>
            <a:ext cx="5181600" cy="3740880"/>
          </a:xfrm>
          <a:prstGeom prst="rect">
            <a:avLst/>
          </a:prstGeom>
          <a:noFill/>
          <a:ln>
            <a:noFill/>
          </a:ln>
        </p:spPr>
        <p:txBody>
          <a:bodyPr spcFirstLastPara="1" wrap="square" lIns="91425" tIns="45700" rIns="91425" bIns="45700" anchor="t" anchorCtr="0">
            <a:normAutofit lnSpcReduction="10000"/>
          </a:bodyPr>
          <a:lstStyle/>
          <a:p>
            <a:pPr marL="114300" lvl="0" indent="0" algn="just">
              <a:buNone/>
            </a:pPr>
            <a:r>
              <a:rPr lang="de-DE" sz="1600" dirty="0"/>
              <a:t> </a:t>
            </a:r>
            <a:r>
              <a:rPr lang="es-ES" sz="1400" dirty="0"/>
              <a:t>Los profesores de aula suelen ser los iniciadores del proceso de identificación de alumnos con dificultades específicas de aprendizaje. Por este motivo, los profesores de aula tienen responsabilidades como descubrir a estos alumnos, dirigirlos correctamente y proporcionarles un entorno educativo. Los profesores deben tener en cuenta el rendimiento del alumno, identificar sus puntos fuertes y las características que deben reforzarse y preparar un plan en consecuencia. Si, a pesar de los esfuerzos y la atención del profesor, no se produce ningún cambio significativo en el rendimiento del alumno, éste debe ser remitido a las personas e instituciones necesarias para que realicen una investigación más profunda. Sin embargo, puede decirse que los profesores de aula tienen tanto falta de conocimientos como conceptos erróneos a la hora de evaluar las dificultades (</a:t>
            </a:r>
            <a:r>
              <a:rPr lang="es-ES" sz="1400" dirty="0" err="1"/>
              <a:t>Kuruyer</a:t>
            </a:r>
            <a:r>
              <a:rPr lang="es-ES" sz="1400" dirty="0"/>
              <a:t> &amp; </a:t>
            </a:r>
            <a:r>
              <a:rPr lang="es-ES" sz="1400" dirty="0" err="1"/>
              <a:t>Çakıroğlu</a:t>
            </a:r>
            <a:r>
              <a:rPr lang="es-ES" sz="1400" dirty="0"/>
              <a:t>, 2017). El punto más crítico para los profesores aquí es saber si la causa raíz de la dificultad se debe a una discapacidad, como el retraso mental o la discapacidad visual. Distinguir esto es importante para un diagnóstico claro de las dificultades específicas de aprendizaje. Para responder a esta pregunta, los alumnos deben someterse primero a reconocimientos médicos.</a:t>
            </a:r>
            <a:endParaRPr sz="1400" dirty="0"/>
          </a:p>
        </p:txBody>
      </p:sp>
      <p:sp>
        <p:nvSpPr>
          <p:cNvPr id="130" name="Google Shape;130;p25"/>
          <p:cNvSpPr txBox="1"/>
          <p:nvPr/>
        </p:nvSpPr>
        <p:spPr>
          <a:xfrm>
            <a:off x="7320136" y="4293096"/>
            <a:ext cx="497252"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de-DE" sz="800" b="0" i="0" u="none" strike="noStrike" cap="none">
                <a:solidFill>
                  <a:schemeClr val="dk1"/>
                </a:solidFill>
                <a:latin typeface="Calibri"/>
                <a:ea typeface="Calibri"/>
                <a:cs typeface="Calibri"/>
                <a:sym typeface="Calibri"/>
              </a:rPr>
              <a:t>Source:</a:t>
            </a:r>
            <a:endParaRPr sz="1400" b="0" i="0" u="none" strike="noStrike" cap="none">
              <a:solidFill>
                <a:srgbClr val="000000"/>
              </a:solidFill>
              <a:latin typeface="Arial"/>
              <a:ea typeface="Arial"/>
              <a:cs typeface="Arial"/>
              <a:sym typeface="Arial"/>
            </a:endParaRPr>
          </a:p>
        </p:txBody>
      </p:sp>
      <p:pic>
        <p:nvPicPr>
          <p:cNvPr id="131" name="Google Shape;131;p25"/>
          <p:cNvPicPr preferRelativeResize="0"/>
          <p:nvPr/>
        </p:nvPicPr>
        <p:blipFill rotWithShape="1">
          <a:blip r:embed="rId3">
            <a:alphaModFix/>
          </a:blip>
          <a:srcRect/>
          <a:stretch/>
        </p:blipFill>
        <p:spPr>
          <a:xfrm>
            <a:off x="7320136" y="1484784"/>
            <a:ext cx="3960440" cy="271785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6"/>
          <p:cNvSpPr txBox="1">
            <a:spLocks noGrp="1"/>
          </p:cNvSpPr>
          <p:nvPr>
            <p:ph type="title"/>
          </p:nvPr>
        </p:nvSpPr>
        <p:spPr>
          <a:xfrm>
            <a:off x="838200" y="-99392"/>
            <a:ext cx="10515600" cy="1368152"/>
          </a:xfrm>
          <a:prstGeom prst="rect">
            <a:avLst/>
          </a:prstGeom>
          <a:noFill/>
          <a:ln>
            <a:noFill/>
          </a:ln>
        </p:spPr>
        <p:txBody>
          <a:bodyPr spcFirstLastPara="1" wrap="square" lIns="91425" tIns="45700" rIns="91425" bIns="45700" anchor="ctr" anchorCtr="0">
            <a:normAutofit/>
          </a:bodyPr>
          <a:lstStyle/>
          <a:p>
            <a:pPr lvl="0">
              <a:buClr>
                <a:schemeClr val="lt1"/>
              </a:buClr>
              <a:buSzPts val="2000"/>
            </a:pPr>
            <a:r>
              <a:rPr lang="de-DE" sz="2000" b="1" dirty="0">
                <a:solidFill>
                  <a:schemeClr val="lt1"/>
                </a:solidFill>
              </a:rPr>
              <a:t>Módulo 2: Procesos de Diagnóstico de Individuos Discálculos en Entornos Educativos Normales</a:t>
            </a:r>
            <a:br>
              <a:rPr lang="de-DE" sz="2000" b="1" dirty="0">
                <a:solidFill>
                  <a:schemeClr val="lt1"/>
                </a:solidFill>
              </a:rPr>
            </a:br>
            <a:r>
              <a:rPr lang="de-DE" sz="2000" dirty="0">
                <a:solidFill>
                  <a:schemeClr val="lt1"/>
                </a:solidFill>
              </a:rPr>
              <a:t>1. Introducción del Módulo</a:t>
            </a:r>
            <a:endParaRPr sz="2000" b="1" dirty="0">
              <a:solidFill>
                <a:schemeClr val="lt1"/>
              </a:solidFill>
            </a:endParaRPr>
          </a:p>
        </p:txBody>
      </p:sp>
      <p:sp>
        <p:nvSpPr>
          <p:cNvPr id="137" name="Google Shape;137;p26"/>
          <p:cNvSpPr txBox="1">
            <a:spLocks noGrp="1"/>
          </p:cNvSpPr>
          <p:nvPr>
            <p:ph type="body" idx="1"/>
          </p:nvPr>
        </p:nvSpPr>
        <p:spPr>
          <a:xfrm>
            <a:off x="839416" y="1556793"/>
            <a:ext cx="10441160" cy="3960440"/>
          </a:xfrm>
          <a:prstGeom prst="rect">
            <a:avLst/>
          </a:prstGeom>
          <a:noFill/>
          <a:ln>
            <a:noFill/>
          </a:ln>
        </p:spPr>
        <p:txBody>
          <a:bodyPr spcFirstLastPara="1" wrap="square" lIns="91425" tIns="45700" rIns="91425" bIns="45700" anchor="t" anchorCtr="0">
            <a:normAutofit fontScale="92500" lnSpcReduction="20000"/>
          </a:bodyPr>
          <a:lstStyle/>
          <a:p>
            <a:pPr marL="114300" lvl="0" indent="0" algn="just">
              <a:buNone/>
            </a:pPr>
            <a:r>
              <a:rPr lang="de-DE" sz="1400" dirty="0"/>
              <a:t> </a:t>
            </a:r>
            <a:r>
              <a:rPr lang="es-ES" sz="1800" dirty="0"/>
              <a:t>El diagnóstico de la </a:t>
            </a:r>
            <a:r>
              <a:rPr lang="es-ES" sz="1800" dirty="0" err="1"/>
              <a:t>discalculia</a:t>
            </a:r>
            <a:r>
              <a:rPr lang="es-ES" sz="1800" dirty="0"/>
              <a:t> en las escuelas implica un enfoque estructurado que comprende la observación, la evaluación y la colaboración entre educadores, padres y especialistas. Este proceso comienza con la identificación de problemas a través de la observación de las dificultades del alumno con los conceptos matemáticos. Los exámenes iniciales, que incorporan pruebas estandarizadas y observaciones de los profesores, ayudan a identificar a los alumnos de riesgo. Las valiosas aportaciones de profesores y padres contribuyen a una comprensión global de los problemas del alumno. </a:t>
            </a:r>
          </a:p>
          <a:p>
            <a:pPr marL="114300" lvl="0" indent="0" algn="just">
              <a:buNone/>
            </a:pPr>
            <a:r>
              <a:rPr lang="es-ES" sz="1800" dirty="0"/>
              <a:t>Una evaluación exhaustiva, realizada normalmente por un psicólogo escolar o un profesional especializado, evalúa las capacidades matemáticas y el procesamiento cognitivo. Esto incluye evaluaciones psicopedagógicas para calibrar el funcionamiento cognitivo general y evaluaciones específicas de las matemáticas dirigidas a los puntos fuertes y débiles. Las comparaciones con las normas de desarrollo ayudan a identificar las lagunas significativas que indican </a:t>
            </a:r>
            <a:r>
              <a:rPr lang="es-ES" sz="1800" dirty="0" err="1"/>
              <a:t>discalculia</a:t>
            </a:r>
            <a:r>
              <a:rPr lang="es-ES" sz="1800" dirty="0"/>
              <a:t>.</a:t>
            </a:r>
          </a:p>
          <a:p>
            <a:pPr marL="114300" lvl="0" indent="0" algn="just">
              <a:buNone/>
            </a:pPr>
            <a:r>
              <a:rPr lang="es-ES" sz="1800" dirty="0"/>
              <a:t> Tras la evaluación, se planifica la intervención en colaboración con profesores, padres y especialistas. Se elabora un plan individualizado adaptado a las necesidades del alumno, con un seguimiento continuo para evaluar los progresos y ajustar el apoyo según sea necesario. Las consideraciones culturales y las normas éticas garantizan un proceso de evaluación justo. Los profesionales implicados pueden ser profesores, psicólogos escolares, profesionales de la educación especial y otros especialistas, lo que garantiza un enfoque holístico del apoyo a los alumnos con </a:t>
            </a:r>
            <a:r>
              <a:rPr lang="es-ES" sz="1800" dirty="0" err="1"/>
              <a:t>discalculia</a:t>
            </a:r>
            <a:r>
              <a:rPr lang="es-ES" sz="1800" dirty="0"/>
              <a:t>.</a:t>
            </a:r>
            <a:endParaRPr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6"/>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Autofit/>
          </a:bodyPr>
          <a:lstStyle/>
          <a:p>
            <a:pPr lvl="0">
              <a:buClr>
                <a:schemeClr val="lt1"/>
              </a:buClr>
              <a:buSzPts val="2000"/>
            </a:pPr>
            <a:r>
              <a:rPr lang="de-DE" sz="2000" b="1" dirty="0">
                <a:solidFill>
                  <a:schemeClr val="lt1"/>
                </a:solidFill>
              </a:rPr>
              <a:t>Módulo 2: Procesos de Diagnóstico de Individuos Discálculos en Entornos Educativos </a:t>
            </a:r>
            <a:r>
              <a:rPr lang="de-DE" sz="2000" b="1" dirty="0" smtClean="0">
                <a:solidFill>
                  <a:schemeClr val="lt1"/>
                </a:solidFill>
              </a:rPr>
              <a:t>Normales</a:t>
            </a:r>
            <a:br>
              <a:rPr lang="de-DE" sz="2000" b="1" dirty="0" smtClean="0">
                <a:solidFill>
                  <a:schemeClr val="lt1"/>
                </a:solidFill>
              </a:rPr>
            </a:br>
            <a:r>
              <a:rPr lang="de-DE" sz="2000" b="1" dirty="0" smtClean="0">
                <a:solidFill>
                  <a:schemeClr val="lt1"/>
                </a:solidFill>
              </a:rPr>
              <a:t>2</a:t>
            </a:r>
            <a:r>
              <a:rPr lang="de-DE" sz="2000" dirty="0" smtClean="0">
                <a:solidFill>
                  <a:schemeClr val="lt1"/>
                </a:solidFill>
              </a:rPr>
              <a:t>. Contenido del Módulo</a:t>
            </a:r>
            <a:endParaRPr sz="2000" b="1" dirty="0">
              <a:solidFill>
                <a:schemeClr val="lt1"/>
              </a:solidFill>
            </a:endParaRPr>
          </a:p>
        </p:txBody>
      </p:sp>
      <p:sp>
        <p:nvSpPr>
          <p:cNvPr id="143" name="Google Shape;143;p6"/>
          <p:cNvSpPr/>
          <p:nvPr/>
        </p:nvSpPr>
        <p:spPr>
          <a:xfrm>
            <a:off x="696191" y="1724892"/>
            <a:ext cx="10785763" cy="2982190"/>
          </a:xfrm>
          <a:prstGeom prst="roundRect">
            <a:avLst>
              <a:gd name="adj" fmla="val 16667"/>
            </a:avLst>
          </a:prstGeom>
          <a:solidFill>
            <a:schemeClr val="accent4"/>
          </a:solidFill>
          <a:ln w="12700" cap="flat" cmpd="sng">
            <a:solidFill>
              <a:srgbClr val="4A4134"/>
            </a:solidFill>
            <a:prstDash val="solid"/>
            <a:miter lim="800000"/>
            <a:headEnd type="none" w="sm" len="sm"/>
            <a:tailEnd type="none" w="sm" len="sm"/>
          </a:ln>
        </p:spPr>
        <p:txBody>
          <a:bodyPr spcFirstLastPara="1" wrap="square" lIns="91425" tIns="45700" rIns="91425" bIns="45700" anchor="ctr" anchorCtr="0">
            <a:noAutofit/>
          </a:bodyPr>
          <a:lstStyle/>
          <a:p>
            <a:pPr lvl="0">
              <a:buSzPts val="1800"/>
            </a:pPr>
            <a:r>
              <a:rPr lang="es-ES" sz="1800" b="1" dirty="0">
                <a:solidFill>
                  <a:schemeClr val="lt1"/>
                </a:solidFill>
                <a:latin typeface="Calibri"/>
                <a:ea typeface="Calibri"/>
                <a:cs typeface="Calibri"/>
                <a:sym typeface="Calibri"/>
              </a:rPr>
              <a:t>Competencias básicas que debe adquirir el profesorado en los procesos de diagnóstico de personas </a:t>
            </a:r>
            <a:r>
              <a:rPr lang="es-ES" sz="1800" b="1" dirty="0" err="1">
                <a:solidFill>
                  <a:schemeClr val="lt1"/>
                </a:solidFill>
                <a:latin typeface="Calibri"/>
                <a:ea typeface="Calibri"/>
                <a:cs typeface="Calibri"/>
                <a:sym typeface="Calibri"/>
              </a:rPr>
              <a:t>discalcúlicas</a:t>
            </a:r>
            <a:r>
              <a:rPr lang="es-ES" sz="1800" b="1" dirty="0">
                <a:solidFill>
                  <a:schemeClr val="lt1"/>
                </a:solidFill>
                <a:latin typeface="Calibri"/>
                <a:ea typeface="Calibri"/>
                <a:cs typeface="Calibri"/>
                <a:sym typeface="Calibri"/>
              </a:rPr>
              <a:t> en contextos de educación ordinaria:</a:t>
            </a:r>
          </a:p>
          <a:p>
            <a:pPr lvl="0">
              <a:buSzPts val="1800"/>
            </a:pPr>
            <a:r>
              <a:rPr lang="es-ES" sz="1800" b="1" dirty="0">
                <a:solidFill>
                  <a:schemeClr val="lt1"/>
                </a:solidFill>
                <a:latin typeface="Calibri"/>
                <a:ea typeface="Calibri"/>
                <a:cs typeface="Calibri"/>
                <a:sym typeface="Calibri"/>
              </a:rPr>
              <a:t>Conocer y aplicar los procedimientos de diagnóstico</a:t>
            </a:r>
          </a:p>
          <a:p>
            <a:pPr lvl="0">
              <a:buSzPts val="1800"/>
            </a:pPr>
            <a:r>
              <a:rPr lang="es-ES" sz="1800" b="1" dirty="0">
                <a:solidFill>
                  <a:schemeClr val="lt1"/>
                </a:solidFill>
                <a:latin typeface="Calibri"/>
                <a:ea typeface="Calibri"/>
                <a:cs typeface="Calibri"/>
                <a:sym typeface="Calibri"/>
              </a:rPr>
              <a:t>Conocer las pruebas, su contenido y finalidad </a:t>
            </a:r>
          </a:p>
          <a:p>
            <a:pPr lvl="0">
              <a:buSzPts val="1800"/>
            </a:pPr>
            <a:r>
              <a:rPr lang="es-ES" sz="1800" b="1" dirty="0">
                <a:solidFill>
                  <a:schemeClr val="lt1"/>
                </a:solidFill>
                <a:latin typeface="Calibri"/>
                <a:ea typeface="Calibri"/>
                <a:cs typeface="Calibri"/>
                <a:sym typeface="Calibri"/>
              </a:rPr>
              <a:t>Adaptar la elección de los procedimientos diagnósticos en función del grupo de aprendizaje</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grpSp>
        <p:nvGrpSpPr>
          <p:cNvPr id="148" name="Google Shape;148;p27"/>
          <p:cNvGrpSpPr/>
          <p:nvPr/>
        </p:nvGrpSpPr>
        <p:grpSpPr>
          <a:xfrm>
            <a:off x="1543720" y="1782174"/>
            <a:ext cx="9104558" cy="3698728"/>
            <a:chOff x="0" y="585422"/>
            <a:chExt cx="9104558" cy="3698728"/>
          </a:xfrm>
        </p:grpSpPr>
        <p:sp>
          <p:nvSpPr>
            <p:cNvPr id="149" name="Google Shape;149;p27"/>
            <p:cNvSpPr/>
            <p:nvPr/>
          </p:nvSpPr>
          <p:spPr>
            <a:xfrm>
              <a:off x="0" y="585422"/>
              <a:ext cx="2845174" cy="1707105"/>
            </a:xfrm>
            <a:prstGeom prst="rect">
              <a:avLst/>
            </a:prstGeom>
            <a:solidFill>
              <a:srgbClr val="ECC07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7"/>
            <p:cNvSpPr txBox="1"/>
            <p:nvPr/>
          </p:nvSpPr>
          <p:spPr>
            <a:xfrm>
              <a:off x="0" y="585422"/>
              <a:ext cx="2845174" cy="1707105"/>
            </a:xfrm>
            <a:prstGeom prst="rect">
              <a:avLst/>
            </a:prstGeom>
            <a:noFill/>
            <a:ln>
              <a:noFill/>
            </a:ln>
          </p:spPr>
          <p:txBody>
            <a:bodyPr spcFirstLastPara="1" wrap="square" lIns="64750" tIns="64750" rIns="64750" bIns="64750" anchor="ctr" anchorCtr="0">
              <a:noAutofit/>
            </a:bodyPr>
            <a:lstStyle/>
            <a:p>
              <a:pPr lvl="0" algn="ctr">
                <a:lnSpc>
                  <a:spcPct val="90000"/>
                </a:lnSpc>
                <a:buSzPts val="1700"/>
              </a:pPr>
              <a:r>
                <a:rPr lang="es-ES" sz="1700" dirty="0">
                  <a:solidFill>
                    <a:schemeClr val="lt1"/>
                  </a:solidFill>
                </a:rPr>
                <a:t>Hay que aumentar las competencias profesionales de los profesores para identificar a los alumnos </a:t>
              </a:r>
              <a:r>
                <a:rPr lang="es-ES" sz="1700" dirty="0" err="1">
                  <a:solidFill>
                    <a:schemeClr val="lt1"/>
                  </a:solidFill>
                </a:rPr>
                <a:t>discalcúlicos</a:t>
              </a:r>
              <a:r>
                <a:rPr lang="es-ES" sz="1700" dirty="0">
                  <a:solidFill>
                    <a:schemeClr val="lt1"/>
                  </a:solidFill>
                </a:rPr>
                <a:t>.</a:t>
              </a:r>
              <a:endParaRPr sz="1700" b="0" i="0" u="none" strike="noStrike" cap="none" dirty="0">
                <a:solidFill>
                  <a:schemeClr val="lt1"/>
                </a:solidFill>
                <a:latin typeface="Arial"/>
                <a:ea typeface="Arial"/>
                <a:cs typeface="Arial"/>
                <a:sym typeface="Arial"/>
              </a:endParaRPr>
            </a:p>
          </p:txBody>
        </p:sp>
        <p:sp>
          <p:nvSpPr>
            <p:cNvPr id="151" name="Google Shape;151;p27"/>
            <p:cNvSpPr/>
            <p:nvPr/>
          </p:nvSpPr>
          <p:spPr>
            <a:xfrm>
              <a:off x="3129692" y="585422"/>
              <a:ext cx="2845174" cy="1707105"/>
            </a:xfrm>
            <a:prstGeom prst="rect">
              <a:avLst/>
            </a:prstGeom>
            <a:solidFill>
              <a:srgbClr val="ECC07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7"/>
            <p:cNvSpPr txBox="1"/>
            <p:nvPr/>
          </p:nvSpPr>
          <p:spPr>
            <a:xfrm>
              <a:off x="3129692" y="585422"/>
              <a:ext cx="2845174" cy="1707105"/>
            </a:xfrm>
            <a:prstGeom prst="rect">
              <a:avLst/>
            </a:prstGeom>
            <a:noFill/>
            <a:ln>
              <a:noFill/>
            </a:ln>
          </p:spPr>
          <p:txBody>
            <a:bodyPr spcFirstLastPara="1" wrap="square" lIns="64750" tIns="64750" rIns="64750" bIns="64750" anchor="ctr" anchorCtr="0">
              <a:noAutofit/>
            </a:bodyPr>
            <a:lstStyle/>
            <a:p>
              <a:pPr lvl="0" algn="ctr">
                <a:lnSpc>
                  <a:spcPct val="90000"/>
                </a:lnSpc>
                <a:buSzPts val="1700"/>
              </a:pPr>
              <a:r>
                <a:rPr lang="es-ES" sz="1700" dirty="0">
                  <a:solidFill>
                    <a:schemeClr val="lt1"/>
                  </a:solidFill>
                </a:rPr>
                <a:t>Los distintos niveles de aprendizaje en función de las diferencias individuales son muy importantes a la hora de diagnosticar a los alumnos.</a:t>
              </a:r>
              <a:endParaRPr sz="1700" b="0" i="0" u="none" strike="noStrike" cap="none" dirty="0">
                <a:solidFill>
                  <a:schemeClr val="lt1"/>
                </a:solidFill>
                <a:latin typeface="Arial"/>
                <a:ea typeface="Arial"/>
                <a:cs typeface="Arial"/>
                <a:sym typeface="Arial"/>
              </a:endParaRPr>
            </a:p>
          </p:txBody>
        </p:sp>
        <p:sp>
          <p:nvSpPr>
            <p:cNvPr id="153" name="Google Shape;153;p27"/>
            <p:cNvSpPr/>
            <p:nvPr/>
          </p:nvSpPr>
          <p:spPr>
            <a:xfrm>
              <a:off x="6259384" y="585422"/>
              <a:ext cx="2845174" cy="1707105"/>
            </a:xfrm>
            <a:prstGeom prst="rect">
              <a:avLst/>
            </a:prstGeom>
            <a:solidFill>
              <a:srgbClr val="ECC07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7"/>
            <p:cNvSpPr txBox="1"/>
            <p:nvPr/>
          </p:nvSpPr>
          <p:spPr>
            <a:xfrm>
              <a:off x="6259384" y="585422"/>
              <a:ext cx="2845174" cy="1707105"/>
            </a:xfrm>
            <a:prstGeom prst="rect">
              <a:avLst/>
            </a:prstGeom>
            <a:noFill/>
            <a:ln>
              <a:noFill/>
            </a:ln>
          </p:spPr>
          <p:txBody>
            <a:bodyPr spcFirstLastPara="1" wrap="square" lIns="64750" tIns="64750" rIns="64750" bIns="64750" anchor="ctr" anchorCtr="0">
              <a:noAutofit/>
            </a:bodyPr>
            <a:lstStyle/>
            <a:p>
              <a:pPr lvl="0" algn="ctr">
                <a:lnSpc>
                  <a:spcPct val="90000"/>
                </a:lnSpc>
                <a:buSzPts val="1700"/>
              </a:pPr>
              <a:r>
                <a:rPr lang="es-ES" sz="1700" dirty="0">
                  <a:solidFill>
                    <a:schemeClr val="lt1"/>
                  </a:solidFill>
                </a:rPr>
                <a:t>Es bastante normal que haya alumnos </a:t>
              </a:r>
              <a:r>
                <a:rPr lang="es-ES" sz="1700" dirty="0" err="1">
                  <a:solidFill>
                    <a:schemeClr val="lt1"/>
                  </a:solidFill>
                </a:rPr>
                <a:t>discalcúlicos</a:t>
              </a:r>
              <a:r>
                <a:rPr lang="es-ES" sz="1700" dirty="0">
                  <a:solidFill>
                    <a:schemeClr val="lt1"/>
                  </a:solidFill>
                </a:rPr>
                <a:t> en las aulas, pero hay que reconocerlos.</a:t>
              </a:r>
              <a:endParaRPr sz="1700" b="0" i="0" u="none" strike="noStrike" cap="none" dirty="0">
                <a:solidFill>
                  <a:schemeClr val="lt1"/>
                </a:solidFill>
                <a:latin typeface="Arial"/>
                <a:ea typeface="Arial"/>
                <a:cs typeface="Arial"/>
                <a:sym typeface="Arial"/>
              </a:endParaRPr>
            </a:p>
          </p:txBody>
        </p:sp>
        <p:sp>
          <p:nvSpPr>
            <p:cNvPr id="155" name="Google Shape;155;p27"/>
            <p:cNvSpPr/>
            <p:nvPr/>
          </p:nvSpPr>
          <p:spPr>
            <a:xfrm>
              <a:off x="1564846" y="2577045"/>
              <a:ext cx="2845174" cy="1707105"/>
            </a:xfrm>
            <a:prstGeom prst="rect">
              <a:avLst/>
            </a:prstGeom>
            <a:solidFill>
              <a:srgbClr val="ECC07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7"/>
            <p:cNvSpPr txBox="1"/>
            <p:nvPr/>
          </p:nvSpPr>
          <p:spPr>
            <a:xfrm>
              <a:off x="1564846" y="2577045"/>
              <a:ext cx="2845174" cy="1707105"/>
            </a:xfrm>
            <a:prstGeom prst="rect">
              <a:avLst/>
            </a:prstGeom>
            <a:noFill/>
            <a:ln>
              <a:noFill/>
            </a:ln>
          </p:spPr>
          <p:txBody>
            <a:bodyPr spcFirstLastPara="1" wrap="square" lIns="64750" tIns="64750" rIns="64750" bIns="64750" anchor="ctr" anchorCtr="0">
              <a:noAutofit/>
            </a:bodyPr>
            <a:lstStyle/>
            <a:p>
              <a:pPr lvl="0" algn="ctr">
                <a:lnSpc>
                  <a:spcPct val="90000"/>
                </a:lnSpc>
                <a:buSzPts val="1700"/>
              </a:pPr>
              <a:r>
                <a:rPr lang="es-ES" sz="1700" dirty="0">
                  <a:solidFill>
                    <a:schemeClr val="lt1"/>
                  </a:solidFill>
                </a:rPr>
                <a:t>Los profesores deben reconocer a los alumnos </a:t>
              </a:r>
              <a:r>
                <a:rPr lang="es-ES" sz="1700" dirty="0" err="1">
                  <a:solidFill>
                    <a:schemeClr val="lt1"/>
                  </a:solidFill>
                </a:rPr>
                <a:t>discalcúlicos</a:t>
              </a:r>
              <a:r>
                <a:rPr lang="es-ES" sz="1700" dirty="0">
                  <a:solidFill>
                    <a:schemeClr val="lt1"/>
                  </a:solidFill>
                </a:rPr>
                <a:t> y, tras su identificación, preparar entornos y materiales educativos adecuados.</a:t>
              </a:r>
              <a:endParaRPr sz="1700" b="0" i="0" u="none" strike="noStrike" cap="none" dirty="0">
                <a:solidFill>
                  <a:schemeClr val="lt1"/>
                </a:solidFill>
                <a:latin typeface="Arial"/>
                <a:ea typeface="Arial"/>
                <a:cs typeface="Arial"/>
                <a:sym typeface="Arial"/>
              </a:endParaRPr>
            </a:p>
          </p:txBody>
        </p:sp>
        <p:sp>
          <p:nvSpPr>
            <p:cNvPr id="157" name="Google Shape;157;p27"/>
            <p:cNvSpPr/>
            <p:nvPr/>
          </p:nvSpPr>
          <p:spPr>
            <a:xfrm>
              <a:off x="4694538" y="2577045"/>
              <a:ext cx="2845174" cy="1707105"/>
            </a:xfrm>
            <a:prstGeom prst="rect">
              <a:avLst/>
            </a:prstGeom>
            <a:solidFill>
              <a:srgbClr val="ECC07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7"/>
            <p:cNvSpPr txBox="1"/>
            <p:nvPr/>
          </p:nvSpPr>
          <p:spPr>
            <a:xfrm>
              <a:off x="4694538" y="2577045"/>
              <a:ext cx="2845174" cy="1707105"/>
            </a:xfrm>
            <a:prstGeom prst="rect">
              <a:avLst/>
            </a:prstGeom>
            <a:noFill/>
            <a:ln>
              <a:noFill/>
            </a:ln>
          </p:spPr>
          <p:txBody>
            <a:bodyPr spcFirstLastPara="1" wrap="square" lIns="64750" tIns="64750" rIns="64750" bIns="64750" anchor="ctr" anchorCtr="0">
              <a:noAutofit/>
            </a:bodyPr>
            <a:lstStyle/>
            <a:p>
              <a:pPr lvl="0" algn="ctr">
                <a:lnSpc>
                  <a:spcPct val="90000"/>
                </a:lnSpc>
                <a:buSzPts val="1700"/>
              </a:pPr>
              <a:r>
                <a:rPr lang="es-ES" sz="1700" dirty="0">
                  <a:solidFill>
                    <a:schemeClr val="lt1"/>
                  </a:solidFill>
                </a:rPr>
                <a:t>Con el diagnóstico adecuado y una planificación educativa individualizada, los alumnos </a:t>
              </a:r>
              <a:r>
                <a:rPr lang="es-ES" sz="1700" dirty="0" err="1">
                  <a:solidFill>
                    <a:schemeClr val="lt1"/>
                  </a:solidFill>
                </a:rPr>
                <a:t>discalcúlicos</a:t>
              </a:r>
              <a:r>
                <a:rPr lang="es-ES" sz="1700" dirty="0">
                  <a:solidFill>
                    <a:schemeClr val="lt1"/>
                  </a:solidFill>
                </a:rPr>
                <a:t> podrán aprender.</a:t>
              </a:r>
              <a:endParaRPr sz="1700" b="0" i="0" u="none" strike="noStrike" cap="none" dirty="0">
                <a:solidFill>
                  <a:schemeClr val="lt1"/>
                </a:solidFill>
                <a:latin typeface="Arial"/>
                <a:ea typeface="Arial"/>
                <a:cs typeface="Arial"/>
                <a:sym typeface="Arial"/>
              </a:endParaRPr>
            </a:p>
          </p:txBody>
        </p:sp>
      </p:grpSp>
      <p:sp>
        <p:nvSpPr>
          <p:cNvPr id="159" name="Google Shape;159;p27"/>
          <p:cNvSpPr txBox="1"/>
          <p:nvPr/>
        </p:nvSpPr>
        <p:spPr>
          <a:xfrm>
            <a:off x="407368" y="14920"/>
            <a:ext cx="10515600" cy="792562"/>
          </a:xfrm>
          <a:prstGeom prst="rect">
            <a:avLst/>
          </a:prstGeom>
          <a:noFill/>
          <a:ln>
            <a:noFill/>
          </a:ln>
        </p:spPr>
        <p:txBody>
          <a:bodyPr spcFirstLastPara="1" wrap="square" lIns="91425" tIns="45700" rIns="91425" bIns="45700" anchor="ctr" anchorCtr="0">
            <a:noAutofit/>
          </a:bodyPr>
          <a:lstStyle/>
          <a:p>
            <a:pPr lvl="0" algn="ctr">
              <a:lnSpc>
                <a:spcPct val="90000"/>
              </a:lnSpc>
              <a:buClr>
                <a:schemeClr val="lt1"/>
              </a:buClr>
              <a:buSzPts val="2000"/>
            </a:pPr>
            <a:r>
              <a:rPr lang="de-DE" sz="2000" b="1" dirty="0">
                <a:solidFill>
                  <a:schemeClr val="lt1"/>
                </a:solidFill>
              </a:rPr>
              <a:t>Módulo 2: Procesos de Diagnóstico de Individuos Discálculos en Entornos Educativos Normales</a:t>
            </a:r>
            <a:br>
              <a:rPr lang="de-DE" sz="2000" b="1" dirty="0">
                <a:solidFill>
                  <a:schemeClr val="lt1"/>
                </a:solidFill>
              </a:rPr>
            </a:br>
            <a:r>
              <a:rPr lang="de-DE" sz="2000" b="1" dirty="0">
                <a:solidFill>
                  <a:schemeClr val="lt1"/>
                </a:solidFill>
              </a:rPr>
              <a:t>2</a:t>
            </a:r>
            <a:r>
              <a:rPr lang="de-DE" sz="2000" dirty="0">
                <a:solidFill>
                  <a:schemeClr val="lt1"/>
                </a:solidFill>
              </a:rPr>
              <a:t>. Contenido del Módulo</a:t>
            </a:r>
            <a:endParaRPr sz="2000" b="1" i="0" u="none" strike="noStrike" cap="none" dirty="0">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8"/>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Autofit/>
          </a:bodyPr>
          <a:lstStyle/>
          <a:p>
            <a:pPr lvl="0">
              <a:buClr>
                <a:schemeClr val="lt1"/>
              </a:buClr>
              <a:buSzPts val="2000"/>
            </a:pPr>
            <a:r>
              <a:rPr lang="de-DE" sz="2000" b="1" dirty="0">
                <a:solidFill>
                  <a:schemeClr val="lt1"/>
                </a:solidFill>
              </a:rPr>
              <a:t>Módulo 2: Procesos de Diagnóstico de Individuos Discálculos en Entornos Educativos Normales</a:t>
            </a:r>
            <a:br>
              <a:rPr lang="de-DE" sz="2000" b="1" dirty="0">
                <a:solidFill>
                  <a:schemeClr val="lt1"/>
                </a:solidFill>
              </a:rPr>
            </a:br>
            <a:r>
              <a:rPr lang="de-DE" sz="2000" b="1" dirty="0">
                <a:solidFill>
                  <a:schemeClr val="lt1"/>
                </a:solidFill>
              </a:rPr>
              <a:t>2</a:t>
            </a:r>
            <a:r>
              <a:rPr lang="de-DE" sz="2000" dirty="0">
                <a:solidFill>
                  <a:schemeClr val="lt1"/>
                </a:solidFill>
              </a:rPr>
              <a:t>. Contenido del Módulo</a:t>
            </a:r>
            <a:endParaRPr lang="de-DE" sz="2000" b="1" dirty="0">
              <a:solidFill>
                <a:schemeClr val="lt1"/>
              </a:solidFill>
            </a:endParaRPr>
          </a:p>
        </p:txBody>
      </p:sp>
      <p:sp>
        <p:nvSpPr>
          <p:cNvPr id="165" name="Google Shape;165;p28"/>
          <p:cNvSpPr txBox="1">
            <a:spLocks noGrp="1"/>
          </p:cNvSpPr>
          <p:nvPr>
            <p:ph type="body" idx="1"/>
          </p:nvPr>
        </p:nvSpPr>
        <p:spPr>
          <a:xfrm>
            <a:off x="838200" y="1262500"/>
            <a:ext cx="10515600" cy="74168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ct val="100000"/>
              <a:buNone/>
            </a:pPr>
            <a:r>
              <a:rPr lang="de-DE" sz="1800" dirty="0" smtClean="0"/>
              <a:t>Módulo </a:t>
            </a:r>
            <a:r>
              <a:rPr lang="de-DE" sz="1800" dirty="0"/>
              <a:t>2</a:t>
            </a:r>
            <a:endParaRPr sz="1800" dirty="0"/>
          </a:p>
          <a:p>
            <a:pPr marL="0" lvl="0" indent="0" algn="l" rtl="0">
              <a:lnSpc>
                <a:spcPct val="90000"/>
              </a:lnSpc>
              <a:spcBef>
                <a:spcPts val="10"/>
              </a:spcBef>
              <a:spcAft>
                <a:spcPts val="0"/>
              </a:spcAft>
              <a:buClr>
                <a:schemeClr val="dk1"/>
              </a:buClr>
              <a:buSzPct val="100000"/>
              <a:buNone/>
            </a:pPr>
            <a:endParaRPr sz="1800" dirty="0">
              <a:solidFill>
                <a:schemeClr val="lt1"/>
              </a:solidFill>
            </a:endParaRPr>
          </a:p>
          <a:p>
            <a:pPr marL="0" lvl="0" indent="0">
              <a:spcBef>
                <a:spcPts val="10"/>
              </a:spcBef>
              <a:buSzPct val="100000"/>
              <a:buNone/>
            </a:pPr>
            <a:r>
              <a:rPr lang="es-ES" sz="1800" dirty="0"/>
              <a:t>Los criterios descriptivos más importantes que los profesores deben conocer para los alumnos </a:t>
            </a:r>
            <a:r>
              <a:rPr lang="es-ES" sz="1800" dirty="0" err="1"/>
              <a:t>discalcúlicos</a:t>
            </a:r>
            <a:r>
              <a:rPr lang="es-ES" sz="1800" dirty="0"/>
              <a:t> son los siguientes:</a:t>
            </a:r>
            <a:endParaRPr sz="1800" dirty="0"/>
          </a:p>
        </p:txBody>
      </p:sp>
      <p:grpSp>
        <p:nvGrpSpPr>
          <p:cNvPr id="166" name="Google Shape;166;p28"/>
          <p:cNvGrpSpPr/>
          <p:nvPr/>
        </p:nvGrpSpPr>
        <p:grpSpPr>
          <a:xfrm>
            <a:off x="2063552" y="2004181"/>
            <a:ext cx="7272807" cy="4037746"/>
            <a:chOff x="31552" y="0"/>
            <a:chExt cx="7272807" cy="4037746"/>
          </a:xfrm>
        </p:grpSpPr>
        <p:sp>
          <p:nvSpPr>
            <p:cNvPr id="167" name="Google Shape;167;p28"/>
            <p:cNvSpPr/>
            <p:nvPr/>
          </p:nvSpPr>
          <p:spPr>
            <a:xfrm>
              <a:off x="657392" y="753628"/>
              <a:ext cx="6354793" cy="3284118"/>
            </a:xfrm>
            <a:prstGeom prst="rect">
              <a:avLst/>
            </a:prstGeom>
            <a:solidFill>
              <a:srgbClr val="D8BB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8"/>
            <p:cNvSpPr/>
            <p:nvPr/>
          </p:nvSpPr>
          <p:spPr>
            <a:xfrm>
              <a:off x="847305" y="1137710"/>
              <a:ext cx="2950961" cy="280952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8"/>
            <p:cNvSpPr txBox="1"/>
            <p:nvPr/>
          </p:nvSpPr>
          <p:spPr>
            <a:xfrm>
              <a:off x="847305" y="1137710"/>
              <a:ext cx="2950961" cy="2809523"/>
            </a:xfrm>
            <a:prstGeom prst="rect">
              <a:avLst/>
            </a:prstGeom>
            <a:noFill/>
            <a:ln>
              <a:noFill/>
            </a:ln>
          </p:spPr>
          <p:txBody>
            <a:bodyPr spcFirstLastPara="1" wrap="square" lIns="30475" tIns="30475" rIns="30475" bIns="30475" anchor="t" anchorCtr="0">
              <a:noAutofit/>
            </a:bodyPr>
            <a:lstStyle/>
            <a:p>
              <a:pPr lvl="0">
                <a:lnSpc>
                  <a:spcPct val="90000"/>
                </a:lnSpc>
                <a:buSzPts val="1600"/>
              </a:pPr>
              <a:r>
                <a:rPr lang="es-ES" sz="1600" dirty="0">
                  <a:latin typeface="Calibri"/>
                  <a:ea typeface="Calibri"/>
                  <a:cs typeface="Calibri"/>
                  <a:sym typeface="Calibri"/>
                </a:rPr>
                <a:t>Criterios de </a:t>
              </a:r>
              <a:r>
                <a:rPr lang="es-ES" sz="1600" dirty="0" err="1">
                  <a:latin typeface="Calibri"/>
                  <a:ea typeface="Calibri"/>
                  <a:cs typeface="Calibri"/>
                  <a:sym typeface="Calibri"/>
                </a:rPr>
                <a:t>inclusiónTienen</a:t>
              </a:r>
              <a:r>
                <a:rPr lang="es-ES" sz="1600" dirty="0">
                  <a:latin typeface="Calibri"/>
                  <a:ea typeface="Calibri"/>
                  <a:cs typeface="Calibri"/>
                  <a:sym typeface="Calibri"/>
                </a:rPr>
                <a:t> deficiencias en su capacidad para adquirir conocimientos y habilidades </a:t>
              </a:r>
              <a:r>
                <a:rPr lang="es-ES" sz="1600" dirty="0" err="1">
                  <a:latin typeface="Calibri"/>
                  <a:ea typeface="Calibri"/>
                  <a:cs typeface="Calibri"/>
                  <a:sym typeface="Calibri"/>
                </a:rPr>
                <a:t>matemáticas.Tienen</a:t>
              </a:r>
              <a:r>
                <a:rPr lang="es-ES" sz="1600" dirty="0">
                  <a:latin typeface="Calibri"/>
                  <a:ea typeface="Calibri"/>
                  <a:cs typeface="Calibri"/>
                  <a:sym typeface="Calibri"/>
                </a:rPr>
                <a:t> una dificultad persistente para aprender conceptos numéricos, principios de conteo o </a:t>
              </a:r>
              <a:r>
                <a:rPr lang="es-ES" sz="1600" dirty="0" err="1">
                  <a:latin typeface="Calibri"/>
                  <a:ea typeface="Calibri"/>
                  <a:cs typeface="Calibri"/>
                  <a:sym typeface="Calibri"/>
                </a:rPr>
                <a:t>aritméticaSiguen</a:t>
              </a:r>
              <a:r>
                <a:rPr lang="es-ES" sz="1600" dirty="0">
                  <a:latin typeface="Calibri"/>
                  <a:ea typeface="Calibri"/>
                  <a:cs typeface="Calibri"/>
                  <a:sym typeface="Calibri"/>
                </a:rPr>
                <a:t> a sus compañeros con un retraso de unos 2 años. </a:t>
              </a:r>
              <a:endParaRPr sz="1600" b="0" i="0" u="none" strike="noStrike" cap="none" dirty="0">
                <a:solidFill>
                  <a:srgbClr val="000000"/>
                </a:solidFill>
                <a:latin typeface="Calibri"/>
                <a:ea typeface="Calibri"/>
                <a:cs typeface="Calibri"/>
                <a:sym typeface="Calibri"/>
              </a:endParaRPr>
            </a:p>
          </p:txBody>
        </p:sp>
        <p:sp>
          <p:nvSpPr>
            <p:cNvPr id="170" name="Google Shape;170;p28"/>
            <p:cNvSpPr/>
            <p:nvPr/>
          </p:nvSpPr>
          <p:spPr>
            <a:xfrm>
              <a:off x="3864006" y="1137710"/>
              <a:ext cx="2950961" cy="280952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8"/>
            <p:cNvSpPr txBox="1"/>
            <p:nvPr/>
          </p:nvSpPr>
          <p:spPr>
            <a:xfrm>
              <a:off x="3864006" y="1137710"/>
              <a:ext cx="2950961" cy="2809523"/>
            </a:xfrm>
            <a:prstGeom prst="rect">
              <a:avLst/>
            </a:prstGeom>
            <a:noFill/>
            <a:ln>
              <a:noFill/>
            </a:ln>
          </p:spPr>
          <p:txBody>
            <a:bodyPr spcFirstLastPara="1" wrap="square" lIns="30475" tIns="30475" rIns="30475" bIns="30475" anchor="t" anchorCtr="0">
              <a:noAutofit/>
            </a:bodyPr>
            <a:lstStyle/>
            <a:p>
              <a:pPr lvl="0">
                <a:lnSpc>
                  <a:spcPct val="90000"/>
                </a:lnSpc>
                <a:buSzPts val="1600"/>
              </a:pPr>
              <a:r>
                <a:rPr lang="es-ES" sz="1600" dirty="0">
                  <a:latin typeface="Calibri"/>
                  <a:ea typeface="Calibri"/>
                  <a:cs typeface="Calibri"/>
                  <a:sym typeface="Calibri"/>
                </a:rPr>
                <a:t>Criterios de </a:t>
              </a:r>
              <a:r>
                <a:rPr lang="es-ES" sz="1600" dirty="0" smtClean="0">
                  <a:latin typeface="Calibri"/>
                  <a:ea typeface="Calibri"/>
                  <a:cs typeface="Calibri"/>
                  <a:sym typeface="Calibri"/>
                </a:rPr>
                <a:t>exclusión</a:t>
              </a:r>
            </a:p>
            <a:p>
              <a:pPr lvl="0">
                <a:lnSpc>
                  <a:spcPct val="90000"/>
                </a:lnSpc>
                <a:buSzPts val="1600"/>
              </a:pPr>
              <a:r>
                <a:rPr lang="es-ES" sz="1600" dirty="0" smtClean="0">
                  <a:latin typeface="Calibri"/>
                  <a:ea typeface="Calibri"/>
                  <a:cs typeface="Calibri"/>
                  <a:sym typeface="Calibri"/>
                </a:rPr>
                <a:t>Retraso mental</a:t>
              </a:r>
            </a:p>
            <a:p>
              <a:pPr lvl="0">
                <a:lnSpc>
                  <a:spcPct val="90000"/>
                </a:lnSpc>
                <a:buSzPts val="1600"/>
              </a:pPr>
              <a:r>
                <a:rPr lang="es-ES" sz="1600" dirty="0" smtClean="0">
                  <a:latin typeface="Calibri"/>
                  <a:ea typeface="Calibri"/>
                  <a:cs typeface="Calibri"/>
                  <a:sym typeface="Calibri"/>
                </a:rPr>
                <a:t>Trastorno </a:t>
              </a:r>
              <a:r>
                <a:rPr lang="es-ES" sz="1600" dirty="0">
                  <a:latin typeface="Calibri"/>
                  <a:ea typeface="Calibri"/>
                  <a:cs typeface="Calibri"/>
                  <a:sym typeface="Calibri"/>
                </a:rPr>
                <a:t>del </a:t>
              </a:r>
              <a:r>
                <a:rPr lang="es-ES" sz="1600" dirty="0" smtClean="0">
                  <a:latin typeface="Calibri"/>
                  <a:ea typeface="Calibri"/>
                  <a:cs typeface="Calibri"/>
                  <a:sym typeface="Calibri"/>
                </a:rPr>
                <a:t>movimiento</a:t>
              </a:r>
            </a:p>
            <a:p>
              <a:pPr lvl="0">
                <a:lnSpc>
                  <a:spcPct val="90000"/>
                </a:lnSpc>
                <a:buSzPts val="1600"/>
              </a:pPr>
              <a:r>
                <a:rPr lang="es-ES" sz="1600" dirty="0" smtClean="0">
                  <a:latin typeface="Calibri"/>
                  <a:ea typeface="Calibri"/>
                  <a:cs typeface="Calibri"/>
                  <a:sym typeface="Calibri"/>
                </a:rPr>
                <a:t>Trastorno emocional</a:t>
              </a:r>
            </a:p>
            <a:p>
              <a:pPr lvl="0">
                <a:lnSpc>
                  <a:spcPct val="90000"/>
                </a:lnSpc>
                <a:buSzPts val="1600"/>
              </a:pPr>
              <a:r>
                <a:rPr lang="es-ES" sz="1600" dirty="0" smtClean="0">
                  <a:latin typeface="Calibri"/>
                  <a:ea typeface="Calibri"/>
                  <a:cs typeface="Calibri"/>
                  <a:sym typeface="Calibri"/>
                </a:rPr>
                <a:t>Diferencias socioculturales</a:t>
              </a:r>
            </a:p>
            <a:p>
              <a:pPr lvl="0">
                <a:lnSpc>
                  <a:spcPct val="90000"/>
                </a:lnSpc>
                <a:buSzPts val="1600"/>
              </a:pPr>
              <a:r>
                <a:rPr lang="es-ES" sz="1600" dirty="0" smtClean="0">
                  <a:latin typeface="Calibri"/>
                  <a:ea typeface="Calibri"/>
                  <a:cs typeface="Calibri"/>
                  <a:sym typeface="Calibri"/>
                </a:rPr>
                <a:t>Educación </a:t>
              </a:r>
              <a:r>
                <a:rPr lang="es-ES" sz="1600" dirty="0">
                  <a:latin typeface="Calibri"/>
                  <a:ea typeface="Calibri"/>
                  <a:cs typeface="Calibri"/>
                  <a:sym typeface="Calibri"/>
                </a:rPr>
                <a:t>inadecuada</a:t>
              </a:r>
              <a:endParaRPr sz="1600" b="0" i="0" u="none" strike="noStrike" cap="none" dirty="0">
                <a:solidFill>
                  <a:srgbClr val="000000"/>
                </a:solidFill>
                <a:latin typeface="Calibri"/>
                <a:ea typeface="Calibri"/>
                <a:cs typeface="Calibri"/>
                <a:sym typeface="Calibri"/>
              </a:endParaRPr>
            </a:p>
          </p:txBody>
        </p:sp>
        <p:sp>
          <p:nvSpPr>
            <p:cNvPr id="172" name="Google Shape;172;p28"/>
            <p:cNvSpPr/>
            <p:nvPr/>
          </p:nvSpPr>
          <p:spPr>
            <a:xfrm>
              <a:off x="31552" y="0"/>
              <a:ext cx="1241741" cy="1241741"/>
            </a:xfrm>
            <a:prstGeom prst="plus">
              <a:avLst>
                <a:gd name="adj" fmla="val 32810"/>
              </a:avLst>
            </a:prstGeom>
            <a:solidFill>
              <a:srgbClr val="00B050"/>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8"/>
            <p:cNvSpPr/>
            <p:nvPr/>
          </p:nvSpPr>
          <p:spPr>
            <a:xfrm>
              <a:off x="6135662" y="542964"/>
              <a:ext cx="1168697" cy="400502"/>
            </a:xfrm>
            <a:prstGeom prst="rect">
              <a:avLst/>
            </a:prstGeom>
            <a:solidFill>
              <a:srgbClr val="FF0000"/>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74" name="Google Shape;174;p28"/>
            <p:cNvCxnSpPr/>
            <p:nvPr/>
          </p:nvCxnSpPr>
          <p:spPr>
            <a:xfrm>
              <a:off x="3834788" y="1143718"/>
              <a:ext cx="730" cy="2683365"/>
            </a:xfrm>
            <a:prstGeom prst="straightConnector1">
              <a:avLst/>
            </a:prstGeom>
            <a:noFill/>
            <a:ln w="25400" cap="flat" cmpd="sng">
              <a:solidFill>
                <a:srgbClr val="822608"/>
              </a:solidFill>
              <a:prstDash val="solid"/>
              <a:round/>
              <a:headEnd type="none" w="sm" len="sm"/>
              <a:tailEnd type="none" w="sm" len="sm"/>
            </a:ln>
          </p:spPr>
        </p:cxn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9"/>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Autofit/>
          </a:bodyPr>
          <a:lstStyle/>
          <a:p>
            <a:pPr lvl="0">
              <a:buClr>
                <a:schemeClr val="lt1"/>
              </a:buClr>
              <a:buSzPts val="2000"/>
            </a:pPr>
            <a:r>
              <a:rPr lang="de-DE" sz="2000" b="1" dirty="0">
                <a:solidFill>
                  <a:schemeClr val="lt1"/>
                </a:solidFill>
              </a:rPr>
              <a:t>Módulo 2: Procesos Diagnósticos de Individuos Discálculos en Entornos Educativos Normales </a:t>
            </a:r>
            <a:r>
              <a:rPr lang="de-DE" sz="2000" b="1" dirty="0" smtClean="0">
                <a:solidFill>
                  <a:schemeClr val="lt1"/>
                </a:solidFill>
              </a:rPr>
              <a:t/>
            </a:r>
            <a:br>
              <a:rPr lang="de-DE" sz="2000" b="1" dirty="0" smtClean="0">
                <a:solidFill>
                  <a:schemeClr val="lt1"/>
                </a:solidFill>
              </a:rPr>
            </a:br>
            <a:r>
              <a:rPr lang="de-DE" sz="2000" b="1" dirty="0" smtClean="0">
                <a:solidFill>
                  <a:schemeClr val="lt1"/>
                </a:solidFill>
              </a:rPr>
              <a:t>2</a:t>
            </a:r>
            <a:r>
              <a:rPr lang="de-DE" sz="2000" b="1" dirty="0">
                <a:solidFill>
                  <a:schemeClr val="lt1"/>
                </a:solidFill>
              </a:rPr>
              <a:t>. </a:t>
            </a:r>
            <a:r>
              <a:rPr lang="de-DE" sz="2000" dirty="0">
                <a:solidFill>
                  <a:schemeClr val="lt1"/>
                </a:solidFill>
              </a:rPr>
              <a:t>Hay cuatro elementos importantes para definir la discalculia</a:t>
            </a:r>
            <a:endParaRPr sz="2000" dirty="0">
              <a:solidFill>
                <a:schemeClr val="lt1"/>
              </a:solidFill>
            </a:endParaRPr>
          </a:p>
        </p:txBody>
      </p:sp>
      <p:grpSp>
        <p:nvGrpSpPr>
          <p:cNvPr id="180" name="Google Shape;180;p29"/>
          <p:cNvGrpSpPr/>
          <p:nvPr/>
        </p:nvGrpSpPr>
        <p:grpSpPr>
          <a:xfrm>
            <a:off x="3378039" y="925912"/>
            <a:ext cx="5290689" cy="5290689"/>
            <a:chOff x="2539839" y="0"/>
            <a:chExt cx="5290689" cy="5290689"/>
          </a:xfrm>
        </p:grpSpPr>
        <p:sp>
          <p:nvSpPr>
            <p:cNvPr id="181" name="Google Shape;181;p29"/>
            <p:cNvSpPr/>
            <p:nvPr/>
          </p:nvSpPr>
          <p:spPr>
            <a:xfrm>
              <a:off x="2539839" y="0"/>
              <a:ext cx="5290689" cy="5290689"/>
            </a:xfrm>
            <a:prstGeom prst="diamond">
              <a:avLst/>
            </a:prstGeom>
            <a:gradFill>
              <a:gsLst>
                <a:gs pos="0">
                  <a:srgbClr val="E3C9C6"/>
                </a:gs>
                <a:gs pos="100000">
                  <a:srgbClr val="FCDDD9"/>
                </a:gs>
              </a:gsLst>
              <a:lin ang="162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9"/>
            <p:cNvSpPr/>
            <p:nvPr/>
          </p:nvSpPr>
          <p:spPr>
            <a:xfrm>
              <a:off x="3042454" y="502615"/>
              <a:ext cx="2063368" cy="2063368"/>
            </a:xfrm>
            <a:prstGeom prst="roundRect">
              <a:avLst>
                <a:gd name="adj" fmla="val 16667"/>
              </a:avLst>
            </a:prstGeom>
            <a:gradFill>
              <a:gsLst>
                <a:gs pos="0">
                  <a:srgbClr val="BB2200"/>
                </a:gs>
                <a:gs pos="100000">
                  <a:srgbClr val="FD9B9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9"/>
            <p:cNvSpPr txBox="1"/>
            <p:nvPr/>
          </p:nvSpPr>
          <p:spPr>
            <a:xfrm>
              <a:off x="3143179" y="603340"/>
              <a:ext cx="1861918" cy="1861918"/>
            </a:xfrm>
            <a:prstGeom prst="rect">
              <a:avLst/>
            </a:prstGeom>
            <a:noFill/>
            <a:ln>
              <a:noFill/>
            </a:ln>
          </p:spPr>
          <p:txBody>
            <a:bodyPr spcFirstLastPara="1" wrap="square" lIns="53325" tIns="53325" rIns="53325" bIns="53325" anchor="ctr" anchorCtr="0">
              <a:noAutofit/>
            </a:bodyPr>
            <a:lstStyle/>
            <a:p>
              <a:pPr lvl="0" algn="ctr">
                <a:lnSpc>
                  <a:spcPct val="90000"/>
                </a:lnSpc>
                <a:buSzPts val="1400"/>
              </a:pPr>
              <a:r>
                <a:rPr lang="es-ES" dirty="0">
                  <a:solidFill>
                    <a:schemeClr val="dk1"/>
                  </a:solidFill>
                  <a:latin typeface="Calibri"/>
                  <a:ea typeface="Calibri"/>
                  <a:cs typeface="Calibri"/>
                  <a:sym typeface="Calibri"/>
                </a:rPr>
                <a:t>Existen dificultades para comprender los números o realizar operaciones aritméticas básicas que son incompatibles con la edad cronológica, las oportunidades educativas o las capacidades intelectuales de la persona.</a:t>
              </a:r>
              <a:endParaRPr sz="1400" b="0" i="0" u="none" strike="noStrike" cap="none" dirty="0">
                <a:solidFill>
                  <a:schemeClr val="dk1"/>
                </a:solidFill>
                <a:latin typeface="Calibri"/>
                <a:ea typeface="Calibri"/>
                <a:cs typeface="Calibri"/>
                <a:sym typeface="Calibri"/>
              </a:endParaRPr>
            </a:p>
          </p:txBody>
        </p:sp>
        <p:sp>
          <p:nvSpPr>
            <p:cNvPr id="184" name="Google Shape;184;p29"/>
            <p:cNvSpPr/>
            <p:nvPr/>
          </p:nvSpPr>
          <p:spPr>
            <a:xfrm>
              <a:off x="5264544" y="502615"/>
              <a:ext cx="2063368" cy="2063368"/>
            </a:xfrm>
            <a:prstGeom prst="roundRect">
              <a:avLst>
                <a:gd name="adj" fmla="val 16667"/>
              </a:avLst>
            </a:prstGeom>
            <a:gradFill>
              <a:gsLst>
                <a:gs pos="0">
                  <a:srgbClr val="BB2200"/>
                </a:gs>
                <a:gs pos="100000">
                  <a:srgbClr val="FD9B9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9"/>
            <p:cNvSpPr txBox="1"/>
            <p:nvPr/>
          </p:nvSpPr>
          <p:spPr>
            <a:xfrm>
              <a:off x="5365269" y="603340"/>
              <a:ext cx="1861918" cy="1861918"/>
            </a:xfrm>
            <a:prstGeom prst="rect">
              <a:avLst/>
            </a:prstGeom>
            <a:noFill/>
            <a:ln>
              <a:noFill/>
            </a:ln>
          </p:spPr>
          <p:txBody>
            <a:bodyPr spcFirstLastPara="1" wrap="square" lIns="53325" tIns="53325" rIns="53325" bIns="53325" anchor="ctr" anchorCtr="0">
              <a:noAutofit/>
            </a:bodyPr>
            <a:lstStyle/>
            <a:p>
              <a:pPr lvl="0" algn="ctr">
                <a:lnSpc>
                  <a:spcPct val="90000"/>
                </a:lnSpc>
                <a:buSzPts val="1400"/>
              </a:pPr>
              <a:r>
                <a:rPr lang="es-ES" dirty="0" smtClean="0">
                  <a:solidFill>
                    <a:schemeClr val="dk1"/>
                  </a:solidFill>
                </a:rPr>
                <a:t>El grado de dificultad es significativo cuando se evalúa mediante medidas estandarizadas de estas capacidades o persiste en relación con el rendimiento académico.</a:t>
              </a:r>
              <a:endParaRPr sz="1400" b="0" i="0" u="none" strike="noStrike" cap="none" dirty="0">
                <a:solidFill>
                  <a:schemeClr val="dk1"/>
                </a:solidFill>
                <a:latin typeface="Arial"/>
                <a:ea typeface="Arial"/>
                <a:cs typeface="Arial"/>
                <a:sym typeface="Arial"/>
              </a:endParaRPr>
            </a:p>
          </p:txBody>
        </p:sp>
        <p:sp>
          <p:nvSpPr>
            <p:cNvPr id="186" name="Google Shape;186;p29"/>
            <p:cNvSpPr/>
            <p:nvPr/>
          </p:nvSpPr>
          <p:spPr>
            <a:xfrm>
              <a:off x="3042454" y="2724704"/>
              <a:ext cx="2063368" cy="2063368"/>
            </a:xfrm>
            <a:prstGeom prst="roundRect">
              <a:avLst>
                <a:gd name="adj" fmla="val 16667"/>
              </a:avLst>
            </a:prstGeom>
            <a:gradFill>
              <a:gsLst>
                <a:gs pos="0">
                  <a:srgbClr val="BB2200"/>
                </a:gs>
                <a:gs pos="100000">
                  <a:srgbClr val="FD9B9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9"/>
            <p:cNvSpPr txBox="1"/>
            <p:nvPr/>
          </p:nvSpPr>
          <p:spPr>
            <a:xfrm>
              <a:off x="3143179" y="2825429"/>
              <a:ext cx="1861918" cy="1861918"/>
            </a:xfrm>
            <a:prstGeom prst="rect">
              <a:avLst/>
            </a:prstGeom>
            <a:noFill/>
            <a:ln>
              <a:noFill/>
            </a:ln>
          </p:spPr>
          <p:txBody>
            <a:bodyPr spcFirstLastPara="1" wrap="square" lIns="53325" tIns="53325" rIns="53325" bIns="53325" anchor="ctr" anchorCtr="0">
              <a:noAutofit/>
            </a:bodyPr>
            <a:lstStyle/>
            <a:p>
              <a:pPr lvl="0" algn="ctr">
                <a:lnSpc>
                  <a:spcPct val="90000"/>
                </a:lnSpc>
                <a:buSzPts val="1400"/>
              </a:pPr>
              <a:r>
                <a:rPr lang="es-ES" dirty="0">
                  <a:solidFill>
                    <a:schemeClr val="dk1"/>
                  </a:solidFill>
                  <a:latin typeface="Calibri"/>
                  <a:ea typeface="Calibri"/>
                  <a:cs typeface="Calibri"/>
                  <a:sym typeface="Calibri"/>
                </a:rPr>
                <a:t>Existen barreras significativas para los logros académicos y las actividades de la vida diaria que requieren habilidades matemáticas.</a:t>
              </a:r>
              <a:endParaRPr sz="1400" b="0" i="0" u="none" strike="noStrike" cap="none" dirty="0">
                <a:solidFill>
                  <a:schemeClr val="dk1"/>
                </a:solidFill>
                <a:latin typeface="Calibri"/>
                <a:ea typeface="Calibri"/>
                <a:cs typeface="Calibri"/>
                <a:sym typeface="Calibri"/>
              </a:endParaRPr>
            </a:p>
          </p:txBody>
        </p:sp>
        <p:sp>
          <p:nvSpPr>
            <p:cNvPr id="188" name="Google Shape;188;p29"/>
            <p:cNvSpPr/>
            <p:nvPr/>
          </p:nvSpPr>
          <p:spPr>
            <a:xfrm>
              <a:off x="5264544" y="2724704"/>
              <a:ext cx="2063368" cy="2063368"/>
            </a:xfrm>
            <a:prstGeom prst="roundRect">
              <a:avLst>
                <a:gd name="adj" fmla="val 16667"/>
              </a:avLst>
            </a:prstGeom>
            <a:gradFill>
              <a:gsLst>
                <a:gs pos="0">
                  <a:srgbClr val="BB2200"/>
                </a:gs>
                <a:gs pos="100000">
                  <a:srgbClr val="FD9B9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9"/>
            <p:cNvSpPr txBox="1"/>
            <p:nvPr/>
          </p:nvSpPr>
          <p:spPr>
            <a:xfrm>
              <a:off x="5365269" y="2825429"/>
              <a:ext cx="1861918" cy="1861918"/>
            </a:xfrm>
            <a:prstGeom prst="rect">
              <a:avLst/>
            </a:prstGeom>
            <a:noFill/>
            <a:ln>
              <a:noFill/>
            </a:ln>
          </p:spPr>
          <p:txBody>
            <a:bodyPr spcFirstLastPara="1" wrap="square" lIns="60950" tIns="60950" rIns="60950" bIns="60950" anchor="ctr" anchorCtr="0">
              <a:noAutofit/>
            </a:bodyPr>
            <a:lstStyle/>
            <a:p>
              <a:pPr lvl="0" algn="ctr">
                <a:lnSpc>
                  <a:spcPct val="90000"/>
                </a:lnSpc>
                <a:buSzPts val="1600"/>
              </a:pPr>
              <a:r>
                <a:rPr lang="es-ES" sz="1600" dirty="0">
                  <a:solidFill>
                    <a:schemeClr val="dk1"/>
                  </a:solidFill>
                  <a:latin typeface="Calibri"/>
                  <a:ea typeface="Calibri"/>
                  <a:cs typeface="Calibri"/>
                  <a:sym typeface="Calibri"/>
                </a:rPr>
                <a:t>Las dificultades aritméticas aparecen a una edad temprana y no se deben a causas visuales, auditivas o neurológicas ni a falta de escolarización.</a:t>
              </a:r>
              <a:endParaRPr sz="1600" b="0" i="0" u="none" strike="noStrike" cap="none" dirty="0">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0"/>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Autofit/>
          </a:bodyPr>
          <a:lstStyle/>
          <a:p>
            <a:pPr lvl="0">
              <a:buClr>
                <a:schemeClr val="lt1"/>
              </a:buClr>
              <a:buSzPts val="2000"/>
            </a:pPr>
            <a:r>
              <a:rPr lang="es-ES" sz="2000" b="1" dirty="0">
                <a:solidFill>
                  <a:schemeClr val="lt1"/>
                </a:solidFill>
              </a:rPr>
              <a:t>Módulo 2: Procesos de Diagnóstico de los </a:t>
            </a:r>
            <a:r>
              <a:rPr lang="es-ES" sz="2000" b="1" dirty="0" err="1">
                <a:solidFill>
                  <a:schemeClr val="lt1"/>
                </a:solidFill>
              </a:rPr>
              <a:t>Discálculos</a:t>
            </a:r>
            <a:r>
              <a:rPr lang="es-ES" sz="2000" b="1" dirty="0">
                <a:solidFill>
                  <a:schemeClr val="lt1"/>
                </a:solidFill>
              </a:rPr>
              <a:t> en el Entorno Educativo Normal </a:t>
            </a:r>
            <a:r>
              <a:rPr lang="es-ES" sz="2000" b="1" dirty="0" smtClean="0">
                <a:solidFill>
                  <a:schemeClr val="lt1"/>
                </a:solidFill>
              </a:rPr>
              <a:t/>
            </a:r>
            <a:br>
              <a:rPr lang="es-ES" sz="2000" b="1" dirty="0" smtClean="0">
                <a:solidFill>
                  <a:schemeClr val="lt1"/>
                </a:solidFill>
              </a:rPr>
            </a:br>
            <a:r>
              <a:rPr lang="es-ES" sz="2000" b="1" dirty="0" smtClean="0">
                <a:solidFill>
                  <a:schemeClr val="lt1"/>
                </a:solidFill>
              </a:rPr>
              <a:t>2</a:t>
            </a:r>
            <a:r>
              <a:rPr lang="es-ES" sz="2000" b="1" dirty="0">
                <a:solidFill>
                  <a:schemeClr val="lt1"/>
                </a:solidFill>
              </a:rPr>
              <a:t>. </a:t>
            </a:r>
            <a:r>
              <a:rPr lang="es-ES" sz="2000" dirty="0">
                <a:solidFill>
                  <a:schemeClr val="lt1"/>
                </a:solidFill>
              </a:rPr>
              <a:t>Métodos utilizados en el diagnóstico de la </a:t>
            </a:r>
            <a:r>
              <a:rPr lang="es-ES" sz="2000" dirty="0" err="1" smtClean="0">
                <a:solidFill>
                  <a:schemeClr val="lt1"/>
                </a:solidFill>
              </a:rPr>
              <a:t>discalculia</a:t>
            </a:r>
            <a:endParaRPr sz="2000" dirty="0">
              <a:solidFill>
                <a:schemeClr val="lt1"/>
              </a:solidFill>
            </a:endParaRPr>
          </a:p>
        </p:txBody>
      </p:sp>
      <p:sp>
        <p:nvSpPr>
          <p:cNvPr id="195" name="Google Shape;195;p30"/>
          <p:cNvSpPr txBox="1">
            <a:spLocks noGrp="1"/>
          </p:cNvSpPr>
          <p:nvPr>
            <p:ph type="body" idx="1"/>
          </p:nvPr>
        </p:nvSpPr>
        <p:spPr>
          <a:xfrm>
            <a:off x="191344" y="925912"/>
            <a:ext cx="11162456" cy="5025227"/>
          </a:xfrm>
          <a:prstGeom prst="rect">
            <a:avLst/>
          </a:prstGeom>
          <a:noFill/>
          <a:ln>
            <a:noFill/>
          </a:ln>
        </p:spPr>
        <p:txBody>
          <a:bodyPr spcFirstLastPara="1" wrap="square" lIns="91425" tIns="45700" rIns="91425" bIns="45700" anchor="t" anchorCtr="0">
            <a:normAutofit/>
          </a:bodyPr>
          <a:lstStyle/>
          <a:p>
            <a:pPr marL="0" lvl="0" indent="0">
              <a:lnSpc>
                <a:spcPct val="150000"/>
              </a:lnSpc>
              <a:spcBef>
                <a:spcPts val="0"/>
              </a:spcBef>
              <a:buSzPts val="1600"/>
              <a:buNone/>
            </a:pPr>
            <a:r>
              <a:rPr lang="es-ES" sz="1600" dirty="0"/>
              <a:t>Los métodos utilizados habitualmente en la fase de diagnóstico son los </a:t>
            </a:r>
            <a:r>
              <a:rPr lang="es-ES" sz="1600" dirty="0" smtClean="0"/>
              <a:t>siguientes</a:t>
            </a:r>
            <a:r>
              <a:rPr lang="de-DE" sz="1600" dirty="0" smtClean="0"/>
              <a:t>:</a:t>
            </a:r>
            <a:endParaRPr sz="1600" dirty="0"/>
          </a:p>
        </p:txBody>
      </p:sp>
      <p:grpSp>
        <p:nvGrpSpPr>
          <p:cNvPr id="196" name="Google Shape;196;p30"/>
          <p:cNvGrpSpPr/>
          <p:nvPr/>
        </p:nvGrpSpPr>
        <p:grpSpPr>
          <a:xfrm>
            <a:off x="335360" y="1412776"/>
            <a:ext cx="11162456" cy="4752527"/>
            <a:chOff x="4817" y="15720"/>
            <a:chExt cx="10267470" cy="3711505"/>
          </a:xfrm>
        </p:grpSpPr>
        <p:sp>
          <p:nvSpPr>
            <p:cNvPr id="197" name="Google Shape;197;p30"/>
            <p:cNvSpPr/>
            <p:nvPr/>
          </p:nvSpPr>
          <p:spPr>
            <a:xfrm>
              <a:off x="4817"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198;p30"/>
            <p:cNvSpPr txBox="1"/>
            <p:nvPr/>
          </p:nvSpPr>
          <p:spPr>
            <a:xfrm>
              <a:off x="4817" y="15720"/>
              <a:ext cx="1846667" cy="374400"/>
            </a:xfrm>
            <a:prstGeom prst="rect">
              <a:avLst/>
            </a:prstGeom>
            <a:noFill/>
            <a:ln>
              <a:noFill/>
            </a:ln>
          </p:spPr>
          <p:txBody>
            <a:bodyPr spcFirstLastPara="1" wrap="square" lIns="92450" tIns="52825" rIns="92450" bIns="52825" anchor="ctr" anchorCtr="0">
              <a:noAutofit/>
            </a:bodyPr>
            <a:lstStyle/>
            <a:p>
              <a:pPr algn="ctr">
                <a:lnSpc>
                  <a:spcPct val="90000"/>
                </a:lnSpc>
                <a:buClr>
                  <a:schemeClr val="lt1"/>
                </a:buClr>
                <a:buSzPts val="1300"/>
              </a:pPr>
              <a:r>
                <a:rPr lang="de-DE" sz="1400" b="0" i="0" u="none" strike="noStrike" cap="none" dirty="0">
                  <a:solidFill>
                    <a:srgbClr val="000000"/>
                  </a:solidFill>
                  <a:latin typeface="Arial"/>
                  <a:ea typeface="Arial"/>
                  <a:cs typeface="Arial"/>
                  <a:sym typeface="Arial"/>
                </a:rPr>
                <a:t> </a:t>
              </a:r>
              <a:r>
                <a:rPr lang="es-ES" dirty="0">
                  <a:solidFill>
                    <a:schemeClr val="dk1"/>
                  </a:solidFill>
                  <a:latin typeface="Calibri"/>
                  <a:ea typeface="Calibri"/>
                  <a:cs typeface="Calibri"/>
                  <a:sym typeface="Calibri"/>
                </a:rPr>
                <a:t>Métodos de diagnóstico por observación </a:t>
              </a:r>
              <a:r>
                <a:rPr lang="es-ES" dirty="0" smtClean="0">
                  <a:solidFill>
                    <a:schemeClr val="dk1"/>
                  </a:solidFill>
                  <a:latin typeface="Calibri"/>
                  <a:ea typeface="Calibri"/>
                  <a:cs typeface="Calibri"/>
                  <a:sym typeface="Calibri"/>
                </a:rPr>
                <a:t>directa</a:t>
              </a:r>
              <a:endParaRPr lang="es-ES" dirty="0">
                <a:solidFill>
                  <a:schemeClr val="dk1"/>
                </a:solidFill>
                <a:latin typeface="Calibri"/>
                <a:ea typeface="Calibri"/>
                <a:cs typeface="Calibri"/>
                <a:sym typeface="Calibri"/>
              </a:endParaRPr>
            </a:p>
          </p:txBody>
        </p:sp>
        <p:sp>
          <p:nvSpPr>
            <p:cNvPr id="199" name="Google Shape;199;p30"/>
            <p:cNvSpPr/>
            <p:nvPr/>
          </p:nvSpPr>
          <p:spPr>
            <a:xfrm>
              <a:off x="4817" y="390120"/>
              <a:ext cx="1846667" cy="3337105"/>
            </a:xfrm>
            <a:prstGeom prst="rect">
              <a:avLst/>
            </a:prstGeom>
            <a:solidFill>
              <a:schemeClr val="lt1">
                <a:alpha val="89411"/>
              </a:schemeClr>
            </a:solidFill>
            <a:ln w="12700" cap="flat" cmpd="sng">
              <a:solidFill>
                <a:srgbClr val="A52F0C">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30"/>
            <p:cNvSpPr txBox="1"/>
            <p:nvPr/>
          </p:nvSpPr>
          <p:spPr>
            <a:xfrm>
              <a:off x="4817" y="390120"/>
              <a:ext cx="1846667" cy="3337105"/>
            </a:xfrm>
            <a:prstGeom prst="rect">
              <a:avLst/>
            </a:prstGeom>
            <a:noFill/>
            <a:ln>
              <a:noFill/>
            </a:ln>
          </p:spPr>
          <p:txBody>
            <a:bodyPr spcFirstLastPara="1" wrap="square" lIns="69325" tIns="69325" rIns="92450" bIns="104000" anchor="t" anchorCtr="0">
              <a:noAutofit/>
            </a:bodyPr>
            <a:lstStyle/>
            <a:p>
              <a:pPr marL="114300" lvl="1" indent="-114300">
                <a:lnSpc>
                  <a:spcPct val="90000"/>
                </a:lnSpc>
                <a:buClr>
                  <a:schemeClr val="dk1"/>
                </a:buClr>
                <a:buSzPts val="1300"/>
                <a:buFont typeface="Calibri"/>
                <a:buChar char="•"/>
              </a:pPr>
              <a:r>
                <a:rPr lang="es-ES" sz="1300" dirty="0" smtClean="0">
                  <a:solidFill>
                    <a:schemeClr val="dk1"/>
                  </a:solidFill>
                  <a:latin typeface="Calibri"/>
                  <a:ea typeface="Calibri"/>
                  <a:cs typeface="Calibri"/>
                  <a:sym typeface="Calibri"/>
                </a:rPr>
                <a:t>En </a:t>
              </a:r>
              <a:r>
                <a:rPr lang="es-ES" sz="1300" dirty="0">
                  <a:solidFill>
                    <a:schemeClr val="dk1"/>
                  </a:solidFill>
                  <a:latin typeface="Calibri"/>
                  <a:ea typeface="Calibri"/>
                  <a:cs typeface="Calibri"/>
                  <a:sym typeface="Calibri"/>
                </a:rPr>
                <a:t>este método, se observa a los individuos y se utilizan listas de comprobación preparadas de acuerdo con los síntomas de las dificultades de aprendizaje de las matemáticas para determinar si el individuo tiene </a:t>
              </a:r>
              <a:r>
                <a:rPr lang="es-ES" sz="1300" dirty="0" err="1">
                  <a:solidFill>
                    <a:schemeClr val="dk1"/>
                  </a:solidFill>
                  <a:latin typeface="Calibri"/>
                  <a:ea typeface="Calibri"/>
                  <a:cs typeface="Calibri"/>
                  <a:sym typeface="Calibri"/>
                </a:rPr>
                <a:t>discalculia</a:t>
              </a:r>
              <a:r>
                <a:rPr lang="es-ES" sz="1300" dirty="0">
                  <a:solidFill>
                    <a:schemeClr val="dk1"/>
                  </a:solidFill>
                  <a:latin typeface="Calibri"/>
                  <a:ea typeface="Calibri"/>
                  <a:cs typeface="Calibri"/>
                  <a:sym typeface="Calibri"/>
                </a:rPr>
                <a:t> o no.</a:t>
              </a:r>
            </a:p>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Puede decirse que este método es inadecuado porque pueden observarse características y síntomas similares en niños sin </a:t>
              </a:r>
              <a:r>
                <a:rPr lang="es-ES" sz="1300" dirty="0" err="1">
                  <a:solidFill>
                    <a:schemeClr val="dk1"/>
                  </a:solidFill>
                  <a:latin typeface="Calibri"/>
                  <a:ea typeface="Calibri"/>
                  <a:cs typeface="Calibri"/>
                  <a:sym typeface="Calibri"/>
                </a:rPr>
                <a:t>discalculia</a:t>
              </a:r>
              <a:r>
                <a:rPr lang="es-ES" sz="1300" dirty="0">
                  <a:solidFill>
                    <a:schemeClr val="dk1"/>
                  </a:solidFill>
                  <a:latin typeface="Calibri"/>
                  <a:ea typeface="Calibri"/>
                  <a:cs typeface="Calibri"/>
                  <a:sym typeface="Calibri"/>
                </a:rPr>
                <a:t> a determinadas edades o periodos y no aporta datos suficientes sobre el motivo del bajo rendimiento del niño en matemáticas.</a:t>
              </a:r>
              <a:endParaRPr sz="1400" b="0" i="0" u="none" strike="noStrike" cap="none" dirty="0">
                <a:solidFill>
                  <a:srgbClr val="000000"/>
                </a:solidFill>
                <a:latin typeface="Arial"/>
                <a:ea typeface="Arial"/>
                <a:cs typeface="Arial"/>
                <a:sym typeface="Arial"/>
              </a:endParaRPr>
            </a:p>
          </p:txBody>
        </p:sp>
        <p:sp>
          <p:nvSpPr>
            <p:cNvPr id="201" name="Google Shape;201;p30"/>
            <p:cNvSpPr/>
            <p:nvPr/>
          </p:nvSpPr>
          <p:spPr>
            <a:xfrm>
              <a:off x="2110018"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 name="Google Shape;202;p30"/>
            <p:cNvSpPr txBox="1"/>
            <p:nvPr/>
          </p:nvSpPr>
          <p:spPr>
            <a:xfrm>
              <a:off x="2110018" y="15720"/>
              <a:ext cx="1846667" cy="374400"/>
            </a:xfrm>
            <a:prstGeom prst="rect">
              <a:avLst/>
            </a:prstGeom>
            <a:noFill/>
            <a:ln>
              <a:noFill/>
            </a:ln>
          </p:spPr>
          <p:txBody>
            <a:bodyPr spcFirstLastPara="1" wrap="square" lIns="92450" tIns="52825" rIns="92450" bIns="52825" anchor="ctr" anchorCtr="0">
              <a:noAutofit/>
            </a:bodyPr>
            <a:lstStyle/>
            <a:p>
              <a:pPr lvl="0" algn="ctr">
                <a:lnSpc>
                  <a:spcPct val="90000"/>
                </a:lnSpc>
                <a:buClr>
                  <a:schemeClr val="lt1"/>
                </a:buClr>
                <a:buSzPts val="1300"/>
              </a:pPr>
              <a:r>
                <a:rPr lang="de-DE" dirty="0"/>
                <a:t>Método de la discrepancia</a:t>
              </a:r>
              <a:endParaRPr sz="1400" b="0" i="0" u="none" strike="noStrike" cap="none" dirty="0">
                <a:solidFill>
                  <a:srgbClr val="000000"/>
                </a:solidFill>
                <a:latin typeface="Arial"/>
                <a:ea typeface="Arial"/>
                <a:cs typeface="Arial"/>
                <a:sym typeface="Arial"/>
              </a:endParaRPr>
            </a:p>
          </p:txBody>
        </p:sp>
        <p:sp>
          <p:nvSpPr>
            <p:cNvPr id="203" name="Google Shape;203;p30"/>
            <p:cNvSpPr/>
            <p:nvPr/>
          </p:nvSpPr>
          <p:spPr>
            <a:xfrm>
              <a:off x="2110018" y="390120"/>
              <a:ext cx="1846667" cy="3337105"/>
            </a:xfrm>
            <a:prstGeom prst="rect">
              <a:avLst/>
            </a:prstGeom>
            <a:solidFill>
              <a:schemeClr val="lt1">
                <a:alpha val="89411"/>
              </a:schemeClr>
            </a:solidFill>
            <a:ln w="12700" cap="flat" cmpd="sng">
              <a:solidFill>
                <a:srgbClr val="A52F0C">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p30"/>
            <p:cNvSpPr txBox="1"/>
            <p:nvPr/>
          </p:nvSpPr>
          <p:spPr>
            <a:xfrm>
              <a:off x="2110018" y="390120"/>
              <a:ext cx="1846667" cy="3337105"/>
            </a:xfrm>
            <a:prstGeom prst="rect">
              <a:avLst/>
            </a:prstGeom>
            <a:noFill/>
            <a:ln>
              <a:noFill/>
            </a:ln>
          </p:spPr>
          <p:txBody>
            <a:bodyPr spcFirstLastPara="1" wrap="square" lIns="69325" tIns="69325" rIns="92450" bIns="104000" anchor="t" anchorCtr="0">
              <a:noAutofit/>
            </a:bodyPr>
            <a:lstStyle/>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El diagnóstico de las dificultades de aprendizaje de las matemáticas mediante la identificación de la discrepancia entre la inteligencia y el rendimiento del niño es uno de los métodos generalmente aceptados.</a:t>
              </a:r>
            </a:p>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Las críticas a este método incluyen que puede dar lugar a problemas de fiabilidad y validez, que no distingue entre los niños con bajo rendimiento y los que tienen dificultades de aprendizaje de las matemáticas, y que hay algunos alumnos </a:t>
              </a:r>
              <a:r>
                <a:rPr lang="es-ES" sz="1300" dirty="0" err="1">
                  <a:solidFill>
                    <a:schemeClr val="dk1"/>
                  </a:solidFill>
                  <a:latin typeface="Calibri"/>
                  <a:ea typeface="Calibri"/>
                  <a:cs typeface="Calibri"/>
                  <a:sym typeface="Calibri"/>
                </a:rPr>
                <a:t>discalcúlicos</a:t>
              </a:r>
              <a:r>
                <a:rPr lang="es-ES" sz="1300" dirty="0">
                  <a:solidFill>
                    <a:schemeClr val="dk1"/>
                  </a:solidFill>
                  <a:latin typeface="Calibri"/>
                  <a:ea typeface="Calibri"/>
                  <a:cs typeface="Calibri"/>
                  <a:sym typeface="Calibri"/>
                </a:rPr>
                <a:t> que no muestran discrepancias entre inteligencia y rendimiento.</a:t>
              </a:r>
              <a:endParaRPr sz="1300" b="0" i="0" u="none" strike="noStrike" cap="none" dirty="0">
                <a:solidFill>
                  <a:schemeClr val="dk1"/>
                </a:solidFill>
                <a:latin typeface="Calibri"/>
                <a:ea typeface="Calibri"/>
                <a:cs typeface="Calibri"/>
                <a:sym typeface="Calibri"/>
              </a:endParaRPr>
            </a:p>
          </p:txBody>
        </p:sp>
        <p:sp>
          <p:nvSpPr>
            <p:cNvPr id="205" name="Google Shape;205;p30"/>
            <p:cNvSpPr/>
            <p:nvPr/>
          </p:nvSpPr>
          <p:spPr>
            <a:xfrm>
              <a:off x="4215218"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 name="Google Shape;206;p30"/>
            <p:cNvSpPr txBox="1"/>
            <p:nvPr/>
          </p:nvSpPr>
          <p:spPr>
            <a:xfrm>
              <a:off x="4215218" y="15720"/>
              <a:ext cx="1846667" cy="374400"/>
            </a:xfrm>
            <a:prstGeom prst="rect">
              <a:avLst/>
            </a:prstGeom>
            <a:noFill/>
            <a:ln>
              <a:noFill/>
            </a:ln>
          </p:spPr>
          <p:txBody>
            <a:bodyPr spcFirstLastPara="1" wrap="square" lIns="92450" tIns="52825" rIns="92450" bIns="52825" anchor="ctr" anchorCtr="0">
              <a:noAutofit/>
            </a:bodyPr>
            <a:lstStyle/>
            <a:p>
              <a:pPr lvl="0" algn="ctr">
                <a:lnSpc>
                  <a:spcPct val="90000"/>
                </a:lnSpc>
                <a:buClr>
                  <a:schemeClr val="lt1"/>
                </a:buClr>
                <a:buSzPts val="1300"/>
              </a:pPr>
              <a:r>
                <a:rPr lang="es-ES" dirty="0"/>
                <a:t>Método de respuesta a la intervención</a:t>
              </a:r>
              <a:endParaRPr sz="1400" b="0" i="0" u="none" strike="noStrike" cap="none" dirty="0">
                <a:solidFill>
                  <a:srgbClr val="000000"/>
                </a:solidFill>
                <a:latin typeface="Arial"/>
                <a:ea typeface="Arial"/>
                <a:cs typeface="Arial"/>
                <a:sym typeface="Arial"/>
              </a:endParaRPr>
            </a:p>
          </p:txBody>
        </p:sp>
        <p:sp>
          <p:nvSpPr>
            <p:cNvPr id="207" name="Google Shape;207;p30"/>
            <p:cNvSpPr/>
            <p:nvPr/>
          </p:nvSpPr>
          <p:spPr>
            <a:xfrm>
              <a:off x="4215218" y="390120"/>
              <a:ext cx="1846667" cy="3337105"/>
            </a:xfrm>
            <a:prstGeom prst="rect">
              <a:avLst/>
            </a:prstGeom>
            <a:solidFill>
              <a:schemeClr val="lt1">
                <a:alpha val="89411"/>
              </a:schemeClr>
            </a:solidFill>
            <a:ln w="12700" cap="flat" cmpd="sng">
              <a:solidFill>
                <a:srgbClr val="A52F0C">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 name="Google Shape;208;p30"/>
            <p:cNvSpPr txBox="1"/>
            <p:nvPr/>
          </p:nvSpPr>
          <p:spPr>
            <a:xfrm>
              <a:off x="4215218" y="390120"/>
              <a:ext cx="1846667" cy="3337105"/>
            </a:xfrm>
            <a:prstGeom prst="rect">
              <a:avLst/>
            </a:prstGeom>
            <a:noFill/>
            <a:ln>
              <a:noFill/>
            </a:ln>
          </p:spPr>
          <p:txBody>
            <a:bodyPr spcFirstLastPara="1" wrap="square" lIns="69325" tIns="69325" rIns="92450" bIns="104000" anchor="t" anchorCtr="0">
              <a:noAutofit/>
            </a:bodyPr>
            <a:lstStyle/>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La respuesta a la intervención es un sistema de identificación precoz y apoyo a los alumnos con riesgo de fracaso escolar y dificultades de aprendizaje. Este método se basa en el bajo rendimiento académico de un alumno en comparación con sus compañeros y en un rendimiento inadecuado con una instrucción cuidadosamente planificada.</a:t>
              </a:r>
            </a:p>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Sin embargo, el método de discrepancia/consistencia debe seguir utilizándose para identificar los problemas de aprendizaje de las matemáticas. Los investigadores recomiendan utilizar este método en combinación con el método de discrepancia/consistencia.</a:t>
              </a:r>
              <a:endParaRPr sz="1400" b="0" i="0" u="none" strike="noStrike" cap="none" dirty="0">
                <a:solidFill>
                  <a:srgbClr val="000000"/>
                </a:solidFill>
                <a:latin typeface="Arial"/>
                <a:ea typeface="Arial"/>
                <a:cs typeface="Arial"/>
                <a:sym typeface="Arial"/>
              </a:endParaRPr>
            </a:p>
          </p:txBody>
        </p:sp>
        <p:sp>
          <p:nvSpPr>
            <p:cNvPr id="209" name="Google Shape;209;p30"/>
            <p:cNvSpPr/>
            <p:nvPr/>
          </p:nvSpPr>
          <p:spPr>
            <a:xfrm>
              <a:off x="6320419"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 name="Google Shape;210;p30"/>
            <p:cNvSpPr txBox="1"/>
            <p:nvPr/>
          </p:nvSpPr>
          <p:spPr>
            <a:xfrm>
              <a:off x="6320419" y="15720"/>
              <a:ext cx="1846667" cy="374400"/>
            </a:xfrm>
            <a:prstGeom prst="rect">
              <a:avLst/>
            </a:prstGeom>
            <a:noFill/>
            <a:ln>
              <a:noFill/>
            </a:ln>
          </p:spPr>
          <p:txBody>
            <a:bodyPr spcFirstLastPara="1" wrap="square" lIns="92450" tIns="52825" rIns="92450" bIns="52825" anchor="ctr" anchorCtr="0">
              <a:noAutofit/>
            </a:bodyPr>
            <a:lstStyle/>
            <a:p>
              <a:pPr lvl="0" algn="ctr">
                <a:lnSpc>
                  <a:spcPct val="90000"/>
                </a:lnSpc>
                <a:buClr>
                  <a:schemeClr val="lt1"/>
                </a:buClr>
                <a:buSzPts val="1300"/>
              </a:pPr>
              <a:r>
                <a:rPr lang="de-DE" dirty="0"/>
                <a:t>Herramientas informáticas de diagnóstico</a:t>
              </a:r>
              <a:endParaRPr sz="1400" b="0" i="0" u="none" strike="noStrike" cap="none" dirty="0">
                <a:solidFill>
                  <a:srgbClr val="000000"/>
                </a:solidFill>
                <a:latin typeface="Arial"/>
                <a:ea typeface="Arial"/>
                <a:cs typeface="Arial"/>
                <a:sym typeface="Arial"/>
              </a:endParaRPr>
            </a:p>
          </p:txBody>
        </p:sp>
        <p:sp>
          <p:nvSpPr>
            <p:cNvPr id="211" name="Google Shape;211;p30"/>
            <p:cNvSpPr/>
            <p:nvPr/>
          </p:nvSpPr>
          <p:spPr>
            <a:xfrm>
              <a:off x="6320419" y="390120"/>
              <a:ext cx="1846667" cy="3337105"/>
            </a:xfrm>
            <a:prstGeom prst="rect">
              <a:avLst/>
            </a:prstGeom>
            <a:solidFill>
              <a:schemeClr val="lt1">
                <a:alpha val="89411"/>
              </a:schemeClr>
            </a:solidFill>
            <a:ln w="12700" cap="flat" cmpd="sng">
              <a:solidFill>
                <a:srgbClr val="A52F0C">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p30"/>
            <p:cNvSpPr txBox="1"/>
            <p:nvPr/>
          </p:nvSpPr>
          <p:spPr>
            <a:xfrm>
              <a:off x="6320419" y="390120"/>
              <a:ext cx="1846667" cy="3337105"/>
            </a:xfrm>
            <a:prstGeom prst="rect">
              <a:avLst/>
            </a:prstGeom>
            <a:noFill/>
            <a:ln>
              <a:noFill/>
            </a:ln>
          </p:spPr>
          <p:txBody>
            <a:bodyPr spcFirstLastPara="1" wrap="square" lIns="69325" tIns="69325" rIns="92450" bIns="104000" anchor="t" anchorCtr="0">
              <a:noAutofit/>
            </a:bodyPr>
            <a:lstStyle/>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Muchas herramientas informáticas de diagnóstico de la </a:t>
              </a:r>
              <a:r>
                <a:rPr lang="es-ES" sz="1300" dirty="0" err="1">
                  <a:solidFill>
                    <a:schemeClr val="dk1"/>
                  </a:solidFill>
                  <a:latin typeface="Calibri"/>
                  <a:ea typeface="Calibri"/>
                  <a:cs typeface="Calibri"/>
                  <a:sym typeface="Calibri"/>
                </a:rPr>
                <a:t>discalculia</a:t>
              </a:r>
              <a:r>
                <a:rPr lang="es-ES" sz="1300" dirty="0">
                  <a:solidFill>
                    <a:schemeClr val="dk1"/>
                  </a:solidFill>
                  <a:latin typeface="Calibri"/>
                  <a:ea typeface="Calibri"/>
                  <a:cs typeface="Calibri"/>
                  <a:sym typeface="Calibri"/>
                </a:rPr>
                <a:t> consisten en pruebas matemáticas y psicológicas similares.</a:t>
              </a:r>
            </a:p>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Estas pruebas incluían tareas como la comparación de números simbólicos basada en los efectos </a:t>
              </a:r>
              <a:r>
                <a:rPr lang="es-ES" sz="1300" dirty="0" err="1">
                  <a:solidFill>
                    <a:schemeClr val="dk1"/>
                  </a:solidFill>
                  <a:latin typeface="Calibri"/>
                  <a:ea typeface="Calibri"/>
                  <a:cs typeface="Calibri"/>
                  <a:sym typeface="Calibri"/>
                </a:rPr>
                <a:t>stroop</a:t>
              </a:r>
              <a:r>
                <a:rPr lang="es-ES" sz="1300" dirty="0">
                  <a:solidFill>
                    <a:schemeClr val="dk1"/>
                  </a:solidFill>
                  <a:latin typeface="Calibri"/>
                  <a:ea typeface="Calibri"/>
                  <a:cs typeface="Calibri"/>
                  <a:sym typeface="Calibri"/>
                </a:rPr>
                <a:t> y diferencia, el recuento de puntos canónicos basado en la capacidad de </a:t>
              </a:r>
              <a:r>
                <a:rPr lang="es-ES" sz="1300" dirty="0" err="1">
                  <a:solidFill>
                    <a:schemeClr val="dk1"/>
                  </a:solidFill>
                  <a:latin typeface="Calibri"/>
                  <a:ea typeface="Calibri"/>
                  <a:cs typeface="Calibri"/>
                  <a:sym typeface="Calibri"/>
                </a:rPr>
                <a:t>sanbil</a:t>
              </a:r>
              <a:r>
                <a:rPr lang="es-ES" sz="1300" dirty="0">
                  <a:solidFill>
                    <a:schemeClr val="dk1"/>
                  </a:solidFill>
                  <a:latin typeface="Calibri"/>
                  <a:ea typeface="Calibri"/>
                  <a:cs typeface="Calibri"/>
                  <a:sym typeface="Calibri"/>
                </a:rPr>
                <a:t>, la estimación de la recta numérica, la comparación de multiplicidades no simbólicas basada en la fracción de weber, la comparación de números simbólicos y el cálculo matemático de cuatro operaciones. </a:t>
              </a:r>
              <a:endParaRPr sz="1400" b="0" i="0" u="none" strike="noStrike" cap="none" dirty="0">
                <a:solidFill>
                  <a:srgbClr val="000000"/>
                </a:solidFill>
                <a:latin typeface="Arial"/>
                <a:ea typeface="Arial"/>
                <a:cs typeface="Arial"/>
                <a:sym typeface="Arial"/>
              </a:endParaRPr>
            </a:p>
          </p:txBody>
        </p:sp>
        <p:sp>
          <p:nvSpPr>
            <p:cNvPr id="213" name="Google Shape;213;p30"/>
            <p:cNvSpPr/>
            <p:nvPr/>
          </p:nvSpPr>
          <p:spPr>
            <a:xfrm>
              <a:off x="8425620"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p30"/>
            <p:cNvSpPr txBox="1"/>
            <p:nvPr/>
          </p:nvSpPr>
          <p:spPr>
            <a:xfrm>
              <a:off x="8425620" y="15720"/>
              <a:ext cx="1846667" cy="374400"/>
            </a:xfrm>
            <a:prstGeom prst="rect">
              <a:avLst/>
            </a:prstGeom>
            <a:noFill/>
            <a:ln>
              <a:noFill/>
            </a:ln>
          </p:spPr>
          <p:txBody>
            <a:bodyPr spcFirstLastPara="1" wrap="square" lIns="92450" tIns="52825" rIns="92450" bIns="52825" anchor="ctr" anchorCtr="0">
              <a:noAutofit/>
            </a:bodyPr>
            <a:lstStyle/>
            <a:p>
              <a:pPr lvl="0" algn="ctr">
                <a:lnSpc>
                  <a:spcPct val="90000"/>
                </a:lnSpc>
                <a:buClr>
                  <a:schemeClr val="lt1"/>
                </a:buClr>
                <a:buSzPts val="1300"/>
              </a:pPr>
              <a:r>
                <a:rPr lang="es-ES" dirty="0"/>
                <a:t>Un nuevo método: Método de filtros múltiples</a:t>
              </a:r>
              <a:endParaRPr sz="1400" b="0" i="0" u="none" strike="noStrike" cap="none" dirty="0">
                <a:solidFill>
                  <a:srgbClr val="000000"/>
                </a:solidFill>
                <a:latin typeface="Arial"/>
                <a:ea typeface="Arial"/>
                <a:cs typeface="Arial"/>
                <a:sym typeface="Arial"/>
              </a:endParaRPr>
            </a:p>
          </p:txBody>
        </p:sp>
        <p:sp>
          <p:nvSpPr>
            <p:cNvPr id="215" name="Google Shape;215;p30"/>
            <p:cNvSpPr/>
            <p:nvPr/>
          </p:nvSpPr>
          <p:spPr>
            <a:xfrm>
              <a:off x="8425620" y="390120"/>
              <a:ext cx="1846667" cy="3337105"/>
            </a:xfrm>
            <a:prstGeom prst="rect">
              <a:avLst/>
            </a:prstGeom>
            <a:solidFill>
              <a:schemeClr val="lt1">
                <a:alpha val="89411"/>
              </a:schemeClr>
            </a:solidFill>
            <a:ln w="12700" cap="flat" cmpd="sng">
              <a:solidFill>
                <a:srgbClr val="A52F0C">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 name="Google Shape;216;p30"/>
            <p:cNvSpPr txBox="1"/>
            <p:nvPr/>
          </p:nvSpPr>
          <p:spPr>
            <a:xfrm>
              <a:off x="8425620" y="390120"/>
              <a:ext cx="1846667" cy="3337105"/>
            </a:xfrm>
            <a:prstGeom prst="rect">
              <a:avLst/>
            </a:prstGeom>
            <a:noFill/>
            <a:ln>
              <a:noFill/>
            </a:ln>
          </p:spPr>
          <p:txBody>
            <a:bodyPr spcFirstLastPara="1" wrap="square" lIns="69325" tIns="69325" rIns="92450" bIns="104000" anchor="t" anchorCtr="0">
              <a:noAutofit/>
            </a:bodyPr>
            <a:lstStyle/>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El Modelo de Filtros Múltiples se diseñó teniendo en cuenta los puntos fuertes y débiles de los métodos de diagnóstico utilizados para identificar a los alumnos con dificultades de aprendizaje de las matemáticas y los criterios de inclusión y exclusión obtenidos a partir de las definiciones de </a:t>
              </a:r>
              <a:r>
                <a:rPr lang="es-ES" sz="1300" dirty="0" err="1">
                  <a:solidFill>
                    <a:schemeClr val="dk1"/>
                  </a:solidFill>
                  <a:latin typeface="Calibri"/>
                  <a:ea typeface="Calibri"/>
                  <a:cs typeface="Calibri"/>
                  <a:sym typeface="Calibri"/>
                </a:rPr>
                <a:t>discalculia</a:t>
              </a:r>
              <a:r>
                <a:rPr lang="es-ES" sz="1300" dirty="0">
                  <a:solidFill>
                    <a:schemeClr val="dk1"/>
                  </a:solidFill>
                  <a:latin typeface="Calibri"/>
                  <a:ea typeface="Calibri"/>
                  <a:cs typeface="Calibri"/>
                  <a:sym typeface="Calibri"/>
                </a:rPr>
                <a:t>.</a:t>
              </a:r>
            </a:p>
            <a:p>
              <a:pPr marL="114300" lvl="1" indent="-114300">
                <a:lnSpc>
                  <a:spcPct val="90000"/>
                </a:lnSpc>
                <a:buClr>
                  <a:schemeClr val="dk1"/>
                </a:buClr>
                <a:buSzPts val="1300"/>
                <a:buFont typeface="Calibri"/>
                <a:buChar char="•"/>
              </a:pPr>
              <a:r>
                <a:rPr lang="es-ES" sz="1300" dirty="0">
                  <a:solidFill>
                    <a:schemeClr val="dk1"/>
                  </a:solidFill>
                  <a:latin typeface="Calibri"/>
                  <a:ea typeface="Calibri"/>
                  <a:cs typeface="Calibri"/>
                  <a:sym typeface="Calibri"/>
                </a:rPr>
                <a:t>En este método, se utilizan como filtros el formulario de </a:t>
              </a:r>
              <a:r>
                <a:rPr lang="es-ES" sz="1300" dirty="0" err="1">
                  <a:solidFill>
                    <a:schemeClr val="dk1"/>
                  </a:solidFill>
                  <a:latin typeface="Calibri"/>
                  <a:ea typeface="Calibri"/>
                  <a:cs typeface="Calibri"/>
                  <a:sym typeface="Calibri"/>
                </a:rPr>
                <a:t>preevaluación</a:t>
              </a:r>
              <a:r>
                <a:rPr lang="es-ES" sz="1300" dirty="0">
                  <a:solidFill>
                    <a:schemeClr val="dk1"/>
                  </a:solidFill>
                  <a:latin typeface="Calibri"/>
                  <a:ea typeface="Calibri"/>
                  <a:cs typeface="Calibri"/>
                  <a:sym typeface="Calibri"/>
                </a:rPr>
                <a:t> de la </a:t>
              </a:r>
              <a:r>
                <a:rPr lang="es-ES" sz="1300" dirty="0" err="1">
                  <a:solidFill>
                    <a:schemeClr val="dk1"/>
                  </a:solidFill>
                  <a:latin typeface="Calibri"/>
                  <a:ea typeface="Calibri"/>
                  <a:cs typeface="Calibri"/>
                  <a:sym typeface="Calibri"/>
                </a:rPr>
                <a:t>discalculia</a:t>
              </a:r>
              <a:r>
                <a:rPr lang="es-ES" sz="1300" dirty="0">
                  <a:solidFill>
                    <a:schemeClr val="dk1"/>
                  </a:solidFill>
                  <a:latin typeface="Calibri"/>
                  <a:ea typeface="Calibri"/>
                  <a:cs typeface="Calibri"/>
                  <a:sym typeface="Calibri"/>
                </a:rPr>
                <a:t>, la herramienta de detección de la </a:t>
              </a:r>
              <a:r>
                <a:rPr lang="es-ES" sz="1300" dirty="0" err="1">
                  <a:solidFill>
                    <a:schemeClr val="dk1"/>
                  </a:solidFill>
                  <a:latin typeface="Calibri"/>
                  <a:ea typeface="Calibri"/>
                  <a:cs typeface="Calibri"/>
                  <a:sym typeface="Calibri"/>
                </a:rPr>
                <a:t>discalculia</a:t>
              </a:r>
              <a:r>
                <a:rPr lang="es-ES" sz="1300" dirty="0">
                  <a:solidFill>
                    <a:schemeClr val="dk1"/>
                  </a:solidFill>
                  <a:latin typeface="Calibri"/>
                  <a:ea typeface="Calibri"/>
                  <a:cs typeface="Calibri"/>
                  <a:sym typeface="Calibri"/>
                </a:rPr>
                <a:t>, el formulario de identificación del alumno y el test de inteligencia. </a:t>
              </a:r>
              <a:endParaRPr sz="1400" b="0" i="0" u="none" strike="noStrike" cap="none" dirty="0">
                <a:solidFill>
                  <a:srgbClr val="000000"/>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7"/>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SzPts val="1800"/>
              <a:buChar char="•"/>
            </a:pPr>
            <a:r>
              <a:rPr lang="de-DE" sz="1400" u="sng" dirty="0">
                <a:solidFill>
                  <a:schemeClr val="hlink"/>
                </a:solidFill>
                <a:hlinkClick r:id="rId3"/>
              </a:rPr>
              <a:t>http://dx.doi.org/10.6007/IJARPED/v6-i2/380</a:t>
            </a:r>
            <a:r>
              <a:rPr lang="de-DE" sz="1400" dirty="0"/>
              <a:t> </a:t>
            </a:r>
            <a:endParaRPr dirty="0"/>
          </a:p>
          <a:p>
            <a:pPr marL="457200" lvl="0" indent="-342900" algn="l" rtl="0">
              <a:lnSpc>
                <a:spcPct val="90000"/>
              </a:lnSpc>
              <a:spcBef>
                <a:spcPts val="1000"/>
              </a:spcBef>
              <a:spcAft>
                <a:spcPts val="0"/>
              </a:spcAft>
              <a:buSzPts val="1800"/>
              <a:buChar char="•"/>
            </a:pPr>
            <a:r>
              <a:rPr lang="de-DE" sz="1200" b="0" i="0" u="sng" strike="noStrike" dirty="0">
                <a:solidFill>
                  <a:srgbClr val="2739C1"/>
                </a:solidFill>
                <a:latin typeface="Poppins"/>
                <a:ea typeface="Poppins"/>
                <a:cs typeface="Poppins"/>
                <a:sym typeface="Poppins"/>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https://doi.org/10.17051/ilkonline.2017.330248</a:t>
            </a:r>
            <a:endParaRPr sz="1200" b="0" i="0" u="none" strike="noStrike" dirty="0">
              <a:solidFill>
                <a:srgbClr val="2739C1"/>
              </a:solidFill>
              <a:latin typeface="Poppins"/>
              <a:ea typeface="Poppins"/>
              <a:cs typeface="Poppins"/>
              <a:sym typeface="Poppins"/>
            </a:endParaRPr>
          </a:p>
          <a:p>
            <a:pPr marL="457200" lvl="0" indent="-342900" algn="l" rtl="0">
              <a:lnSpc>
                <a:spcPct val="90000"/>
              </a:lnSpc>
              <a:spcBef>
                <a:spcPts val="1000"/>
              </a:spcBef>
              <a:spcAft>
                <a:spcPts val="0"/>
              </a:spcAft>
              <a:buSzPts val="1800"/>
              <a:buChar char="•"/>
            </a:pPr>
            <a:r>
              <a:rPr lang="de-DE" sz="1800" u="sng" dirty="0">
                <a:solidFill>
                  <a:schemeClr val="hlink"/>
                </a:solidFill>
                <a:hlinkClick r:id="rId5"/>
              </a:rPr>
              <a:t>https://www.mathematicalbrain.com/pdf/Dyscalculia_Screener_Manual.PDF</a:t>
            </a:r>
            <a:r>
              <a:rPr lang="de-DE" sz="1200" dirty="0">
                <a:solidFill>
                  <a:srgbClr val="2739C1"/>
                </a:solidFill>
                <a:latin typeface="Poppins"/>
                <a:ea typeface="Poppins"/>
                <a:cs typeface="Poppins"/>
                <a:sym typeface="Poppins"/>
              </a:rPr>
              <a:t> </a:t>
            </a:r>
            <a:endParaRPr sz="1800" dirty="0"/>
          </a:p>
          <a:p>
            <a:pPr lvl="0"/>
            <a:r>
              <a:rPr lang="de-DE" sz="1800" dirty="0" smtClean="0"/>
              <a:t>Vídeo </a:t>
            </a:r>
            <a:r>
              <a:rPr lang="de-DE" sz="1800" dirty="0"/>
              <a:t>en inglés :  </a:t>
            </a:r>
            <a:r>
              <a:rPr lang="de-DE" sz="1800" u="sng" dirty="0">
                <a:solidFill>
                  <a:schemeClr val="hlink"/>
                </a:solidFill>
                <a:hlinkClick r:id="rId6"/>
              </a:rPr>
              <a:t> https://youtu.be/02MB3zI5iNI</a:t>
            </a:r>
            <a:endParaRPr sz="1800" dirty="0"/>
          </a:p>
          <a:p>
            <a:pPr lvl="0"/>
            <a:r>
              <a:rPr lang="de-DE" sz="1800" dirty="0" smtClean="0"/>
              <a:t>Vídeo </a:t>
            </a:r>
            <a:r>
              <a:rPr lang="de-DE" sz="1800" dirty="0"/>
              <a:t>turco : </a:t>
            </a:r>
            <a:r>
              <a:rPr lang="de-DE" sz="1800" u="sng" dirty="0">
                <a:solidFill>
                  <a:schemeClr val="hlink"/>
                </a:solidFill>
                <a:hlinkClick r:id="rId7"/>
              </a:rPr>
              <a:t>https://www.youtube.com/live/5Hcnr5ZADd4?si=3bXBChKZbo96FJs4</a:t>
            </a:r>
            <a:endParaRPr sz="1800" dirty="0"/>
          </a:p>
        </p:txBody>
      </p:sp>
      <p:sp>
        <p:nvSpPr>
          <p:cNvPr id="222" name="Google Shape;222;p7"/>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a:bodyPr>
          <a:lstStyle/>
          <a:p>
            <a:pPr lvl="0">
              <a:buClr>
                <a:schemeClr val="lt1"/>
              </a:buClr>
              <a:buSzPts val="2000"/>
            </a:pPr>
            <a:r>
              <a:rPr lang="de-DE" sz="2000" b="1" dirty="0">
                <a:solidFill>
                  <a:schemeClr val="lt1"/>
                </a:solidFill>
              </a:rPr>
              <a:t>Módulo 2: Procesos Diagnósticos de Individuos Discálculos en Ambientes Educativos Normales </a:t>
            </a:r>
            <a:r>
              <a:rPr lang="de-DE" sz="2000" b="1" dirty="0" smtClean="0">
                <a:solidFill>
                  <a:schemeClr val="lt1"/>
                </a:solidFill>
              </a:rPr>
              <a:t/>
            </a:r>
            <a:br>
              <a:rPr lang="de-DE" sz="2000" b="1" dirty="0" smtClean="0">
                <a:solidFill>
                  <a:schemeClr val="lt1"/>
                </a:solidFill>
              </a:rPr>
            </a:br>
            <a:r>
              <a:rPr lang="de-DE" sz="2000" b="1" dirty="0" smtClean="0">
                <a:solidFill>
                  <a:schemeClr val="lt1"/>
                </a:solidFill>
              </a:rPr>
              <a:t>3</a:t>
            </a:r>
            <a:r>
              <a:rPr lang="de-DE" sz="2000" b="1" dirty="0">
                <a:solidFill>
                  <a:schemeClr val="lt1"/>
                </a:solidFill>
              </a:rPr>
              <a:t>. </a:t>
            </a:r>
            <a:r>
              <a:rPr lang="de-DE" sz="2000" dirty="0">
                <a:solidFill>
                  <a:schemeClr val="lt1"/>
                </a:solidFill>
              </a:rPr>
              <a:t>Enlace a texto adicional</a:t>
            </a:r>
            <a:endParaRPr sz="2000" dirty="0">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8"/>
          <p:cNvSpPr/>
          <p:nvPr/>
        </p:nvSpPr>
        <p:spPr>
          <a:xfrm>
            <a:off x="838200" y="1558886"/>
            <a:ext cx="6696075" cy="1290199"/>
          </a:xfrm>
          <a:prstGeom prst="rightArrow">
            <a:avLst>
              <a:gd name="adj1" fmla="val 50000"/>
              <a:gd name="adj2" fmla="val 5000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8" name="Google Shape;228;p8"/>
          <p:cNvSpPr txBox="1">
            <a:spLocks noGrp="1"/>
          </p:cNvSpPr>
          <p:nvPr>
            <p:ph type="body" idx="1"/>
          </p:nvPr>
        </p:nvSpPr>
        <p:spPr>
          <a:xfrm>
            <a:off x="838200" y="1895475"/>
            <a:ext cx="6067425" cy="792562"/>
          </a:xfrm>
          <a:prstGeom prst="rect">
            <a:avLst/>
          </a:prstGeom>
          <a:noFill/>
          <a:ln>
            <a:noFill/>
          </a:ln>
        </p:spPr>
        <p:txBody>
          <a:bodyPr spcFirstLastPara="1" wrap="square" lIns="91425" tIns="45700" rIns="91425" bIns="45700" anchor="t" anchorCtr="0">
            <a:normAutofit/>
          </a:bodyPr>
          <a:lstStyle/>
          <a:p>
            <a:pPr marL="0" lvl="0" indent="0">
              <a:spcBef>
                <a:spcPts val="0"/>
              </a:spcBef>
              <a:buSzPts val="1600"/>
              <a:buNone/>
            </a:pPr>
            <a:r>
              <a:rPr lang="es-ES" sz="1600" b="1" dirty="0"/>
              <a:t>Link Video Español: Hechos y Mitos sobre la </a:t>
            </a:r>
            <a:r>
              <a:rPr lang="es-ES" sz="1600" b="1" dirty="0" err="1" smtClean="0"/>
              <a:t>Discalculia</a:t>
            </a:r>
            <a:endParaRPr lang="es-ES" sz="1600" b="1" dirty="0" smtClean="0"/>
          </a:p>
          <a:p>
            <a:pPr marL="0" lvl="0" indent="0">
              <a:spcBef>
                <a:spcPts val="0"/>
              </a:spcBef>
              <a:buSzPts val="1600"/>
              <a:buNone/>
            </a:pPr>
            <a:r>
              <a:rPr lang="de-DE" sz="1600" dirty="0" smtClean="0"/>
              <a:t>WP2-P0-Dyscalculia-Video-EN</a:t>
            </a:r>
            <a:endParaRPr sz="1600" dirty="0"/>
          </a:p>
        </p:txBody>
      </p:sp>
      <p:sp>
        <p:nvSpPr>
          <p:cNvPr id="229" name="Google Shape;229;p8"/>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a:bodyPr>
          <a:lstStyle/>
          <a:p>
            <a:pPr lvl="0">
              <a:buClr>
                <a:schemeClr val="lt1"/>
              </a:buClr>
              <a:buSzPts val="2000"/>
            </a:pPr>
            <a:r>
              <a:rPr lang="de-DE" sz="2000" b="1" dirty="0">
                <a:solidFill>
                  <a:schemeClr val="lt1"/>
                </a:solidFill>
              </a:rPr>
              <a:t>Módulo 2: Procesos Diagnósticos de Individuos Discálculos en Entornos Educativos Normales </a:t>
            </a:r>
            <a:r>
              <a:rPr lang="de-DE" sz="2000" b="1" dirty="0" smtClean="0">
                <a:solidFill>
                  <a:schemeClr val="lt1"/>
                </a:solidFill>
              </a:rPr>
              <a:t/>
            </a:r>
            <a:br>
              <a:rPr lang="de-DE" sz="2000" b="1" dirty="0" smtClean="0">
                <a:solidFill>
                  <a:schemeClr val="lt1"/>
                </a:solidFill>
              </a:rPr>
            </a:br>
            <a:r>
              <a:rPr lang="de-DE" sz="2000" b="1" dirty="0" smtClean="0">
                <a:solidFill>
                  <a:schemeClr val="lt1"/>
                </a:solidFill>
              </a:rPr>
              <a:t>4</a:t>
            </a:r>
            <a:r>
              <a:rPr lang="de-DE" sz="2000" b="1" dirty="0">
                <a:solidFill>
                  <a:schemeClr val="lt1"/>
                </a:solidFill>
              </a:rPr>
              <a:t>. </a:t>
            </a:r>
            <a:r>
              <a:rPr lang="de-DE" sz="2000" dirty="0">
                <a:solidFill>
                  <a:schemeClr val="lt1"/>
                </a:solidFill>
              </a:rPr>
              <a:t>Enlace a vídeos adicionales</a:t>
            </a:r>
            <a:endParaRPr sz="2000" dirty="0">
              <a:solidFill>
                <a:schemeClr val="lt1"/>
              </a:solidFill>
            </a:endParaRPr>
          </a:p>
        </p:txBody>
      </p:sp>
      <p:sp>
        <p:nvSpPr>
          <p:cNvPr id="230" name="Google Shape;230;p8"/>
          <p:cNvSpPr/>
          <p:nvPr/>
        </p:nvSpPr>
        <p:spPr>
          <a:xfrm rot="10800000">
            <a:off x="2999656" y="4293095"/>
            <a:ext cx="8543926" cy="1584176"/>
          </a:xfrm>
          <a:prstGeom prst="rightArrow">
            <a:avLst>
              <a:gd name="adj1" fmla="val 50000"/>
              <a:gd name="adj2" fmla="val 5000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1" name="Google Shape;231;p8"/>
          <p:cNvSpPr txBox="1"/>
          <p:nvPr/>
        </p:nvSpPr>
        <p:spPr>
          <a:xfrm>
            <a:off x="3495676" y="4733725"/>
            <a:ext cx="8181974" cy="984845"/>
          </a:xfrm>
          <a:prstGeom prst="rect">
            <a:avLst/>
          </a:prstGeom>
          <a:noFill/>
          <a:ln>
            <a:noFill/>
          </a:ln>
        </p:spPr>
        <p:txBody>
          <a:bodyPr spcFirstLastPara="1" wrap="square" lIns="91425" tIns="45700" rIns="91425" bIns="45700" anchor="t" anchorCtr="0">
            <a:spAutoFit/>
          </a:bodyPr>
          <a:lstStyle/>
          <a:p>
            <a:pPr lvl="0"/>
            <a:r>
              <a:rPr lang="de-DE" sz="1600" b="1" dirty="0">
                <a:solidFill>
                  <a:schemeClr val="dk1"/>
                </a:solidFill>
                <a:latin typeface="Calibri"/>
                <a:ea typeface="Calibri"/>
                <a:cs typeface="Calibri"/>
                <a:sym typeface="Calibri"/>
              </a:rPr>
              <a:t>Enlace Video socio idioma : </a:t>
            </a:r>
            <a:r>
              <a:rPr lang="de-DE" sz="1400" b="1" i="0" u="none" strike="noStrike" cap="none" dirty="0">
                <a:solidFill>
                  <a:srgbClr val="0F0F0F"/>
                </a:solidFill>
                <a:latin typeface="Calibri"/>
                <a:ea typeface="Calibri"/>
                <a:cs typeface="Calibri"/>
                <a:sym typeface="Calibri"/>
              </a:rPr>
              <a:t>Yılmaz Mutlu | Diskalkulik Öğrencilere Yönelik Öğretim Stratejileri ve Uygulamaları</a:t>
            </a:r>
            <a:endParaRPr dirty="0"/>
          </a:p>
          <a:p>
            <a:pPr marL="0" marR="0" lvl="0" indent="0" algn="l" rtl="0">
              <a:lnSpc>
                <a:spcPct val="100000"/>
              </a:lnSpc>
              <a:spcBef>
                <a:spcPts val="0"/>
              </a:spcBef>
              <a:spcAft>
                <a:spcPts val="0"/>
              </a:spcAft>
              <a:buNone/>
            </a:pPr>
            <a:r>
              <a:rPr lang="de-DE" sz="1400" b="0" i="0" u="none" strike="noStrike" cap="none" dirty="0">
                <a:solidFill>
                  <a:srgbClr val="000000"/>
                </a:solidFill>
                <a:latin typeface="Arial"/>
                <a:ea typeface="Arial"/>
                <a:cs typeface="Arial"/>
                <a:sym typeface="Arial"/>
              </a:rPr>
              <a:t>WP2-P0-Dyscalculia-Video</a:t>
            </a:r>
            <a:endParaRPr dirty="0"/>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pic>
        <p:nvPicPr>
          <p:cNvPr id="232" name="Google Shape;232;p8"/>
          <p:cNvPicPr preferRelativeResize="0"/>
          <p:nvPr/>
        </p:nvPicPr>
        <p:blipFill rotWithShape="1">
          <a:blip r:embed="rId3">
            <a:alphaModFix/>
          </a:blip>
          <a:srcRect/>
          <a:stretch/>
        </p:blipFill>
        <p:spPr>
          <a:xfrm>
            <a:off x="8688288" y="1387440"/>
            <a:ext cx="2160240" cy="2160240"/>
          </a:xfrm>
          <a:prstGeom prst="rect">
            <a:avLst/>
          </a:prstGeom>
          <a:noFill/>
          <a:ln>
            <a:noFill/>
          </a:ln>
        </p:spPr>
      </p:pic>
      <p:pic>
        <p:nvPicPr>
          <p:cNvPr id="233" name="Google Shape;233;p8"/>
          <p:cNvPicPr preferRelativeResize="0"/>
          <p:nvPr/>
        </p:nvPicPr>
        <p:blipFill rotWithShape="1">
          <a:blip r:embed="rId4">
            <a:alphaModFix/>
          </a:blip>
          <a:srcRect/>
          <a:stretch/>
        </p:blipFill>
        <p:spPr>
          <a:xfrm>
            <a:off x="608824" y="3717032"/>
            <a:ext cx="2276872" cy="227687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9"/>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a:bodyPr>
          <a:lstStyle/>
          <a:p>
            <a:pPr lvl="0">
              <a:buClr>
                <a:schemeClr val="lt1"/>
              </a:buClr>
              <a:buSzPts val="2000"/>
            </a:pPr>
            <a:r>
              <a:rPr lang="de-DE" sz="2000" b="1" dirty="0">
                <a:solidFill>
                  <a:schemeClr val="lt1"/>
                </a:solidFill>
              </a:rPr>
              <a:t>Módulo 2: Procesos Diagnósticos de Individuos Discálculos en Entornos Educativos Normales</a:t>
            </a:r>
            <a:br>
              <a:rPr lang="de-DE" sz="2000" b="1" dirty="0">
                <a:solidFill>
                  <a:schemeClr val="lt1"/>
                </a:solidFill>
              </a:rPr>
            </a:br>
            <a:r>
              <a:rPr lang="de-DE" sz="2000" b="1" dirty="0">
                <a:solidFill>
                  <a:schemeClr val="lt1"/>
                </a:solidFill>
              </a:rPr>
              <a:t>5</a:t>
            </a:r>
            <a:r>
              <a:rPr lang="de-DE" sz="2000" dirty="0">
                <a:solidFill>
                  <a:schemeClr val="lt1"/>
                </a:solidFill>
              </a:rPr>
              <a:t>. </a:t>
            </a:r>
            <a:r>
              <a:rPr lang="de-DE" sz="2000" dirty="0" smtClean="0">
                <a:solidFill>
                  <a:schemeClr val="lt1"/>
                </a:solidFill>
              </a:rPr>
              <a:t>Cuestionario</a:t>
            </a:r>
            <a:endParaRPr sz="2000" b="1" dirty="0">
              <a:solidFill>
                <a:schemeClr val="lt1"/>
              </a:solidFill>
            </a:endParaRPr>
          </a:p>
        </p:txBody>
      </p:sp>
      <p:grpSp>
        <p:nvGrpSpPr>
          <p:cNvPr id="239" name="Google Shape;239;p9"/>
          <p:cNvGrpSpPr/>
          <p:nvPr/>
        </p:nvGrpSpPr>
        <p:grpSpPr>
          <a:xfrm>
            <a:off x="780940" y="1055207"/>
            <a:ext cx="9275503" cy="4507061"/>
            <a:chOff x="157548" y="2471"/>
            <a:chExt cx="9275503" cy="4507061"/>
          </a:xfrm>
        </p:grpSpPr>
        <p:sp>
          <p:nvSpPr>
            <p:cNvPr id="240" name="Google Shape;240;p9"/>
            <p:cNvSpPr/>
            <p:nvPr/>
          </p:nvSpPr>
          <p:spPr>
            <a:xfrm>
              <a:off x="157548" y="72015"/>
              <a:ext cx="4171630" cy="2079041"/>
            </a:xfrm>
            <a:prstGeom prst="rect">
              <a:avLst/>
            </a:prstGeom>
            <a:solidFill>
              <a:srgbClr val="A52F0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9"/>
            <p:cNvSpPr txBox="1"/>
            <p:nvPr/>
          </p:nvSpPr>
          <p:spPr>
            <a:xfrm>
              <a:off x="157548" y="72015"/>
              <a:ext cx="4171630" cy="2079041"/>
            </a:xfrm>
            <a:prstGeom prst="rect">
              <a:avLst/>
            </a:prstGeom>
            <a:noFill/>
            <a:ln>
              <a:noFill/>
            </a:ln>
          </p:spPr>
          <p:txBody>
            <a:bodyPr spcFirstLastPara="1" wrap="square" lIns="53325" tIns="53325" rIns="53325" bIns="53325" anchor="ctr" anchorCtr="0">
              <a:noAutofit/>
            </a:bodyPr>
            <a:lstStyle/>
            <a:p>
              <a:pPr lvl="0" algn="just">
                <a:lnSpc>
                  <a:spcPct val="90000"/>
                </a:lnSpc>
                <a:buSzPts val="1400"/>
              </a:pPr>
              <a:r>
                <a:rPr lang="es-ES" b="1" dirty="0">
                  <a:solidFill>
                    <a:schemeClr val="lt1"/>
                  </a:solidFill>
                </a:rPr>
                <a:t>Pregunta 1: ¿Cuál es el paso inicial para diagnosticar la </a:t>
              </a:r>
              <a:r>
                <a:rPr lang="es-ES" b="1" dirty="0" err="1">
                  <a:solidFill>
                    <a:schemeClr val="lt1"/>
                  </a:solidFill>
                </a:rPr>
                <a:t>discalculia</a:t>
              </a:r>
              <a:r>
                <a:rPr lang="es-ES" b="1" dirty="0">
                  <a:solidFill>
                    <a:schemeClr val="lt1"/>
                  </a:solidFill>
                </a:rPr>
                <a:t> en la escuela?</a:t>
              </a:r>
            </a:p>
            <a:p>
              <a:pPr lvl="0" algn="just">
                <a:lnSpc>
                  <a:spcPct val="90000"/>
                </a:lnSpc>
                <a:buSzPts val="1400"/>
              </a:pPr>
              <a:r>
                <a:rPr lang="es-ES" dirty="0">
                  <a:solidFill>
                    <a:schemeClr val="lt1"/>
                  </a:solidFill>
                </a:rPr>
                <a:t>a) Evaluación global</a:t>
              </a:r>
            </a:p>
            <a:p>
              <a:pPr lvl="0" algn="just">
                <a:lnSpc>
                  <a:spcPct val="90000"/>
                </a:lnSpc>
                <a:buSzPts val="1400"/>
              </a:pPr>
              <a:r>
                <a:rPr lang="es-ES" dirty="0">
                  <a:solidFill>
                    <a:schemeClr val="lt1"/>
                  </a:solidFill>
                </a:rPr>
                <a:t>b) Evaluación psicopedagógica</a:t>
              </a:r>
            </a:p>
            <a:p>
              <a:pPr lvl="0" algn="just">
                <a:lnSpc>
                  <a:spcPct val="90000"/>
                </a:lnSpc>
                <a:buSzPts val="1400"/>
              </a:pPr>
              <a:r>
                <a:rPr lang="es-ES" dirty="0">
                  <a:solidFill>
                    <a:srgbClr val="FFFF00"/>
                  </a:solidFill>
                </a:rPr>
                <a:t>c) Observación e identificación de problemas</a:t>
              </a:r>
            </a:p>
            <a:p>
              <a:pPr lvl="0" algn="just">
                <a:lnSpc>
                  <a:spcPct val="90000"/>
                </a:lnSpc>
                <a:buSzPts val="1400"/>
              </a:pPr>
              <a:r>
                <a:rPr lang="es-ES" dirty="0">
                  <a:solidFill>
                    <a:schemeClr val="lt1"/>
                  </a:solidFill>
                </a:rPr>
                <a:t>d) Aportación de los padres</a:t>
              </a:r>
              <a:endParaRPr sz="1400" i="0" u="none" strike="noStrike" cap="none" dirty="0">
                <a:solidFill>
                  <a:schemeClr val="lt1"/>
                </a:solidFill>
                <a:sym typeface="Arial"/>
              </a:endParaRPr>
            </a:p>
          </p:txBody>
        </p:sp>
        <p:sp>
          <p:nvSpPr>
            <p:cNvPr id="242" name="Google Shape;242;p9"/>
            <p:cNvSpPr/>
            <p:nvPr/>
          </p:nvSpPr>
          <p:spPr>
            <a:xfrm>
              <a:off x="5112562" y="2471"/>
              <a:ext cx="4302125" cy="2079041"/>
            </a:xfrm>
            <a:prstGeom prst="rect">
              <a:avLst/>
            </a:prstGeom>
            <a:solidFill>
              <a:srgbClr val="A52F0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9"/>
            <p:cNvSpPr txBox="1"/>
            <p:nvPr/>
          </p:nvSpPr>
          <p:spPr>
            <a:xfrm>
              <a:off x="5112562" y="2471"/>
              <a:ext cx="4302125" cy="2079041"/>
            </a:xfrm>
            <a:prstGeom prst="rect">
              <a:avLst/>
            </a:prstGeom>
            <a:noFill/>
            <a:ln>
              <a:noFill/>
            </a:ln>
          </p:spPr>
          <p:txBody>
            <a:bodyPr spcFirstLastPara="1" wrap="square" lIns="53325" tIns="53325" rIns="53325" bIns="53325" anchor="ctr" anchorCtr="0">
              <a:noAutofit/>
            </a:bodyPr>
            <a:lstStyle/>
            <a:p>
              <a:pPr lvl="0" algn="just">
                <a:lnSpc>
                  <a:spcPct val="90000"/>
                </a:lnSpc>
                <a:buSzPts val="1400"/>
              </a:pPr>
              <a:r>
                <a:rPr lang="es-ES" b="1" dirty="0">
                  <a:solidFill>
                    <a:schemeClr val="lt1"/>
                  </a:solidFill>
                </a:rPr>
                <a:t>Pregunta 2: ¿Qué evaluación se realiza para valorar el funcionamiento cognitivo general de un alumno, incluidas áreas como la memoria de trabajo, la atención y la velocidad de procesamiento?</a:t>
              </a:r>
            </a:p>
            <a:p>
              <a:pPr lvl="0" algn="just">
                <a:lnSpc>
                  <a:spcPct val="90000"/>
                </a:lnSpc>
                <a:buSzPts val="1400"/>
              </a:pPr>
              <a:r>
                <a:rPr lang="es-ES" dirty="0">
                  <a:solidFill>
                    <a:schemeClr val="lt1"/>
                  </a:solidFill>
                </a:rPr>
                <a:t>a) Evaluación específica de matemáticas</a:t>
              </a:r>
            </a:p>
            <a:p>
              <a:pPr lvl="0" algn="just">
                <a:lnSpc>
                  <a:spcPct val="90000"/>
                </a:lnSpc>
                <a:buSzPts val="1400"/>
              </a:pPr>
              <a:r>
                <a:rPr lang="es-ES" dirty="0">
                  <a:solidFill>
                    <a:srgbClr val="FFFF00"/>
                  </a:solidFill>
                </a:rPr>
                <a:t>b) Evaluación psicopedagógica</a:t>
              </a:r>
            </a:p>
            <a:p>
              <a:pPr lvl="0" algn="just">
                <a:lnSpc>
                  <a:spcPct val="90000"/>
                </a:lnSpc>
                <a:buSzPts val="1400"/>
              </a:pPr>
              <a:r>
                <a:rPr lang="es-ES" dirty="0">
                  <a:solidFill>
                    <a:schemeClr val="lt1"/>
                  </a:solidFill>
                </a:rPr>
                <a:t>c) Comparación con las normas de desarrollo</a:t>
              </a:r>
            </a:p>
            <a:p>
              <a:pPr lvl="0" algn="just">
                <a:lnSpc>
                  <a:spcPct val="90000"/>
                </a:lnSpc>
                <a:buSzPts val="1400"/>
              </a:pPr>
              <a:r>
                <a:rPr lang="es-ES" dirty="0">
                  <a:solidFill>
                    <a:schemeClr val="lt1"/>
                  </a:solidFill>
                </a:rPr>
                <a:t>d) Evaluación inicial</a:t>
              </a:r>
              <a:endParaRPr sz="1400" i="0" u="none" strike="noStrike" cap="none" dirty="0">
                <a:solidFill>
                  <a:schemeClr val="lt1"/>
                </a:solidFill>
                <a:sym typeface="Arial"/>
              </a:endParaRPr>
            </a:p>
          </p:txBody>
        </p:sp>
        <p:sp>
          <p:nvSpPr>
            <p:cNvPr id="244" name="Google Shape;244;p9"/>
            <p:cNvSpPr/>
            <p:nvPr/>
          </p:nvSpPr>
          <p:spPr>
            <a:xfrm>
              <a:off x="216004" y="2430491"/>
              <a:ext cx="4181298" cy="2079041"/>
            </a:xfrm>
            <a:prstGeom prst="rect">
              <a:avLst/>
            </a:prstGeom>
            <a:solidFill>
              <a:srgbClr val="A52F0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9"/>
            <p:cNvSpPr txBox="1"/>
            <p:nvPr/>
          </p:nvSpPr>
          <p:spPr>
            <a:xfrm>
              <a:off x="216004" y="2430491"/>
              <a:ext cx="4181298" cy="2079041"/>
            </a:xfrm>
            <a:prstGeom prst="rect">
              <a:avLst/>
            </a:prstGeom>
            <a:noFill/>
            <a:ln>
              <a:noFill/>
            </a:ln>
          </p:spPr>
          <p:txBody>
            <a:bodyPr spcFirstLastPara="1" wrap="square" lIns="53325" tIns="53325" rIns="53325" bIns="53325" anchor="ctr" anchorCtr="0">
              <a:noAutofit/>
            </a:bodyPr>
            <a:lstStyle/>
            <a:p>
              <a:pPr lvl="0" algn="just">
                <a:lnSpc>
                  <a:spcPct val="90000"/>
                </a:lnSpc>
                <a:buSzPts val="1400"/>
              </a:pPr>
              <a:r>
                <a:rPr lang="es-ES" b="1" dirty="0">
                  <a:solidFill>
                    <a:schemeClr val="lt1"/>
                  </a:solidFill>
                </a:rPr>
                <a:t>Pregunta 3: ¿Cuál es una técnica recomendada para enseñar a los alumnos con </a:t>
              </a:r>
              <a:r>
                <a:rPr lang="es-ES" b="1" dirty="0" err="1">
                  <a:solidFill>
                    <a:schemeClr val="lt1"/>
                  </a:solidFill>
                </a:rPr>
                <a:t>discalculia</a:t>
              </a:r>
              <a:r>
                <a:rPr lang="es-ES" b="1" dirty="0">
                  <a:solidFill>
                    <a:schemeClr val="lt1"/>
                  </a:solidFill>
                </a:rPr>
                <a:t> aplicaciones del mundo real?</a:t>
              </a:r>
            </a:p>
            <a:p>
              <a:pPr lvl="0" algn="just">
                <a:lnSpc>
                  <a:spcPct val="90000"/>
                </a:lnSpc>
                <a:buSzPts val="1400"/>
              </a:pPr>
              <a:r>
                <a:rPr lang="es-ES" dirty="0">
                  <a:solidFill>
                    <a:schemeClr val="lt1"/>
                  </a:solidFill>
                </a:rPr>
                <a:t>a) Enfoques </a:t>
              </a:r>
              <a:r>
                <a:rPr lang="es-ES" dirty="0" err="1">
                  <a:solidFill>
                    <a:schemeClr val="lt1"/>
                  </a:solidFill>
                </a:rPr>
                <a:t>multisensoriales</a:t>
              </a:r>
              <a:endParaRPr lang="es-ES" dirty="0">
                <a:solidFill>
                  <a:schemeClr val="lt1"/>
                </a:solidFill>
              </a:endParaRPr>
            </a:p>
            <a:p>
              <a:pPr lvl="0" algn="just">
                <a:lnSpc>
                  <a:spcPct val="90000"/>
                </a:lnSpc>
                <a:buSzPts val="1400"/>
              </a:pPr>
              <a:r>
                <a:rPr lang="es-ES" dirty="0">
                  <a:solidFill>
                    <a:schemeClr val="lt1"/>
                  </a:solidFill>
                </a:rPr>
                <a:t>b) Representaciones visuales</a:t>
              </a:r>
            </a:p>
            <a:p>
              <a:pPr lvl="0" algn="just">
                <a:lnSpc>
                  <a:spcPct val="90000"/>
                </a:lnSpc>
                <a:buSzPts val="1400"/>
              </a:pPr>
              <a:r>
                <a:rPr lang="es-ES" dirty="0">
                  <a:solidFill>
                    <a:srgbClr val="FFFF00"/>
                  </a:solidFill>
                </a:rPr>
                <a:t>c) Aplicaciones al mundo real</a:t>
              </a:r>
            </a:p>
            <a:p>
              <a:pPr lvl="0" algn="just">
                <a:lnSpc>
                  <a:spcPct val="90000"/>
                </a:lnSpc>
                <a:buSzPts val="1400"/>
              </a:pPr>
              <a:r>
                <a:rPr lang="es-ES" dirty="0">
                  <a:solidFill>
                    <a:schemeClr val="lt1"/>
                  </a:solidFill>
                </a:rPr>
                <a:t>d) Repetición y refuerzo</a:t>
              </a:r>
              <a:endParaRPr sz="1400" i="0" u="none" strike="noStrike" cap="none" dirty="0">
                <a:solidFill>
                  <a:schemeClr val="lt1"/>
                </a:solidFill>
                <a:sym typeface="Arial"/>
              </a:endParaRPr>
            </a:p>
          </p:txBody>
        </p:sp>
        <p:sp>
          <p:nvSpPr>
            <p:cNvPr id="246" name="Google Shape;246;p9"/>
            <p:cNvSpPr/>
            <p:nvPr/>
          </p:nvSpPr>
          <p:spPr>
            <a:xfrm>
              <a:off x="5103864" y="2428019"/>
              <a:ext cx="4329187" cy="2079041"/>
            </a:xfrm>
            <a:prstGeom prst="rect">
              <a:avLst/>
            </a:prstGeom>
            <a:solidFill>
              <a:srgbClr val="A52F0C"/>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9"/>
            <p:cNvSpPr txBox="1"/>
            <p:nvPr/>
          </p:nvSpPr>
          <p:spPr>
            <a:xfrm>
              <a:off x="5103864" y="2428019"/>
              <a:ext cx="4329187" cy="2079041"/>
            </a:xfrm>
            <a:prstGeom prst="rect">
              <a:avLst/>
            </a:prstGeom>
            <a:noFill/>
            <a:ln>
              <a:noFill/>
            </a:ln>
          </p:spPr>
          <p:txBody>
            <a:bodyPr spcFirstLastPara="1" wrap="square" lIns="53325" tIns="53325" rIns="53325" bIns="53325" anchor="ctr" anchorCtr="0">
              <a:noAutofit/>
            </a:bodyPr>
            <a:lstStyle/>
            <a:p>
              <a:pPr lvl="0" algn="just">
                <a:lnSpc>
                  <a:spcPct val="90000"/>
                </a:lnSpc>
                <a:buSzPts val="1400"/>
              </a:pPr>
              <a:r>
                <a:rPr lang="es-ES" b="1" dirty="0">
                  <a:solidFill>
                    <a:schemeClr val="lt1"/>
                  </a:solidFill>
                </a:rPr>
                <a:t>Pregunta 4: ¿Qué método de enseñanza hace hincapié en descomponer conceptos matemáticos complejos en pasos más pequeños y manejables?</a:t>
              </a:r>
            </a:p>
            <a:p>
              <a:pPr lvl="0" algn="just">
                <a:lnSpc>
                  <a:spcPct val="90000"/>
                </a:lnSpc>
                <a:buSzPts val="1400"/>
              </a:pPr>
              <a:r>
                <a:rPr lang="es-ES" dirty="0">
                  <a:solidFill>
                    <a:schemeClr val="lt1"/>
                  </a:solidFill>
                </a:rPr>
                <a:t>a) Enseñanza diferenciada</a:t>
              </a:r>
            </a:p>
            <a:p>
              <a:pPr lvl="0" algn="just">
                <a:lnSpc>
                  <a:spcPct val="90000"/>
                </a:lnSpc>
                <a:buSzPts val="1400"/>
              </a:pPr>
              <a:r>
                <a:rPr lang="es-ES" dirty="0">
                  <a:solidFill>
                    <a:schemeClr val="lt1"/>
                  </a:solidFill>
                </a:rPr>
                <a:t>b) Planes de aprendizaje personalizados</a:t>
              </a:r>
            </a:p>
            <a:p>
              <a:pPr lvl="0" algn="just">
                <a:lnSpc>
                  <a:spcPct val="90000"/>
                </a:lnSpc>
                <a:buSzPts val="1400"/>
              </a:pPr>
              <a:r>
                <a:rPr lang="es-ES" dirty="0">
                  <a:solidFill>
                    <a:srgbClr val="FFFF00"/>
                  </a:solidFill>
                </a:rPr>
                <a:t>c) Aprendizaje estructurado y secuencial</a:t>
              </a:r>
            </a:p>
            <a:p>
              <a:pPr lvl="0" algn="just">
                <a:lnSpc>
                  <a:spcPct val="90000"/>
                </a:lnSpc>
                <a:buSzPts val="1400"/>
              </a:pPr>
              <a:r>
                <a:rPr lang="es-ES" dirty="0">
                  <a:solidFill>
                    <a:schemeClr val="lt1"/>
                  </a:solidFill>
                </a:rPr>
                <a:t>d) Refuerzo positivo</a:t>
              </a:r>
              <a:endParaRPr sz="1400" i="0" u="none" strike="noStrike" cap="none" dirty="0">
                <a:solidFill>
                  <a:schemeClr val="lt1"/>
                </a:solidFil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0"/>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000"/>
              <a:buFont typeface="Calibri"/>
              <a:buNone/>
            </a:pPr>
            <a:r>
              <a:rPr lang="de-DE" sz="2000" dirty="0">
                <a:solidFill>
                  <a:schemeClr val="lt1"/>
                </a:solidFill>
              </a:rPr>
              <a:t>6. </a:t>
            </a:r>
            <a:r>
              <a:rPr lang="de-DE" sz="2000" dirty="0" smtClean="0">
                <a:solidFill>
                  <a:schemeClr val="lt1"/>
                </a:solidFill>
              </a:rPr>
              <a:t>Recursos</a:t>
            </a:r>
            <a:endParaRPr sz="2000" dirty="0"/>
          </a:p>
        </p:txBody>
      </p:sp>
      <p:sp>
        <p:nvSpPr>
          <p:cNvPr id="253" name="Google Shape;253;p10"/>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520700" lvl="0" indent="-165100" algn="l" rtl="0">
              <a:lnSpc>
                <a:spcPct val="90000"/>
              </a:lnSpc>
              <a:spcBef>
                <a:spcPts val="0"/>
              </a:spcBef>
              <a:spcAft>
                <a:spcPts val="0"/>
              </a:spcAft>
              <a:buClr>
                <a:schemeClr val="dk1"/>
              </a:buClr>
              <a:buSzPts val="2800"/>
              <a:buNone/>
            </a:pPr>
            <a:endParaRPr sz="1200" b="0" i="0" dirty="0">
              <a:solidFill>
                <a:srgbClr val="222222"/>
              </a:solidFill>
              <a:latin typeface="Calibri"/>
              <a:ea typeface="Calibri"/>
              <a:cs typeface="Calibri"/>
              <a:sym typeface="Calibri"/>
            </a:endParaRPr>
          </a:p>
          <a:p>
            <a:pPr marL="520700" lvl="0" indent="-165100" algn="l" rtl="0">
              <a:lnSpc>
                <a:spcPct val="90000"/>
              </a:lnSpc>
              <a:spcBef>
                <a:spcPts val="0"/>
              </a:spcBef>
              <a:spcAft>
                <a:spcPts val="0"/>
              </a:spcAft>
              <a:buClr>
                <a:schemeClr val="dk1"/>
              </a:buClr>
              <a:buSzPts val="2800"/>
              <a:buNone/>
            </a:pPr>
            <a:endParaRPr sz="1200" dirty="0">
              <a:solidFill>
                <a:srgbClr val="222222"/>
              </a:solidFill>
              <a:latin typeface="Calibri"/>
              <a:ea typeface="Calibri"/>
              <a:cs typeface="Calibri"/>
              <a:sym typeface="Calibri"/>
            </a:endParaRPr>
          </a:p>
          <a:p>
            <a:pPr marL="520700" lvl="0" indent="-165100" algn="l" rtl="0">
              <a:lnSpc>
                <a:spcPct val="90000"/>
              </a:lnSpc>
              <a:spcBef>
                <a:spcPts val="0"/>
              </a:spcBef>
              <a:spcAft>
                <a:spcPts val="0"/>
              </a:spcAft>
              <a:buClr>
                <a:schemeClr val="dk1"/>
              </a:buClr>
              <a:buSzPts val="2800"/>
              <a:buNone/>
            </a:pPr>
            <a:endParaRPr sz="1200" b="0" i="0" dirty="0">
              <a:solidFill>
                <a:srgbClr val="222222"/>
              </a:solidFill>
              <a:latin typeface="Calibri"/>
              <a:ea typeface="Calibri"/>
              <a:cs typeface="Calibri"/>
              <a:sym typeface="Calibri"/>
            </a:endParaRPr>
          </a:p>
          <a:p>
            <a:pPr marL="520700" lvl="0" indent="-165100" algn="l" rtl="0">
              <a:lnSpc>
                <a:spcPct val="90000"/>
              </a:lnSpc>
              <a:spcBef>
                <a:spcPts val="0"/>
              </a:spcBef>
              <a:spcAft>
                <a:spcPts val="0"/>
              </a:spcAft>
              <a:buClr>
                <a:schemeClr val="dk1"/>
              </a:buClr>
              <a:buSzPts val="2800"/>
              <a:buNone/>
            </a:pPr>
            <a:endParaRPr sz="1200" b="0" i="0" dirty="0">
              <a:solidFill>
                <a:srgbClr val="222222"/>
              </a:solidFill>
              <a:latin typeface="Calibri"/>
              <a:ea typeface="Calibri"/>
              <a:cs typeface="Calibri"/>
              <a:sym typeface="Calibri"/>
            </a:endParaRPr>
          </a:p>
          <a:p>
            <a:pPr marL="463550" lvl="0" indent="-285750">
              <a:spcBef>
                <a:spcPts val="0"/>
              </a:spcBef>
              <a:buSzPts val="2800"/>
            </a:pPr>
            <a:r>
              <a:rPr lang="es-ES" sz="1600" dirty="0" err="1">
                <a:solidFill>
                  <a:srgbClr val="222222"/>
                </a:solidFill>
              </a:rPr>
              <a:t>Koç</a:t>
            </a:r>
            <a:r>
              <a:rPr lang="es-ES" sz="1600" dirty="0">
                <a:solidFill>
                  <a:srgbClr val="222222"/>
                </a:solidFill>
              </a:rPr>
              <a:t>, B. (2018). </a:t>
            </a:r>
            <a:r>
              <a:rPr lang="es-ES" sz="1600" dirty="0" err="1">
                <a:solidFill>
                  <a:srgbClr val="222222"/>
                </a:solidFill>
              </a:rPr>
              <a:t>Diskalkulik</a:t>
            </a:r>
            <a:r>
              <a:rPr lang="es-ES" sz="1600" dirty="0">
                <a:solidFill>
                  <a:srgbClr val="222222"/>
                </a:solidFill>
              </a:rPr>
              <a:t> </a:t>
            </a:r>
            <a:r>
              <a:rPr lang="es-ES" sz="1600" dirty="0" err="1">
                <a:solidFill>
                  <a:srgbClr val="222222"/>
                </a:solidFill>
              </a:rPr>
              <a:t>öğrencilere</a:t>
            </a:r>
            <a:r>
              <a:rPr lang="es-ES" sz="1600" dirty="0">
                <a:solidFill>
                  <a:srgbClr val="222222"/>
                </a:solidFill>
              </a:rPr>
              <a:t> </a:t>
            </a:r>
            <a:r>
              <a:rPr lang="es-ES" sz="1600" dirty="0" err="1">
                <a:solidFill>
                  <a:srgbClr val="222222"/>
                </a:solidFill>
              </a:rPr>
              <a:t>toplama</a:t>
            </a:r>
            <a:r>
              <a:rPr lang="es-ES" sz="1600" dirty="0">
                <a:solidFill>
                  <a:srgbClr val="222222"/>
                </a:solidFill>
              </a:rPr>
              <a:t> ve </a:t>
            </a:r>
            <a:r>
              <a:rPr lang="es-ES" sz="1600" dirty="0" err="1">
                <a:solidFill>
                  <a:srgbClr val="222222"/>
                </a:solidFill>
              </a:rPr>
              <a:t>çıkarma</a:t>
            </a:r>
            <a:r>
              <a:rPr lang="es-ES" sz="1600" dirty="0">
                <a:solidFill>
                  <a:srgbClr val="222222"/>
                </a:solidFill>
              </a:rPr>
              <a:t> </a:t>
            </a:r>
            <a:r>
              <a:rPr lang="es-ES" sz="1600" dirty="0" err="1">
                <a:solidFill>
                  <a:srgbClr val="222222"/>
                </a:solidFill>
              </a:rPr>
              <a:t>öğretimine</a:t>
            </a:r>
            <a:r>
              <a:rPr lang="es-ES" sz="1600" dirty="0">
                <a:solidFill>
                  <a:srgbClr val="222222"/>
                </a:solidFill>
              </a:rPr>
              <a:t> </a:t>
            </a:r>
            <a:r>
              <a:rPr lang="es-ES" sz="1600" dirty="0" err="1">
                <a:solidFill>
                  <a:srgbClr val="222222"/>
                </a:solidFill>
              </a:rPr>
              <a:t>yönelik</a:t>
            </a:r>
            <a:r>
              <a:rPr lang="es-ES" sz="1600" dirty="0">
                <a:solidFill>
                  <a:srgbClr val="222222"/>
                </a:solidFill>
              </a:rPr>
              <a:t> </a:t>
            </a:r>
            <a:r>
              <a:rPr lang="es-ES" sz="1600" dirty="0" err="1">
                <a:solidFill>
                  <a:srgbClr val="222222"/>
                </a:solidFill>
              </a:rPr>
              <a:t>bir</a:t>
            </a:r>
            <a:r>
              <a:rPr lang="es-ES" sz="1600" dirty="0">
                <a:solidFill>
                  <a:srgbClr val="222222"/>
                </a:solidFill>
              </a:rPr>
              <a:t> </a:t>
            </a:r>
            <a:r>
              <a:rPr lang="es-ES" sz="1600" dirty="0" err="1">
                <a:solidFill>
                  <a:srgbClr val="222222"/>
                </a:solidFill>
              </a:rPr>
              <a:t>eylem</a:t>
            </a:r>
            <a:r>
              <a:rPr lang="es-ES" sz="1600" dirty="0">
                <a:solidFill>
                  <a:srgbClr val="222222"/>
                </a:solidFill>
              </a:rPr>
              <a:t> </a:t>
            </a:r>
            <a:r>
              <a:rPr lang="es-ES" sz="1600" dirty="0" err="1">
                <a:solidFill>
                  <a:srgbClr val="222222"/>
                </a:solidFill>
              </a:rPr>
              <a:t>araştırması</a:t>
            </a:r>
            <a:r>
              <a:rPr lang="es-ES" sz="1600" dirty="0">
                <a:solidFill>
                  <a:srgbClr val="222222"/>
                </a:solidFill>
              </a:rPr>
              <a:t> (Tesis doctoral, Universidad </a:t>
            </a:r>
            <a:r>
              <a:rPr lang="es-ES" sz="1600" dirty="0" err="1">
                <a:solidFill>
                  <a:srgbClr val="222222"/>
                </a:solidFill>
              </a:rPr>
              <a:t>Necmettin</a:t>
            </a:r>
            <a:r>
              <a:rPr lang="es-ES" sz="1600" dirty="0">
                <a:solidFill>
                  <a:srgbClr val="222222"/>
                </a:solidFill>
              </a:rPr>
              <a:t> </a:t>
            </a:r>
            <a:r>
              <a:rPr lang="es-ES" sz="1600" dirty="0" err="1">
                <a:solidFill>
                  <a:srgbClr val="222222"/>
                </a:solidFill>
              </a:rPr>
              <a:t>Erbakan</a:t>
            </a:r>
            <a:r>
              <a:rPr lang="es-ES" sz="1600" dirty="0">
                <a:solidFill>
                  <a:srgbClr val="222222"/>
                </a:solidFill>
              </a:rPr>
              <a:t> (Turquía)).</a:t>
            </a:r>
          </a:p>
          <a:p>
            <a:pPr marL="463550" lvl="0" indent="-285750">
              <a:spcBef>
                <a:spcPts val="0"/>
              </a:spcBef>
              <a:buSzPts val="2800"/>
            </a:pPr>
            <a:r>
              <a:rPr lang="es-ES" sz="1600" dirty="0" err="1">
                <a:solidFill>
                  <a:srgbClr val="222222"/>
                </a:solidFill>
              </a:rPr>
              <a:t>Butterworth</a:t>
            </a:r>
            <a:r>
              <a:rPr lang="es-ES" sz="1600" dirty="0">
                <a:solidFill>
                  <a:srgbClr val="222222"/>
                </a:solidFill>
              </a:rPr>
              <a:t>, B. (2005). </a:t>
            </a:r>
            <a:r>
              <a:rPr lang="es-ES" sz="1600" dirty="0" err="1">
                <a:solidFill>
                  <a:srgbClr val="222222"/>
                </a:solidFill>
              </a:rPr>
              <a:t>Discalculia</a:t>
            </a:r>
            <a:r>
              <a:rPr lang="es-ES" sz="1600" dirty="0">
                <a:solidFill>
                  <a:srgbClr val="222222"/>
                </a:solidFill>
              </a:rPr>
              <a:t> del desarrollo. En El manual de cognición matemática (págs. 455-467). Prensa de Psicología.</a:t>
            </a:r>
          </a:p>
          <a:p>
            <a:pPr marL="463550" lvl="0" indent="-285750">
              <a:spcBef>
                <a:spcPts val="0"/>
              </a:spcBef>
              <a:buSzPts val="2800"/>
            </a:pPr>
            <a:r>
              <a:rPr lang="es-ES" sz="1600" dirty="0">
                <a:solidFill>
                  <a:srgbClr val="222222"/>
                </a:solidFill>
              </a:rPr>
              <a:t>Fu, SH y Chin, KE (2017). Una encuesta de investigación en línea sobre la concienciación sobre la </a:t>
            </a:r>
            <a:r>
              <a:rPr lang="es-ES" sz="1600" dirty="0" err="1">
                <a:solidFill>
                  <a:srgbClr val="222222"/>
                </a:solidFill>
              </a:rPr>
              <a:t>discalculia</a:t>
            </a:r>
            <a:r>
              <a:rPr lang="es-ES" sz="1600" dirty="0">
                <a:solidFill>
                  <a:srgbClr val="222222"/>
                </a:solidFill>
              </a:rPr>
              <a:t> entre los educadores del distrito de </a:t>
            </a:r>
            <a:r>
              <a:rPr lang="es-ES" sz="1600" dirty="0" err="1">
                <a:solidFill>
                  <a:srgbClr val="222222"/>
                </a:solidFill>
              </a:rPr>
              <a:t>Sandakan</a:t>
            </a:r>
            <a:r>
              <a:rPr lang="es-ES" sz="1600" dirty="0">
                <a:solidFill>
                  <a:srgbClr val="222222"/>
                </a:solidFill>
              </a:rPr>
              <a:t>, Sabah. Revista internacional de investigación académica en educación y desarrollo progresistas, 6(2), 1-10.</a:t>
            </a:r>
            <a:endParaRPr sz="1600" dirty="0">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11"/>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de-DE" dirty="0" smtClean="0">
                <a:solidFill>
                  <a:schemeClr val="lt1"/>
                </a:solidFill>
              </a:rPr>
              <a:t>Contacto</a:t>
            </a:r>
            <a:endParaRPr dirty="0">
              <a:solidFill>
                <a:schemeClr val="lt1"/>
              </a:solidFill>
            </a:endParaRPr>
          </a:p>
        </p:txBody>
      </p:sp>
      <p:sp>
        <p:nvSpPr>
          <p:cNvPr id="259" name="Google Shape;259;p11"/>
          <p:cNvSpPr/>
          <p:nvPr/>
        </p:nvSpPr>
        <p:spPr>
          <a:xfrm>
            <a:off x="3303325" y="2187346"/>
            <a:ext cx="4218410" cy="64629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de-DE" sz="1200" b="0" i="0" u="none" strike="noStrike" cap="none">
                <a:solidFill>
                  <a:schemeClr val="dk1"/>
                </a:solidFill>
                <a:latin typeface="Quattrocento Sans"/>
                <a:ea typeface="Quattrocento Sans"/>
                <a:cs typeface="Quattrocento Sans"/>
                <a:sym typeface="Quattrocento Sans"/>
              </a:rPr>
              <a:t> 100. Yıl Mahallesi, 85183. Sk. No:4,</a:t>
            </a:r>
            <a:endParaRPr sz="1200" b="0" i="0" u="none" strike="noStrike" cap="none">
              <a:solidFill>
                <a:schemeClr val="dk1"/>
              </a:solidFill>
              <a:latin typeface="Quattrocento Sans"/>
              <a:ea typeface="Quattrocento Sans"/>
              <a:cs typeface="Quattrocento Sans"/>
              <a:sym typeface="Quattrocento Sans"/>
            </a:endParaRPr>
          </a:p>
          <a:p>
            <a:pPr marL="0" marR="0" lvl="0" indent="0" algn="l" rtl="0">
              <a:lnSpc>
                <a:spcPct val="100000"/>
              </a:lnSpc>
              <a:spcBef>
                <a:spcPts val="0"/>
              </a:spcBef>
              <a:spcAft>
                <a:spcPts val="0"/>
              </a:spcAft>
              <a:buNone/>
            </a:pPr>
            <a:r>
              <a:rPr lang="de-DE" sz="1200" b="0" i="0" u="none" strike="noStrike" cap="none">
                <a:solidFill>
                  <a:schemeClr val="dk1"/>
                </a:solidFill>
                <a:latin typeface="Quattrocento Sans"/>
                <a:ea typeface="Quattrocento Sans"/>
                <a:cs typeface="Quattrocento Sans"/>
                <a:sym typeface="Quattrocento Sans"/>
              </a:rPr>
              <a:t> 01170 Çukurova/Adana</a:t>
            </a:r>
            <a:endParaRPr sz="1200" b="0" i="0" u="none" strike="noStrike" cap="none">
              <a:solidFill>
                <a:schemeClr val="dk1"/>
              </a:solidFill>
              <a:latin typeface="Quattrocento Sans"/>
              <a:ea typeface="Quattrocento Sans"/>
              <a:cs typeface="Quattrocento Sans"/>
              <a:sym typeface="Quattrocento Sans"/>
            </a:endParaRPr>
          </a:p>
          <a:p>
            <a:pPr marL="0" marR="0" lvl="0" indent="0" algn="l" rtl="0">
              <a:lnSpc>
                <a:spcPct val="100000"/>
              </a:lnSpc>
              <a:spcBef>
                <a:spcPts val="0"/>
              </a:spcBef>
              <a:spcAft>
                <a:spcPts val="0"/>
              </a:spcAft>
              <a:buNone/>
            </a:pPr>
            <a:r>
              <a:rPr lang="de-DE" sz="1200" b="0" i="0" u="none" strike="noStrike" cap="none">
                <a:solidFill>
                  <a:schemeClr val="dk1"/>
                </a:solidFill>
                <a:latin typeface="Arial"/>
                <a:ea typeface="Arial"/>
                <a:cs typeface="Arial"/>
                <a:sym typeface="Arial"/>
              </a:rPr>
              <a:t>Web: https://cukurova.meb.gov.tr/</a:t>
            </a:r>
            <a:endParaRPr sz="1200" b="0" i="0" u="none" strike="noStrike" cap="none">
              <a:solidFill>
                <a:schemeClr val="dk1"/>
              </a:solidFill>
              <a:latin typeface="Arial"/>
              <a:ea typeface="Arial"/>
              <a:cs typeface="Arial"/>
              <a:sym typeface="Arial"/>
            </a:endParaRPr>
          </a:p>
        </p:txBody>
      </p:sp>
      <p:sp>
        <p:nvSpPr>
          <p:cNvPr id="260" name="Google Shape;260;p11"/>
          <p:cNvSpPr/>
          <p:nvPr/>
        </p:nvSpPr>
        <p:spPr>
          <a:xfrm>
            <a:off x="365180" y="3428945"/>
            <a:ext cx="3194100" cy="1454204"/>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Quattrocento Sans"/>
              <a:buNone/>
            </a:pPr>
            <a:r>
              <a:rPr lang="de-DE" sz="1800" b="1" i="0" u="none" strike="noStrike" cap="none" dirty="0">
                <a:solidFill>
                  <a:schemeClr val="dk1"/>
                </a:solidFill>
                <a:latin typeface="Calibri"/>
                <a:ea typeface="Calibri"/>
                <a:cs typeface="Calibri"/>
                <a:sym typeface="Calibri"/>
              </a:rPr>
              <a:t>Ayşe KARAKILIC</a:t>
            </a:r>
            <a:endParaRPr sz="1050" b="0" i="0" u="none" strike="noStrike" cap="none" dirty="0">
              <a:solidFill>
                <a:schemeClr val="dk1"/>
              </a:solidFill>
              <a:latin typeface="Calibri"/>
              <a:ea typeface="Calibri"/>
              <a:cs typeface="Calibri"/>
              <a:sym typeface="Calibri"/>
            </a:endParaRPr>
          </a:p>
          <a:p>
            <a:pPr lvl="0">
              <a:buSzPts val="1200"/>
            </a:pPr>
            <a:r>
              <a:rPr lang="de-DE" sz="1200" dirty="0">
                <a:solidFill>
                  <a:schemeClr val="dk1"/>
                </a:solidFill>
                <a:latin typeface="Calibri"/>
                <a:ea typeface="Calibri"/>
                <a:cs typeface="Calibri"/>
                <a:sym typeface="Calibri"/>
              </a:rPr>
              <a:t>Coordinador del </a:t>
            </a:r>
            <a:r>
              <a:rPr lang="de-DE" sz="1200" dirty="0" smtClean="0">
                <a:solidFill>
                  <a:schemeClr val="dk1"/>
                </a:solidFill>
                <a:latin typeface="Calibri"/>
                <a:ea typeface="Calibri"/>
                <a:cs typeface="Calibri"/>
                <a:sym typeface="Calibri"/>
              </a:rPr>
              <a:t>proyecto</a:t>
            </a:r>
          </a:p>
          <a:p>
            <a:pPr lvl="0">
              <a:buSzPts val="1200"/>
            </a:pPr>
            <a:endParaRPr sz="12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de-DE" sz="1200" b="1" i="0" u="none" strike="noStrike" cap="none" dirty="0">
                <a:solidFill>
                  <a:schemeClr val="dk1"/>
                </a:solidFill>
                <a:latin typeface="Calibri"/>
                <a:ea typeface="Calibri"/>
                <a:cs typeface="Calibri"/>
                <a:sym typeface="Calibri"/>
              </a:rPr>
              <a:t>Çukurova İlçe Milli Eğitim Müdürlüğü</a:t>
            </a:r>
            <a:endParaRPr sz="1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de-DE" sz="1200" b="1" i="0" u="none" strike="noStrike" cap="none" dirty="0" smtClean="0">
                <a:solidFill>
                  <a:schemeClr val="dk1"/>
                </a:solidFill>
                <a:latin typeface="Calibri"/>
                <a:ea typeface="Calibri"/>
                <a:cs typeface="Calibri"/>
                <a:sym typeface="Calibri"/>
              </a:rPr>
              <a:t>Telefono</a:t>
            </a:r>
            <a:r>
              <a:rPr lang="de-DE" sz="1200" b="0" i="0" u="none" strike="noStrike" cap="none" dirty="0" smtClean="0">
                <a:solidFill>
                  <a:schemeClr val="dk1"/>
                </a:solidFill>
                <a:latin typeface="Calibri"/>
                <a:ea typeface="Calibri"/>
                <a:cs typeface="Calibri"/>
                <a:sym typeface="Calibri"/>
              </a:rPr>
              <a:t> </a:t>
            </a:r>
            <a:r>
              <a:rPr lang="de-DE" sz="1200" b="0" i="0" u="none" strike="noStrike" cap="none" dirty="0">
                <a:solidFill>
                  <a:schemeClr val="dk1"/>
                </a:solidFill>
                <a:latin typeface="Calibri"/>
                <a:ea typeface="Calibri"/>
                <a:cs typeface="Calibri"/>
                <a:sym typeface="Calibri"/>
              </a:rPr>
              <a:t>+905072336660</a:t>
            </a:r>
            <a:endParaRPr sz="1400" b="0" i="0" u="none" strike="noStrike" cap="none" dirty="0">
              <a:solidFill>
                <a:srgbClr val="000000"/>
              </a:solidFill>
              <a:latin typeface="Calibri"/>
              <a:ea typeface="Calibri"/>
              <a:cs typeface="Calibri"/>
              <a:sym typeface="Calibri"/>
            </a:endParaRPr>
          </a:p>
          <a:p>
            <a:pPr lvl="0">
              <a:buClr>
                <a:schemeClr val="dk1"/>
              </a:buClr>
              <a:buSzPts val="1200"/>
            </a:pPr>
            <a:r>
              <a:rPr lang="de-DE" sz="1200" b="1" dirty="0">
                <a:solidFill>
                  <a:schemeClr val="dk1"/>
                </a:solidFill>
                <a:latin typeface="Calibri"/>
                <a:ea typeface="Calibri"/>
                <a:cs typeface="Calibri"/>
                <a:sym typeface="Calibri"/>
              </a:rPr>
              <a:t>Correo electrónico </a:t>
            </a:r>
            <a:r>
              <a:rPr lang="de-DE" sz="1200" b="1" i="0" u="none" strike="noStrike" cap="none" dirty="0">
                <a:solidFill>
                  <a:schemeClr val="dk1"/>
                </a:solidFill>
                <a:latin typeface="Calibri"/>
                <a:ea typeface="Calibri"/>
                <a:cs typeface="Calibri"/>
                <a:sym typeface="Calibri"/>
              </a:rPr>
              <a:t>agurgah@hotmail.com</a:t>
            </a:r>
            <a:endParaRPr sz="12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050"/>
              <a:buFont typeface="Calibri"/>
              <a:buNone/>
            </a:pPr>
            <a:endParaRPr sz="1050" b="0" i="0" u="none" strike="noStrike" cap="none" dirty="0">
              <a:solidFill>
                <a:schemeClr val="dk1"/>
              </a:solidFill>
              <a:latin typeface="Calibri"/>
              <a:ea typeface="Calibri"/>
              <a:cs typeface="Calibri"/>
              <a:sym typeface="Calibri"/>
            </a:endParaRPr>
          </a:p>
        </p:txBody>
      </p:sp>
      <p:pic>
        <p:nvPicPr>
          <p:cNvPr id="261" name="Google Shape;261;p11" descr="cukurova mem logo+"/>
          <p:cNvPicPr preferRelativeResize="0"/>
          <p:nvPr/>
        </p:nvPicPr>
        <p:blipFill rotWithShape="1">
          <a:blip r:embed="rId3">
            <a:alphaModFix/>
          </a:blip>
          <a:srcRect/>
          <a:stretch/>
        </p:blipFill>
        <p:spPr>
          <a:xfrm>
            <a:off x="983432" y="1700808"/>
            <a:ext cx="1368152" cy="1152128"/>
          </a:xfrm>
          <a:prstGeom prst="rect">
            <a:avLst/>
          </a:prstGeom>
          <a:noFill/>
          <a:ln>
            <a:noFill/>
          </a:ln>
        </p:spPr>
      </p:pic>
      <p:sp>
        <p:nvSpPr>
          <p:cNvPr id="262" name="Google Shape;262;p11"/>
          <p:cNvSpPr/>
          <p:nvPr/>
        </p:nvSpPr>
        <p:spPr>
          <a:xfrm>
            <a:off x="4439816" y="3369439"/>
            <a:ext cx="3194088" cy="1454244"/>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Quattrocento Sans"/>
              <a:buNone/>
            </a:pPr>
            <a:r>
              <a:rPr lang="de-DE" sz="1800" b="1" i="0" u="none" strike="noStrike" cap="none" dirty="0">
                <a:solidFill>
                  <a:schemeClr val="dk1"/>
                </a:solidFill>
                <a:latin typeface="Calibri"/>
                <a:ea typeface="Calibri"/>
                <a:cs typeface="Calibri"/>
                <a:sym typeface="Calibri"/>
              </a:rPr>
              <a:t>Rezzan GIZIR</a:t>
            </a:r>
            <a:endParaRPr sz="1050" b="0" i="0" u="none" strike="noStrike" cap="none" dirty="0">
              <a:solidFill>
                <a:schemeClr val="dk1"/>
              </a:solidFill>
              <a:latin typeface="Calibri"/>
              <a:ea typeface="Calibri"/>
              <a:cs typeface="Calibri"/>
              <a:sym typeface="Calibri"/>
            </a:endParaRPr>
          </a:p>
          <a:p>
            <a:pPr lvl="0">
              <a:buSzPts val="1200"/>
            </a:pPr>
            <a:r>
              <a:rPr lang="de-DE" sz="1200" dirty="0">
                <a:solidFill>
                  <a:schemeClr val="dk1"/>
                </a:solidFill>
                <a:latin typeface="Calibri"/>
                <a:ea typeface="Calibri"/>
                <a:cs typeface="Calibri"/>
                <a:sym typeface="Calibri"/>
              </a:rPr>
              <a:t>Coordinador del proyecto</a:t>
            </a:r>
          </a:p>
          <a:p>
            <a:pPr marL="0" marR="0" lvl="0" indent="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de-DE" sz="1200" b="1" i="0" u="none" strike="noStrike" cap="none" dirty="0">
                <a:solidFill>
                  <a:schemeClr val="dk1"/>
                </a:solidFill>
                <a:latin typeface="Calibri"/>
                <a:ea typeface="Calibri"/>
                <a:cs typeface="Calibri"/>
                <a:sym typeface="Calibri"/>
              </a:rPr>
              <a:t>Çukurova İlçe Milli Eğitim Müdürlüğü</a:t>
            </a:r>
            <a:endParaRPr sz="12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de-DE" sz="1200" b="1" i="0" u="none" strike="noStrike" cap="none" dirty="0" smtClean="0">
                <a:solidFill>
                  <a:schemeClr val="dk1"/>
                </a:solidFill>
                <a:latin typeface="Calibri"/>
                <a:ea typeface="Calibri"/>
                <a:cs typeface="Calibri"/>
                <a:sym typeface="Calibri"/>
              </a:rPr>
              <a:t>Telefono</a:t>
            </a:r>
            <a:r>
              <a:rPr lang="de-DE" sz="1200" b="0" i="0" u="none" strike="noStrike" cap="none" dirty="0" smtClean="0">
                <a:solidFill>
                  <a:schemeClr val="dk1"/>
                </a:solidFill>
                <a:latin typeface="Calibri"/>
                <a:ea typeface="Calibri"/>
                <a:cs typeface="Calibri"/>
                <a:sym typeface="Calibri"/>
              </a:rPr>
              <a:t> </a:t>
            </a:r>
            <a:r>
              <a:rPr lang="de-DE" sz="1200" b="0" i="0" u="none" strike="noStrike" cap="none" dirty="0">
                <a:solidFill>
                  <a:schemeClr val="dk1"/>
                </a:solidFill>
                <a:latin typeface="Calibri"/>
                <a:ea typeface="Calibri"/>
                <a:cs typeface="Calibri"/>
                <a:sym typeface="Calibri"/>
              </a:rPr>
              <a:t>+905072336660</a:t>
            </a:r>
            <a:endParaRPr sz="1400" b="0" i="0" u="none" strike="noStrike" cap="none" dirty="0">
              <a:solidFill>
                <a:srgbClr val="000000"/>
              </a:solidFill>
              <a:latin typeface="Calibri"/>
              <a:ea typeface="Calibri"/>
              <a:cs typeface="Calibri"/>
              <a:sym typeface="Calibri"/>
            </a:endParaRPr>
          </a:p>
          <a:p>
            <a:pPr lvl="0">
              <a:buClr>
                <a:schemeClr val="dk1"/>
              </a:buClr>
              <a:buSzPts val="1200"/>
            </a:pPr>
            <a:r>
              <a:rPr lang="de-DE" sz="1200" b="1" dirty="0">
                <a:solidFill>
                  <a:schemeClr val="dk1"/>
                </a:solidFill>
                <a:latin typeface="Calibri"/>
                <a:ea typeface="Calibri"/>
                <a:cs typeface="Calibri"/>
                <a:sym typeface="Calibri"/>
              </a:rPr>
              <a:t>Correo electrónico </a:t>
            </a:r>
            <a:r>
              <a:rPr lang="de-DE" sz="1200" b="1" i="0" u="none" strike="noStrike" cap="none" dirty="0">
                <a:solidFill>
                  <a:schemeClr val="dk1"/>
                </a:solidFill>
                <a:latin typeface="Calibri"/>
                <a:ea typeface="Calibri"/>
                <a:cs typeface="Calibri"/>
                <a:sym typeface="Calibri"/>
              </a:rPr>
              <a:t>rezzanbalcilar@gmail.com</a:t>
            </a:r>
            <a:endParaRPr sz="12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050"/>
              <a:buFont typeface="Calibri"/>
              <a:buNone/>
            </a:pPr>
            <a:endParaRPr sz="1050" b="0" i="0" u="none" strike="noStrike" cap="none" dirty="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a:themeElements>
    <a:clrScheme name="Rot">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1918</Words>
  <Application>Microsoft Office PowerPoint</Application>
  <PresentationFormat>Panorámica</PresentationFormat>
  <Paragraphs>136</Paragraphs>
  <Slides>17</Slides>
  <Notes>17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17</vt:i4>
      </vt:variant>
    </vt:vector>
  </HeadingPairs>
  <TitlesOfParts>
    <vt:vector size="23" baseType="lpstr">
      <vt:lpstr>Arial</vt:lpstr>
      <vt:lpstr>Poppins</vt:lpstr>
      <vt:lpstr>Quattrocento Sans</vt:lpstr>
      <vt:lpstr>Noto Sans Symbols</vt:lpstr>
      <vt:lpstr>Calibri</vt:lpstr>
      <vt:lpstr>Office</vt:lpstr>
      <vt:lpstr>Discalculia  WP2: Plan de estudios y material del curso sobre discalculia  Çukurova  İlçe Milli Eğitim Müdürlüğü </vt:lpstr>
      <vt:lpstr>Dyscalculia        Módulo 2: Procesos de diagnóstico de individuos discalculicos en entornos educativos normales  Çukurova  İlçe Milli Eğitim Müdürlüğü  </vt:lpstr>
      <vt:lpstr>En este módulo se tratarán los procesos de diagnóstico de personas discalcúlicas en entornos educativos normales. Se dará información sobre las competencias profesionales que deben tener los profesores en los procesos de diagnóstico.</vt:lpstr>
      <vt:lpstr>Módulo 2: Procesos de Diagnóstico de Individuos Discálculos en Entornos Educativos Normales </vt:lpstr>
      <vt:lpstr>Módulo 2: Procesos de Diagnóstico de Individuos Discálculos en Entornos Educativos Normales 1. Introducción del Módulo</vt:lpstr>
      <vt:lpstr>Módulo 2: Procesos de Diagnóstico de Individuos Discálculos en Entornos Educativos Normales 1. Introducción del Módulo</vt:lpstr>
      <vt:lpstr>Módulo 2: Procesos de Diagnóstico de Individuos Discálculos en Entornos Educativos Normales 1. Introducción del Módulo</vt:lpstr>
      <vt:lpstr>Módulo 2: Procesos de Diagnóstico de Individuos Discálculos en Entornos Educativos Normales 2. Contenido del Módulo</vt:lpstr>
      <vt:lpstr>Presentación de PowerPoint</vt:lpstr>
      <vt:lpstr>Módulo 2: Procesos de Diagnóstico de Individuos Discálculos en Entornos Educativos Normales 2. Contenido del Módulo</vt:lpstr>
      <vt:lpstr>Módulo 2: Procesos Diagnósticos de Individuos Discálculos en Entornos Educativos Normales  2. Hay cuatro elementos importantes para definir la discalculia</vt:lpstr>
      <vt:lpstr>Módulo 2: Procesos de Diagnóstico de los Discálculos en el Entorno Educativo Normal  2. Métodos utilizados en el diagnóstico de la discalculia</vt:lpstr>
      <vt:lpstr>Módulo 2: Procesos Diagnósticos de Individuos Discálculos en Ambientes Educativos Normales  3. Enlace a texto adicional</vt:lpstr>
      <vt:lpstr>Módulo 2: Procesos Diagnósticos de Individuos Discálculos en Entornos Educativos Normales  4. Enlace a vídeos adicionales</vt:lpstr>
      <vt:lpstr>Módulo 2: Procesos Diagnósticos de Individuos Discálculos en Entornos Educativos Normales 5. Cuestionario</vt:lpstr>
      <vt:lpstr>6. Recursos</vt:lpstr>
      <vt:lpstr>Contacto</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Discalculia  WP2: Plan de estudios y material del curso sobre discalculia  Çukurova  İlçe Milli Eğitim Müdürlüğü </dc:title>
  <dc:creator>Helene Lindenthal</dc:creator>
  <cp:lastModifiedBy>Administrador</cp:lastModifiedBy>
  <cp:revision>6</cp:revision>
  <dcterms:created xsi:type="dcterms:W3CDTF">2023-09-04T09:53:46Z</dcterms:created>
  <dcterms:modified xsi:type="dcterms:W3CDTF">2024-05-27T11:53:55Z</dcterms:modified>
</cp:coreProperties>
</file>