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Poppins" panose="00000500000000000000" pitchFamily="2" charset="-70"/>
      <p:regular r:id="rId20"/>
      <p:bold r:id="rId21"/>
      <p:italic r:id="rId22"/>
      <p:boldItalic r:id="rId23"/>
    </p:embeddedFont>
    <p:embeddedFont>
      <p:font typeface="Quattrocento Sans" panose="020B0502050000020003"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grJ8Oyxs2eXOiR28YGifdLZJ7K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341" y="9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4" name="Google Shape;10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2" name="Google Shape;11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 name="Google Shape;11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 name="Google Shape;12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4" name="Google Shape;13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 name="Google Shape;14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2" name="Google Shape;16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7" name="Google Shape;17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2" name="Google Shape;19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5" name="Google Shape;22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6" name="Google Shape;25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18"/>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1"/>
          <p:cNvSpPr>
            <a:spLocks noGrp="1"/>
          </p:cNvSpPr>
          <p:nvPr>
            <p:ph type="pic" idx="2"/>
          </p:nvPr>
        </p:nvSpPr>
        <p:spPr>
          <a:xfrm>
            <a:off x="5183188" y="987425"/>
            <a:ext cx="6172200" cy="4873625"/>
          </a:xfrm>
          <a:prstGeom prst="rect">
            <a:avLst/>
          </a:prstGeom>
          <a:noFill/>
          <a:ln>
            <a:noFill/>
          </a:ln>
        </p:spPr>
      </p:sp>
      <p:sp>
        <p:nvSpPr>
          <p:cNvPr id="70" name="Google Shape;70;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7;p1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
        <p:nvSpPr>
          <p:cNvPr id="12" name="Google Shape;12;p12"/>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 name="Google Shape;13;p12"/>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12"/>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u="none" strike="noStrike" cap="none" dirty="0">
                <a:solidFill>
                  <a:schemeClr val="lt1"/>
                </a:solidFill>
                <a:latin typeface="Calibri"/>
                <a:ea typeface="Calibri"/>
                <a:cs typeface="Calibri"/>
                <a:sym typeface="Calibri"/>
              </a:rPr>
              <a:t>The European </a:t>
            </a:r>
            <a:r>
              <a:rPr lang="de-DE" sz="900" b="0" i="0" u="none" strike="noStrike" cap="none" dirty="0" err="1">
                <a:solidFill>
                  <a:schemeClr val="lt1"/>
                </a:solidFill>
                <a:latin typeface="Calibri"/>
                <a:ea typeface="Calibri"/>
                <a:cs typeface="Calibri"/>
                <a:sym typeface="Calibri"/>
              </a:rPr>
              <a:t>Commission</a:t>
            </a:r>
            <a:r>
              <a:rPr lang="de-DE" sz="900" b="0" i="0" u="none" strike="noStrike" cap="none" dirty="0">
                <a:solidFill>
                  <a:schemeClr val="lt1"/>
                </a:solidFill>
                <a:latin typeface="Calibri"/>
                <a:ea typeface="Calibri"/>
                <a:cs typeface="Calibri"/>
                <a:sym typeface="Calibri"/>
              </a:rPr>
              <a:t> support </a:t>
            </a:r>
            <a:r>
              <a:rPr lang="de-DE" sz="900" b="0" i="0" u="none" strike="noStrike" cap="none" dirty="0" err="1">
                <a:solidFill>
                  <a:schemeClr val="lt1"/>
                </a:solidFill>
                <a:latin typeface="Calibri"/>
                <a:ea typeface="Calibri"/>
                <a:cs typeface="Calibri"/>
                <a:sym typeface="Calibri"/>
              </a:rPr>
              <a:t>for</a:t>
            </a:r>
            <a:r>
              <a:rPr lang="de-DE" sz="900" b="0" i="0" u="none" strike="noStrike" cap="none" dirty="0">
                <a:solidFill>
                  <a:schemeClr val="lt1"/>
                </a:solidFill>
                <a:latin typeface="Calibri"/>
                <a:ea typeface="Calibri"/>
                <a:cs typeface="Calibri"/>
                <a:sym typeface="Calibri"/>
              </a:rPr>
              <a:t> the </a:t>
            </a:r>
            <a:r>
              <a:rPr lang="de-DE" sz="900" b="0" i="0" u="none" strike="noStrike" cap="none" dirty="0" err="1">
                <a:solidFill>
                  <a:schemeClr val="lt1"/>
                </a:solidFill>
                <a:latin typeface="Calibri"/>
                <a:ea typeface="Calibri"/>
                <a:cs typeface="Calibri"/>
                <a:sym typeface="Calibri"/>
              </a:rPr>
              <a:t>production</a:t>
            </a:r>
            <a:r>
              <a:rPr lang="de-DE" sz="900" b="0" i="0" u="none" strike="noStrike" cap="none" dirty="0">
                <a:solidFill>
                  <a:schemeClr val="lt1"/>
                </a:solidFill>
                <a:latin typeface="Calibri"/>
                <a:ea typeface="Calibri"/>
                <a:cs typeface="Calibri"/>
                <a:sym typeface="Calibri"/>
              </a:rPr>
              <a:t> of </a:t>
            </a:r>
            <a:r>
              <a:rPr lang="de-DE" sz="900" b="0" i="0" u="none" strike="noStrike" cap="none" dirty="0" err="1">
                <a:solidFill>
                  <a:schemeClr val="lt1"/>
                </a:solidFill>
                <a:latin typeface="Calibri"/>
                <a:ea typeface="Calibri"/>
                <a:cs typeface="Calibri"/>
                <a:sym typeface="Calibri"/>
              </a:rPr>
              <a:t>this</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publication</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does</a:t>
            </a:r>
            <a:r>
              <a:rPr lang="de-DE" sz="900" b="0" i="0" u="none" strike="noStrike" cap="none" dirty="0">
                <a:solidFill>
                  <a:schemeClr val="lt1"/>
                </a:solidFill>
                <a:latin typeface="Calibri"/>
                <a:ea typeface="Calibri"/>
                <a:cs typeface="Calibri"/>
                <a:sym typeface="Calibri"/>
              </a:rPr>
              <a:t> not </a:t>
            </a:r>
            <a:r>
              <a:rPr lang="de-DE" sz="900" b="0" i="0" u="none" strike="noStrike" cap="none" dirty="0" err="1">
                <a:solidFill>
                  <a:schemeClr val="lt1"/>
                </a:solidFill>
                <a:latin typeface="Calibri"/>
                <a:ea typeface="Calibri"/>
                <a:cs typeface="Calibri"/>
                <a:sym typeface="Calibri"/>
              </a:rPr>
              <a:t>constitute</a:t>
            </a:r>
            <a:r>
              <a:rPr lang="de-DE" sz="900" b="0" i="0" u="none" strike="noStrike" cap="none" dirty="0">
                <a:solidFill>
                  <a:schemeClr val="lt1"/>
                </a:solidFill>
                <a:latin typeface="Calibri"/>
                <a:ea typeface="Calibri"/>
                <a:cs typeface="Calibri"/>
                <a:sym typeface="Calibri"/>
              </a:rPr>
              <a:t> an </a:t>
            </a:r>
            <a:r>
              <a:rPr lang="de-DE" sz="900" b="0" i="0" u="none" strike="noStrike" cap="none" dirty="0" err="1">
                <a:solidFill>
                  <a:schemeClr val="lt1"/>
                </a:solidFill>
                <a:latin typeface="Calibri"/>
                <a:ea typeface="Calibri"/>
                <a:cs typeface="Calibri"/>
                <a:sym typeface="Calibri"/>
              </a:rPr>
              <a:t>endorsement</a:t>
            </a:r>
            <a:r>
              <a:rPr lang="de-DE" sz="900" b="0" i="0" u="none" strike="noStrike" cap="none" dirty="0">
                <a:solidFill>
                  <a:schemeClr val="lt1"/>
                </a:solidFill>
                <a:latin typeface="Calibri"/>
                <a:ea typeface="Calibri"/>
                <a:cs typeface="Calibri"/>
                <a:sym typeface="Calibri"/>
              </a:rPr>
              <a:t> of the </a:t>
            </a:r>
            <a:r>
              <a:rPr lang="de-DE" sz="900" b="0" i="0" u="none" strike="noStrike" cap="none" dirty="0" err="1">
                <a:solidFill>
                  <a:schemeClr val="lt1"/>
                </a:solidFill>
                <a:latin typeface="Calibri"/>
                <a:ea typeface="Calibri"/>
                <a:cs typeface="Calibri"/>
                <a:sym typeface="Calibri"/>
              </a:rPr>
              <a:t>contents</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which</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reflects</a:t>
            </a:r>
            <a:r>
              <a:rPr lang="de-DE" sz="900" b="0" i="0" u="none" strike="noStrike" cap="none" dirty="0">
                <a:solidFill>
                  <a:schemeClr val="lt1"/>
                </a:solidFill>
                <a:latin typeface="Calibri"/>
                <a:ea typeface="Calibri"/>
                <a:cs typeface="Calibri"/>
                <a:sym typeface="Calibri"/>
              </a:rPr>
              <a:t> the </a:t>
            </a:r>
            <a:r>
              <a:rPr lang="de-DE" sz="900" b="0" i="0" u="none" strike="noStrike" cap="none" dirty="0" err="1">
                <a:solidFill>
                  <a:schemeClr val="lt1"/>
                </a:solidFill>
                <a:latin typeface="Calibri"/>
                <a:ea typeface="Calibri"/>
                <a:cs typeface="Calibri"/>
                <a:sym typeface="Calibri"/>
              </a:rPr>
              <a:t>views</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only</a:t>
            </a:r>
            <a:r>
              <a:rPr lang="de-DE" sz="900" b="0" i="0" u="none" strike="noStrike" cap="none" dirty="0">
                <a:solidFill>
                  <a:schemeClr val="lt1"/>
                </a:solidFill>
                <a:latin typeface="Calibri"/>
                <a:ea typeface="Calibri"/>
                <a:cs typeface="Calibri"/>
                <a:sym typeface="Calibri"/>
              </a:rPr>
              <a:t> of the </a:t>
            </a:r>
            <a:r>
              <a:rPr lang="de-DE" sz="900" b="0" i="0" u="none" strike="noStrike" cap="none" dirty="0" err="1">
                <a:solidFill>
                  <a:schemeClr val="lt1"/>
                </a:solidFill>
                <a:latin typeface="Calibri"/>
                <a:ea typeface="Calibri"/>
                <a:cs typeface="Calibri"/>
                <a:sym typeface="Calibri"/>
              </a:rPr>
              <a:t>authors</a:t>
            </a:r>
            <a:r>
              <a:rPr lang="de-DE" sz="900" b="0" i="0" u="none" strike="noStrike" cap="none" dirty="0">
                <a:solidFill>
                  <a:schemeClr val="lt1"/>
                </a:solidFill>
                <a:latin typeface="Calibri"/>
                <a:ea typeface="Calibri"/>
                <a:cs typeface="Calibri"/>
                <a:sym typeface="Calibri"/>
              </a:rPr>
              <a:t>, and the </a:t>
            </a:r>
            <a:r>
              <a:rPr lang="de-DE" sz="900" b="0" i="0" u="none" strike="noStrike" cap="none" dirty="0" err="1">
                <a:solidFill>
                  <a:schemeClr val="lt1"/>
                </a:solidFill>
                <a:latin typeface="Calibri"/>
                <a:ea typeface="Calibri"/>
                <a:cs typeface="Calibri"/>
                <a:sym typeface="Calibri"/>
              </a:rPr>
              <a:t>Commission</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cannot</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be</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held</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responsible</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for</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any</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use</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which</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may</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be</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made</a:t>
            </a:r>
            <a:r>
              <a:rPr lang="de-DE" sz="900" b="0" i="0" u="none" strike="noStrike" cap="none" dirty="0">
                <a:solidFill>
                  <a:schemeClr val="lt1"/>
                </a:solidFill>
                <a:latin typeface="Calibri"/>
                <a:ea typeface="Calibri"/>
                <a:cs typeface="Calibri"/>
                <a:sym typeface="Calibri"/>
              </a:rPr>
              <a:t> of the </a:t>
            </a:r>
            <a:r>
              <a:rPr lang="de-DE" sz="900" b="0" i="0" u="none" strike="noStrike" cap="none" dirty="0" err="1">
                <a:solidFill>
                  <a:schemeClr val="lt1"/>
                </a:solidFill>
                <a:latin typeface="Calibri"/>
                <a:ea typeface="Calibri"/>
                <a:cs typeface="Calibri"/>
                <a:sym typeface="Calibri"/>
              </a:rPr>
              <a:t>information</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contained</a:t>
            </a:r>
            <a:r>
              <a:rPr lang="de-DE" sz="900" b="0" i="0" u="none" strike="noStrike" cap="none" dirty="0">
                <a:solidFill>
                  <a:schemeClr val="lt1"/>
                </a:solidFill>
                <a:latin typeface="Calibri"/>
                <a:ea typeface="Calibri"/>
                <a:cs typeface="Calibri"/>
                <a:sym typeface="Calibri"/>
              </a:rPr>
              <a:t> </a:t>
            </a:r>
            <a:r>
              <a:rPr lang="de-DE" sz="900" b="0" i="0" u="none" strike="noStrike" cap="none" dirty="0" err="1">
                <a:solidFill>
                  <a:schemeClr val="lt1"/>
                </a:solidFill>
                <a:latin typeface="Calibri"/>
                <a:ea typeface="Calibri"/>
                <a:cs typeface="Calibri"/>
                <a:sym typeface="Calibri"/>
              </a:rPr>
              <a:t>therein</a:t>
            </a:r>
            <a:r>
              <a:rPr lang="de-DE" sz="900" b="0" i="0" u="none" strike="noStrike" cap="none" dirty="0">
                <a:solidFill>
                  <a:schemeClr val="lt1"/>
                </a:solidFill>
                <a:latin typeface="Calibri"/>
                <a:ea typeface="Calibri"/>
                <a:cs typeface="Calibri"/>
                <a:sym typeface="Calibri"/>
              </a:rPr>
              <a:t>.</a:t>
            </a:r>
            <a:endParaRPr sz="9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dirty="0">
              <a:solidFill>
                <a:srgbClr val="1F497D"/>
              </a:solidFill>
              <a:latin typeface="Calibri"/>
              <a:ea typeface="Calibri"/>
              <a:cs typeface="Calibri"/>
              <a:sym typeface="Calibri"/>
            </a:endParaRPr>
          </a:p>
        </p:txBody>
      </p:sp>
      <p:pic>
        <p:nvPicPr>
          <p:cNvPr id="15" name="Google Shape;15;p12"/>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12"/>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dx.doi.org/10.6007/IJARPED/v6-i2/380" TargetMode="External"/><Relationship Id="rId7" Type="http://schemas.openxmlformats.org/officeDocument/2006/relationships/hyperlink" Target="https://www.youtube.com/live/5Hcnr5ZADd4?si=3bXBChKZbo96FJs4"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youtu.be/02MB3zI5iNI" TargetMode="External"/><Relationship Id="rId5" Type="http://schemas.openxmlformats.org/officeDocument/2006/relationships/hyperlink" Target="https://www.mathematicalbrain.com/pdf/Dyscalculia_Screener_Manual.PDF" TargetMode="External"/><Relationship Id="rId4" Type="http://schemas.openxmlformats.org/officeDocument/2006/relationships/hyperlink" Target="https://doi.org/10.17051/ilkonline.2017.33024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2" descr="cukurova mem logo+"/>
          <p:cNvPicPr preferRelativeResize="0"/>
          <p:nvPr/>
        </p:nvPicPr>
        <p:blipFill rotWithShape="1">
          <a:blip r:embed="rId3">
            <a:alphaModFix/>
          </a:blip>
          <a:srcRect/>
          <a:stretch/>
        </p:blipFill>
        <p:spPr>
          <a:xfrm>
            <a:off x="5441792" y="5301208"/>
            <a:ext cx="1086256" cy="864096"/>
          </a:xfrm>
          <a:prstGeom prst="rect">
            <a:avLst/>
          </a:prstGeom>
          <a:noFill/>
          <a:ln>
            <a:noFill/>
          </a:ln>
        </p:spPr>
      </p:pic>
      <p:sp>
        <p:nvSpPr>
          <p:cNvPr id="91" name="Google Shape;91;p2"/>
          <p:cNvSpPr txBox="1">
            <a:spLocks noGrp="1"/>
          </p:cNvSpPr>
          <p:nvPr>
            <p:ph type="ctrTitle"/>
          </p:nvPr>
        </p:nvSpPr>
        <p:spPr>
          <a:xfrm>
            <a:off x="-17320" y="1473375"/>
            <a:ext cx="12192000" cy="4187873"/>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ts val="14727"/>
              <a:buFont typeface="Calibri"/>
              <a:buNone/>
            </a:pPr>
            <a:r>
              <a:rPr lang="sv-SE" b="1" dirty="0">
                <a:solidFill>
                  <a:srgbClr val="C00000"/>
                </a:solidFill>
              </a:rPr>
              <a:t>Diskalkulija: </a:t>
            </a:r>
            <a:br>
              <a:rPr lang="sv-SE" b="1" dirty="0">
                <a:solidFill>
                  <a:srgbClr val="C00000"/>
                </a:solidFill>
              </a:rPr>
            </a:br>
            <a:r>
              <a:rPr lang="sv-SE" b="1" dirty="0">
                <a:solidFill>
                  <a:srgbClr val="C00000"/>
                </a:solidFill>
              </a:rPr>
              <a:t>Intelektualinis produktas 2: </a:t>
            </a:r>
            <a:br>
              <a:rPr lang="sv-SE" b="1" dirty="0">
                <a:solidFill>
                  <a:srgbClr val="C00000"/>
                </a:solidFill>
              </a:rPr>
            </a:br>
            <a:r>
              <a:rPr lang="sv-SE" b="1" dirty="0">
                <a:solidFill>
                  <a:srgbClr val="C00000"/>
                </a:solidFill>
              </a:rPr>
              <a:t>Diskalkulija mokymo programa ir kurso medžiaga</a:t>
            </a:r>
            <a:br>
              <a:rPr lang="de-DE" b="1" dirty="0"/>
            </a:br>
            <a:br>
              <a:rPr lang="de-DE" b="1" dirty="0"/>
            </a:br>
            <a:r>
              <a:rPr lang="de-DE" sz="2200" dirty="0" err="1"/>
              <a:t>Çukurova</a:t>
            </a:r>
            <a:r>
              <a:rPr lang="de-DE" sz="2200" dirty="0"/>
              <a:t> </a:t>
            </a:r>
            <a:br>
              <a:rPr lang="de-DE" sz="2200" dirty="0"/>
            </a:br>
            <a:r>
              <a:rPr lang="de-DE" sz="2200" dirty="0" err="1"/>
              <a:t>İlçe</a:t>
            </a:r>
            <a:r>
              <a:rPr lang="de-DE" sz="2200" dirty="0"/>
              <a:t> Milli </a:t>
            </a:r>
            <a:r>
              <a:rPr lang="de-DE" sz="2200" dirty="0" err="1"/>
              <a:t>Eğitim</a:t>
            </a:r>
            <a:r>
              <a:rPr lang="de-DE" sz="2200" dirty="0"/>
              <a:t> </a:t>
            </a:r>
            <a:r>
              <a:rPr lang="de-DE" sz="2200" dirty="0" err="1"/>
              <a:t>Müdürlüğü</a:t>
            </a:r>
            <a:br>
              <a:rPr lang="de-DE" sz="2200" dirty="0"/>
            </a:br>
            <a:endParaRPr sz="2200" dirty="0"/>
          </a:p>
        </p:txBody>
      </p:sp>
      <p:sp>
        <p:nvSpPr>
          <p:cNvPr id="92" name="Google Shape;92;p2"/>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dirty="0">
                <a:solidFill>
                  <a:schemeClr val="lt1"/>
                </a:solidFill>
                <a:latin typeface="Calibri"/>
                <a:ea typeface="Calibri"/>
                <a:cs typeface="Calibri"/>
                <a:sym typeface="Calibri"/>
              </a:rPr>
              <a:t>Change </a:t>
            </a:r>
            <a:r>
              <a:rPr lang="de-DE" sz="1800" b="0" i="0" u="none" strike="noStrike" cap="none" dirty="0" err="1">
                <a:solidFill>
                  <a:schemeClr val="lt1"/>
                </a:solidFill>
                <a:latin typeface="Calibri"/>
                <a:ea typeface="Calibri"/>
                <a:cs typeface="Calibri"/>
                <a:sym typeface="Calibri"/>
              </a:rPr>
              <a:t>Your</a:t>
            </a:r>
            <a:r>
              <a:rPr lang="de-DE" sz="1800" b="0" i="0" u="none" strike="noStrike" cap="none" dirty="0">
                <a:solidFill>
                  <a:schemeClr val="lt1"/>
                </a:solidFill>
                <a:latin typeface="Calibri"/>
                <a:ea typeface="Calibri"/>
                <a:cs typeface="Calibri"/>
                <a:sym typeface="Calibri"/>
              </a:rPr>
              <a:t> </a:t>
            </a:r>
            <a:r>
              <a:rPr lang="de-DE" sz="1800" b="0" i="0" u="none" strike="noStrike" cap="none" dirty="0" err="1">
                <a:solidFill>
                  <a:schemeClr val="lt1"/>
                </a:solidFill>
                <a:latin typeface="Calibri"/>
                <a:ea typeface="Calibri"/>
                <a:cs typeface="Calibri"/>
                <a:sym typeface="Calibri"/>
              </a:rPr>
              <a:t>Perspective</a:t>
            </a:r>
            <a:r>
              <a:rPr lang="de-DE" sz="1800" b="0" i="0" u="none" strike="noStrike" cap="none" dirty="0">
                <a:solidFill>
                  <a:schemeClr val="lt1"/>
                </a:solidFill>
                <a:latin typeface="Calibri"/>
                <a:ea typeface="Calibri"/>
                <a:cs typeface="Calibri"/>
                <a:sym typeface="Calibri"/>
              </a:rPr>
              <a:t>: </a:t>
            </a:r>
            <a:r>
              <a:rPr lang="de-DE" sz="1800" b="0" i="0" u="none" strike="noStrike" cap="none" dirty="0" err="1">
                <a:solidFill>
                  <a:schemeClr val="lt1"/>
                </a:solidFill>
                <a:latin typeface="Calibri"/>
                <a:ea typeface="Calibri"/>
                <a:cs typeface="Calibri"/>
                <a:sym typeface="Calibri"/>
              </a:rPr>
              <a:t>It´s</a:t>
            </a:r>
            <a:r>
              <a:rPr lang="de-DE" sz="1800" b="0" i="0" u="none" strike="noStrike" cap="none" dirty="0">
                <a:solidFill>
                  <a:schemeClr val="lt1"/>
                </a:solidFill>
                <a:latin typeface="Calibri"/>
                <a:ea typeface="Calibri"/>
                <a:cs typeface="Calibri"/>
                <a:sym typeface="Calibri"/>
              </a:rPr>
              <a:t> Just Dyscalculia</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dirty="0">
                <a:solidFill>
                  <a:schemeClr val="lt1"/>
                </a:solidFill>
                <a:latin typeface="Calibri"/>
                <a:ea typeface="Calibri"/>
                <a:cs typeface="Calibri"/>
                <a:sym typeface="Calibri"/>
              </a:rPr>
              <a:t>Reference </a:t>
            </a:r>
            <a:r>
              <a:rPr lang="de-DE" sz="1800" b="0" i="0" u="none" strike="noStrike" cap="none" dirty="0" err="1">
                <a:solidFill>
                  <a:schemeClr val="lt1"/>
                </a:solidFill>
                <a:latin typeface="Calibri"/>
                <a:ea typeface="Calibri"/>
                <a:cs typeface="Calibri"/>
                <a:sym typeface="Calibri"/>
              </a:rPr>
              <a:t>Number</a:t>
            </a:r>
            <a:r>
              <a:rPr lang="de-DE" sz="1800" b="0" i="0" u="none" strike="noStrike" cap="none" dirty="0">
                <a:solidFill>
                  <a:schemeClr val="lt1"/>
                </a:solidFill>
                <a:latin typeface="Calibri"/>
                <a:ea typeface="Calibri"/>
                <a:cs typeface="Calibri"/>
                <a:sym typeface="Calibri"/>
              </a:rPr>
              <a:t>: 2022-1-TR01-KA220-SCH-000088738</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dirty="0">
                <a:solidFill>
                  <a:schemeClr val="lt1"/>
                </a:solidFill>
                <a:latin typeface="Calibri"/>
                <a:ea typeface="Calibri"/>
                <a:cs typeface="Calibri"/>
                <a:sym typeface="Calibri"/>
              </a:rPr>
              <a:t>Duration: 31.12.2022-30.12.2024 (24 </a:t>
            </a:r>
            <a:r>
              <a:rPr lang="de-DE" sz="1800" b="0" i="0" u="none" strike="noStrike" cap="none" dirty="0" err="1">
                <a:solidFill>
                  <a:schemeClr val="lt1"/>
                </a:solidFill>
                <a:latin typeface="Calibri"/>
                <a:ea typeface="Calibri"/>
                <a:cs typeface="Calibri"/>
                <a:sym typeface="Calibri"/>
              </a:rPr>
              <a:t>months</a:t>
            </a:r>
            <a:r>
              <a:rPr lang="de-DE" sz="1800" b="0" i="0" u="none" strike="noStrike" cap="none" dirty="0">
                <a:solidFill>
                  <a:schemeClr val="lt1"/>
                </a:solidFill>
                <a:latin typeface="Calibri"/>
                <a:ea typeface="Calibri"/>
                <a:cs typeface="Calibri"/>
                <a:sym typeface="Calibri"/>
              </a:rPr>
              <a:t>)</a:t>
            </a:r>
            <a:endParaRPr sz="1800" b="0" i="0" u="none" strike="noStrike" cap="none" dirty="0">
              <a:solidFill>
                <a:schemeClr val="lt1"/>
              </a:solidFill>
              <a:latin typeface="Calibri"/>
              <a:ea typeface="Calibri"/>
              <a:cs typeface="Calibri"/>
              <a:sym typeface="Calibri"/>
            </a:endParaRPr>
          </a:p>
        </p:txBody>
      </p:sp>
      <p:sp>
        <p:nvSpPr>
          <p:cNvPr id="93" name="Google Shape;93;p2"/>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School Education ERASMUS+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KA220-SCH-Cooperation partnerschips in school education</a:t>
            </a: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3"/>
          <p:cNvSpPr txBox="1">
            <a:spLocks noGrp="1"/>
          </p:cNvSpPr>
          <p:nvPr>
            <p:ph type="ctrTitle"/>
          </p:nvPr>
        </p:nvSpPr>
        <p:spPr>
          <a:xfrm>
            <a:off x="-17320" y="1473375"/>
            <a:ext cx="12192000" cy="430397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303030"/>
              <a:buNone/>
            </a:pPr>
            <a:r>
              <a:rPr lang="de-DE" b="1" dirty="0">
                <a:solidFill>
                  <a:srgbClr val="C00000"/>
                </a:solidFill>
              </a:rPr>
              <a:t>Dyscalculia</a:t>
            </a:r>
            <a:br>
              <a:rPr lang="de-DE" dirty="0"/>
            </a:br>
            <a:br>
              <a:rPr lang="de-DE" dirty="0"/>
            </a:br>
            <a:br>
              <a:rPr lang="de-DE" dirty="0"/>
            </a:br>
            <a:br>
              <a:rPr lang="de-DE" dirty="0"/>
            </a:br>
            <a:br>
              <a:rPr lang="de-DE" dirty="0"/>
            </a:br>
            <a:br>
              <a:rPr lang="de-DE" dirty="0"/>
            </a:br>
            <a:br>
              <a:rPr lang="de-DE" dirty="0"/>
            </a:br>
            <a:br>
              <a:rPr lang="de-DE" dirty="0"/>
            </a:br>
            <a:r>
              <a:rPr lang="de-DE" b="1" dirty="0"/>
              <a:t>2</a:t>
            </a:r>
            <a:r>
              <a:rPr lang="lt-LT" b="1" dirty="0"/>
              <a:t> modulis </a:t>
            </a:r>
            <a:r>
              <a:rPr lang="de-DE" b="1" dirty="0"/>
              <a:t>: </a:t>
            </a:r>
            <a:r>
              <a:rPr lang="lt-LT" b="1" dirty="0"/>
              <a:t>Mokinių, turinčių diskalkulijos sutrikimą diagnostikos procesai </a:t>
            </a:r>
            <a:br>
              <a:rPr lang="lt-LT" b="1" dirty="0"/>
            </a:br>
            <a:r>
              <a:rPr lang="lt-LT" b="1" dirty="0"/>
              <a:t>ugdymo aplinkoje</a:t>
            </a:r>
            <a:br>
              <a:rPr lang="de-DE" b="1" dirty="0"/>
            </a:br>
            <a:br>
              <a:rPr lang="de-DE" dirty="0"/>
            </a:br>
            <a:r>
              <a:rPr lang="de-DE" sz="2200" dirty="0" err="1"/>
              <a:t>Çukurova</a:t>
            </a:r>
            <a:r>
              <a:rPr lang="de-DE" sz="2200" dirty="0"/>
              <a:t> </a:t>
            </a:r>
            <a:br>
              <a:rPr lang="de-DE" sz="2200" dirty="0"/>
            </a:br>
            <a:r>
              <a:rPr lang="de-DE" sz="2200" dirty="0" err="1"/>
              <a:t>İlçe</a:t>
            </a:r>
            <a:r>
              <a:rPr lang="de-DE" sz="2200" dirty="0"/>
              <a:t> Milli </a:t>
            </a:r>
            <a:r>
              <a:rPr lang="de-DE" sz="2200" dirty="0" err="1"/>
              <a:t>Eğitim</a:t>
            </a:r>
            <a:r>
              <a:rPr lang="de-DE" sz="2200" dirty="0"/>
              <a:t> </a:t>
            </a:r>
            <a:r>
              <a:rPr lang="de-DE" sz="2200" dirty="0" err="1"/>
              <a:t>Müdürlüğü</a:t>
            </a:r>
            <a:br>
              <a:rPr lang="de-DE" sz="2200" dirty="0"/>
            </a:br>
            <a:br>
              <a:rPr lang="de-DE" sz="2200" dirty="0"/>
            </a:br>
            <a:endParaRPr sz="2200" dirty="0"/>
          </a:p>
        </p:txBody>
      </p:sp>
      <p:sp>
        <p:nvSpPr>
          <p:cNvPr id="99" name="Google Shape;99;p3"/>
          <p:cNvSpPr txBox="1"/>
          <p:nvPr/>
        </p:nvSpPr>
        <p:spPr>
          <a:xfrm>
            <a:off x="-1" y="-1"/>
            <a:ext cx="5465619"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a:solidFill>
                  <a:schemeClr val="lt1"/>
                </a:solidFill>
                <a:latin typeface="Calibri"/>
                <a:ea typeface="Calibri"/>
                <a:cs typeface="Calibri"/>
                <a:sym typeface="Calibri"/>
              </a:rPr>
              <a:t>Change </a:t>
            </a:r>
            <a:r>
              <a:rPr lang="de-DE" sz="1400" b="0" i="0" u="none" strike="noStrike" cap="none" dirty="0" err="1">
                <a:solidFill>
                  <a:schemeClr val="lt1"/>
                </a:solidFill>
                <a:latin typeface="Calibri"/>
                <a:ea typeface="Calibri"/>
                <a:cs typeface="Calibri"/>
                <a:sym typeface="Calibri"/>
              </a:rPr>
              <a:t>Your</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Perspective</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It´s</a:t>
            </a:r>
            <a:r>
              <a:rPr lang="de-DE" sz="1400" b="0" i="0" u="none" strike="noStrike" cap="none" dirty="0">
                <a:solidFill>
                  <a:schemeClr val="lt1"/>
                </a:solidFill>
                <a:latin typeface="Calibri"/>
                <a:ea typeface="Calibri"/>
                <a:cs typeface="Calibri"/>
                <a:sym typeface="Calibri"/>
              </a:rPr>
              <a:t> Just Dyscalculia</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a:solidFill>
                  <a:schemeClr val="lt1"/>
                </a:solidFill>
                <a:latin typeface="Calibri"/>
                <a:ea typeface="Calibri"/>
                <a:cs typeface="Calibri"/>
                <a:sym typeface="Calibri"/>
              </a:rPr>
              <a:t>Reference </a:t>
            </a:r>
            <a:r>
              <a:rPr lang="de-DE" sz="1400" b="0" i="0" u="none" strike="noStrike" cap="none" dirty="0" err="1">
                <a:solidFill>
                  <a:schemeClr val="lt1"/>
                </a:solidFill>
                <a:latin typeface="Calibri"/>
                <a:ea typeface="Calibri"/>
                <a:cs typeface="Calibri"/>
                <a:sym typeface="Calibri"/>
              </a:rPr>
              <a:t>Number</a:t>
            </a:r>
            <a:r>
              <a:rPr lang="de-DE" sz="1400" b="0" i="0" u="none" strike="noStrike" cap="none" dirty="0">
                <a:solidFill>
                  <a:schemeClr val="lt1"/>
                </a:solidFill>
                <a:latin typeface="Calibri"/>
                <a:ea typeface="Calibri"/>
                <a:cs typeface="Calibri"/>
                <a:sym typeface="Calibri"/>
              </a:rPr>
              <a:t>: 2022-1-TR01-KA220-SCH-000088738</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a:solidFill>
                  <a:schemeClr val="lt1"/>
                </a:solidFill>
                <a:latin typeface="Calibri"/>
                <a:ea typeface="Calibri"/>
                <a:cs typeface="Calibri"/>
                <a:sym typeface="Calibri"/>
              </a:rPr>
              <a:t>Duration: 31.12.2022-30.12.2024 (24 </a:t>
            </a:r>
            <a:r>
              <a:rPr lang="de-DE" sz="1400" b="0" i="0" u="none" strike="noStrike" cap="none" dirty="0" err="1">
                <a:solidFill>
                  <a:schemeClr val="lt1"/>
                </a:solidFill>
                <a:latin typeface="Calibri"/>
                <a:ea typeface="Calibri"/>
                <a:cs typeface="Calibri"/>
                <a:sym typeface="Calibri"/>
              </a:rPr>
              <a:t>months</a:t>
            </a:r>
            <a:r>
              <a:rPr lang="de-DE" sz="1400" b="0" i="0" u="none" strike="noStrike" cap="none" dirty="0">
                <a:solidFill>
                  <a:schemeClr val="lt1"/>
                </a:solidFill>
                <a:latin typeface="Calibri"/>
                <a:ea typeface="Calibri"/>
                <a:cs typeface="Calibri"/>
                <a:sym typeface="Calibri"/>
              </a:rPr>
              <a:t>)</a:t>
            </a:r>
            <a:endParaRPr sz="1400" b="0" i="0" u="none" strike="noStrike" cap="none" dirty="0">
              <a:solidFill>
                <a:schemeClr val="lt1"/>
              </a:solidFill>
              <a:latin typeface="Calibri"/>
              <a:ea typeface="Calibri"/>
              <a:cs typeface="Calibri"/>
              <a:sym typeface="Calibri"/>
            </a:endParaRPr>
          </a:p>
        </p:txBody>
      </p:sp>
      <p:sp>
        <p:nvSpPr>
          <p:cNvPr id="100" name="Google Shape;100;p3"/>
          <p:cNvSpPr txBox="1"/>
          <p:nvPr/>
        </p:nvSpPr>
        <p:spPr>
          <a:xfrm>
            <a:off x="6096000" y="0"/>
            <a:ext cx="546561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School Education ERASMUS+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KA220-SCH-Cooperation partnerschips in school education</a:t>
            </a:r>
            <a:endParaRPr sz="1400" b="0" i="0" u="none" strike="noStrike" cap="none">
              <a:solidFill>
                <a:schemeClr val="lt1"/>
              </a:solidFill>
              <a:latin typeface="Calibri"/>
              <a:ea typeface="Calibri"/>
              <a:cs typeface="Calibri"/>
              <a:sym typeface="Calibri"/>
            </a:endParaRPr>
          </a:p>
        </p:txBody>
      </p:sp>
      <p:pic>
        <p:nvPicPr>
          <p:cNvPr id="101" name="Google Shape;101;p3" descr="cukurova mem logo+"/>
          <p:cNvPicPr preferRelativeResize="0"/>
          <p:nvPr/>
        </p:nvPicPr>
        <p:blipFill rotWithShape="1">
          <a:blip r:embed="rId3">
            <a:alphaModFix/>
          </a:blip>
          <a:srcRect/>
          <a:stretch/>
        </p:blipFill>
        <p:spPr>
          <a:xfrm>
            <a:off x="5441792" y="5229200"/>
            <a:ext cx="1086256" cy="9361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4"/>
          <p:cNvSpPr txBox="1"/>
          <p:nvPr/>
        </p:nvSpPr>
        <p:spPr>
          <a:xfrm>
            <a:off x="-1" y="-1"/>
            <a:ext cx="5465619"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a:solidFill>
                  <a:schemeClr val="lt1"/>
                </a:solidFill>
                <a:latin typeface="Calibri"/>
                <a:ea typeface="Calibri"/>
                <a:cs typeface="Calibri"/>
                <a:sym typeface="Calibri"/>
              </a:rPr>
              <a:t>Change </a:t>
            </a:r>
            <a:r>
              <a:rPr lang="de-DE" sz="1400" b="0" i="0" u="none" strike="noStrike" cap="none" dirty="0" err="1">
                <a:solidFill>
                  <a:schemeClr val="lt1"/>
                </a:solidFill>
                <a:latin typeface="Calibri"/>
                <a:ea typeface="Calibri"/>
                <a:cs typeface="Calibri"/>
                <a:sym typeface="Calibri"/>
              </a:rPr>
              <a:t>Your</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Perspective</a:t>
            </a:r>
            <a:r>
              <a:rPr lang="de-DE" sz="1400" b="0" i="0" u="none" strike="noStrike" cap="none" dirty="0">
                <a:solidFill>
                  <a:schemeClr val="lt1"/>
                </a:solidFill>
                <a:latin typeface="Calibri"/>
                <a:ea typeface="Calibri"/>
                <a:cs typeface="Calibri"/>
                <a:sym typeface="Calibri"/>
              </a:rPr>
              <a:t>: </a:t>
            </a:r>
            <a:r>
              <a:rPr lang="de-DE" sz="1400" b="0" i="0" u="none" strike="noStrike" cap="none" dirty="0" err="1">
                <a:solidFill>
                  <a:schemeClr val="lt1"/>
                </a:solidFill>
                <a:latin typeface="Calibri"/>
                <a:ea typeface="Calibri"/>
                <a:cs typeface="Calibri"/>
                <a:sym typeface="Calibri"/>
              </a:rPr>
              <a:t>It´s</a:t>
            </a:r>
            <a:r>
              <a:rPr lang="de-DE" sz="1400" b="0" i="0" u="none" strike="noStrike" cap="none" dirty="0">
                <a:solidFill>
                  <a:schemeClr val="lt1"/>
                </a:solidFill>
                <a:latin typeface="Calibri"/>
                <a:ea typeface="Calibri"/>
                <a:cs typeface="Calibri"/>
                <a:sym typeface="Calibri"/>
              </a:rPr>
              <a:t> Just Dyscalculia</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a:solidFill>
                  <a:schemeClr val="lt1"/>
                </a:solidFill>
                <a:latin typeface="Calibri"/>
                <a:ea typeface="Calibri"/>
                <a:cs typeface="Calibri"/>
                <a:sym typeface="Calibri"/>
              </a:rPr>
              <a:t>Reference </a:t>
            </a:r>
            <a:r>
              <a:rPr lang="de-DE" sz="1400" b="0" i="0" u="none" strike="noStrike" cap="none" dirty="0" err="1">
                <a:solidFill>
                  <a:schemeClr val="lt1"/>
                </a:solidFill>
                <a:latin typeface="Calibri"/>
                <a:ea typeface="Calibri"/>
                <a:cs typeface="Calibri"/>
                <a:sym typeface="Calibri"/>
              </a:rPr>
              <a:t>Number</a:t>
            </a:r>
            <a:r>
              <a:rPr lang="de-DE" sz="1400" b="0" i="0" u="none" strike="noStrike" cap="none" dirty="0">
                <a:solidFill>
                  <a:schemeClr val="lt1"/>
                </a:solidFill>
                <a:latin typeface="Calibri"/>
                <a:ea typeface="Calibri"/>
                <a:cs typeface="Calibri"/>
                <a:sym typeface="Calibri"/>
              </a:rPr>
              <a:t>: 2022-1-TR01-KA220-SCH-000088738</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dirty="0">
                <a:solidFill>
                  <a:schemeClr val="lt1"/>
                </a:solidFill>
                <a:latin typeface="Calibri"/>
                <a:ea typeface="Calibri"/>
                <a:cs typeface="Calibri"/>
                <a:sym typeface="Calibri"/>
              </a:rPr>
              <a:t>Duration: 31.12.2022-30.12.2024 (24 </a:t>
            </a:r>
            <a:r>
              <a:rPr lang="de-DE" sz="1400" b="0" i="0" u="none" strike="noStrike" cap="none" dirty="0" err="1">
                <a:solidFill>
                  <a:schemeClr val="lt1"/>
                </a:solidFill>
                <a:latin typeface="Calibri"/>
                <a:ea typeface="Calibri"/>
                <a:cs typeface="Calibri"/>
                <a:sym typeface="Calibri"/>
              </a:rPr>
              <a:t>months</a:t>
            </a:r>
            <a:r>
              <a:rPr lang="de-DE" sz="1400" b="0" i="0" u="none" strike="noStrike" cap="none" dirty="0">
                <a:solidFill>
                  <a:schemeClr val="lt1"/>
                </a:solidFill>
                <a:latin typeface="Calibri"/>
                <a:ea typeface="Calibri"/>
                <a:cs typeface="Calibri"/>
                <a:sym typeface="Calibri"/>
              </a:rPr>
              <a:t>)</a:t>
            </a:r>
            <a:endParaRPr sz="1400" b="0" i="0" u="none" strike="noStrike" cap="none" dirty="0">
              <a:solidFill>
                <a:schemeClr val="lt1"/>
              </a:solidFill>
              <a:latin typeface="Calibri"/>
              <a:ea typeface="Calibri"/>
              <a:cs typeface="Calibri"/>
              <a:sym typeface="Calibri"/>
            </a:endParaRPr>
          </a:p>
        </p:txBody>
      </p:sp>
      <p:sp>
        <p:nvSpPr>
          <p:cNvPr id="107" name="Google Shape;107;p24"/>
          <p:cNvSpPr txBox="1"/>
          <p:nvPr/>
        </p:nvSpPr>
        <p:spPr>
          <a:xfrm>
            <a:off x="6096000" y="0"/>
            <a:ext cx="546561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School Education ERASMUS+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KA220-SCH-Cooperation partnerschips in school education</a:t>
            </a:r>
            <a:endParaRPr sz="1400" b="0" i="0" u="none" strike="noStrike" cap="none">
              <a:solidFill>
                <a:schemeClr val="lt1"/>
              </a:solidFill>
              <a:latin typeface="Calibri"/>
              <a:ea typeface="Calibri"/>
              <a:cs typeface="Calibri"/>
              <a:sym typeface="Calibri"/>
            </a:endParaRPr>
          </a:p>
        </p:txBody>
      </p:sp>
      <p:pic>
        <p:nvPicPr>
          <p:cNvPr id="108" name="Google Shape;108;p24" descr="cukurova mem logo+"/>
          <p:cNvPicPr preferRelativeResize="0"/>
          <p:nvPr/>
        </p:nvPicPr>
        <p:blipFill rotWithShape="1">
          <a:blip r:embed="rId3">
            <a:alphaModFix/>
          </a:blip>
          <a:srcRect/>
          <a:stretch/>
        </p:blipFill>
        <p:spPr>
          <a:xfrm>
            <a:off x="5441792" y="5229200"/>
            <a:ext cx="1086256" cy="936104"/>
          </a:xfrm>
          <a:prstGeom prst="rect">
            <a:avLst/>
          </a:prstGeom>
          <a:noFill/>
          <a:ln>
            <a:noFill/>
          </a:ln>
        </p:spPr>
      </p:pic>
      <p:sp>
        <p:nvSpPr>
          <p:cNvPr id="109" name="Google Shape;109;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br>
              <a:rPr lang="lt-LT" sz="2400" dirty="0"/>
            </a:br>
            <a:r>
              <a:rPr lang="lt-LT" sz="2400" dirty="0"/>
              <a:t>Šiame modulyje bus aptariami mokinių, turinčių diskalkulijos  sutrikimą diagnostika ugdymo aplinkoje. Bus pateikta informacija apie profesinius įgūdžius, kuriuos mokytojai turėtų turėti diagnozuodami šį sutrikimą</a:t>
            </a: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4"/>
          <p:cNvSpPr txBox="1">
            <a:spLocks noGrp="1"/>
          </p:cNvSpPr>
          <p:nvPr>
            <p:ph type="title"/>
          </p:nvPr>
        </p:nvSpPr>
        <p:spPr>
          <a:xfrm>
            <a:off x="234892" y="365126"/>
            <a:ext cx="11118908" cy="55820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ct val="161616"/>
              <a:buNone/>
            </a:pPr>
            <a:r>
              <a:rPr lang="lt-LT" sz="2200" b="1" dirty="0">
                <a:solidFill>
                  <a:schemeClr val="lt1"/>
                </a:solidFill>
              </a:rPr>
              <a:t>2 modulis : Mokinių, turinčių diskalkulijos sutrikimą diagnostikos procesai ugdymo aplinkoje</a:t>
            </a:r>
            <a:endParaRPr sz="3200" b="1" dirty="0">
              <a:solidFill>
                <a:schemeClr val="lt1"/>
              </a:solidFill>
            </a:endParaRPr>
          </a:p>
        </p:txBody>
      </p:sp>
      <p:sp>
        <p:nvSpPr>
          <p:cNvPr id="115" name="Google Shape;115;p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gn="l" rtl="0">
              <a:lnSpc>
                <a:spcPct val="150000"/>
              </a:lnSpc>
              <a:spcBef>
                <a:spcPts val="0"/>
              </a:spcBef>
              <a:spcAft>
                <a:spcPts val="0"/>
              </a:spcAft>
              <a:buClr>
                <a:schemeClr val="dk1"/>
              </a:buClr>
              <a:buSzPts val="2800"/>
              <a:buFont typeface="Calibri"/>
              <a:buAutoNum type="arabicPeriod"/>
            </a:pPr>
            <a:r>
              <a:rPr lang="lt-LT" sz="2800" dirty="0"/>
              <a:t>Įvadas</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lt-LT" dirty="0"/>
              <a:t>Turinys</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sz="2800" dirty="0"/>
              <a:t>Papildoma </a:t>
            </a:r>
            <a:r>
              <a:rPr lang="de-DE" sz="2800" dirty="0" err="1"/>
              <a:t>literatūra</a:t>
            </a:r>
            <a:r>
              <a:rPr lang="de-DE" sz="2800" dirty="0"/>
              <a:t> </a:t>
            </a:r>
          </a:p>
          <a:p>
            <a:pPr marL="514350" lvl="0" indent="-514350" algn="l" rtl="0">
              <a:lnSpc>
                <a:spcPct val="150000"/>
              </a:lnSpc>
              <a:spcBef>
                <a:spcPts val="10"/>
              </a:spcBef>
              <a:spcAft>
                <a:spcPts val="0"/>
              </a:spcAft>
              <a:buClr>
                <a:schemeClr val="dk1"/>
              </a:buClr>
              <a:buSzPts val="2800"/>
              <a:buFont typeface="Calibri"/>
              <a:buAutoNum type="arabicPeriod"/>
            </a:pPr>
            <a:r>
              <a:rPr lang="de-DE" sz="2800" dirty="0"/>
              <a:t>Papildomi </a:t>
            </a:r>
            <a:r>
              <a:rPr lang="de-DE" sz="2800" dirty="0" err="1"/>
              <a:t>vaizdo</a:t>
            </a:r>
            <a:r>
              <a:rPr lang="de-DE" sz="2800" dirty="0"/>
              <a:t> </a:t>
            </a:r>
            <a:r>
              <a:rPr lang="de-DE" sz="2800" dirty="0" err="1"/>
              <a:t>įrašai</a:t>
            </a:r>
            <a:r>
              <a:rPr lang="de-DE" sz="2800" dirty="0"/>
              <a:t> </a:t>
            </a:r>
          </a:p>
          <a:p>
            <a:pPr marL="514350" lvl="0" indent="-514350" algn="l" rtl="0">
              <a:lnSpc>
                <a:spcPct val="150000"/>
              </a:lnSpc>
              <a:spcBef>
                <a:spcPts val="10"/>
              </a:spcBef>
              <a:spcAft>
                <a:spcPts val="0"/>
              </a:spcAft>
              <a:buClr>
                <a:schemeClr val="dk1"/>
              </a:buClr>
              <a:buSzPts val="2800"/>
              <a:buFont typeface="Calibri"/>
              <a:buAutoNum type="arabicPeriod"/>
            </a:pPr>
            <a:r>
              <a:rPr lang="de-DE" sz="2800" dirty="0" err="1"/>
              <a:t>Apklausa</a:t>
            </a:r>
            <a:endParaRPr lang="de-DE" sz="2800" dirty="0"/>
          </a:p>
          <a:p>
            <a:pPr marL="514350" lvl="0" indent="-514350" algn="l" rtl="0">
              <a:lnSpc>
                <a:spcPct val="150000"/>
              </a:lnSpc>
              <a:spcBef>
                <a:spcPts val="10"/>
              </a:spcBef>
              <a:spcAft>
                <a:spcPts val="0"/>
              </a:spcAft>
              <a:buClr>
                <a:schemeClr val="dk1"/>
              </a:buClr>
              <a:buSzPts val="2800"/>
              <a:buFont typeface="Calibri"/>
              <a:buAutoNum type="arabicPeriod"/>
            </a:pPr>
            <a:r>
              <a:rPr lang="de-DE" sz="2800" dirty="0"/>
              <a:t>Šaltiniai</a:t>
            </a:r>
          </a:p>
          <a:p>
            <a:pPr marL="0" lvl="0" indent="0" algn="l" rtl="0">
              <a:lnSpc>
                <a:spcPct val="150000"/>
              </a:lnSpc>
              <a:spcBef>
                <a:spcPts val="10"/>
              </a:spcBef>
              <a:spcAft>
                <a:spcPts val="0"/>
              </a:spcAft>
              <a:buClr>
                <a:schemeClr val="dk1"/>
              </a:buClr>
              <a:buSzPts val="2800"/>
              <a:buNone/>
            </a:pPr>
            <a:endParaRPr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268448" y="-99392"/>
            <a:ext cx="11085352" cy="13681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de-DE" sz="2000" b="1" dirty="0">
                <a:solidFill>
                  <a:schemeClr val="lt1"/>
                </a:solidFill>
              </a:rPr>
              <a:t>Module 2: </a:t>
            </a:r>
            <a:r>
              <a:rPr lang="lt-LT" sz="2000" b="1" dirty="0">
                <a:solidFill>
                  <a:schemeClr val="lt1"/>
                </a:solidFill>
              </a:rPr>
              <a:t>Mokinių, turinčių diskalkulijos sutrikimą diagnostikos procesai  ugdymo aplinkoje</a:t>
            </a:r>
            <a:endParaRPr sz="2000" b="1" dirty="0">
              <a:solidFill>
                <a:schemeClr val="lt1"/>
              </a:solidFill>
            </a:endParaRPr>
          </a:p>
        </p:txBody>
      </p:sp>
      <p:sp>
        <p:nvSpPr>
          <p:cNvPr id="121" name="Google Shape;121;p5"/>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a:bodyPr>
          <a:lstStyle/>
          <a:p>
            <a:pPr marL="114300" lvl="0" indent="0" algn="just" rtl="0">
              <a:lnSpc>
                <a:spcPct val="90000"/>
              </a:lnSpc>
              <a:spcBef>
                <a:spcPts val="1000"/>
              </a:spcBef>
              <a:spcAft>
                <a:spcPts val="0"/>
              </a:spcAft>
              <a:buSzPts val="1800"/>
              <a:buNone/>
            </a:pPr>
            <a:r>
              <a:rPr lang="de-DE" sz="1400" dirty="0"/>
              <a:t> </a:t>
            </a:r>
            <a:r>
              <a:rPr lang="lt-LT" sz="1800" dirty="0"/>
              <a:t>Šiame modulyje pateikiama glausta sistemingo diskalkulijos diagnozavimo mokyklose proceso apžvalga, pabrėžiant mokytojų, tėvų ir specialistų bendras pastangas, tiriami praktiniai mokymo metodai ir metodai, pabrėžiant lankstumą ir individualizavimą, kad būtų galima patenkinti įvairius mokymosi lygius diskalkulijos spektre. </a:t>
            </a:r>
          </a:p>
          <a:p>
            <a:pPr marL="114300" lvl="0" indent="0" algn="just" rtl="0">
              <a:lnSpc>
                <a:spcPct val="90000"/>
              </a:lnSpc>
              <a:spcBef>
                <a:spcPts val="1000"/>
              </a:spcBef>
              <a:spcAft>
                <a:spcPts val="0"/>
              </a:spcAft>
              <a:buSzPts val="1800"/>
              <a:buNone/>
            </a:pPr>
            <a:r>
              <a:rPr lang="lt-LT" sz="1800" dirty="0"/>
              <a:t>Tikslas – supažindinti pedagogus su veiksmingomis priemonėmis, leidžiančiomis kurti adaptyvią ir įtraukią mokymosi aplinką, skatinančią diskalkulija sergančių mokinių akademinę sėkmę.</a:t>
            </a:r>
            <a:endParaRPr sz="1800" dirty="0"/>
          </a:p>
        </p:txBody>
      </p:sp>
      <p:sp>
        <p:nvSpPr>
          <p:cNvPr id="122" name="Google Shape;122;p5"/>
          <p:cNvSpPr txBox="1"/>
          <p:nvPr/>
        </p:nvSpPr>
        <p:spPr>
          <a:xfrm>
            <a:off x="7320136" y="4293096"/>
            <a:ext cx="49725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de-DE" sz="800" b="0" i="0" u="none" strike="noStrike" cap="none">
                <a:solidFill>
                  <a:schemeClr val="dk1"/>
                </a:solidFill>
                <a:latin typeface="Calibri"/>
                <a:ea typeface="Calibri"/>
                <a:cs typeface="Calibri"/>
                <a:sym typeface="Calibri"/>
              </a:rPr>
              <a:t>Source:</a:t>
            </a:r>
            <a:endParaRPr sz="1400" b="0" i="0" u="none" strike="noStrike" cap="none">
              <a:solidFill>
                <a:srgbClr val="000000"/>
              </a:solidFill>
              <a:latin typeface="Arial"/>
              <a:ea typeface="Arial"/>
              <a:cs typeface="Arial"/>
              <a:sym typeface="Arial"/>
            </a:endParaRPr>
          </a:p>
        </p:txBody>
      </p:sp>
      <p:pic>
        <p:nvPicPr>
          <p:cNvPr id="123" name="Google Shape;123;p5"/>
          <p:cNvPicPr preferRelativeResize="0"/>
          <p:nvPr/>
        </p:nvPicPr>
        <p:blipFill rotWithShape="1">
          <a:blip r:embed="rId3">
            <a:alphaModFix/>
          </a:blip>
          <a:srcRect/>
          <a:stretch/>
        </p:blipFill>
        <p:spPr>
          <a:xfrm>
            <a:off x="6068471" y="1436651"/>
            <a:ext cx="5668899" cy="38627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5"/>
          <p:cNvSpPr txBox="1">
            <a:spLocks noGrp="1"/>
          </p:cNvSpPr>
          <p:nvPr>
            <p:ph type="title"/>
          </p:nvPr>
        </p:nvSpPr>
        <p:spPr>
          <a:xfrm>
            <a:off x="251670" y="-99392"/>
            <a:ext cx="11102130" cy="13681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lt-LT" sz="2000" b="1" dirty="0">
                <a:solidFill>
                  <a:schemeClr val="lt1"/>
                </a:solidFill>
              </a:rPr>
              <a:t>2 modulis : Mokinių, turinčių diskalkulijos sutrikimą diagnostikos procesai  ugdymo aplinkoje</a:t>
            </a:r>
            <a:br>
              <a:rPr lang="de-DE" sz="2000" b="1" dirty="0">
                <a:solidFill>
                  <a:schemeClr val="lt1"/>
                </a:solidFill>
              </a:rPr>
            </a:br>
            <a:r>
              <a:rPr lang="de-DE" sz="2000" dirty="0">
                <a:solidFill>
                  <a:schemeClr val="lt1"/>
                </a:solidFill>
              </a:rPr>
              <a:t>1. </a:t>
            </a:r>
            <a:r>
              <a:rPr lang="lt-LT" sz="2000" dirty="0">
                <a:solidFill>
                  <a:schemeClr val="lt1"/>
                </a:solidFill>
              </a:rPr>
              <a:t>Įvadas</a:t>
            </a:r>
            <a:endParaRPr sz="2000" b="1" dirty="0">
              <a:solidFill>
                <a:schemeClr val="lt1"/>
              </a:solidFill>
            </a:endParaRPr>
          </a:p>
        </p:txBody>
      </p:sp>
      <p:sp>
        <p:nvSpPr>
          <p:cNvPr id="129" name="Google Shape;129;p25"/>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a:bodyPr>
          <a:lstStyle/>
          <a:p>
            <a:pPr marL="114300" lvl="0" indent="0" algn="just" rtl="0">
              <a:lnSpc>
                <a:spcPct val="90000"/>
              </a:lnSpc>
              <a:spcBef>
                <a:spcPts val="1000"/>
              </a:spcBef>
              <a:spcAft>
                <a:spcPts val="0"/>
              </a:spcAft>
              <a:buSzPts val="1800"/>
              <a:buNone/>
            </a:pPr>
            <a:r>
              <a:rPr lang="de-DE" sz="1600" dirty="0"/>
              <a:t> </a:t>
            </a:r>
            <a:r>
              <a:rPr lang="lt-LT" sz="1400" dirty="0"/>
              <a:t>Mokytojai dažnai yra mokinių, turinčių specifinių mokymosi sutrikimų, nustatymo proceso iniciatoriai. Dėl šios priežasties mokytojai turėtų pamatyti mokinius, turinčius spec. ir sudaryti jiems mokomąją aplinką. Taip pat mokytojai turėtų atsižvelgti į mokinio pasiekimus, nustatyti jo stipriąsias ir stiprintinas savybes ir pagal tai parengti planą. Jei, nepaisant didžiausių mokytojo pastangų ir dėmesio, reikšmingų mokinio veiklos pokyčių nėra, mokinys turi būti nukreiptas tolesniam tyrimui. Tačiau galima teigti, kad mokytojai, vertindami sunkumus, turi ir žinių trūkumo, ir klaidingų įsitikinimų (</a:t>
            </a:r>
            <a:r>
              <a:rPr lang="lt-LT" sz="1400" dirty="0" err="1"/>
              <a:t>Kuruyer</a:t>
            </a:r>
            <a:r>
              <a:rPr lang="lt-LT" sz="1400" dirty="0"/>
              <a:t> &amp; </a:t>
            </a:r>
            <a:r>
              <a:rPr lang="lt-LT" sz="1400" dirty="0" err="1"/>
              <a:t>Çakıroğlu</a:t>
            </a:r>
            <a:r>
              <a:rPr lang="lt-LT" sz="1400" dirty="0"/>
              <a:t>, 2017). Mokytojams čia svarbiausia žinoti, ar pagrindinė sunkumų priežastis yra negalia, pavyzdžiui, protinis atsilikimas ar regėjimo sutrikimas. Tai svarbu atskirti norint aiškiai diagnozuoti konkrečius mokymosi sutrikimus. Norėdami atsakyti į šį klausimą, studentai pirmiausia turi atlikti medicininę apžiūrą.</a:t>
            </a:r>
            <a:endParaRPr sz="1400" dirty="0"/>
          </a:p>
        </p:txBody>
      </p:sp>
      <p:sp>
        <p:nvSpPr>
          <p:cNvPr id="130" name="Google Shape;130;p25"/>
          <p:cNvSpPr txBox="1"/>
          <p:nvPr/>
        </p:nvSpPr>
        <p:spPr>
          <a:xfrm>
            <a:off x="7320136" y="4293096"/>
            <a:ext cx="49725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de-DE" sz="800" b="0" i="0" u="none" strike="noStrike" cap="none">
                <a:solidFill>
                  <a:schemeClr val="dk1"/>
                </a:solidFill>
                <a:latin typeface="Calibri"/>
                <a:ea typeface="Calibri"/>
                <a:cs typeface="Calibri"/>
                <a:sym typeface="Calibri"/>
              </a:rPr>
              <a:t>Source:</a:t>
            </a:r>
            <a:endParaRPr sz="1400" b="0" i="0" u="none" strike="noStrike" cap="none">
              <a:solidFill>
                <a:srgbClr val="000000"/>
              </a:solidFill>
              <a:latin typeface="Arial"/>
              <a:ea typeface="Arial"/>
              <a:cs typeface="Arial"/>
              <a:sym typeface="Arial"/>
            </a:endParaRPr>
          </a:p>
        </p:txBody>
      </p:sp>
      <p:pic>
        <p:nvPicPr>
          <p:cNvPr id="131" name="Google Shape;131;p25"/>
          <p:cNvPicPr preferRelativeResize="0"/>
          <p:nvPr/>
        </p:nvPicPr>
        <p:blipFill rotWithShape="1">
          <a:blip r:embed="rId3">
            <a:alphaModFix/>
          </a:blip>
          <a:srcRect/>
          <a:stretch/>
        </p:blipFill>
        <p:spPr>
          <a:xfrm>
            <a:off x="7320136" y="1484784"/>
            <a:ext cx="3960440" cy="27178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title"/>
          </p:nvPr>
        </p:nvSpPr>
        <p:spPr>
          <a:xfrm>
            <a:off x="838200" y="-99392"/>
            <a:ext cx="10515600" cy="13681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lt-LT" sz="2000" b="1" dirty="0">
                <a:solidFill>
                  <a:schemeClr val="lt1"/>
                </a:solidFill>
              </a:rPr>
              <a:t>2 modulis : Mokinių, turinčių diskalkulijos sutrikimą diagnostikos procesai  ugdymo aplinkoje</a:t>
            </a:r>
            <a:br>
              <a:rPr lang="lt-LT" sz="2000" b="1" dirty="0">
                <a:solidFill>
                  <a:schemeClr val="lt1"/>
                </a:solidFill>
              </a:rPr>
            </a:br>
            <a:r>
              <a:rPr lang="lt-LT" sz="2000" b="1" dirty="0">
                <a:solidFill>
                  <a:schemeClr val="lt1"/>
                </a:solidFill>
              </a:rPr>
              <a:t>1. Įvadas</a:t>
            </a:r>
            <a:endParaRPr sz="2000" b="1" dirty="0">
              <a:solidFill>
                <a:schemeClr val="lt1"/>
              </a:solidFill>
            </a:endParaRPr>
          </a:p>
        </p:txBody>
      </p:sp>
      <p:sp>
        <p:nvSpPr>
          <p:cNvPr id="137" name="Google Shape;137;p26"/>
          <p:cNvSpPr txBox="1">
            <a:spLocks noGrp="1"/>
          </p:cNvSpPr>
          <p:nvPr>
            <p:ph type="body" idx="1"/>
          </p:nvPr>
        </p:nvSpPr>
        <p:spPr>
          <a:xfrm>
            <a:off x="839416" y="1556793"/>
            <a:ext cx="10441160" cy="3960440"/>
          </a:xfrm>
          <a:prstGeom prst="rect">
            <a:avLst/>
          </a:prstGeom>
          <a:noFill/>
          <a:ln>
            <a:noFill/>
          </a:ln>
        </p:spPr>
        <p:txBody>
          <a:bodyPr spcFirstLastPara="1" wrap="square" lIns="91425" tIns="45700" rIns="91425" bIns="45700" anchor="t" anchorCtr="0">
            <a:normAutofit/>
          </a:bodyPr>
          <a:lstStyle/>
          <a:p>
            <a:pPr marL="114300" lvl="0" indent="0" algn="just" rtl="0">
              <a:lnSpc>
                <a:spcPct val="90000"/>
              </a:lnSpc>
              <a:spcBef>
                <a:spcPts val="1000"/>
              </a:spcBef>
              <a:spcAft>
                <a:spcPts val="0"/>
              </a:spcAft>
              <a:buSzPts val="1800"/>
              <a:buNone/>
            </a:pPr>
            <a:r>
              <a:rPr lang="de-DE" sz="1400" dirty="0"/>
              <a:t> </a:t>
            </a:r>
            <a:r>
              <a:rPr lang="lt-LT" sz="1800" dirty="0"/>
              <a:t>Diskalkulijos diagnozavimas mokyklose apima struktūrinį metodą: stebėjimą, vertinimą, pedagogų, tėvų ir specialistų bendradarbiavimą. Šis procesas prasideda nuo problemų nustatymo stebint mokinio sunkumus mokantis matematikos. Pradiniai patikrinimai, apimantys standartizuotus testus ir mokytojų </a:t>
            </a:r>
            <a:r>
              <a:rPr lang="lt-LT" sz="1800" dirty="0" err="1"/>
              <a:t>patabos</a:t>
            </a:r>
            <a:r>
              <a:rPr lang="lt-LT" sz="1800" dirty="0"/>
              <a:t>, padeda tiksliai nustatyti rizikos grupę. Vertingos mokytojų ir tėvų įžvalgos padeda visapusiškai suprasti mokinio iššūkius. </a:t>
            </a:r>
          </a:p>
          <a:p>
            <a:pPr marL="114300" lvl="0" indent="0" algn="just" rtl="0">
              <a:lnSpc>
                <a:spcPct val="90000"/>
              </a:lnSpc>
              <a:spcBef>
                <a:spcPts val="1000"/>
              </a:spcBef>
              <a:spcAft>
                <a:spcPts val="0"/>
              </a:spcAft>
              <a:buSzPts val="1800"/>
              <a:buNone/>
            </a:pPr>
            <a:r>
              <a:rPr lang="lt-LT" sz="1800" dirty="0"/>
              <a:t>Išsamus vertinimas, kurį paprastai atlieka mokyklos psichologas arba specializuotas specialistas, įvertina matematinius gebėjimus. Tai apima psichoedukacinius vertinimus, skirtus bendram pažinimo funkcionavimui įvertinti, ir matematinius vertinimus, skirtus stiprybėms ir trūkumams. Lyginimas su raidos normomis padeda nustatyti reikšmingas spragas, rodančias diskalkulijos sutrikimą.</a:t>
            </a:r>
          </a:p>
          <a:p>
            <a:pPr marL="114300" lvl="0" indent="0" algn="just" rtl="0">
              <a:lnSpc>
                <a:spcPct val="90000"/>
              </a:lnSpc>
              <a:spcBef>
                <a:spcPts val="1000"/>
              </a:spcBef>
              <a:spcAft>
                <a:spcPts val="0"/>
              </a:spcAft>
              <a:buSzPts val="1800"/>
              <a:buNone/>
            </a:pPr>
            <a:r>
              <a:rPr lang="lt-LT" sz="1800" dirty="0"/>
              <a:t> Atlikus vertinimą, vykdomas bendras intervencijos planavimas, įtraukiant mokytojus, tėvus ir specialistus. Sukuriamas individualus planas, pritaikytas studento poreikiams, nuolat stebint pažangą ir prireikus koreguojant pagalbą. Kultūriniai sumetimai ir etikos standartai užtikrina teisingą vertinimo procesą. Dalyvaujantys specialistai gali būti mokytojai, mokyklų psichologai, specialiojo ugdymo specialistai ir kiti specialistai, užtikrinantys holistinį požiūrį į pagalbą mokiniams, turintiems diskalkulijos sutrikimą</a:t>
            </a:r>
            <a:r>
              <a:rPr lang="de-DE" sz="1800" dirty="0"/>
              <a:t>.</a:t>
            </a:r>
            <a:endParaRPr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lt-LT" sz="2000" b="1" dirty="0">
                <a:solidFill>
                  <a:schemeClr val="lt1"/>
                </a:solidFill>
              </a:rPr>
              <a:t>2 modulis : Mokinių, turinčių diskalkulijos sutrikimą diagnostikos procesai  ugdymo aplinkoje</a:t>
            </a:r>
            <a:br>
              <a:rPr lang="lt-LT" sz="2000" b="1" dirty="0">
                <a:solidFill>
                  <a:schemeClr val="lt1"/>
                </a:solidFill>
              </a:rPr>
            </a:br>
            <a:r>
              <a:rPr lang="lt-LT" sz="2000" b="1" dirty="0">
                <a:solidFill>
                  <a:schemeClr val="lt1"/>
                </a:solidFill>
              </a:rPr>
              <a:t>2. Turinys</a:t>
            </a:r>
            <a:endParaRPr sz="2000" b="1" dirty="0">
              <a:solidFill>
                <a:schemeClr val="lt1"/>
              </a:solidFill>
            </a:endParaRPr>
          </a:p>
        </p:txBody>
      </p:sp>
      <p:sp>
        <p:nvSpPr>
          <p:cNvPr id="143" name="Google Shape;143;p6"/>
          <p:cNvSpPr/>
          <p:nvPr/>
        </p:nvSpPr>
        <p:spPr>
          <a:xfrm>
            <a:off x="696191" y="1724892"/>
            <a:ext cx="10785763" cy="2982190"/>
          </a:xfrm>
          <a:prstGeom prst="roundRect">
            <a:avLst>
              <a:gd name="adj" fmla="val 16667"/>
            </a:avLst>
          </a:prstGeom>
          <a:solidFill>
            <a:schemeClr val="accent4"/>
          </a:solidFill>
          <a:ln w="12700" cap="flat" cmpd="sng">
            <a:solidFill>
              <a:srgbClr val="4A41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lt-LT" sz="1800" b="1" i="0" u="none" strike="noStrike" cap="none" dirty="0">
                <a:solidFill>
                  <a:schemeClr val="lt1"/>
                </a:solidFill>
                <a:latin typeface="Calibri"/>
                <a:ea typeface="Calibri"/>
                <a:cs typeface="Calibri"/>
                <a:sym typeface="Calibri"/>
              </a:rPr>
              <a:t>Pagrindinės kompetencijos, kurias mokytojai turėtų įgyti diagnozuodami diskalkulijos sutrikimą mokymo įstaigose:</a:t>
            </a:r>
          </a:p>
          <a:p>
            <a:pPr marL="0" marR="0" lvl="0" indent="0" algn="l" rtl="0">
              <a:lnSpc>
                <a:spcPct val="100000"/>
              </a:lnSpc>
              <a:spcBef>
                <a:spcPts val="0"/>
              </a:spcBef>
              <a:spcAft>
                <a:spcPts val="0"/>
              </a:spcAft>
              <a:buClr>
                <a:srgbClr val="000000"/>
              </a:buClr>
              <a:buSzPts val="1800"/>
              <a:buFont typeface="Arial"/>
              <a:buNone/>
            </a:pPr>
            <a:r>
              <a:rPr lang="lt-LT" sz="1800" b="1" i="0" u="none" strike="noStrike" cap="none" dirty="0">
                <a:solidFill>
                  <a:schemeClr val="lt1"/>
                </a:solidFill>
                <a:latin typeface="Calibri"/>
                <a:ea typeface="Calibri"/>
                <a:cs typeface="Calibri"/>
                <a:sym typeface="Calibri"/>
              </a:rPr>
              <a:t>Žinoti ir taikyti diagnostikos procedūras</a:t>
            </a:r>
          </a:p>
          <a:p>
            <a:pPr marL="0" marR="0" lvl="0" indent="0" algn="l" rtl="0">
              <a:lnSpc>
                <a:spcPct val="100000"/>
              </a:lnSpc>
              <a:spcBef>
                <a:spcPts val="0"/>
              </a:spcBef>
              <a:spcAft>
                <a:spcPts val="0"/>
              </a:spcAft>
              <a:buClr>
                <a:srgbClr val="000000"/>
              </a:buClr>
              <a:buSzPts val="1800"/>
              <a:buFont typeface="Arial"/>
              <a:buNone/>
            </a:pPr>
            <a:r>
              <a:rPr lang="lt-LT" sz="1800" b="1" i="0" u="none" strike="noStrike" cap="none" dirty="0">
                <a:solidFill>
                  <a:schemeClr val="lt1"/>
                </a:solidFill>
                <a:latin typeface="Calibri"/>
                <a:ea typeface="Calibri"/>
                <a:cs typeface="Calibri"/>
                <a:sym typeface="Calibri"/>
              </a:rPr>
              <a:t>Žinoti testus, jų turinį ir paskirtį </a:t>
            </a:r>
          </a:p>
          <a:p>
            <a:pPr marL="0" marR="0" lvl="0" indent="0" algn="l" rtl="0">
              <a:lnSpc>
                <a:spcPct val="100000"/>
              </a:lnSpc>
              <a:spcBef>
                <a:spcPts val="0"/>
              </a:spcBef>
              <a:spcAft>
                <a:spcPts val="0"/>
              </a:spcAft>
              <a:buClr>
                <a:srgbClr val="000000"/>
              </a:buClr>
              <a:buSzPts val="1800"/>
              <a:buFont typeface="Arial"/>
              <a:buNone/>
            </a:pPr>
            <a:r>
              <a:rPr lang="lt-LT" sz="1800" b="1" i="0" u="none" strike="noStrike" cap="none" dirty="0">
                <a:solidFill>
                  <a:schemeClr val="lt1"/>
                </a:solidFill>
                <a:latin typeface="Calibri"/>
                <a:ea typeface="Calibri"/>
                <a:cs typeface="Calibri"/>
                <a:sym typeface="Calibri"/>
              </a:rPr>
              <a:t>Pritaikyti diagnostinių procedūrų pasirinkimą pagal mokymosi grupę</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pSp>
        <p:nvGrpSpPr>
          <p:cNvPr id="148" name="Google Shape;148;p27"/>
          <p:cNvGrpSpPr/>
          <p:nvPr/>
        </p:nvGrpSpPr>
        <p:grpSpPr>
          <a:xfrm>
            <a:off x="1543720" y="1782174"/>
            <a:ext cx="9104558" cy="3698728"/>
            <a:chOff x="0" y="585422"/>
            <a:chExt cx="9104558" cy="3698728"/>
          </a:xfrm>
        </p:grpSpPr>
        <p:sp>
          <p:nvSpPr>
            <p:cNvPr id="149" name="Google Shape;149;p27"/>
            <p:cNvSpPr/>
            <p:nvPr/>
          </p:nvSpPr>
          <p:spPr>
            <a:xfrm>
              <a:off x="0"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7"/>
            <p:cNvSpPr txBox="1"/>
            <p:nvPr/>
          </p:nvSpPr>
          <p:spPr>
            <a:xfrm>
              <a:off x="0" y="585422"/>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lt-LT" sz="1700" b="0" i="0" u="none" strike="noStrike" cap="none" dirty="0">
                  <a:solidFill>
                    <a:schemeClr val="lt1"/>
                  </a:solidFill>
                  <a:latin typeface="Arial"/>
                  <a:ea typeface="Arial"/>
                  <a:cs typeface="Arial"/>
                  <a:sym typeface="Arial"/>
                </a:rPr>
                <a:t>Reikėtų kelti mokytojų profesinius gebėjimus, leidžiančius  atpažinti mokinius, turinčius diskalkulijos sutrikimą.</a:t>
              </a:r>
              <a:endParaRPr sz="1700" b="0" i="0" u="none" strike="noStrike" cap="none" dirty="0">
                <a:solidFill>
                  <a:schemeClr val="lt1"/>
                </a:solidFill>
                <a:latin typeface="Arial"/>
                <a:ea typeface="Arial"/>
                <a:cs typeface="Arial"/>
                <a:sym typeface="Arial"/>
              </a:endParaRPr>
            </a:p>
          </p:txBody>
        </p:sp>
        <p:sp>
          <p:nvSpPr>
            <p:cNvPr id="151" name="Google Shape;151;p27"/>
            <p:cNvSpPr/>
            <p:nvPr/>
          </p:nvSpPr>
          <p:spPr>
            <a:xfrm>
              <a:off x="3129692"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7"/>
            <p:cNvSpPr txBox="1"/>
            <p:nvPr/>
          </p:nvSpPr>
          <p:spPr>
            <a:xfrm>
              <a:off x="3129692" y="585422"/>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dirty="0" err="1">
                  <a:solidFill>
                    <a:schemeClr val="lt1"/>
                  </a:solidFill>
                  <a:latin typeface="Arial"/>
                  <a:ea typeface="Arial"/>
                  <a:cs typeface="Arial"/>
                  <a:sym typeface="Arial"/>
                </a:rPr>
                <a:t>Skirtingi</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mokymosi</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lygiai</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pagal</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individualius</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skirtumus</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yra</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labai</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svarbūs</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diagnozuojant</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mokinius</a:t>
              </a:r>
              <a:r>
                <a:rPr lang="de-DE" sz="1700" b="0" i="0" u="none" strike="noStrike" cap="none" dirty="0">
                  <a:solidFill>
                    <a:schemeClr val="lt1"/>
                  </a:solidFill>
                  <a:latin typeface="Arial"/>
                  <a:ea typeface="Arial"/>
                  <a:cs typeface="Arial"/>
                  <a:sym typeface="Arial"/>
                </a:rPr>
                <a:t>.</a:t>
              </a:r>
              <a:endParaRPr sz="1700" b="0" i="0" u="none" strike="noStrike" cap="none" dirty="0">
                <a:solidFill>
                  <a:schemeClr val="lt1"/>
                </a:solidFill>
                <a:latin typeface="Arial"/>
                <a:ea typeface="Arial"/>
                <a:cs typeface="Arial"/>
                <a:sym typeface="Arial"/>
              </a:endParaRPr>
            </a:p>
          </p:txBody>
        </p:sp>
        <p:sp>
          <p:nvSpPr>
            <p:cNvPr id="153" name="Google Shape;153;p27"/>
            <p:cNvSpPr/>
            <p:nvPr/>
          </p:nvSpPr>
          <p:spPr>
            <a:xfrm>
              <a:off x="6259384"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7"/>
            <p:cNvSpPr txBox="1"/>
            <p:nvPr/>
          </p:nvSpPr>
          <p:spPr>
            <a:xfrm>
              <a:off x="6259384" y="585422"/>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lt-LT" sz="1700" b="0" i="0" u="none" strike="noStrike" cap="none" dirty="0">
                  <a:solidFill>
                    <a:schemeClr val="lt1"/>
                  </a:solidFill>
                  <a:latin typeface="Arial"/>
                  <a:ea typeface="Arial"/>
                  <a:cs typeface="Arial"/>
                  <a:sym typeface="Arial"/>
                </a:rPr>
                <a:t>Visiškai normalu, kad klasėse yra mokinių, turinčių diskalkulijos sutrikimą, tačiau juos reikia atpažinti</a:t>
              </a:r>
              <a:r>
                <a:rPr lang="de-DE" sz="1700" b="0" i="0" u="none" strike="noStrike" cap="none" dirty="0">
                  <a:solidFill>
                    <a:schemeClr val="lt1"/>
                  </a:solidFill>
                  <a:latin typeface="Arial"/>
                  <a:ea typeface="Arial"/>
                  <a:cs typeface="Arial"/>
                  <a:sym typeface="Arial"/>
                </a:rPr>
                <a:t>.</a:t>
              </a:r>
              <a:endParaRPr sz="1700" b="0" i="0" u="none" strike="noStrike" cap="none" dirty="0">
                <a:solidFill>
                  <a:schemeClr val="lt1"/>
                </a:solidFill>
                <a:latin typeface="Arial"/>
                <a:ea typeface="Arial"/>
                <a:cs typeface="Arial"/>
                <a:sym typeface="Arial"/>
              </a:endParaRPr>
            </a:p>
          </p:txBody>
        </p:sp>
        <p:sp>
          <p:nvSpPr>
            <p:cNvPr id="155" name="Google Shape;155;p27"/>
            <p:cNvSpPr/>
            <p:nvPr/>
          </p:nvSpPr>
          <p:spPr>
            <a:xfrm>
              <a:off x="1564846" y="2577045"/>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7"/>
            <p:cNvSpPr txBox="1"/>
            <p:nvPr/>
          </p:nvSpPr>
          <p:spPr>
            <a:xfrm>
              <a:off x="1564846" y="2577045"/>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de-DE" sz="1700" b="0" i="0" u="none" strike="noStrike" cap="none" dirty="0" err="1">
                  <a:solidFill>
                    <a:schemeClr val="lt1"/>
                  </a:solidFill>
                  <a:latin typeface="Arial"/>
                  <a:ea typeface="Arial"/>
                  <a:cs typeface="Arial"/>
                  <a:sym typeface="Arial"/>
                </a:rPr>
                <a:t>Mokytojai</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turi</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atpažinti</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mokinius</a:t>
              </a:r>
              <a:r>
                <a:rPr lang="lt-LT" sz="1700" b="0" i="0" u="none" strike="noStrike" cap="none" dirty="0">
                  <a:solidFill>
                    <a:schemeClr val="lt1"/>
                  </a:solidFill>
                  <a:latin typeface="Arial"/>
                  <a:ea typeface="Arial"/>
                  <a:cs typeface="Arial"/>
                  <a:sym typeface="Arial"/>
                </a:rPr>
                <a:t>, turinčius diskalkulijos sutrikimą</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ir</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atpažinus</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parengti</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atitinkamą</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edukacinę</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aplinką</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ir</a:t>
              </a:r>
              <a:r>
                <a:rPr lang="de-DE" sz="1700" b="0" i="0" u="none" strike="noStrike" cap="none" dirty="0">
                  <a:solidFill>
                    <a:schemeClr val="lt1"/>
                  </a:solidFill>
                  <a:latin typeface="Arial"/>
                  <a:ea typeface="Arial"/>
                  <a:cs typeface="Arial"/>
                  <a:sym typeface="Arial"/>
                </a:rPr>
                <a:t> </a:t>
              </a:r>
              <a:r>
                <a:rPr lang="de-DE" sz="1700" b="0" i="0" u="none" strike="noStrike" cap="none" dirty="0" err="1">
                  <a:solidFill>
                    <a:schemeClr val="lt1"/>
                  </a:solidFill>
                  <a:latin typeface="Arial"/>
                  <a:ea typeface="Arial"/>
                  <a:cs typeface="Arial"/>
                  <a:sym typeface="Arial"/>
                </a:rPr>
                <a:t>medžiagą</a:t>
              </a:r>
              <a:r>
                <a:rPr lang="de-DE" sz="1700" b="0" i="0" u="none" strike="noStrike" cap="none" dirty="0">
                  <a:solidFill>
                    <a:schemeClr val="lt1"/>
                  </a:solidFill>
                  <a:latin typeface="Arial"/>
                  <a:ea typeface="Arial"/>
                  <a:cs typeface="Arial"/>
                  <a:sym typeface="Arial"/>
                </a:rPr>
                <a:t>.</a:t>
              </a:r>
              <a:endParaRPr sz="1700" b="0" i="0" u="none" strike="noStrike" cap="none" dirty="0">
                <a:solidFill>
                  <a:schemeClr val="lt1"/>
                </a:solidFill>
                <a:latin typeface="Arial"/>
                <a:ea typeface="Arial"/>
                <a:cs typeface="Arial"/>
                <a:sym typeface="Arial"/>
              </a:endParaRPr>
            </a:p>
          </p:txBody>
        </p:sp>
        <p:sp>
          <p:nvSpPr>
            <p:cNvPr id="157" name="Google Shape;157;p27"/>
            <p:cNvSpPr/>
            <p:nvPr/>
          </p:nvSpPr>
          <p:spPr>
            <a:xfrm>
              <a:off x="4694538" y="2577045"/>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7"/>
            <p:cNvSpPr txBox="1"/>
            <p:nvPr/>
          </p:nvSpPr>
          <p:spPr>
            <a:xfrm>
              <a:off x="4694538" y="2577045"/>
              <a:ext cx="2845174" cy="1707105"/>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lt-LT" sz="1700" b="0" i="0" u="none" strike="noStrike" cap="none" dirty="0">
                  <a:solidFill>
                    <a:schemeClr val="lt1"/>
                  </a:solidFill>
                  <a:latin typeface="Arial"/>
                  <a:ea typeface="Arial"/>
                  <a:cs typeface="Arial"/>
                  <a:sym typeface="Arial"/>
                </a:rPr>
                <a:t>Turėdami tinkamą diagnozę ir individualizuotą ugdymo planavimą, mokiniai, turintys diskalkulijos sutrikimą, galės mokytis.</a:t>
              </a:r>
              <a:endParaRPr sz="1700" b="0" i="0" u="none" strike="noStrike" cap="none" dirty="0">
                <a:solidFill>
                  <a:schemeClr val="lt1"/>
                </a:solidFill>
                <a:latin typeface="Arial"/>
                <a:ea typeface="Arial"/>
                <a:cs typeface="Arial"/>
                <a:sym typeface="Arial"/>
              </a:endParaRPr>
            </a:p>
          </p:txBody>
        </p:sp>
      </p:grpSp>
      <p:sp>
        <p:nvSpPr>
          <p:cNvPr id="159" name="Google Shape;159;p27"/>
          <p:cNvSpPr txBox="1"/>
          <p:nvPr/>
        </p:nvSpPr>
        <p:spPr>
          <a:xfrm>
            <a:off x="407368" y="14920"/>
            <a:ext cx="10515600" cy="792562"/>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lt-LT" sz="2000" b="1" i="0" u="none" strike="noStrike" cap="none" dirty="0">
                <a:solidFill>
                  <a:schemeClr val="lt1"/>
                </a:solidFill>
                <a:latin typeface="Calibri"/>
                <a:ea typeface="Calibri"/>
                <a:cs typeface="Calibri"/>
                <a:sym typeface="Calibri"/>
              </a:rPr>
              <a:t>2 modulis : Mokinių, turinčių diskalkulijos sutrikimą diagnostikos procesai  ugdymo aplinkoje</a:t>
            </a:r>
            <a:br>
              <a:rPr lang="lt-LT" sz="2000" b="1" i="0" u="none" strike="noStrike" cap="none" dirty="0">
                <a:solidFill>
                  <a:schemeClr val="lt1"/>
                </a:solidFill>
                <a:latin typeface="Calibri"/>
                <a:ea typeface="Calibri"/>
                <a:cs typeface="Calibri"/>
                <a:sym typeface="Calibri"/>
              </a:rPr>
            </a:br>
            <a:r>
              <a:rPr lang="lt-LT" sz="2000" b="1" i="0" u="none" strike="noStrike" cap="none" dirty="0">
                <a:solidFill>
                  <a:schemeClr val="lt1"/>
                </a:solidFill>
                <a:latin typeface="Calibri"/>
                <a:ea typeface="Calibri"/>
                <a:cs typeface="Calibri"/>
                <a:sym typeface="Calibri"/>
              </a:rPr>
              <a:t>2. Turinys</a:t>
            </a:r>
            <a:endParaRPr sz="2000" b="1" i="0" u="none" strike="noStrike" cap="none" dirty="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lt-LT" sz="2000" b="1" dirty="0">
                <a:solidFill>
                  <a:schemeClr val="lt1"/>
                </a:solidFill>
              </a:rPr>
              <a:t>2 modulis : Mokinių, turinčių diskalkulijos sutrikimą diagnostikos procesai  ugdymo aplinkoje</a:t>
            </a:r>
            <a:br>
              <a:rPr lang="lt-LT" sz="2000" b="1" dirty="0">
                <a:solidFill>
                  <a:schemeClr val="lt1"/>
                </a:solidFill>
              </a:rPr>
            </a:br>
            <a:r>
              <a:rPr lang="lt-LT" sz="2000" b="1" dirty="0">
                <a:solidFill>
                  <a:schemeClr val="lt1"/>
                </a:solidFill>
              </a:rPr>
              <a:t>2. Turinys</a:t>
            </a:r>
            <a:endParaRPr sz="2000" b="1" dirty="0">
              <a:solidFill>
                <a:schemeClr val="lt1"/>
              </a:solidFill>
            </a:endParaRPr>
          </a:p>
        </p:txBody>
      </p:sp>
      <p:sp>
        <p:nvSpPr>
          <p:cNvPr id="165" name="Google Shape;165;p28"/>
          <p:cNvSpPr txBox="1">
            <a:spLocks noGrp="1"/>
          </p:cNvSpPr>
          <p:nvPr>
            <p:ph type="body" idx="1"/>
          </p:nvPr>
        </p:nvSpPr>
        <p:spPr>
          <a:xfrm>
            <a:off x="838200" y="1262500"/>
            <a:ext cx="10515600" cy="741681"/>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ct val="100000"/>
              <a:buNone/>
            </a:pPr>
            <a:r>
              <a:rPr lang="de-DE" sz="2100" dirty="0"/>
              <a:t>2</a:t>
            </a:r>
            <a:r>
              <a:rPr lang="lt-LT" sz="2100" dirty="0"/>
              <a:t> modulis </a:t>
            </a:r>
            <a:endParaRPr sz="2100" dirty="0"/>
          </a:p>
          <a:p>
            <a:pPr marL="0" lvl="0" indent="0" algn="l" rtl="0">
              <a:lnSpc>
                <a:spcPct val="90000"/>
              </a:lnSpc>
              <a:spcBef>
                <a:spcPts val="10"/>
              </a:spcBef>
              <a:spcAft>
                <a:spcPts val="0"/>
              </a:spcAft>
              <a:buClr>
                <a:schemeClr val="dk1"/>
              </a:buClr>
              <a:buSzPct val="100000"/>
              <a:buNone/>
            </a:pPr>
            <a:endParaRPr sz="2100" dirty="0">
              <a:solidFill>
                <a:schemeClr val="lt1"/>
              </a:solidFill>
            </a:endParaRPr>
          </a:p>
          <a:p>
            <a:pPr marL="0" lvl="0" indent="0" algn="l" rtl="0">
              <a:lnSpc>
                <a:spcPct val="90000"/>
              </a:lnSpc>
              <a:spcBef>
                <a:spcPts val="10"/>
              </a:spcBef>
              <a:spcAft>
                <a:spcPts val="0"/>
              </a:spcAft>
              <a:buClr>
                <a:schemeClr val="dk1"/>
              </a:buClr>
              <a:buSzPct val="100000"/>
              <a:buNone/>
            </a:pPr>
            <a:r>
              <a:rPr lang="lt-LT" sz="2100" dirty="0"/>
              <a:t>Svarbiausi aprašomieji kriterijai, kuriuos mokytojai turėtų žinoti, kalbant apie mokinius, turinčius diskomfortą, yra šie:</a:t>
            </a:r>
            <a:endParaRPr dirty="0"/>
          </a:p>
        </p:txBody>
      </p:sp>
      <p:grpSp>
        <p:nvGrpSpPr>
          <p:cNvPr id="166" name="Google Shape;166;p28"/>
          <p:cNvGrpSpPr/>
          <p:nvPr/>
        </p:nvGrpSpPr>
        <p:grpSpPr>
          <a:xfrm>
            <a:off x="2063552" y="2004181"/>
            <a:ext cx="7272807" cy="4037746"/>
            <a:chOff x="31552" y="0"/>
            <a:chExt cx="7272807" cy="4037746"/>
          </a:xfrm>
        </p:grpSpPr>
        <p:sp>
          <p:nvSpPr>
            <p:cNvPr id="167" name="Google Shape;167;p28"/>
            <p:cNvSpPr/>
            <p:nvPr/>
          </p:nvSpPr>
          <p:spPr>
            <a:xfrm>
              <a:off x="657392" y="753628"/>
              <a:ext cx="6354793" cy="3284118"/>
            </a:xfrm>
            <a:prstGeom prst="rect">
              <a:avLst/>
            </a:prstGeom>
            <a:solidFill>
              <a:srgbClr val="D8BB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8"/>
            <p:cNvSpPr/>
            <p:nvPr/>
          </p:nvSpPr>
          <p:spPr>
            <a:xfrm>
              <a:off x="847305" y="1137710"/>
              <a:ext cx="2950961" cy="280952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8"/>
            <p:cNvSpPr txBox="1"/>
            <p:nvPr/>
          </p:nvSpPr>
          <p:spPr>
            <a:xfrm>
              <a:off x="829743" y="1137709"/>
              <a:ext cx="2950961" cy="2809523"/>
            </a:xfrm>
            <a:prstGeom prst="rect">
              <a:avLst/>
            </a:prstGeom>
            <a:noFill/>
            <a:ln>
              <a:noFill/>
            </a:ln>
          </p:spPr>
          <p:txBody>
            <a:bodyPr spcFirstLastPara="1" wrap="square" lIns="30475" tIns="30475" rIns="30475" bIns="30475" anchor="t" anchorCtr="0">
              <a:noAutofit/>
            </a:bodyPr>
            <a:lstStyle/>
            <a:p>
              <a:pPr marL="0" marR="0" lvl="0" indent="0" algn="l" rtl="0">
                <a:lnSpc>
                  <a:spcPct val="90000"/>
                </a:lnSpc>
                <a:spcBef>
                  <a:spcPts val="0"/>
                </a:spcBef>
                <a:spcAft>
                  <a:spcPts val="0"/>
                </a:spcAft>
                <a:buClr>
                  <a:srgbClr val="000000"/>
                </a:buClr>
                <a:buSzPts val="1600"/>
                <a:buFont typeface="Arial"/>
                <a:buNone/>
              </a:pPr>
              <a:r>
                <a:rPr lang="lt-LT" sz="1600" b="0" i="0" u="none" strike="noStrike" cap="none" dirty="0">
                  <a:solidFill>
                    <a:srgbClr val="000000"/>
                  </a:solidFill>
                  <a:latin typeface="Calibri"/>
                  <a:ea typeface="Calibri"/>
                  <a:cs typeface="Calibri"/>
                  <a:sym typeface="Calibri"/>
                </a:rPr>
                <a:t>Turi sunkumų, susijusių su gebėjimu įgyti matematinių žinių ir įgūdžių.</a:t>
              </a:r>
            </a:p>
            <a:p>
              <a:pPr marL="0" marR="0" lvl="0" indent="0" algn="l" rtl="0">
                <a:lnSpc>
                  <a:spcPct val="90000"/>
                </a:lnSpc>
                <a:spcBef>
                  <a:spcPts val="0"/>
                </a:spcBef>
                <a:spcAft>
                  <a:spcPts val="0"/>
                </a:spcAft>
                <a:buClr>
                  <a:srgbClr val="000000"/>
                </a:buClr>
                <a:buSzPts val="1600"/>
                <a:buFont typeface="Arial"/>
                <a:buNone/>
              </a:pPr>
              <a:r>
                <a:rPr lang="lt-LT" sz="1600" b="0" i="0" u="none" strike="noStrike" cap="none" dirty="0">
                  <a:solidFill>
                    <a:srgbClr val="000000"/>
                  </a:solidFill>
                  <a:latin typeface="Calibri"/>
                  <a:ea typeface="Calibri"/>
                  <a:cs typeface="Calibri"/>
                  <a:sym typeface="Calibri"/>
                </a:rPr>
                <a:t>Turi nuolatinių sunkumų mokantis skaičių sąvokų, skaičiavimo principų ar aritmetikos</a:t>
              </a:r>
            </a:p>
            <a:p>
              <a:pPr marL="0" marR="0" lvl="0" indent="0" algn="l" rtl="0">
                <a:lnSpc>
                  <a:spcPct val="90000"/>
                </a:lnSpc>
                <a:spcBef>
                  <a:spcPts val="0"/>
                </a:spcBef>
                <a:spcAft>
                  <a:spcPts val="0"/>
                </a:spcAft>
                <a:buClr>
                  <a:srgbClr val="000000"/>
                </a:buClr>
                <a:buSzPts val="1600"/>
                <a:buFont typeface="Arial"/>
                <a:buNone/>
              </a:pPr>
              <a:r>
                <a:rPr lang="lt-LT" sz="1600" b="0" i="0" u="none" strike="noStrike" cap="none" dirty="0">
                  <a:solidFill>
                    <a:srgbClr val="000000"/>
                  </a:solidFill>
                  <a:latin typeface="Calibri"/>
                  <a:ea typeface="Calibri"/>
                  <a:cs typeface="Calibri"/>
                  <a:sym typeface="Calibri"/>
                </a:rPr>
                <a:t>Nuo savo bendraamžių yra atsilikę apie 2 metus</a:t>
              </a:r>
              <a:endParaRPr sz="1600" b="0" i="0" u="none" strike="noStrike" cap="none" dirty="0">
                <a:solidFill>
                  <a:srgbClr val="000000"/>
                </a:solidFill>
                <a:latin typeface="Calibri"/>
                <a:ea typeface="Calibri"/>
                <a:cs typeface="Calibri"/>
                <a:sym typeface="Calibri"/>
              </a:endParaRPr>
            </a:p>
          </p:txBody>
        </p:sp>
        <p:sp>
          <p:nvSpPr>
            <p:cNvPr id="170" name="Google Shape;170;p28"/>
            <p:cNvSpPr/>
            <p:nvPr/>
          </p:nvSpPr>
          <p:spPr>
            <a:xfrm>
              <a:off x="3864006" y="1137710"/>
              <a:ext cx="2950961" cy="280952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8"/>
            <p:cNvSpPr txBox="1"/>
            <p:nvPr/>
          </p:nvSpPr>
          <p:spPr>
            <a:xfrm>
              <a:off x="3864006" y="1137710"/>
              <a:ext cx="2950961" cy="2809523"/>
            </a:xfrm>
            <a:prstGeom prst="rect">
              <a:avLst/>
            </a:prstGeom>
            <a:noFill/>
            <a:ln>
              <a:noFill/>
            </a:ln>
          </p:spPr>
          <p:txBody>
            <a:bodyPr spcFirstLastPara="1" wrap="square" lIns="30475" tIns="30475" rIns="30475" bIns="30475" anchor="t" anchorCtr="0">
              <a:noAutofit/>
            </a:bodyPr>
            <a:lstStyle/>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err="1">
                  <a:solidFill>
                    <a:srgbClr val="000000"/>
                  </a:solidFill>
                  <a:latin typeface="Calibri"/>
                  <a:ea typeface="Calibri"/>
                  <a:cs typeface="Calibri"/>
                  <a:sym typeface="Calibri"/>
                </a:rPr>
                <a:t>Protinis</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atsilikimas</a:t>
              </a:r>
              <a:r>
                <a:rPr lang="de-DE" sz="1600" b="0" i="0" u="none" strike="noStrike" cap="none" dirty="0">
                  <a:solidFill>
                    <a:srgbClr val="000000"/>
                  </a:solidFill>
                  <a:latin typeface="Calibri"/>
                  <a:ea typeface="Calibri"/>
                  <a:cs typeface="Calibri"/>
                  <a:sym typeface="Calibri"/>
                </a:rPr>
                <a:t> </a:t>
              </a:r>
              <a:endParaRPr lang="lt-LT" sz="1600" b="0" i="0" u="none" strike="noStrike" cap="none" dirty="0">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err="1">
                  <a:solidFill>
                    <a:srgbClr val="000000"/>
                  </a:solidFill>
                  <a:latin typeface="Calibri"/>
                  <a:ea typeface="Calibri"/>
                  <a:cs typeface="Calibri"/>
                  <a:sym typeface="Calibri"/>
                </a:rPr>
                <a:t>Emocinis</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sutrikimas</a:t>
              </a:r>
              <a:r>
                <a:rPr lang="de-DE" sz="1600" b="0" i="0" u="none" strike="noStrike" cap="none" dirty="0">
                  <a:solidFill>
                    <a:srgbClr val="000000"/>
                  </a:solidFill>
                  <a:latin typeface="Calibri"/>
                  <a:ea typeface="Calibri"/>
                  <a:cs typeface="Calibri"/>
                  <a:sym typeface="Calibri"/>
                </a:rPr>
                <a:t> </a:t>
              </a:r>
              <a:endParaRPr lang="lt-LT" sz="1600" b="0" i="0" u="none" strike="noStrike" cap="none" dirty="0">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err="1">
                  <a:solidFill>
                    <a:srgbClr val="000000"/>
                  </a:solidFill>
                  <a:latin typeface="Calibri"/>
                  <a:ea typeface="Calibri"/>
                  <a:cs typeface="Calibri"/>
                  <a:sym typeface="Calibri"/>
                </a:rPr>
                <a:t>Emocinis</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sutrikimas</a:t>
              </a:r>
              <a:endParaRPr lang="lt-LT" sz="1600" b="0" i="0" u="none" strike="noStrike" cap="none" dirty="0">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1600"/>
                <a:buFont typeface="Arial"/>
                <a:buNone/>
              </a:pP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Socialiniai</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ir</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kultūriniai</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skirtumai</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Nepakankamas</a:t>
              </a:r>
              <a:r>
                <a:rPr lang="de-DE" sz="1600" b="0" i="0" u="none" strike="noStrike" cap="none" dirty="0">
                  <a:solidFill>
                    <a:srgbClr val="000000"/>
                  </a:solidFill>
                  <a:latin typeface="Calibri"/>
                  <a:ea typeface="Calibri"/>
                  <a:cs typeface="Calibri"/>
                  <a:sym typeface="Calibri"/>
                </a:rPr>
                <a:t> </a:t>
              </a:r>
              <a:r>
                <a:rPr lang="de-DE" sz="1600" b="0" i="0" u="none" strike="noStrike" cap="none" dirty="0" err="1">
                  <a:solidFill>
                    <a:srgbClr val="000000"/>
                  </a:solidFill>
                  <a:latin typeface="Calibri"/>
                  <a:ea typeface="Calibri"/>
                  <a:cs typeface="Calibri"/>
                  <a:sym typeface="Calibri"/>
                </a:rPr>
                <a:t>išsilavinimas</a:t>
              </a:r>
              <a:endParaRPr sz="1600" b="0" i="0" u="none" strike="noStrike" cap="none" dirty="0">
                <a:solidFill>
                  <a:srgbClr val="000000"/>
                </a:solidFill>
                <a:latin typeface="Calibri"/>
                <a:ea typeface="Calibri"/>
                <a:cs typeface="Calibri"/>
                <a:sym typeface="Calibri"/>
              </a:endParaRPr>
            </a:p>
          </p:txBody>
        </p:sp>
        <p:sp>
          <p:nvSpPr>
            <p:cNvPr id="172" name="Google Shape;172;p28"/>
            <p:cNvSpPr/>
            <p:nvPr/>
          </p:nvSpPr>
          <p:spPr>
            <a:xfrm>
              <a:off x="31552" y="0"/>
              <a:ext cx="1241741" cy="1241741"/>
            </a:xfrm>
            <a:prstGeom prst="plus">
              <a:avLst>
                <a:gd name="adj" fmla="val 32810"/>
              </a:avLst>
            </a:prstGeom>
            <a:solidFill>
              <a:srgbClr val="00B05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8"/>
            <p:cNvSpPr/>
            <p:nvPr/>
          </p:nvSpPr>
          <p:spPr>
            <a:xfrm>
              <a:off x="6135662" y="542964"/>
              <a:ext cx="1168697" cy="400502"/>
            </a:xfrm>
            <a:prstGeom prst="rect">
              <a:avLst/>
            </a:prstGeom>
            <a:solidFill>
              <a:srgbClr val="FF000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4" name="Google Shape;174;p28"/>
            <p:cNvCxnSpPr/>
            <p:nvPr/>
          </p:nvCxnSpPr>
          <p:spPr>
            <a:xfrm>
              <a:off x="3834788" y="1143718"/>
              <a:ext cx="730" cy="2683365"/>
            </a:xfrm>
            <a:prstGeom prst="straightConnector1">
              <a:avLst/>
            </a:prstGeom>
            <a:noFill/>
            <a:ln w="25400" cap="flat" cmpd="sng">
              <a:solidFill>
                <a:srgbClr val="822608"/>
              </a:solidFill>
              <a:prstDash val="solid"/>
              <a:round/>
              <a:headEnd type="none" w="sm" len="sm"/>
              <a:tailEnd type="none" w="sm" len="sm"/>
            </a:ln>
          </p:spPr>
        </p:cxn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lt-LT" sz="2000" b="1" dirty="0">
                <a:solidFill>
                  <a:schemeClr val="lt1"/>
                </a:solidFill>
              </a:rPr>
              <a:t>2 modulis : Mokinių, turinčių diskalkulijos sutrikimą diagnostikos procesai  ugdymo aplinkoje</a:t>
            </a:r>
            <a:br>
              <a:rPr lang="lt-LT" sz="2000" b="1" dirty="0">
                <a:solidFill>
                  <a:schemeClr val="lt1"/>
                </a:solidFill>
              </a:rPr>
            </a:br>
            <a:r>
              <a:rPr lang="lt-LT" sz="2000" b="1" dirty="0">
                <a:solidFill>
                  <a:schemeClr val="lt1"/>
                </a:solidFill>
              </a:rPr>
              <a:t>2. Turinys</a:t>
            </a:r>
            <a:endParaRPr sz="2000" b="1" dirty="0">
              <a:solidFill>
                <a:schemeClr val="lt1"/>
              </a:solidFill>
            </a:endParaRPr>
          </a:p>
        </p:txBody>
      </p:sp>
      <p:grpSp>
        <p:nvGrpSpPr>
          <p:cNvPr id="180" name="Google Shape;180;p29"/>
          <p:cNvGrpSpPr/>
          <p:nvPr/>
        </p:nvGrpSpPr>
        <p:grpSpPr>
          <a:xfrm>
            <a:off x="3378039" y="925912"/>
            <a:ext cx="5290689" cy="5290689"/>
            <a:chOff x="2539839" y="0"/>
            <a:chExt cx="5290689" cy="5290689"/>
          </a:xfrm>
        </p:grpSpPr>
        <p:sp>
          <p:nvSpPr>
            <p:cNvPr id="181" name="Google Shape;181;p29"/>
            <p:cNvSpPr/>
            <p:nvPr/>
          </p:nvSpPr>
          <p:spPr>
            <a:xfrm>
              <a:off x="2539839" y="0"/>
              <a:ext cx="5290689" cy="5290689"/>
            </a:xfrm>
            <a:prstGeom prst="diamond">
              <a:avLst/>
            </a:prstGeom>
            <a:gradFill>
              <a:gsLst>
                <a:gs pos="0">
                  <a:srgbClr val="E3C9C6"/>
                </a:gs>
                <a:gs pos="100000">
                  <a:srgbClr val="FCDDD9"/>
                </a:gs>
              </a:gsLst>
              <a:lin ang="162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9"/>
            <p:cNvSpPr/>
            <p:nvPr/>
          </p:nvSpPr>
          <p:spPr>
            <a:xfrm>
              <a:off x="3042454" y="502615"/>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9"/>
            <p:cNvSpPr txBox="1"/>
            <p:nvPr/>
          </p:nvSpPr>
          <p:spPr>
            <a:xfrm>
              <a:off x="3143179" y="603340"/>
              <a:ext cx="1861918" cy="186191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lt-LT" sz="1400" b="0" i="0" u="none" strike="noStrike" cap="none" dirty="0">
                  <a:solidFill>
                    <a:schemeClr val="dk1"/>
                  </a:solidFill>
                  <a:latin typeface="+mj-lt"/>
                  <a:ea typeface="Calibri"/>
                  <a:cs typeface="Calibri"/>
                  <a:sym typeface="Calibri"/>
                </a:rPr>
                <a:t>Sunku suprasti skaičius arba atlikti pagrindines aritmetines operacijas, kurios neatitinka asmens chronologinio amžiaus, išsilavinimo galimybių ar intelektinių gebėjimų</a:t>
              </a:r>
              <a:r>
                <a:rPr lang="de-DE" sz="1400" b="0" i="0" u="none" strike="noStrike" cap="none" dirty="0">
                  <a:solidFill>
                    <a:schemeClr val="dk1"/>
                  </a:solidFill>
                  <a:latin typeface="Calibri"/>
                  <a:ea typeface="Calibri"/>
                  <a:cs typeface="Calibri"/>
                  <a:sym typeface="Calibri"/>
                </a:rPr>
                <a:t>.</a:t>
              </a:r>
              <a:endParaRPr sz="1400" b="0" i="0" u="none" strike="noStrike" cap="none" dirty="0">
                <a:solidFill>
                  <a:schemeClr val="dk1"/>
                </a:solidFill>
                <a:latin typeface="Calibri"/>
                <a:ea typeface="Calibri"/>
                <a:cs typeface="Calibri"/>
                <a:sym typeface="Calibri"/>
              </a:endParaRPr>
            </a:p>
          </p:txBody>
        </p:sp>
        <p:sp>
          <p:nvSpPr>
            <p:cNvPr id="184" name="Google Shape;184;p29"/>
            <p:cNvSpPr/>
            <p:nvPr/>
          </p:nvSpPr>
          <p:spPr>
            <a:xfrm>
              <a:off x="5264544" y="502615"/>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9"/>
            <p:cNvSpPr txBox="1"/>
            <p:nvPr/>
          </p:nvSpPr>
          <p:spPr>
            <a:xfrm>
              <a:off x="5365269" y="603340"/>
              <a:ext cx="1861918" cy="186191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lt-LT" sz="1400" b="0" i="0" u="none" strike="noStrike" cap="none" dirty="0">
                  <a:solidFill>
                    <a:schemeClr val="dk1"/>
                  </a:solidFill>
                  <a:latin typeface="Arial"/>
                  <a:ea typeface="Arial"/>
                  <a:cs typeface="Arial"/>
                  <a:sym typeface="Arial"/>
                </a:rPr>
                <a:t>Sunkumo laipsnis yra reikšmingas, kai vertinamas pagal standartizuotus šių įgūdžių rodiklius arba nuolatinis, palyginti su akademiniais rezultatais</a:t>
              </a:r>
              <a:r>
                <a:rPr lang="de-DE" sz="1400" b="0" i="0" u="none" strike="noStrike" cap="none" dirty="0">
                  <a:solidFill>
                    <a:schemeClr val="dk1"/>
                  </a:solidFill>
                  <a:latin typeface="Arial"/>
                  <a:ea typeface="Arial"/>
                  <a:cs typeface="Arial"/>
                  <a:sym typeface="Arial"/>
                </a:rPr>
                <a:t>.</a:t>
              </a:r>
              <a:endParaRPr sz="1400" b="0" i="0" u="none" strike="noStrike" cap="none" dirty="0">
                <a:solidFill>
                  <a:schemeClr val="dk1"/>
                </a:solidFill>
                <a:latin typeface="Arial"/>
                <a:ea typeface="Arial"/>
                <a:cs typeface="Arial"/>
                <a:sym typeface="Arial"/>
              </a:endParaRPr>
            </a:p>
          </p:txBody>
        </p:sp>
        <p:sp>
          <p:nvSpPr>
            <p:cNvPr id="186" name="Google Shape;186;p29"/>
            <p:cNvSpPr/>
            <p:nvPr/>
          </p:nvSpPr>
          <p:spPr>
            <a:xfrm>
              <a:off x="3042454" y="2724704"/>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9"/>
            <p:cNvSpPr txBox="1"/>
            <p:nvPr/>
          </p:nvSpPr>
          <p:spPr>
            <a:xfrm>
              <a:off x="3143179" y="2825429"/>
              <a:ext cx="1861918" cy="186191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lt-LT" sz="1400" b="0" i="0" u="none" strike="noStrike" cap="none" dirty="0">
                  <a:solidFill>
                    <a:schemeClr val="dk1"/>
                  </a:solidFill>
                  <a:latin typeface="+mj-lt"/>
                  <a:ea typeface="Calibri"/>
                  <a:cs typeface="Calibri"/>
                  <a:sym typeface="Calibri"/>
                </a:rPr>
                <a:t>Yra didelių kliūčių akademiniams pasiekimams ir kasdieninei veiklai, kuriai reikalingi matematikos įgūdžiai</a:t>
              </a:r>
              <a:endParaRPr sz="1400" b="0" i="0" u="none" strike="noStrike" cap="none" dirty="0">
                <a:solidFill>
                  <a:schemeClr val="dk1"/>
                </a:solidFill>
                <a:latin typeface="+mj-lt"/>
                <a:ea typeface="Calibri"/>
                <a:cs typeface="Calibri"/>
                <a:sym typeface="Calibri"/>
              </a:endParaRPr>
            </a:p>
          </p:txBody>
        </p:sp>
        <p:sp>
          <p:nvSpPr>
            <p:cNvPr id="188" name="Google Shape;188;p29"/>
            <p:cNvSpPr/>
            <p:nvPr/>
          </p:nvSpPr>
          <p:spPr>
            <a:xfrm>
              <a:off x="5264544" y="2724704"/>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9"/>
            <p:cNvSpPr txBox="1"/>
            <p:nvPr/>
          </p:nvSpPr>
          <p:spPr>
            <a:xfrm>
              <a:off x="5365269" y="2825429"/>
              <a:ext cx="1861918" cy="1861918"/>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lt-LT" b="0" i="0" u="none" strike="noStrike" cap="none" dirty="0">
                  <a:solidFill>
                    <a:schemeClr val="dk1"/>
                  </a:solidFill>
                  <a:latin typeface="+mj-lt"/>
                  <a:ea typeface="Calibri"/>
                  <a:cs typeface="Calibri"/>
                  <a:sym typeface="Calibri"/>
                </a:rPr>
                <a:t>Aritmetiniai sunkumai atsiranda ankstyvame amžiuje, o ne dėl regėjimo, klausos ar neurologinių priežasčių ar mokymosi stokos</a:t>
              </a:r>
              <a:r>
                <a:rPr lang="lt-LT" b="0" i="0" u="none" strike="noStrike" cap="none" dirty="0">
                  <a:solidFill>
                    <a:schemeClr val="dk1"/>
                  </a:solidFill>
                  <a:latin typeface="Calibri"/>
                  <a:ea typeface="Calibri"/>
                  <a:cs typeface="Calibri"/>
                  <a:sym typeface="Calibri"/>
                </a:rPr>
                <a:t>.</a:t>
              </a:r>
              <a:endParaRPr b="0" i="0" u="none" strike="noStrike" cap="none" dirty="0">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0"/>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None/>
            </a:pPr>
            <a:r>
              <a:rPr lang="lt-LT" sz="2000" b="1" dirty="0">
                <a:solidFill>
                  <a:schemeClr val="lt1"/>
                </a:solidFill>
              </a:rPr>
              <a:t>2 modulis : Mokinių, turinčių diskalkulijos sutrikimą diagnostikos procesai  ugdymo aplinkoje</a:t>
            </a:r>
            <a:br>
              <a:rPr lang="de-DE" sz="2000" b="1" dirty="0">
                <a:solidFill>
                  <a:schemeClr val="lt1"/>
                </a:solidFill>
              </a:rPr>
            </a:br>
            <a:r>
              <a:rPr lang="de-DE" sz="2000" b="1" dirty="0">
                <a:solidFill>
                  <a:schemeClr val="lt1"/>
                </a:solidFill>
              </a:rPr>
              <a:t>2</a:t>
            </a:r>
            <a:r>
              <a:rPr lang="de-DE" sz="2000" dirty="0">
                <a:solidFill>
                  <a:schemeClr val="lt1"/>
                </a:solidFill>
              </a:rPr>
              <a:t>. </a:t>
            </a:r>
            <a:r>
              <a:rPr lang="lt-LT" sz="2000" dirty="0">
                <a:solidFill>
                  <a:schemeClr val="lt1"/>
                </a:solidFill>
              </a:rPr>
              <a:t>Metodai naudojami, diagnozuojant diskalkulijos sutrikimą </a:t>
            </a:r>
            <a:endParaRPr sz="2000" b="1" dirty="0">
              <a:solidFill>
                <a:schemeClr val="lt1"/>
              </a:solidFill>
            </a:endParaRPr>
          </a:p>
        </p:txBody>
      </p:sp>
      <p:sp>
        <p:nvSpPr>
          <p:cNvPr id="195" name="Google Shape;195;p30"/>
          <p:cNvSpPr txBox="1">
            <a:spLocks noGrp="1"/>
          </p:cNvSpPr>
          <p:nvPr>
            <p:ph type="body" idx="1"/>
          </p:nvPr>
        </p:nvSpPr>
        <p:spPr>
          <a:xfrm>
            <a:off x="191344" y="925912"/>
            <a:ext cx="11162456" cy="5025227"/>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US" sz="1600" dirty="0" err="1"/>
              <a:t>Diagnostikos</a:t>
            </a:r>
            <a:r>
              <a:rPr lang="en-US" sz="1600" dirty="0"/>
              <a:t> </a:t>
            </a:r>
            <a:r>
              <a:rPr lang="en-US" sz="1600" dirty="0" err="1"/>
              <a:t>etape</a:t>
            </a:r>
            <a:r>
              <a:rPr lang="en-US" sz="1600" dirty="0"/>
              <a:t> </a:t>
            </a:r>
            <a:r>
              <a:rPr lang="en-US" sz="1600" dirty="0" err="1"/>
              <a:t>dažniausiai</a:t>
            </a:r>
            <a:r>
              <a:rPr lang="en-US" sz="1600" dirty="0"/>
              <a:t> </a:t>
            </a:r>
            <a:r>
              <a:rPr lang="en-US" sz="1600" dirty="0" err="1"/>
              <a:t>naudojami</a:t>
            </a:r>
            <a:r>
              <a:rPr lang="en-US" sz="1600" dirty="0"/>
              <a:t> </a:t>
            </a:r>
            <a:r>
              <a:rPr lang="en-US" sz="1600" dirty="0" err="1"/>
              <a:t>šie</a:t>
            </a:r>
            <a:r>
              <a:rPr lang="en-US" sz="1600" dirty="0"/>
              <a:t> </a:t>
            </a:r>
            <a:r>
              <a:rPr lang="en-US" sz="1600" dirty="0" err="1"/>
              <a:t>metodai</a:t>
            </a:r>
            <a:r>
              <a:rPr lang="en-US" sz="1600" dirty="0"/>
              <a:t>:</a:t>
            </a:r>
          </a:p>
        </p:txBody>
      </p:sp>
      <p:grpSp>
        <p:nvGrpSpPr>
          <p:cNvPr id="196" name="Google Shape;196;p30"/>
          <p:cNvGrpSpPr/>
          <p:nvPr/>
        </p:nvGrpSpPr>
        <p:grpSpPr>
          <a:xfrm>
            <a:off x="251670" y="1412776"/>
            <a:ext cx="11246146" cy="4752527"/>
            <a:chOff x="-72163" y="15720"/>
            <a:chExt cx="10344450" cy="3711505"/>
          </a:xfrm>
        </p:grpSpPr>
        <p:sp>
          <p:nvSpPr>
            <p:cNvPr id="197" name="Google Shape;197;p30"/>
            <p:cNvSpPr/>
            <p:nvPr/>
          </p:nvSpPr>
          <p:spPr>
            <a:xfrm>
              <a:off x="4817"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30"/>
            <p:cNvSpPr txBox="1"/>
            <p:nvPr/>
          </p:nvSpPr>
          <p:spPr>
            <a:xfrm>
              <a:off x="-72163" y="15720"/>
              <a:ext cx="1923647" cy="374400"/>
            </a:xfrm>
            <a:prstGeom prst="rect">
              <a:avLst/>
            </a:prstGeom>
            <a:noFill/>
            <a:ln>
              <a:noFill/>
            </a:ln>
          </p:spPr>
          <p:txBody>
            <a:bodyPr spcFirstLastPara="1" wrap="square" lIns="92450" tIns="52825" rIns="92450" bIns="52825" anchor="ctr" anchorCtr="0">
              <a:noAutofit/>
            </a:bodyPr>
            <a:lstStyle/>
            <a:p>
              <a:pPr marL="0" marR="0" lvl="0" indent="0" rtl="0">
                <a:lnSpc>
                  <a:spcPct val="90000"/>
                </a:lnSpc>
                <a:spcBef>
                  <a:spcPts val="0"/>
                </a:spcBef>
                <a:spcAft>
                  <a:spcPts val="0"/>
                </a:spcAft>
                <a:buClr>
                  <a:schemeClr val="lt1"/>
                </a:buClr>
                <a:buSzPts val="1300"/>
                <a:buFont typeface="Calibri"/>
                <a:buNone/>
              </a:pPr>
              <a:r>
                <a:rPr lang="lt-LT" sz="1400" b="0" i="0" u="none" strike="noStrike" cap="none" dirty="0">
                  <a:solidFill>
                    <a:srgbClr val="000000"/>
                  </a:solidFill>
                  <a:latin typeface="Arial"/>
                  <a:ea typeface="Arial"/>
                  <a:cs typeface="Arial"/>
                  <a:sym typeface="Arial"/>
                </a:rPr>
                <a:t>Diagnostikos metodas -  tiesioginis stebėjimas</a:t>
              </a:r>
              <a:endParaRPr sz="1400" b="0" i="0" u="none" strike="noStrike" cap="none" dirty="0">
                <a:solidFill>
                  <a:srgbClr val="000000"/>
                </a:solidFill>
                <a:latin typeface="Arial"/>
                <a:ea typeface="Arial"/>
                <a:cs typeface="Arial"/>
                <a:sym typeface="Arial"/>
              </a:endParaRPr>
            </a:p>
          </p:txBody>
        </p:sp>
        <p:sp>
          <p:nvSpPr>
            <p:cNvPr id="199" name="Google Shape;199;p30"/>
            <p:cNvSpPr/>
            <p:nvPr/>
          </p:nvSpPr>
          <p:spPr>
            <a:xfrm>
              <a:off x="4817"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30"/>
            <p:cNvSpPr txBox="1"/>
            <p:nvPr/>
          </p:nvSpPr>
          <p:spPr>
            <a:xfrm>
              <a:off x="4817"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Taikant šį metodą, stebimi asmenys ir pagal matematikos mokymosi sutrikimų požymius parengti kontroliniai sąrašai naudojami siekiant nustatyti, ar asmuo turi </a:t>
              </a:r>
              <a:r>
                <a:rPr lang="lt-LT" sz="1300" b="0" i="0" u="none" strike="noStrike" cap="none" dirty="0" err="1">
                  <a:solidFill>
                    <a:schemeClr val="dk1"/>
                  </a:solidFill>
                  <a:latin typeface="Calibri"/>
                  <a:ea typeface="Calibri"/>
                  <a:cs typeface="Calibri"/>
                  <a:sym typeface="Calibri"/>
                </a:rPr>
                <a:t>diskalkuliją</a:t>
              </a:r>
              <a:r>
                <a:rPr lang="lt-LT" sz="1300" b="0" i="0" u="none" strike="noStrike" cap="none" dirty="0">
                  <a:solidFill>
                    <a:schemeClr val="dk1"/>
                  </a:solidFill>
                  <a:latin typeface="Calibri"/>
                  <a:ea typeface="Calibri"/>
                  <a:cs typeface="Calibri"/>
                  <a:sym typeface="Calibri"/>
                </a:rPr>
                <a:t>, ar ne.</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Galima teigti, kad šis metodas yra neadekvatus, nes vaikams, kuriems nėra diskalkulijos, tam tikru amžiumi ar periodais galima pastebėti panašias charakteristikas ir simptomus bei nesuteikia pakankamai duomenų apie vaiko prastų matematikos rezultatų priežastį.</a:t>
              </a:r>
              <a:endParaRPr sz="1400" b="0" i="0" u="none" strike="noStrike" cap="none" dirty="0">
                <a:solidFill>
                  <a:srgbClr val="000000"/>
                </a:solidFill>
                <a:latin typeface="Arial"/>
                <a:ea typeface="Arial"/>
                <a:cs typeface="Arial"/>
                <a:sym typeface="Arial"/>
              </a:endParaRPr>
            </a:p>
          </p:txBody>
        </p:sp>
        <p:sp>
          <p:nvSpPr>
            <p:cNvPr id="201" name="Google Shape;201;p30"/>
            <p:cNvSpPr/>
            <p:nvPr/>
          </p:nvSpPr>
          <p:spPr>
            <a:xfrm>
              <a:off x="21100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30"/>
            <p:cNvSpPr txBox="1"/>
            <p:nvPr/>
          </p:nvSpPr>
          <p:spPr>
            <a:xfrm>
              <a:off x="21100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400" b="0" i="0" u="none" strike="noStrike" cap="none" dirty="0" err="1">
                  <a:solidFill>
                    <a:srgbClr val="000000"/>
                  </a:solidFill>
                  <a:latin typeface="Arial"/>
                  <a:ea typeface="Arial"/>
                  <a:cs typeface="Arial"/>
                  <a:sym typeface="Arial"/>
                </a:rPr>
                <a:t>Neatitikimo</a:t>
              </a:r>
              <a:r>
                <a:rPr lang="de-DE" sz="1400" b="0" i="0" u="none" strike="noStrike" cap="none" dirty="0">
                  <a:solidFill>
                    <a:srgbClr val="000000"/>
                  </a:solidFill>
                  <a:latin typeface="Arial"/>
                  <a:ea typeface="Arial"/>
                  <a:cs typeface="Arial"/>
                  <a:sym typeface="Arial"/>
                </a:rPr>
                <a:t> </a:t>
              </a:r>
              <a:r>
                <a:rPr lang="de-DE" sz="1400" b="0" i="0" u="none" strike="noStrike" cap="none" dirty="0" err="1">
                  <a:solidFill>
                    <a:srgbClr val="000000"/>
                  </a:solidFill>
                  <a:latin typeface="Arial"/>
                  <a:ea typeface="Arial"/>
                  <a:cs typeface="Arial"/>
                  <a:sym typeface="Arial"/>
                </a:rPr>
                <a:t>metodas</a:t>
              </a:r>
              <a:endParaRPr lang="de-DE" sz="1400" b="0" i="0" u="none" strike="noStrike" cap="none" dirty="0">
                <a:solidFill>
                  <a:srgbClr val="000000"/>
                </a:solidFill>
                <a:latin typeface="Arial"/>
                <a:ea typeface="Arial"/>
                <a:cs typeface="Arial"/>
                <a:sym typeface="Arial"/>
              </a:endParaRPr>
            </a:p>
          </p:txBody>
        </p:sp>
        <p:sp>
          <p:nvSpPr>
            <p:cNvPr id="203" name="Google Shape;203;p30"/>
            <p:cNvSpPr/>
            <p:nvPr/>
          </p:nvSpPr>
          <p:spPr>
            <a:xfrm>
              <a:off x="2110018"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30"/>
            <p:cNvSpPr txBox="1"/>
            <p:nvPr/>
          </p:nvSpPr>
          <p:spPr>
            <a:xfrm>
              <a:off x="21100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Matematikos mokymosi sutrikimų diagnozavimas nustatant neatitikimą tarp vaiko intelekto ir veiklos rezultatų yra vienas iš visuotinai priimtų metodų.</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Šio metodo kritika apima tai, kad dėl jo gali kilti patikimumo ir pagrįstumo problemų, nepavyksta atskirti prastai besimokančių vaikų nuo tų, kurie turi matematikos mokymosi sunkumų, ir kad yra mokinių, turinčių </a:t>
              </a:r>
              <a:r>
                <a:rPr lang="lt-LT" sz="1300" b="0" i="0" u="none" strike="noStrike" cap="none" dirty="0" err="1">
                  <a:solidFill>
                    <a:schemeClr val="dk1"/>
                  </a:solidFill>
                  <a:latin typeface="Calibri"/>
                  <a:ea typeface="Calibri"/>
                  <a:cs typeface="Calibri"/>
                  <a:sym typeface="Calibri"/>
                </a:rPr>
                <a:t>diskalkuliaciją</a:t>
              </a:r>
              <a:r>
                <a:rPr lang="lt-LT" sz="1300" b="0" i="0" u="none" strike="noStrike" cap="none" dirty="0">
                  <a:solidFill>
                    <a:schemeClr val="dk1"/>
                  </a:solidFill>
                  <a:latin typeface="Calibri"/>
                  <a:ea typeface="Calibri"/>
                  <a:cs typeface="Calibri"/>
                  <a:sym typeface="Calibri"/>
                </a:rPr>
                <a:t>, kurie nerodo intelekto ir pasiekimų neatitikimų.</a:t>
              </a:r>
              <a:endParaRPr sz="1300" b="0" i="0" u="none" strike="noStrike" cap="none" dirty="0">
                <a:solidFill>
                  <a:schemeClr val="dk1"/>
                </a:solidFill>
                <a:latin typeface="Calibri"/>
                <a:ea typeface="Calibri"/>
                <a:cs typeface="Calibri"/>
                <a:sym typeface="Calibri"/>
              </a:endParaRPr>
            </a:p>
          </p:txBody>
        </p:sp>
        <p:sp>
          <p:nvSpPr>
            <p:cNvPr id="205" name="Google Shape;205;p30"/>
            <p:cNvSpPr/>
            <p:nvPr/>
          </p:nvSpPr>
          <p:spPr>
            <a:xfrm>
              <a:off x="42152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30"/>
            <p:cNvSpPr txBox="1"/>
            <p:nvPr/>
          </p:nvSpPr>
          <p:spPr>
            <a:xfrm>
              <a:off x="42152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de-DE" sz="1400" b="0" i="0" u="none" strike="noStrike" cap="none" dirty="0" err="1">
                  <a:solidFill>
                    <a:srgbClr val="000000"/>
                  </a:solidFill>
                  <a:latin typeface="Arial"/>
                  <a:ea typeface="Arial"/>
                  <a:cs typeface="Arial"/>
                  <a:sym typeface="Arial"/>
                </a:rPr>
                <a:t>Reagavimo</a:t>
              </a:r>
              <a:r>
                <a:rPr lang="de-DE" sz="1400" b="0" i="0" u="none" strike="noStrike" cap="none" dirty="0">
                  <a:solidFill>
                    <a:srgbClr val="000000"/>
                  </a:solidFill>
                  <a:latin typeface="Arial"/>
                  <a:ea typeface="Arial"/>
                  <a:cs typeface="Arial"/>
                  <a:sym typeface="Arial"/>
                </a:rPr>
                <a:t> į </a:t>
              </a:r>
              <a:r>
                <a:rPr lang="de-DE" sz="1400" b="0" i="0" u="none" strike="noStrike" cap="none" dirty="0" err="1">
                  <a:solidFill>
                    <a:srgbClr val="000000"/>
                  </a:solidFill>
                  <a:latin typeface="Arial"/>
                  <a:ea typeface="Arial"/>
                  <a:cs typeface="Arial"/>
                  <a:sym typeface="Arial"/>
                </a:rPr>
                <a:t>intervenciją</a:t>
              </a:r>
              <a:r>
                <a:rPr lang="de-DE" sz="1400" b="0" i="0" u="none" strike="noStrike" cap="none" dirty="0">
                  <a:solidFill>
                    <a:srgbClr val="000000"/>
                  </a:solidFill>
                  <a:latin typeface="Arial"/>
                  <a:ea typeface="Arial"/>
                  <a:cs typeface="Arial"/>
                  <a:sym typeface="Arial"/>
                </a:rPr>
                <a:t> </a:t>
              </a:r>
              <a:r>
                <a:rPr lang="de-DE" sz="1400" b="0" i="0" u="none" strike="noStrike" cap="none" dirty="0" err="1">
                  <a:solidFill>
                    <a:srgbClr val="000000"/>
                  </a:solidFill>
                  <a:latin typeface="Arial"/>
                  <a:ea typeface="Arial"/>
                  <a:cs typeface="Arial"/>
                  <a:sym typeface="Arial"/>
                </a:rPr>
                <a:t>metodas</a:t>
              </a:r>
              <a:endParaRPr sz="1400" b="0" i="0" u="none" strike="noStrike" cap="none" dirty="0">
                <a:solidFill>
                  <a:srgbClr val="000000"/>
                </a:solidFill>
                <a:latin typeface="Arial"/>
                <a:ea typeface="Arial"/>
                <a:cs typeface="Arial"/>
                <a:sym typeface="Arial"/>
              </a:endParaRPr>
            </a:p>
          </p:txBody>
        </p:sp>
        <p:sp>
          <p:nvSpPr>
            <p:cNvPr id="207" name="Google Shape;207;p30"/>
            <p:cNvSpPr/>
            <p:nvPr/>
          </p:nvSpPr>
          <p:spPr>
            <a:xfrm>
              <a:off x="4215218"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30"/>
            <p:cNvSpPr txBox="1"/>
            <p:nvPr/>
          </p:nvSpPr>
          <p:spPr>
            <a:xfrm>
              <a:off x="42152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Reagavimas į intervenciją yra ankstyvo atpažinimo ir paramos mokiniams, kuriems gresia akademinės nesėkmės ir mokymosi sutrikimai, sistema. Šis metodas pagrįstas žemais mokinio akademiniais rezultatais, palyginti su jų bendraamžiais, ir netinkamais rezultatais su suplanuotu mokymu.</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Tačiau neatitikimo / nuoseklumo metodas vis tiek turėtų būti naudojamas nustatant matematikos mokymosi sutrikimus. Tyrėjai rekomenduoja naudoti šį metodą kartu su neatitikimo / nuoseklumo metodu.</a:t>
              </a:r>
              <a:endParaRPr sz="1400" b="0" i="0" u="none" strike="noStrike" cap="none" dirty="0">
                <a:solidFill>
                  <a:srgbClr val="000000"/>
                </a:solidFill>
                <a:latin typeface="Arial"/>
                <a:ea typeface="Arial"/>
                <a:cs typeface="Arial"/>
                <a:sym typeface="Arial"/>
              </a:endParaRPr>
            </a:p>
          </p:txBody>
        </p:sp>
        <p:sp>
          <p:nvSpPr>
            <p:cNvPr id="209" name="Google Shape;209;p30"/>
            <p:cNvSpPr/>
            <p:nvPr/>
          </p:nvSpPr>
          <p:spPr>
            <a:xfrm>
              <a:off x="6320419"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30"/>
            <p:cNvSpPr txBox="1"/>
            <p:nvPr/>
          </p:nvSpPr>
          <p:spPr>
            <a:xfrm>
              <a:off x="6320419" y="15720"/>
              <a:ext cx="1912903" cy="374400"/>
            </a:xfrm>
            <a:prstGeom prst="rect">
              <a:avLst/>
            </a:prstGeom>
            <a:noFill/>
            <a:ln>
              <a:noFill/>
            </a:ln>
          </p:spPr>
          <p:txBody>
            <a:bodyPr spcFirstLastPara="1" wrap="square" lIns="92450" tIns="52825" rIns="92450" bIns="52825" anchor="ctr" anchorCtr="0">
              <a:noAutofit/>
            </a:bodyPr>
            <a:lstStyle/>
            <a:p>
              <a:pPr marL="0" marR="0" lvl="0" indent="0" rtl="0">
                <a:lnSpc>
                  <a:spcPct val="90000"/>
                </a:lnSpc>
                <a:spcBef>
                  <a:spcPts val="0"/>
                </a:spcBef>
                <a:spcAft>
                  <a:spcPts val="0"/>
                </a:spcAft>
                <a:buClr>
                  <a:schemeClr val="lt1"/>
                </a:buClr>
                <a:buSzPts val="1300"/>
                <a:buFont typeface="Calibri"/>
                <a:buNone/>
              </a:pPr>
              <a:r>
                <a:rPr lang="lt-LT" sz="1400" b="0" i="0" u="none" strike="noStrike" cap="none" dirty="0">
                  <a:solidFill>
                    <a:srgbClr val="000000"/>
                  </a:solidFill>
                  <a:latin typeface="Arial"/>
                  <a:ea typeface="Arial"/>
                  <a:cs typeface="Arial"/>
                  <a:sym typeface="Arial"/>
                </a:rPr>
                <a:t>Kompiuterinės diagnostikos priemonės</a:t>
              </a:r>
              <a:endParaRPr sz="1400" b="0" i="0" u="none" strike="noStrike" cap="none" dirty="0">
                <a:solidFill>
                  <a:srgbClr val="000000"/>
                </a:solidFill>
                <a:latin typeface="Arial"/>
                <a:ea typeface="Arial"/>
                <a:cs typeface="Arial"/>
                <a:sym typeface="Arial"/>
              </a:endParaRPr>
            </a:p>
          </p:txBody>
        </p:sp>
        <p:sp>
          <p:nvSpPr>
            <p:cNvPr id="211" name="Google Shape;211;p30"/>
            <p:cNvSpPr/>
            <p:nvPr/>
          </p:nvSpPr>
          <p:spPr>
            <a:xfrm>
              <a:off x="6320419"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30"/>
            <p:cNvSpPr txBox="1"/>
            <p:nvPr/>
          </p:nvSpPr>
          <p:spPr>
            <a:xfrm>
              <a:off x="6254184"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Daugelis kompiuterinių diagnostikos priemonių susideda iš panašių matematinių ir psichologinių testų.</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Šie testai apėmė tokias užduotis kaip simbolinių skaičių palyginimas pagal </a:t>
              </a:r>
              <a:r>
                <a:rPr lang="lt-LT" sz="1300" b="0" i="0" u="none" strike="noStrike" cap="none" dirty="0" err="1">
                  <a:solidFill>
                    <a:schemeClr val="dk1"/>
                  </a:solidFill>
                  <a:latin typeface="Calibri"/>
                  <a:ea typeface="Calibri"/>
                  <a:cs typeface="Calibri"/>
                  <a:sym typeface="Calibri"/>
                </a:rPr>
                <a:t>stroop</a:t>
              </a:r>
              <a:r>
                <a:rPr lang="lt-LT" sz="1300" b="0" i="0" u="none" strike="noStrike" cap="none" dirty="0">
                  <a:solidFill>
                    <a:schemeClr val="dk1"/>
                  </a:solidFill>
                  <a:latin typeface="Calibri"/>
                  <a:ea typeface="Calibri"/>
                  <a:cs typeface="Calibri"/>
                  <a:sym typeface="Calibri"/>
                </a:rPr>
                <a:t> ir skirtumo efektus, kanoninis taškų skaičiavimas pagal </a:t>
              </a:r>
              <a:r>
                <a:rPr lang="lt-LT" sz="1300" b="0" i="0" u="none" strike="noStrike" cap="none" dirty="0" err="1">
                  <a:solidFill>
                    <a:schemeClr val="dk1"/>
                  </a:solidFill>
                  <a:latin typeface="Calibri"/>
                  <a:ea typeface="Calibri"/>
                  <a:cs typeface="Calibri"/>
                  <a:sym typeface="Calibri"/>
                </a:rPr>
                <a:t>sanbilo</a:t>
              </a:r>
              <a:r>
                <a:rPr lang="lt-LT" sz="1300" b="0" i="0" u="none" strike="noStrike" cap="none" dirty="0">
                  <a:solidFill>
                    <a:schemeClr val="dk1"/>
                  </a:solidFill>
                  <a:latin typeface="Calibri"/>
                  <a:ea typeface="Calibri"/>
                  <a:cs typeface="Calibri"/>
                  <a:sym typeface="Calibri"/>
                </a:rPr>
                <a:t> gebėjimą, skaičių eilutės įvertinimas, nesimbolinių dauginių palyginimas pagal </a:t>
              </a:r>
              <a:r>
                <a:rPr lang="lt-LT" sz="1300" b="0" i="0" u="none" strike="noStrike" cap="none" dirty="0" err="1">
                  <a:solidFill>
                    <a:schemeClr val="dk1"/>
                  </a:solidFill>
                  <a:latin typeface="Calibri"/>
                  <a:ea typeface="Calibri"/>
                  <a:cs typeface="Calibri"/>
                  <a:sym typeface="Calibri"/>
                </a:rPr>
                <a:t>Weberio</a:t>
              </a:r>
              <a:r>
                <a:rPr lang="lt-LT" sz="1300" b="0" i="0" u="none" strike="noStrike" cap="none" dirty="0">
                  <a:solidFill>
                    <a:schemeClr val="dk1"/>
                  </a:solidFill>
                  <a:latin typeface="Calibri"/>
                  <a:ea typeface="Calibri"/>
                  <a:cs typeface="Calibri"/>
                  <a:sym typeface="Calibri"/>
                </a:rPr>
                <a:t> trupmeną, simbolinių skaičių palyginimas ir matematinės keturios operacijos. skaičiavimai</a:t>
              </a:r>
              <a:endParaRPr sz="1400" b="0" i="0" u="none" strike="noStrike" cap="none" dirty="0">
                <a:solidFill>
                  <a:srgbClr val="000000"/>
                </a:solidFill>
                <a:latin typeface="Arial"/>
                <a:ea typeface="Arial"/>
                <a:cs typeface="Arial"/>
                <a:sym typeface="Arial"/>
              </a:endParaRPr>
            </a:p>
          </p:txBody>
        </p:sp>
        <p:sp>
          <p:nvSpPr>
            <p:cNvPr id="213" name="Google Shape;213;p30"/>
            <p:cNvSpPr/>
            <p:nvPr/>
          </p:nvSpPr>
          <p:spPr>
            <a:xfrm>
              <a:off x="8425620"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30"/>
            <p:cNvSpPr txBox="1"/>
            <p:nvPr/>
          </p:nvSpPr>
          <p:spPr>
            <a:xfrm>
              <a:off x="8425620"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pt-BR" sz="1400" b="0" i="0" u="none" strike="noStrike" cap="none" dirty="0">
                  <a:solidFill>
                    <a:srgbClr val="000000"/>
                  </a:solidFill>
                  <a:latin typeface="Arial"/>
                  <a:ea typeface="Arial"/>
                  <a:cs typeface="Arial"/>
                  <a:sym typeface="Arial"/>
                </a:rPr>
                <a:t>Naujas metodas: kelių filtrų metodas</a:t>
              </a:r>
              <a:endParaRPr sz="1400" b="0" i="0" u="none" strike="noStrike" cap="none" dirty="0">
                <a:solidFill>
                  <a:srgbClr val="000000"/>
                </a:solidFill>
                <a:latin typeface="Arial"/>
                <a:ea typeface="Arial"/>
                <a:cs typeface="Arial"/>
                <a:sym typeface="Arial"/>
              </a:endParaRPr>
            </a:p>
          </p:txBody>
        </p:sp>
        <p:sp>
          <p:nvSpPr>
            <p:cNvPr id="215" name="Google Shape;215;p30"/>
            <p:cNvSpPr/>
            <p:nvPr/>
          </p:nvSpPr>
          <p:spPr>
            <a:xfrm>
              <a:off x="8425620"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30"/>
            <p:cNvSpPr txBox="1"/>
            <p:nvPr/>
          </p:nvSpPr>
          <p:spPr>
            <a:xfrm>
              <a:off x="8411869"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Kelių filtrų modelis buvo sukurtas atsižvelgiant į stipriąsias ir silpnąsias diagnostikos metodų, naudojamų nustatant matematikos mokymosi sunkumų turinčius mokinius, ir įtraukimo bei pašalinimo kriterijus, gautus iš diskalkulijos apibrėžimų.</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Taikant šį metodą, kaip filtrai naudojama diskalkulijos išankstinio įvertinimo forma, diskalkulijos atrankos priemonė, mokinio identifikavimo forma ir intelekto testas.</a:t>
              </a:r>
              <a:endParaRPr sz="1400" b="0" i="0" u="none" strike="noStrike" cap="none" dirty="0">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7"/>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de-DE" sz="1400" u="sng" dirty="0">
                <a:solidFill>
                  <a:schemeClr val="hlink"/>
                </a:solidFill>
                <a:hlinkClick r:id="rId3"/>
              </a:rPr>
              <a:t>http://dx.doi.org/10.6007/IJARPED/v6-i2/380</a:t>
            </a:r>
            <a:r>
              <a:rPr lang="de-DE" sz="1400" dirty="0"/>
              <a:t> </a:t>
            </a:r>
            <a:endParaRPr dirty="0"/>
          </a:p>
          <a:p>
            <a:pPr marL="457200" lvl="0" indent="-342900" algn="l" rtl="0">
              <a:lnSpc>
                <a:spcPct val="90000"/>
              </a:lnSpc>
              <a:spcBef>
                <a:spcPts val="1000"/>
              </a:spcBef>
              <a:spcAft>
                <a:spcPts val="0"/>
              </a:spcAft>
              <a:buSzPts val="1800"/>
              <a:buChar char="•"/>
            </a:pPr>
            <a:r>
              <a:rPr lang="de-DE" sz="1200" b="0" i="0" u="sng" strike="noStrike" dirty="0">
                <a:solidFill>
                  <a:srgbClr val="2739C1"/>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https://doi.org/10.17051/ilkonline.2017.330248</a:t>
            </a:r>
            <a:endParaRPr sz="1200" b="0" i="0" u="none" strike="noStrike" dirty="0">
              <a:solidFill>
                <a:srgbClr val="2739C1"/>
              </a:solidFill>
              <a:latin typeface="Poppins"/>
              <a:ea typeface="Poppins"/>
              <a:cs typeface="Poppins"/>
              <a:sym typeface="Poppins"/>
            </a:endParaRPr>
          </a:p>
          <a:p>
            <a:pPr marL="457200" lvl="0" indent="-342900" algn="l" rtl="0">
              <a:lnSpc>
                <a:spcPct val="90000"/>
              </a:lnSpc>
              <a:spcBef>
                <a:spcPts val="1000"/>
              </a:spcBef>
              <a:spcAft>
                <a:spcPts val="0"/>
              </a:spcAft>
              <a:buSzPts val="1800"/>
              <a:buChar char="•"/>
            </a:pPr>
            <a:r>
              <a:rPr lang="de-DE" sz="1800" u="sng" dirty="0">
                <a:solidFill>
                  <a:schemeClr val="hlink"/>
                </a:solidFill>
                <a:hlinkClick r:id="rId5"/>
              </a:rPr>
              <a:t>https://www.mathematicalbrain.com/pdf/Dyscalculia_Screener_Manual.PDF</a:t>
            </a:r>
            <a:r>
              <a:rPr lang="de-DE" sz="1200" dirty="0">
                <a:solidFill>
                  <a:srgbClr val="2739C1"/>
                </a:solidFill>
                <a:latin typeface="Poppins"/>
                <a:ea typeface="Poppins"/>
                <a:cs typeface="Poppins"/>
                <a:sym typeface="Poppins"/>
              </a:rPr>
              <a:t> </a:t>
            </a:r>
            <a:endParaRPr sz="1800" dirty="0"/>
          </a:p>
          <a:p>
            <a:pPr marL="457200" lvl="0" indent="-342900" algn="l" rtl="0">
              <a:lnSpc>
                <a:spcPct val="90000"/>
              </a:lnSpc>
              <a:spcBef>
                <a:spcPts val="1000"/>
              </a:spcBef>
              <a:spcAft>
                <a:spcPts val="0"/>
              </a:spcAft>
              <a:buSzPts val="1800"/>
              <a:buChar char="•"/>
            </a:pPr>
            <a:r>
              <a:rPr lang="de-DE" sz="1800" dirty="0"/>
              <a:t> </a:t>
            </a:r>
            <a:r>
              <a:rPr lang="lt-LT" sz="1800" dirty="0"/>
              <a:t>anglų k.</a:t>
            </a:r>
            <a:r>
              <a:rPr lang="de-DE" sz="1800" dirty="0"/>
              <a:t> </a:t>
            </a:r>
            <a:r>
              <a:rPr lang="de-DE" sz="1800" dirty="0" err="1"/>
              <a:t>video</a:t>
            </a:r>
            <a:r>
              <a:rPr lang="de-DE" sz="1800" dirty="0"/>
              <a:t>:  </a:t>
            </a:r>
            <a:r>
              <a:rPr lang="de-DE" sz="1800" u="sng" dirty="0">
                <a:solidFill>
                  <a:schemeClr val="hlink"/>
                </a:solidFill>
                <a:hlinkClick r:id="rId6"/>
              </a:rPr>
              <a:t> https://youtu.be/02MB3zI5iNI</a:t>
            </a:r>
            <a:endParaRPr sz="1800" dirty="0"/>
          </a:p>
          <a:p>
            <a:pPr marL="457200" lvl="0" indent="-342900" algn="l" rtl="0">
              <a:lnSpc>
                <a:spcPct val="90000"/>
              </a:lnSpc>
              <a:spcBef>
                <a:spcPts val="1000"/>
              </a:spcBef>
              <a:spcAft>
                <a:spcPts val="0"/>
              </a:spcAft>
              <a:buClr>
                <a:schemeClr val="dk1"/>
              </a:buClr>
              <a:buSzPts val="1800"/>
              <a:buChar char="•"/>
            </a:pPr>
            <a:r>
              <a:rPr lang="lt-LT" sz="1800" dirty="0"/>
              <a:t>Turkų k. </a:t>
            </a:r>
            <a:r>
              <a:rPr lang="de-DE" sz="1800" dirty="0"/>
              <a:t> </a:t>
            </a:r>
            <a:r>
              <a:rPr lang="de-DE" sz="1800" dirty="0" err="1"/>
              <a:t>video</a:t>
            </a:r>
            <a:r>
              <a:rPr lang="de-DE" sz="1800" dirty="0"/>
              <a:t>: </a:t>
            </a:r>
            <a:r>
              <a:rPr lang="de-DE" sz="1800" u="sng" dirty="0">
                <a:solidFill>
                  <a:schemeClr val="hlink"/>
                </a:solidFill>
                <a:hlinkClick r:id="rId7"/>
              </a:rPr>
              <a:t>https://www.youtube.com/live/5Hcnr5ZADd4?si=3bXBChKZbo96FJs4</a:t>
            </a:r>
            <a:endParaRPr sz="1800" dirty="0"/>
          </a:p>
        </p:txBody>
      </p:sp>
      <p:sp>
        <p:nvSpPr>
          <p:cNvPr id="222" name="Google Shape;222;p7"/>
          <p:cNvSpPr txBox="1">
            <a:spLocks noGrp="1" noRot="1" noMove="1" noResize="1" noEditPoints="1" noAdjustHandles="1" noChangeArrowheads="1" noChangeShapeType="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ts val="2000"/>
              <a:buNone/>
            </a:pPr>
            <a:r>
              <a:rPr lang="lt-LT" sz="2000" b="1" dirty="0">
                <a:solidFill>
                  <a:schemeClr val="lt1"/>
                </a:solidFill>
              </a:rPr>
              <a:t>2 modulis : Mokinių, turinčių diskalkulijos sutrikimą diagnostikos procesai  ugdymo aplinkoje</a:t>
            </a:r>
            <a:br>
              <a:rPr lang="lt-LT" sz="2000" b="1" dirty="0">
                <a:solidFill>
                  <a:schemeClr val="lt1"/>
                </a:solidFill>
              </a:rPr>
            </a:br>
            <a:r>
              <a:rPr lang="lt-LT" sz="2000" b="1" dirty="0">
                <a:solidFill>
                  <a:schemeClr val="lt1"/>
                </a:solidFill>
              </a:rPr>
              <a:t>3. Papildoma literatūra </a:t>
            </a:r>
            <a:br>
              <a:rPr lang="lt-LT" sz="2000" b="1" dirty="0">
                <a:solidFill>
                  <a:schemeClr val="lt1"/>
                </a:solidFill>
              </a:rPr>
            </a:br>
            <a:endParaRPr sz="2000" b="1" dirty="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8"/>
          <p:cNvSpPr/>
          <p:nvPr/>
        </p:nvSpPr>
        <p:spPr>
          <a:xfrm>
            <a:off x="838200" y="1558886"/>
            <a:ext cx="6696075"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8" name="Google Shape;228;p8"/>
          <p:cNvSpPr txBox="1">
            <a:spLocks noGrp="1"/>
          </p:cNvSpPr>
          <p:nvPr>
            <p:ph type="body" idx="1"/>
          </p:nvPr>
        </p:nvSpPr>
        <p:spPr>
          <a:xfrm>
            <a:off x="838200" y="1895475"/>
            <a:ext cx="6067425" cy="79256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600"/>
              <a:buNone/>
            </a:pPr>
            <a:r>
              <a:rPr lang="lt-LT" sz="1600" b="1" dirty="0"/>
              <a:t>Nuoroda į</a:t>
            </a:r>
            <a:r>
              <a:rPr lang="de-DE" sz="1600" b="1" dirty="0"/>
              <a:t> </a:t>
            </a:r>
            <a:r>
              <a:rPr lang="lt-LT" sz="1600" b="1" dirty="0"/>
              <a:t>v</a:t>
            </a:r>
            <a:r>
              <a:rPr lang="de-DE" sz="1600" b="1" dirty="0" err="1"/>
              <a:t>ideo</a:t>
            </a:r>
            <a:r>
              <a:rPr lang="de-DE" sz="1600" b="1" dirty="0"/>
              <a:t> </a:t>
            </a:r>
            <a:r>
              <a:rPr lang="lt-LT" sz="1600" b="1" dirty="0"/>
              <a:t>anglų kalba </a:t>
            </a:r>
            <a:r>
              <a:rPr lang="de-DE" sz="1600" b="1" dirty="0"/>
              <a:t>: </a:t>
            </a:r>
            <a:r>
              <a:rPr lang="de-DE" sz="1500" b="1" i="0" dirty="0" err="1">
                <a:solidFill>
                  <a:srgbClr val="0F0F0F"/>
                </a:solidFill>
                <a:latin typeface="Calibri"/>
                <a:ea typeface="Calibri"/>
                <a:cs typeface="Calibri"/>
                <a:sym typeface="Calibri"/>
              </a:rPr>
              <a:t>Faktai</a:t>
            </a:r>
            <a:r>
              <a:rPr lang="de-DE" sz="1500" b="1" i="0" dirty="0">
                <a:solidFill>
                  <a:srgbClr val="0F0F0F"/>
                </a:solidFill>
                <a:latin typeface="Calibri"/>
                <a:ea typeface="Calibri"/>
                <a:cs typeface="Calibri"/>
                <a:sym typeface="Calibri"/>
              </a:rPr>
              <a:t> </a:t>
            </a:r>
            <a:r>
              <a:rPr lang="de-DE" sz="1500" b="1" i="0" dirty="0" err="1">
                <a:solidFill>
                  <a:srgbClr val="0F0F0F"/>
                </a:solidFill>
                <a:latin typeface="Calibri"/>
                <a:ea typeface="Calibri"/>
                <a:cs typeface="Calibri"/>
                <a:sym typeface="Calibri"/>
              </a:rPr>
              <a:t>ir</a:t>
            </a:r>
            <a:r>
              <a:rPr lang="de-DE" sz="1500" b="1" i="0" dirty="0">
                <a:solidFill>
                  <a:srgbClr val="0F0F0F"/>
                </a:solidFill>
                <a:latin typeface="Calibri"/>
                <a:ea typeface="Calibri"/>
                <a:cs typeface="Calibri"/>
                <a:sym typeface="Calibri"/>
              </a:rPr>
              <a:t> </a:t>
            </a:r>
            <a:r>
              <a:rPr lang="de-DE" sz="1500" b="1" i="0" dirty="0" err="1">
                <a:solidFill>
                  <a:srgbClr val="0F0F0F"/>
                </a:solidFill>
                <a:latin typeface="Calibri"/>
                <a:ea typeface="Calibri"/>
                <a:cs typeface="Calibri"/>
                <a:sym typeface="Calibri"/>
              </a:rPr>
              <a:t>mitai</a:t>
            </a:r>
            <a:r>
              <a:rPr lang="de-DE" sz="1500" b="1" i="0" dirty="0">
                <a:solidFill>
                  <a:srgbClr val="0F0F0F"/>
                </a:solidFill>
                <a:latin typeface="Calibri"/>
                <a:ea typeface="Calibri"/>
                <a:cs typeface="Calibri"/>
                <a:sym typeface="Calibri"/>
              </a:rPr>
              <a:t> </a:t>
            </a:r>
            <a:r>
              <a:rPr lang="de-DE" sz="1500" b="1" i="0" dirty="0" err="1">
                <a:solidFill>
                  <a:srgbClr val="0F0F0F"/>
                </a:solidFill>
                <a:latin typeface="Calibri"/>
                <a:ea typeface="Calibri"/>
                <a:cs typeface="Calibri"/>
                <a:sym typeface="Calibri"/>
              </a:rPr>
              <a:t>apie</a:t>
            </a:r>
            <a:r>
              <a:rPr lang="de-DE" sz="1500" b="1" i="0" dirty="0">
                <a:solidFill>
                  <a:srgbClr val="0F0F0F"/>
                </a:solidFill>
                <a:latin typeface="Calibri"/>
                <a:ea typeface="Calibri"/>
                <a:cs typeface="Calibri"/>
                <a:sym typeface="Calibri"/>
              </a:rPr>
              <a:t> </a:t>
            </a:r>
            <a:r>
              <a:rPr lang="de-DE" sz="1500" b="1" i="0" dirty="0" err="1">
                <a:solidFill>
                  <a:srgbClr val="0F0F0F"/>
                </a:solidFill>
                <a:latin typeface="Calibri"/>
                <a:ea typeface="Calibri"/>
                <a:cs typeface="Calibri"/>
                <a:sym typeface="Calibri"/>
              </a:rPr>
              <a:t>diskalkuliją</a:t>
            </a:r>
            <a:endParaRPr dirty="0"/>
          </a:p>
          <a:p>
            <a:pPr marL="0" lvl="0" indent="0" algn="l" rtl="0">
              <a:lnSpc>
                <a:spcPct val="90000"/>
              </a:lnSpc>
              <a:spcBef>
                <a:spcPts val="1000"/>
              </a:spcBef>
              <a:spcAft>
                <a:spcPts val="0"/>
              </a:spcAft>
              <a:buSzPts val="1600"/>
              <a:buNone/>
            </a:pPr>
            <a:r>
              <a:rPr lang="de-DE" sz="1600" dirty="0"/>
              <a:t>WP2-P0-Dyscalculia-Video-EN</a:t>
            </a:r>
            <a:endParaRPr sz="1600" dirty="0"/>
          </a:p>
        </p:txBody>
      </p:sp>
      <p:sp>
        <p:nvSpPr>
          <p:cNvPr id="229" name="Google Shape;229;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ts val="2000"/>
              <a:buNone/>
            </a:pPr>
            <a:r>
              <a:rPr lang="lt-LT" sz="2000" b="1" dirty="0">
                <a:solidFill>
                  <a:schemeClr val="lt1"/>
                </a:solidFill>
              </a:rPr>
              <a:t>2 modulis : Mokinių, turinčių diskalkulijos sutrikimą diagnostikos procesai  ugdymo aplinkoje</a:t>
            </a:r>
            <a:br>
              <a:rPr lang="lt-LT" sz="2000" b="1" dirty="0">
                <a:solidFill>
                  <a:schemeClr val="lt1"/>
                </a:solidFill>
              </a:rPr>
            </a:br>
            <a:r>
              <a:rPr lang="lt-LT" sz="2000" b="1" dirty="0">
                <a:solidFill>
                  <a:schemeClr val="lt1"/>
                </a:solidFill>
              </a:rPr>
              <a:t>4. Papildomi vaizdo įrašai </a:t>
            </a:r>
            <a:br>
              <a:rPr lang="lt-LT" sz="2000" b="1" dirty="0">
                <a:solidFill>
                  <a:schemeClr val="lt1"/>
                </a:solidFill>
              </a:rPr>
            </a:br>
            <a:endParaRPr sz="2000" b="1" dirty="0">
              <a:solidFill>
                <a:schemeClr val="lt1"/>
              </a:solidFill>
            </a:endParaRPr>
          </a:p>
        </p:txBody>
      </p:sp>
      <p:sp>
        <p:nvSpPr>
          <p:cNvPr id="230" name="Google Shape;230;p8"/>
          <p:cNvSpPr/>
          <p:nvPr/>
        </p:nvSpPr>
        <p:spPr>
          <a:xfrm rot="10800000">
            <a:off x="2999656" y="4293095"/>
            <a:ext cx="8543926" cy="1584176"/>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1" name="Google Shape;231;p8"/>
          <p:cNvSpPr txBox="1"/>
          <p:nvPr/>
        </p:nvSpPr>
        <p:spPr>
          <a:xfrm>
            <a:off x="3495676" y="4733725"/>
            <a:ext cx="8181974" cy="9848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lt-LT" sz="1600" b="1" i="0" u="none" strike="noStrike" cap="none" dirty="0">
                <a:solidFill>
                  <a:schemeClr val="dk1"/>
                </a:solidFill>
                <a:latin typeface="Calibri"/>
                <a:ea typeface="Calibri"/>
                <a:cs typeface="Calibri"/>
                <a:sym typeface="Calibri"/>
              </a:rPr>
              <a:t>Nuoroda į </a:t>
            </a:r>
            <a:r>
              <a:rPr lang="de-DE" sz="1600" b="1" i="0" u="none" strike="noStrike" cap="none" dirty="0">
                <a:solidFill>
                  <a:schemeClr val="dk1"/>
                </a:solidFill>
                <a:latin typeface="Calibri"/>
                <a:ea typeface="Calibri"/>
                <a:cs typeface="Calibri"/>
                <a:sym typeface="Calibri"/>
              </a:rPr>
              <a:t> </a:t>
            </a:r>
            <a:r>
              <a:rPr lang="lt-LT" sz="1600" b="1" i="0" u="none" strike="noStrike" cap="none" dirty="0" err="1">
                <a:solidFill>
                  <a:schemeClr val="dk1"/>
                </a:solidFill>
                <a:latin typeface="Calibri"/>
                <a:ea typeface="Calibri"/>
                <a:cs typeface="Calibri"/>
                <a:sym typeface="Calibri"/>
              </a:rPr>
              <a:t>video</a:t>
            </a:r>
            <a:r>
              <a:rPr lang="lt-LT" sz="1600" b="1" i="0" u="none" strike="noStrike" cap="none" dirty="0">
                <a:solidFill>
                  <a:schemeClr val="dk1"/>
                </a:solidFill>
                <a:latin typeface="Calibri"/>
                <a:ea typeface="Calibri"/>
                <a:cs typeface="Calibri"/>
                <a:sym typeface="Calibri"/>
              </a:rPr>
              <a:t> turkų kalba</a:t>
            </a:r>
            <a:r>
              <a:rPr lang="de-DE" sz="1600" b="1" i="0" u="none" strike="noStrike" cap="none" dirty="0">
                <a:solidFill>
                  <a:schemeClr val="dk1"/>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Yılmaz</a:t>
            </a:r>
            <a:r>
              <a:rPr lang="de-DE" sz="1400" b="1" i="0" u="none" strike="noStrike" cap="none" dirty="0">
                <a:solidFill>
                  <a:srgbClr val="0F0F0F"/>
                </a:solidFill>
                <a:latin typeface="Calibri"/>
                <a:ea typeface="Calibri"/>
                <a:cs typeface="Calibri"/>
                <a:sym typeface="Calibri"/>
              </a:rPr>
              <a:t> Mutlu | </a:t>
            </a:r>
            <a:r>
              <a:rPr lang="de-DE" sz="1400" b="1" i="0" u="none" strike="noStrike" cap="none" dirty="0" err="1">
                <a:solidFill>
                  <a:srgbClr val="0F0F0F"/>
                </a:solidFill>
                <a:latin typeface="Calibri"/>
                <a:ea typeface="Calibri"/>
                <a:cs typeface="Calibri"/>
                <a:sym typeface="Calibri"/>
              </a:rPr>
              <a:t>Diskalkulik</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Öğrencilere</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Yönelik</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Öğretim</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Stratejileri</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ve</a:t>
            </a:r>
            <a:r>
              <a:rPr lang="de-DE" sz="1400" b="1" i="0" u="none" strike="noStrike" cap="none" dirty="0">
                <a:solidFill>
                  <a:srgbClr val="0F0F0F"/>
                </a:solidFill>
                <a:latin typeface="Calibri"/>
                <a:ea typeface="Calibri"/>
                <a:cs typeface="Calibri"/>
                <a:sym typeface="Calibri"/>
              </a:rPr>
              <a:t> </a:t>
            </a:r>
            <a:r>
              <a:rPr lang="de-DE" sz="1400" b="1" i="0" u="none" strike="noStrike" cap="none" dirty="0" err="1">
                <a:solidFill>
                  <a:srgbClr val="0F0F0F"/>
                </a:solidFill>
                <a:latin typeface="Calibri"/>
                <a:ea typeface="Calibri"/>
                <a:cs typeface="Calibri"/>
                <a:sym typeface="Calibri"/>
              </a:rPr>
              <a:t>Uygulamaları</a:t>
            </a:r>
            <a:endParaRPr dirty="0"/>
          </a:p>
          <a:p>
            <a:pPr marL="0" marR="0" lvl="0" indent="0" algn="l" rtl="0">
              <a:lnSpc>
                <a:spcPct val="100000"/>
              </a:lnSpc>
              <a:spcBef>
                <a:spcPts val="0"/>
              </a:spcBef>
              <a:spcAft>
                <a:spcPts val="0"/>
              </a:spcAft>
              <a:buNone/>
            </a:pPr>
            <a:r>
              <a:rPr lang="de-DE" sz="1400" b="0" i="0" u="none" strike="noStrike" cap="none" dirty="0">
                <a:solidFill>
                  <a:srgbClr val="000000"/>
                </a:solidFill>
                <a:latin typeface="Arial"/>
                <a:ea typeface="Arial"/>
                <a:cs typeface="Arial"/>
                <a:sym typeface="Arial"/>
              </a:rPr>
              <a:t>WP2-P0-Dyscalculia-Video</a:t>
            </a:r>
            <a:endParaRPr dirty="0"/>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232" name="Google Shape;232;p8"/>
          <p:cNvPicPr preferRelativeResize="0"/>
          <p:nvPr/>
        </p:nvPicPr>
        <p:blipFill rotWithShape="1">
          <a:blip r:embed="rId3">
            <a:alphaModFix/>
          </a:blip>
          <a:srcRect/>
          <a:stretch/>
        </p:blipFill>
        <p:spPr>
          <a:xfrm>
            <a:off x="8688288" y="1387440"/>
            <a:ext cx="2160240" cy="2160240"/>
          </a:xfrm>
          <a:prstGeom prst="rect">
            <a:avLst/>
          </a:prstGeom>
          <a:noFill/>
          <a:ln>
            <a:noFill/>
          </a:ln>
        </p:spPr>
      </p:pic>
      <p:pic>
        <p:nvPicPr>
          <p:cNvPr id="233" name="Google Shape;233;p8"/>
          <p:cNvPicPr preferRelativeResize="0"/>
          <p:nvPr/>
        </p:nvPicPr>
        <p:blipFill rotWithShape="1">
          <a:blip r:embed="rId4">
            <a:alphaModFix/>
          </a:blip>
          <a:srcRect/>
          <a:stretch/>
        </p:blipFill>
        <p:spPr>
          <a:xfrm>
            <a:off x="608824" y="3717032"/>
            <a:ext cx="2276872" cy="227687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None/>
            </a:pPr>
            <a:r>
              <a:rPr lang="lt-LT" sz="2000" b="1" dirty="0">
                <a:solidFill>
                  <a:schemeClr val="lt1"/>
                </a:solidFill>
              </a:rPr>
              <a:t>2 modulis : Mokinių, turinčių diskalkulijos sutrikimą diagnostikos procesai  ugdymo aplinkoje</a:t>
            </a:r>
            <a:br>
              <a:rPr lang="lt-LT" sz="2000" b="1" dirty="0">
                <a:solidFill>
                  <a:schemeClr val="lt1"/>
                </a:solidFill>
              </a:rPr>
            </a:br>
            <a:r>
              <a:rPr lang="lt-LT" sz="2000" b="1" dirty="0">
                <a:solidFill>
                  <a:schemeClr val="lt1"/>
                </a:solidFill>
              </a:rPr>
              <a:t>5. Apklausa</a:t>
            </a:r>
            <a:endParaRPr sz="2000" b="1" dirty="0">
              <a:solidFill>
                <a:schemeClr val="lt1"/>
              </a:solidFill>
            </a:endParaRPr>
          </a:p>
        </p:txBody>
      </p:sp>
      <p:grpSp>
        <p:nvGrpSpPr>
          <p:cNvPr id="239" name="Google Shape;239;p9"/>
          <p:cNvGrpSpPr/>
          <p:nvPr/>
        </p:nvGrpSpPr>
        <p:grpSpPr>
          <a:xfrm>
            <a:off x="780940" y="1055207"/>
            <a:ext cx="9275503" cy="4507061"/>
            <a:chOff x="157548" y="2471"/>
            <a:chExt cx="9275503" cy="4507061"/>
          </a:xfrm>
        </p:grpSpPr>
        <p:sp>
          <p:nvSpPr>
            <p:cNvPr id="240" name="Google Shape;240;p9"/>
            <p:cNvSpPr/>
            <p:nvPr/>
          </p:nvSpPr>
          <p:spPr>
            <a:xfrm>
              <a:off x="157548" y="72015"/>
              <a:ext cx="4171630"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9"/>
            <p:cNvSpPr txBox="1"/>
            <p:nvPr/>
          </p:nvSpPr>
          <p:spPr>
            <a:xfrm>
              <a:off x="157548" y="72015"/>
              <a:ext cx="4171630"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1 klausimas: Koks yra pradinis žingsnis diagnozuojant </a:t>
              </a:r>
              <a:r>
                <a:rPr lang="lt-LT" sz="1400" b="1" i="0" u="none" strike="noStrike" cap="none" dirty="0" err="1">
                  <a:solidFill>
                    <a:schemeClr val="lt1"/>
                  </a:solidFill>
                  <a:latin typeface="Arial"/>
                  <a:ea typeface="Arial"/>
                  <a:cs typeface="Arial"/>
                  <a:sym typeface="Arial"/>
                </a:rPr>
                <a:t>diskalkuliją</a:t>
              </a:r>
              <a:r>
                <a:rPr lang="lt-LT" sz="1400" b="1" i="0" u="none" strike="noStrike" cap="none" dirty="0">
                  <a:solidFill>
                    <a:schemeClr val="lt1"/>
                  </a:solidFill>
                  <a:latin typeface="Arial"/>
                  <a:ea typeface="Arial"/>
                  <a:cs typeface="Arial"/>
                  <a:sym typeface="Arial"/>
                </a:rPr>
                <a:t> mokyklose?</a:t>
              </a:r>
            </a:p>
            <a:p>
              <a:pPr marL="0" marR="0" lvl="0" indent="0" algn="just" rtl="0">
                <a:lnSpc>
                  <a:spcPct val="90000"/>
                </a:lnSpc>
                <a:spcBef>
                  <a:spcPts val="0"/>
                </a:spcBef>
                <a:spcAft>
                  <a:spcPts val="0"/>
                </a:spcAft>
                <a:buClr>
                  <a:srgbClr val="000000"/>
                </a:buClr>
                <a:buSzPts val="1400"/>
                <a:buFont typeface="Arial"/>
                <a:buNone/>
              </a:pPr>
              <a:endParaRPr lang="lt-LT" sz="1400" b="1" i="0" u="none" strike="noStrike" cap="none" dirty="0">
                <a:solidFill>
                  <a:schemeClr val="lt1"/>
                </a:solidFill>
                <a:latin typeface="Arial"/>
                <a:ea typeface="Arial"/>
                <a:cs typeface="Arial"/>
                <a:sym typeface="Arial"/>
              </a:endParaRPr>
            </a:p>
            <a:p>
              <a:pPr marR="0" lvl="0" algn="just" rtl="0">
                <a:lnSpc>
                  <a:spcPct val="90000"/>
                </a:lnSpc>
                <a:spcBef>
                  <a:spcPts val="0"/>
                </a:spcBef>
                <a:spcAft>
                  <a:spcPts val="0"/>
                </a:spcAft>
                <a:buClr>
                  <a:srgbClr val="000000"/>
                </a:buClr>
                <a:buSzPts val="1400"/>
              </a:pPr>
              <a:r>
                <a:rPr lang="lt-LT" sz="1400" b="1" i="0" u="none" strike="noStrike" cap="none" dirty="0">
                  <a:solidFill>
                    <a:schemeClr val="lt1"/>
                  </a:solidFill>
                  <a:latin typeface="Arial"/>
                  <a:ea typeface="Arial"/>
                  <a:cs typeface="Arial"/>
                  <a:sym typeface="Arial"/>
                </a:rPr>
                <a:t>a) Išsamus vertinimas</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b) </a:t>
              </a:r>
              <a:r>
                <a:rPr lang="lt-LT" sz="1400" b="1" i="0" u="none" strike="noStrike" cap="none" dirty="0" err="1">
                  <a:solidFill>
                    <a:schemeClr val="lt1"/>
                  </a:solidFill>
                  <a:latin typeface="Arial"/>
                  <a:ea typeface="Arial"/>
                  <a:cs typeface="Arial"/>
                  <a:sym typeface="Arial"/>
                </a:rPr>
                <a:t>Psichoedukacinis</a:t>
              </a:r>
              <a:r>
                <a:rPr lang="lt-LT" sz="1400" b="1" i="0" u="none" strike="noStrike" cap="none" dirty="0">
                  <a:solidFill>
                    <a:schemeClr val="lt1"/>
                  </a:solidFill>
                  <a:latin typeface="Arial"/>
                  <a:ea typeface="Arial"/>
                  <a:cs typeface="Arial"/>
                  <a:sym typeface="Arial"/>
                </a:rPr>
                <a:t> vertinimas</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c) </a:t>
              </a:r>
              <a:r>
                <a:rPr lang="lt-LT" sz="1400" b="1" i="0" u="none" strike="noStrike" cap="none" dirty="0">
                  <a:solidFill>
                    <a:srgbClr val="FFFF00"/>
                  </a:solidFill>
                  <a:latin typeface="Arial"/>
                  <a:ea typeface="Arial"/>
                  <a:cs typeface="Arial"/>
                  <a:sym typeface="Arial"/>
                </a:rPr>
                <a:t>Stebėjimas ir </a:t>
              </a:r>
              <a:r>
                <a:rPr lang="lt-LT" dirty="0">
                  <a:solidFill>
                    <a:srgbClr val="FFFF00"/>
                  </a:solidFill>
                </a:rPr>
                <a:t>rūpesčių</a:t>
              </a:r>
              <a:r>
                <a:rPr lang="lt-LT" sz="1400" b="1" i="0" u="none" strike="noStrike" cap="none" dirty="0">
                  <a:solidFill>
                    <a:srgbClr val="FFFF00"/>
                  </a:solidFill>
                  <a:latin typeface="Arial"/>
                  <a:ea typeface="Arial"/>
                  <a:cs typeface="Arial"/>
                  <a:sym typeface="Arial"/>
                </a:rPr>
                <a:t> nustatymas</a:t>
              </a:r>
              <a:endParaRPr lang="lt-LT" sz="1400" b="1" i="0" u="none" strike="noStrike" cap="none" dirty="0">
                <a:solidFill>
                  <a:schemeClr val="lt1"/>
                </a:solidFill>
                <a:latin typeface="Arial"/>
                <a:ea typeface="Arial"/>
                <a:cs typeface="Arial"/>
                <a:sym typeface="Arial"/>
              </a:endParaRP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d) Tėvų įnašas</a:t>
              </a:r>
              <a:endParaRPr sz="1400" b="0" i="0" u="none" strike="noStrike" cap="none" dirty="0">
                <a:solidFill>
                  <a:schemeClr val="lt1"/>
                </a:solidFill>
                <a:latin typeface="Arial"/>
                <a:ea typeface="Arial"/>
                <a:cs typeface="Arial"/>
                <a:sym typeface="Arial"/>
              </a:endParaRPr>
            </a:p>
          </p:txBody>
        </p:sp>
        <p:sp>
          <p:nvSpPr>
            <p:cNvPr id="242" name="Google Shape;242;p9"/>
            <p:cNvSpPr/>
            <p:nvPr/>
          </p:nvSpPr>
          <p:spPr>
            <a:xfrm>
              <a:off x="5112562" y="2471"/>
              <a:ext cx="4302125"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9"/>
            <p:cNvSpPr txBox="1"/>
            <p:nvPr/>
          </p:nvSpPr>
          <p:spPr>
            <a:xfrm>
              <a:off x="5112562" y="2471"/>
              <a:ext cx="4302125"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2 klausimas: Koks vertinimas atliekamas siekiant įvertinti bendrą mokinio pažinimo funkciją, įskaitant tokias sritis kaip darbinė atmintis, dėmesys ir apdorojimo greitis?</a:t>
              </a:r>
            </a:p>
            <a:p>
              <a:pPr marL="0" marR="0" lvl="0" indent="0" algn="just" rtl="0">
                <a:lnSpc>
                  <a:spcPct val="90000"/>
                </a:lnSpc>
                <a:spcBef>
                  <a:spcPts val="0"/>
                </a:spcBef>
                <a:spcAft>
                  <a:spcPts val="0"/>
                </a:spcAft>
                <a:buClr>
                  <a:srgbClr val="000000"/>
                </a:buClr>
                <a:buSzPts val="1400"/>
                <a:buFont typeface="Arial"/>
                <a:buNone/>
              </a:pPr>
              <a:endParaRPr lang="lt-LT" sz="1400" b="1" i="0" u="none" strike="noStrike" cap="none" dirty="0">
                <a:solidFill>
                  <a:schemeClr val="lt1"/>
                </a:solidFill>
                <a:latin typeface="Arial"/>
                <a:ea typeface="Arial"/>
                <a:cs typeface="Arial"/>
                <a:sym typeface="Arial"/>
              </a:endParaRP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a) Matematikos vertinimas</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rgbClr val="FFFF00"/>
                  </a:solidFill>
                  <a:latin typeface="Arial"/>
                  <a:ea typeface="Arial"/>
                  <a:cs typeface="Arial"/>
                  <a:sym typeface="Arial"/>
                </a:rPr>
                <a:t>b) </a:t>
              </a:r>
              <a:r>
                <a:rPr lang="lt-LT" sz="1400" b="1" i="0" u="none" strike="noStrike" cap="none" dirty="0" err="1">
                  <a:solidFill>
                    <a:srgbClr val="FFFF00"/>
                  </a:solidFill>
                  <a:latin typeface="Arial"/>
                  <a:ea typeface="Arial"/>
                  <a:cs typeface="Arial"/>
                  <a:sym typeface="Arial"/>
                </a:rPr>
                <a:t>Psichoedukacinis</a:t>
              </a:r>
              <a:r>
                <a:rPr lang="lt-LT" sz="1400" b="1" i="0" u="none" strike="noStrike" cap="none" dirty="0">
                  <a:solidFill>
                    <a:srgbClr val="FFFF00"/>
                  </a:solidFill>
                  <a:latin typeface="Arial"/>
                  <a:ea typeface="Arial"/>
                  <a:cs typeface="Arial"/>
                  <a:sym typeface="Arial"/>
                </a:rPr>
                <a:t> vertinimas</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c) Lyginimas su raidos normomis</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d) Pradinė patikra</a:t>
              </a:r>
              <a:endParaRPr lang="en-US" sz="1400" b="0" i="0" u="none" strike="noStrike" cap="none" dirty="0">
                <a:solidFill>
                  <a:schemeClr val="lt1"/>
                </a:solidFill>
                <a:latin typeface="Arial"/>
                <a:ea typeface="Arial"/>
                <a:cs typeface="Arial"/>
                <a:sym typeface="Arial"/>
              </a:endParaRPr>
            </a:p>
          </p:txBody>
        </p:sp>
        <p:sp>
          <p:nvSpPr>
            <p:cNvPr id="244" name="Google Shape;244;p9"/>
            <p:cNvSpPr/>
            <p:nvPr/>
          </p:nvSpPr>
          <p:spPr>
            <a:xfrm>
              <a:off x="216004" y="2430491"/>
              <a:ext cx="4181298"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9"/>
            <p:cNvSpPr txBox="1"/>
            <p:nvPr/>
          </p:nvSpPr>
          <p:spPr>
            <a:xfrm>
              <a:off x="214808" y="2376264"/>
              <a:ext cx="4181298"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3 klausimas: </a:t>
              </a:r>
              <a:r>
                <a:rPr lang="lt-LT" sz="1400" b="1" i="0" u="none" strike="noStrike" cap="none" dirty="0" err="1">
                  <a:solidFill>
                    <a:schemeClr val="lt1"/>
                  </a:solidFill>
                  <a:latin typeface="Arial"/>
                  <a:ea typeface="Arial"/>
                  <a:cs typeface="Arial"/>
                  <a:sym typeface="Arial"/>
                </a:rPr>
                <a:t>Kokiie</a:t>
              </a:r>
              <a:r>
                <a:rPr lang="lt-LT" sz="1400" b="1" i="0" u="none" strike="noStrike" cap="none" dirty="0">
                  <a:solidFill>
                    <a:schemeClr val="lt1"/>
                  </a:solidFill>
                  <a:latin typeface="Arial"/>
                  <a:ea typeface="Arial"/>
                  <a:cs typeface="Arial"/>
                  <a:sym typeface="Arial"/>
                </a:rPr>
                <a:t> metodai/ priemonės yra rekomenduojamos mokant </a:t>
              </a:r>
              <a:r>
                <a:rPr lang="lt-LT" sz="1400" b="1" i="0" u="none" strike="noStrike" cap="none" dirty="0" err="1">
                  <a:solidFill>
                    <a:schemeClr val="lt1"/>
                  </a:solidFill>
                  <a:latin typeface="Arial"/>
                  <a:ea typeface="Arial"/>
                  <a:cs typeface="Arial"/>
                  <a:sym typeface="Arial"/>
                </a:rPr>
                <a:t>diskalkuliją</a:t>
              </a:r>
              <a:r>
                <a:rPr lang="lt-LT" sz="1400" b="1" i="0" u="none" strike="noStrike" cap="none" dirty="0">
                  <a:solidFill>
                    <a:schemeClr val="lt1"/>
                  </a:solidFill>
                  <a:latin typeface="Arial"/>
                  <a:ea typeface="Arial"/>
                  <a:cs typeface="Arial"/>
                  <a:sym typeface="Arial"/>
                </a:rPr>
                <a:t> turinčius mokinius, susijusius su realaus pasaulio programomis?</a:t>
              </a:r>
            </a:p>
            <a:p>
              <a:pPr marL="0" marR="0" lvl="0" indent="0" algn="just" rtl="0">
                <a:lnSpc>
                  <a:spcPct val="90000"/>
                </a:lnSpc>
                <a:spcBef>
                  <a:spcPts val="0"/>
                </a:spcBef>
                <a:spcAft>
                  <a:spcPts val="0"/>
                </a:spcAft>
                <a:buClr>
                  <a:srgbClr val="000000"/>
                </a:buClr>
                <a:buSzPts val="1400"/>
                <a:buFont typeface="Arial"/>
                <a:buNone/>
              </a:pPr>
              <a:endParaRPr lang="lt-LT" sz="1400" b="1" i="0" u="none" strike="noStrike" cap="none" dirty="0">
                <a:solidFill>
                  <a:schemeClr val="lt1"/>
                </a:solidFill>
                <a:latin typeface="Arial"/>
                <a:ea typeface="Arial"/>
                <a:cs typeface="Arial"/>
                <a:sym typeface="Arial"/>
              </a:endParaRP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a) </a:t>
              </a:r>
              <a:r>
                <a:rPr lang="lt-LT" sz="1400" b="1" i="0" u="none" strike="noStrike" cap="none" dirty="0" err="1">
                  <a:solidFill>
                    <a:schemeClr val="lt1"/>
                  </a:solidFill>
                  <a:latin typeface="Arial"/>
                  <a:ea typeface="Arial"/>
                  <a:cs typeface="Arial"/>
                  <a:sym typeface="Arial"/>
                </a:rPr>
                <a:t>Multisensoriniai</a:t>
              </a:r>
              <a:r>
                <a:rPr lang="lt-LT" sz="1400" b="1" i="0" u="none" strike="noStrike" cap="none" dirty="0">
                  <a:solidFill>
                    <a:schemeClr val="lt1"/>
                  </a:solidFill>
                  <a:latin typeface="Arial"/>
                  <a:ea typeface="Arial"/>
                  <a:cs typeface="Arial"/>
                  <a:sym typeface="Arial"/>
                </a:rPr>
                <a:t> metodai</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b) Vizualinės reprezentacijos</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rgbClr val="FFFF00"/>
                  </a:solidFill>
                  <a:latin typeface="Arial"/>
                  <a:ea typeface="Arial"/>
                  <a:cs typeface="Arial"/>
                  <a:sym typeface="Arial"/>
                </a:rPr>
                <a:t>c) Realaus pasaulio programos</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d) Kartojimas ir sustiprinimas</a:t>
              </a:r>
              <a:endParaRPr sz="1400" b="0" i="0" u="none" strike="noStrike" cap="none" dirty="0">
                <a:solidFill>
                  <a:schemeClr val="lt1"/>
                </a:solidFill>
                <a:latin typeface="Arial"/>
                <a:ea typeface="Arial"/>
                <a:cs typeface="Arial"/>
                <a:sym typeface="Arial"/>
              </a:endParaRPr>
            </a:p>
          </p:txBody>
        </p:sp>
        <p:sp>
          <p:nvSpPr>
            <p:cNvPr id="246" name="Google Shape;246;p9"/>
            <p:cNvSpPr/>
            <p:nvPr/>
          </p:nvSpPr>
          <p:spPr>
            <a:xfrm>
              <a:off x="5103864" y="2428019"/>
              <a:ext cx="4329187"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9"/>
            <p:cNvSpPr txBox="1"/>
            <p:nvPr/>
          </p:nvSpPr>
          <p:spPr>
            <a:xfrm>
              <a:off x="5103864" y="2428019"/>
              <a:ext cx="4329187" cy="2079041"/>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4 klausimas: Kuris mokymo metodas pabrėžia sudėtingų matematinių sąvokų skaidymą į mažesnius, valdomus žingsnius?</a:t>
              </a:r>
            </a:p>
            <a:p>
              <a:pPr marL="0" marR="0" lvl="0" indent="0" algn="just" rtl="0">
                <a:lnSpc>
                  <a:spcPct val="90000"/>
                </a:lnSpc>
                <a:spcBef>
                  <a:spcPts val="0"/>
                </a:spcBef>
                <a:spcAft>
                  <a:spcPts val="0"/>
                </a:spcAft>
                <a:buClr>
                  <a:srgbClr val="000000"/>
                </a:buClr>
                <a:buSzPts val="1400"/>
                <a:buFont typeface="Arial"/>
                <a:buNone/>
              </a:pPr>
              <a:endParaRPr lang="lt-LT" sz="1400" b="1" i="0" u="none" strike="noStrike" cap="none" dirty="0">
                <a:solidFill>
                  <a:schemeClr val="lt1"/>
                </a:solidFill>
                <a:latin typeface="Arial"/>
                <a:ea typeface="Arial"/>
                <a:cs typeface="Arial"/>
                <a:sym typeface="Arial"/>
              </a:endParaRP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a) Diferencijuotas instruktažas</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b) Personalizuoti mokymosi planai</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rgbClr val="FFFF00"/>
                  </a:solidFill>
                  <a:latin typeface="Arial"/>
                  <a:ea typeface="Arial"/>
                  <a:cs typeface="Arial"/>
                  <a:sym typeface="Arial"/>
                </a:rPr>
                <a:t>c) Struktūrinis ir nuoseklus mokymasis</a:t>
              </a:r>
            </a:p>
            <a:p>
              <a:pPr marL="0" marR="0" lvl="0" indent="0" algn="just" rtl="0">
                <a:lnSpc>
                  <a:spcPct val="90000"/>
                </a:lnSpc>
                <a:spcBef>
                  <a:spcPts val="0"/>
                </a:spcBef>
                <a:spcAft>
                  <a:spcPts val="0"/>
                </a:spcAft>
                <a:buClr>
                  <a:srgbClr val="000000"/>
                </a:buClr>
                <a:buSzPts val="1400"/>
                <a:buFont typeface="Arial"/>
                <a:buNone/>
              </a:pPr>
              <a:r>
                <a:rPr lang="lt-LT" sz="1400" b="1" i="0" u="none" strike="noStrike" cap="none" dirty="0">
                  <a:solidFill>
                    <a:schemeClr val="lt1"/>
                  </a:solidFill>
                  <a:latin typeface="Arial"/>
                  <a:ea typeface="Arial"/>
                  <a:cs typeface="Arial"/>
                  <a:sym typeface="Arial"/>
                </a:rPr>
                <a:t>d) Teigiamas sutvirtinimas</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ts val="2000"/>
              <a:buFont typeface="Calibri"/>
              <a:buNone/>
            </a:pPr>
            <a:r>
              <a:rPr lang="lt-LT" sz="2000" b="1" dirty="0">
                <a:solidFill>
                  <a:schemeClr val="lt1"/>
                </a:solidFill>
              </a:rPr>
              <a:t>2 modulis : Mokinių, turinčių diskalkulijos sutrikimą diagnostikos procesai  ugdymo aplinkoje</a:t>
            </a:r>
            <a:br>
              <a:rPr lang="lt-LT" sz="2000" b="1" dirty="0">
                <a:solidFill>
                  <a:schemeClr val="lt1"/>
                </a:solidFill>
              </a:rPr>
            </a:br>
            <a:r>
              <a:rPr lang="lt-LT" sz="2000" b="1" dirty="0">
                <a:solidFill>
                  <a:schemeClr val="lt1"/>
                </a:solidFill>
              </a:rPr>
              <a:t>6. Šaltiniai</a:t>
            </a:r>
            <a:endParaRPr sz="2000" b="1" dirty="0"/>
          </a:p>
        </p:txBody>
      </p:sp>
      <p:sp>
        <p:nvSpPr>
          <p:cNvPr id="253" name="Google Shape;253;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20700" lvl="0" indent="-165100" algn="l" rtl="0">
              <a:lnSpc>
                <a:spcPct val="90000"/>
              </a:lnSpc>
              <a:spcBef>
                <a:spcPts val="0"/>
              </a:spcBef>
              <a:spcAft>
                <a:spcPts val="0"/>
              </a:spcAft>
              <a:buClr>
                <a:schemeClr val="dk1"/>
              </a:buClr>
              <a:buSzPts val="2800"/>
              <a:buNone/>
            </a:pPr>
            <a:endParaRPr sz="1200" b="0" i="0" dirty="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dirty="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b="0" i="0" dirty="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b="0" i="0" dirty="0">
              <a:solidFill>
                <a:srgbClr val="222222"/>
              </a:solidFill>
              <a:latin typeface="Calibri"/>
              <a:ea typeface="Calibri"/>
              <a:cs typeface="Calibri"/>
              <a:sym typeface="Calibri"/>
            </a:endParaRPr>
          </a:p>
          <a:p>
            <a:pPr marL="463550" lvl="0" indent="-285750" algn="l" rtl="0">
              <a:lnSpc>
                <a:spcPct val="90000"/>
              </a:lnSpc>
              <a:spcBef>
                <a:spcPts val="0"/>
              </a:spcBef>
              <a:spcAft>
                <a:spcPts val="0"/>
              </a:spcAft>
              <a:buSzPts val="2800"/>
              <a:buChar char="•"/>
            </a:pPr>
            <a:r>
              <a:rPr lang="de-DE" sz="1600" b="0" i="0" dirty="0" err="1">
                <a:solidFill>
                  <a:srgbClr val="222222"/>
                </a:solidFill>
                <a:latin typeface="Calibri"/>
                <a:ea typeface="Calibri"/>
                <a:cs typeface="Calibri"/>
                <a:sym typeface="Calibri"/>
              </a:rPr>
              <a:t>Koç</a:t>
            </a:r>
            <a:r>
              <a:rPr lang="de-DE" sz="1600" b="0" i="0" dirty="0">
                <a:solidFill>
                  <a:srgbClr val="222222"/>
                </a:solidFill>
                <a:latin typeface="Calibri"/>
                <a:ea typeface="Calibri"/>
                <a:cs typeface="Calibri"/>
                <a:sym typeface="Calibri"/>
              </a:rPr>
              <a:t>, B. (2018). </a:t>
            </a:r>
            <a:r>
              <a:rPr lang="de-DE" sz="1600" b="0" i="1" dirty="0" err="1">
                <a:solidFill>
                  <a:srgbClr val="222222"/>
                </a:solidFill>
                <a:latin typeface="Calibri"/>
                <a:ea typeface="Calibri"/>
                <a:cs typeface="Calibri"/>
                <a:sym typeface="Calibri"/>
              </a:rPr>
              <a:t>Diskalkulik</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öğrencilere</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toplama</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ve</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çıkarma</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öğretimine</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yönelik</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bir</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eylem</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araştırması</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Doctoral</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dissertation</a:t>
            </a:r>
            <a:r>
              <a:rPr lang="de-DE" sz="1600" b="0" i="0" dirty="0">
                <a:solidFill>
                  <a:srgbClr val="222222"/>
                </a:solidFill>
                <a:latin typeface="Calibri"/>
                <a:ea typeface="Calibri"/>
                <a:cs typeface="Calibri"/>
                <a:sym typeface="Calibri"/>
              </a:rPr>
              <a:t>, Necmettin Erbakan University (Turkey)).</a:t>
            </a:r>
            <a:endParaRPr sz="1600" dirty="0">
              <a:solidFill>
                <a:srgbClr val="222222"/>
              </a:solidFill>
              <a:latin typeface="Calibri"/>
              <a:ea typeface="Calibri"/>
              <a:cs typeface="Calibri"/>
              <a:sym typeface="Calibri"/>
            </a:endParaRPr>
          </a:p>
          <a:p>
            <a:pPr marL="463550" lvl="0" indent="-285750" algn="l" rtl="0">
              <a:lnSpc>
                <a:spcPct val="90000"/>
              </a:lnSpc>
              <a:spcBef>
                <a:spcPts val="0"/>
              </a:spcBef>
              <a:spcAft>
                <a:spcPts val="0"/>
              </a:spcAft>
              <a:buSzPts val="2800"/>
              <a:buChar char="•"/>
            </a:pPr>
            <a:r>
              <a:rPr lang="de-DE" sz="1600" b="0" i="0" dirty="0">
                <a:solidFill>
                  <a:srgbClr val="222222"/>
                </a:solidFill>
                <a:latin typeface="Calibri"/>
                <a:ea typeface="Calibri"/>
                <a:cs typeface="Calibri"/>
                <a:sym typeface="Calibri"/>
              </a:rPr>
              <a:t>Butterworth, B. (2005). </a:t>
            </a:r>
            <a:r>
              <a:rPr lang="de-DE" sz="1600" b="0" i="0" dirty="0" err="1">
                <a:solidFill>
                  <a:srgbClr val="222222"/>
                </a:solidFill>
                <a:latin typeface="Calibri"/>
                <a:ea typeface="Calibri"/>
                <a:cs typeface="Calibri"/>
                <a:sym typeface="Calibri"/>
              </a:rPr>
              <a:t>Developmental</a:t>
            </a:r>
            <a:r>
              <a:rPr lang="de-DE" sz="1600" b="0" i="0" dirty="0">
                <a:solidFill>
                  <a:srgbClr val="222222"/>
                </a:solidFill>
                <a:latin typeface="Calibri"/>
                <a:ea typeface="Calibri"/>
                <a:cs typeface="Calibri"/>
                <a:sym typeface="Calibri"/>
              </a:rPr>
              <a:t> dyscalculia. In </a:t>
            </a:r>
            <a:r>
              <a:rPr lang="de-DE" sz="1600" b="0" i="1" dirty="0">
                <a:solidFill>
                  <a:srgbClr val="222222"/>
                </a:solidFill>
                <a:latin typeface="Calibri"/>
                <a:ea typeface="Calibri"/>
                <a:cs typeface="Calibri"/>
                <a:sym typeface="Calibri"/>
              </a:rPr>
              <a:t>The </a:t>
            </a:r>
            <a:r>
              <a:rPr lang="de-DE" sz="1600" b="0" i="1" dirty="0" err="1">
                <a:solidFill>
                  <a:srgbClr val="222222"/>
                </a:solidFill>
                <a:latin typeface="Calibri"/>
                <a:ea typeface="Calibri"/>
                <a:cs typeface="Calibri"/>
                <a:sym typeface="Calibri"/>
              </a:rPr>
              <a:t>handbook</a:t>
            </a:r>
            <a:r>
              <a:rPr lang="de-DE" sz="1600" b="0" i="1" dirty="0">
                <a:solidFill>
                  <a:srgbClr val="222222"/>
                </a:solidFill>
                <a:latin typeface="Calibri"/>
                <a:ea typeface="Calibri"/>
                <a:cs typeface="Calibri"/>
                <a:sym typeface="Calibri"/>
              </a:rPr>
              <a:t> of </a:t>
            </a:r>
            <a:r>
              <a:rPr lang="de-DE" sz="1600" b="0" i="1" dirty="0" err="1">
                <a:solidFill>
                  <a:srgbClr val="222222"/>
                </a:solidFill>
                <a:latin typeface="Calibri"/>
                <a:ea typeface="Calibri"/>
                <a:cs typeface="Calibri"/>
                <a:sym typeface="Calibri"/>
              </a:rPr>
              <a:t>mathematical</a:t>
            </a:r>
            <a:r>
              <a:rPr lang="de-DE" sz="1600" b="0" i="1" dirty="0">
                <a:solidFill>
                  <a:srgbClr val="222222"/>
                </a:solidFill>
                <a:latin typeface="Calibri"/>
                <a:ea typeface="Calibri"/>
                <a:cs typeface="Calibri"/>
                <a:sym typeface="Calibri"/>
              </a:rPr>
              <a:t> </a:t>
            </a:r>
            <a:r>
              <a:rPr lang="de-DE" sz="1600" b="0" i="1" dirty="0" err="1">
                <a:solidFill>
                  <a:srgbClr val="222222"/>
                </a:solidFill>
                <a:latin typeface="Calibri"/>
                <a:ea typeface="Calibri"/>
                <a:cs typeface="Calibri"/>
                <a:sym typeface="Calibri"/>
              </a:rPr>
              <a:t>cognition</a:t>
            </a:r>
            <a:r>
              <a:rPr lang="de-DE" sz="1600" b="0" i="0" dirty="0">
                <a:solidFill>
                  <a:srgbClr val="222222"/>
                </a:solidFill>
                <a:latin typeface="Calibri"/>
                <a:ea typeface="Calibri"/>
                <a:cs typeface="Calibri"/>
                <a:sym typeface="Calibri"/>
              </a:rPr>
              <a:t> (pp. 455-467). </a:t>
            </a:r>
            <a:r>
              <a:rPr lang="de-DE" sz="1600" b="0" i="0" dirty="0" err="1">
                <a:solidFill>
                  <a:srgbClr val="222222"/>
                </a:solidFill>
                <a:latin typeface="Calibri"/>
                <a:ea typeface="Calibri"/>
                <a:cs typeface="Calibri"/>
                <a:sym typeface="Calibri"/>
              </a:rPr>
              <a:t>Psychology</a:t>
            </a:r>
            <a:r>
              <a:rPr lang="de-DE" sz="1600" b="0" i="0" dirty="0">
                <a:solidFill>
                  <a:srgbClr val="222222"/>
                </a:solidFill>
                <a:latin typeface="Calibri"/>
                <a:ea typeface="Calibri"/>
                <a:cs typeface="Calibri"/>
                <a:sym typeface="Calibri"/>
              </a:rPr>
              <a:t> Press.</a:t>
            </a:r>
            <a:endParaRPr sz="1600" dirty="0">
              <a:latin typeface="Calibri"/>
              <a:ea typeface="Calibri"/>
              <a:cs typeface="Calibri"/>
              <a:sym typeface="Calibri"/>
            </a:endParaRPr>
          </a:p>
          <a:p>
            <a:pPr marL="463550" lvl="0" indent="-285750" algn="l" rtl="0">
              <a:lnSpc>
                <a:spcPct val="90000"/>
              </a:lnSpc>
              <a:spcBef>
                <a:spcPts val="0"/>
              </a:spcBef>
              <a:spcAft>
                <a:spcPts val="0"/>
              </a:spcAft>
              <a:buSzPts val="2800"/>
              <a:buChar char="•"/>
            </a:pPr>
            <a:r>
              <a:rPr lang="de-DE" sz="1600" b="0" i="0" dirty="0">
                <a:solidFill>
                  <a:srgbClr val="222222"/>
                </a:solidFill>
                <a:latin typeface="Calibri"/>
                <a:ea typeface="Calibri"/>
                <a:cs typeface="Calibri"/>
                <a:sym typeface="Calibri"/>
              </a:rPr>
              <a:t>Fu, S. H., &amp; Chin, K. E. (2017). An online </a:t>
            </a:r>
            <a:r>
              <a:rPr lang="de-DE" sz="1600" b="0" i="0" dirty="0" err="1">
                <a:solidFill>
                  <a:srgbClr val="222222"/>
                </a:solidFill>
                <a:latin typeface="Calibri"/>
                <a:ea typeface="Calibri"/>
                <a:cs typeface="Calibri"/>
                <a:sym typeface="Calibri"/>
              </a:rPr>
              <a:t>survey</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research</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regarding</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awareness</a:t>
            </a:r>
            <a:r>
              <a:rPr lang="de-DE" sz="1600" b="0" i="0" dirty="0">
                <a:solidFill>
                  <a:srgbClr val="222222"/>
                </a:solidFill>
                <a:latin typeface="Calibri"/>
                <a:ea typeface="Calibri"/>
                <a:cs typeface="Calibri"/>
                <a:sym typeface="Calibri"/>
              </a:rPr>
              <a:t> of dyscalculia </a:t>
            </a:r>
            <a:r>
              <a:rPr lang="de-DE" sz="1600" b="0" i="0" dirty="0" err="1">
                <a:solidFill>
                  <a:srgbClr val="222222"/>
                </a:solidFill>
                <a:latin typeface="Calibri"/>
                <a:ea typeface="Calibri"/>
                <a:cs typeface="Calibri"/>
                <a:sym typeface="Calibri"/>
              </a:rPr>
              <a:t>among</a:t>
            </a:r>
            <a:r>
              <a:rPr lang="de-DE" sz="1600" b="0" i="0" dirty="0">
                <a:solidFill>
                  <a:srgbClr val="222222"/>
                </a:solidFill>
                <a:latin typeface="Calibri"/>
                <a:ea typeface="Calibri"/>
                <a:cs typeface="Calibri"/>
                <a:sym typeface="Calibri"/>
              </a:rPr>
              <a:t> </a:t>
            </a:r>
            <a:r>
              <a:rPr lang="de-DE" sz="1600" b="0" i="0" dirty="0" err="1">
                <a:solidFill>
                  <a:srgbClr val="222222"/>
                </a:solidFill>
                <a:latin typeface="Calibri"/>
                <a:ea typeface="Calibri"/>
                <a:cs typeface="Calibri"/>
                <a:sym typeface="Calibri"/>
              </a:rPr>
              <a:t>educators</a:t>
            </a:r>
            <a:r>
              <a:rPr lang="de-DE" sz="1600" b="0" i="0" dirty="0">
                <a:solidFill>
                  <a:srgbClr val="222222"/>
                </a:solidFill>
                <a:latin typeface="Calibri"/>
                <a:ea typeface="Calibri"/>
                <a:cs typeface="Calibri"/>
                <a:sym typeface="Calibri"/>
              </a:rPr>
              <a:t> in Sandakan </a:t>
            </a:r>
            <a:r>
              <a:rPr lang="de-DE" sz="1600" b="0" i="0" dirty="0" err="1">
                <a:solidFill>
                  <a:srgbClr val="222222"/>
                </a:solidFill>
                <a:latin typeface="Calibri"/>
                <a:ea typeface="Calibri"/>
                <a:cs typeface="Calibri"/>
                <a:sym typeface="Calibri"/>
              </a:rPr>
              <a:t>district</a:t>
            </a:r>
            <a:r>
              <a:rPr lang="de-DE" sz="1600" b="0" i="0" dirty="0">
                <a:solidFill>
                  <a:srgbClr val="222222"/>
                </a:solidFill>
                <a:latin typeface="Calibri"/>
                <a:ea typeface="Calibri"/>
                <a:cs typeface="Calibri"/>
                <a:sym typeface="Calibri"/>
              </a:rPr>
              <a:t>, Sabah. </a:t>
            </a:r>
            <a:r>
              <a:rPr lang="de-DE" sz="1600" b="0" i="1" dirty="0">
                <a:solidFill>
                  <a:srgbClr val="222222"/>
                </a:solidFill>
                <a:latin typeface="Calibri"/>
                <a:ea typeface="Calibri"/>
                <a:cs typeface="Calibri"/>
                <a:sym typeface="Calibri"/>
              </a:rPr>
              <a:t>International Journal of Academic Research in Progressive Education and Development</a:t>
            </a:r>
            <a:r>
              <a:rPr lang="de-DE" sz="1600" b="0" i="0" dirty="0">
                <a:solidFill>
                  <a:srgbClr val="222222"/>
                </a:solidFill>
                <a:latin typeface="Calibri"/>
                <a:ea typeface="Calibri"/>
                <a:cs typeface="Calibri"/>
                <a:sym typeface="Calibri"/>
              </a:rPr>
              <a:t>, </a:t>
            </a:r>
            <a:r>
              <a:rPr lang="de-DE" sz="1600" b="0" i="1" dirty="0">
                <a:solidFill>
                  <a:srgbClr val="222222"/>
                </a:solidFill>
                <a:latin typeface="Calibri"/>
                <a:ea typeface="Calibri"/>
                <a:cs typeface="Calibri"/>
                <a:sym typeface="Calibri"/>
              </a:rPr>
              <a:t>6</a:t>
            </a:r>
            <a:r>
              <a:rPr lang="de-DE" sz="1600" b="0" i="0" dirty="0">
                <a:solidFill>
                  <a:srgbClr val="222222"/>
                </a:solidFill>
                <a:latin typeface="Calibri"/>
                <a:ea typeface="Calibri"/>
                <a:cs typeface="Calibri"/>
                <a:sym typeface="Calibri"/>
              </a:rPr>
              <a:t>(2), 1-10.</a:t>
            </a:r>
            <a:endParaRPr sz="1600" dirty="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1"/>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dirty="0">
                <a:solidFill>
                  <a:schemeClr val="lt1"/>
                </a:solidFill>
              </a:rPr>
              <a:t>Kontaktai </a:t>
            </a:r>
            <a:endParaRPr dirty="0">
              <a:solidFill>
                <a:schemeClr val="lt1"/>
              </a:solidFill>
            </a:endParaRPr>
          </a:p>
        </p:txBody>
      </p:sp>
      <p:sp>
        <p:nvSpPr>
          <p:cNvPr id="259" name="Google Shape;259;p11"/>
          <p:cNvSpPr/>
          <p:nvPr/>
        </p:nvSpPr>
        <p:spPr>
          <a:xfrm>
            <a:off x="3303325" y="2187346"/>
            <a:ext cx="4218410" cy="64629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de-DE" sz="1200" b="0" i="0" u="none" strike="noStrike" cap="none">
                <a:solidFill>
                  <a:schemeClr val="dk1"/>
                </a:solidFill>
                <a:latin typeface="Quattrocento Sans"/>
                <a:ea typeface="Quattrocento Sans"/>
                <a:cs typeface="Quattrocento Sans"/>
                <a:sym typeface="Quattrocento Sans"/>
              </a:rPr>
              <a:t> 100. Yıl Mahallesi, 85183. Sk. No:4,</a:t>
            </a: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None/>
            </a:pPr>
            <a:r>
              <a:rPr lang="de-DE" sz="1200" b="0" i="0" u="none" strike="noStrike" cap="none">
                <a:solidFill>
                  <a:schemeClr val="dk1"/>
                </a:solidFill>
                <a:latin typeface="Quattrocento Sans"/>
                <a:ea typeface="Quattrocento Sans"/>
                <a:cs typeface="Quattrocento Sans"/>
                <a:sym typeface="Quattrocento Sans"/>
              </a:rPr>
              <a:t> 01170 Çukurova/Adana</a:t>
            </a: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None/>
            </a:pPr>
            <a:r>
              <a:rPr lang="de-DE" sz="1200" b="0" i="0" u="none" strike="noStrike" cap="none">
                <a:solidFill>
                  <a:schemeClr val="dk1"/>
                </a:solidFill>
                <a:latin typeface="Arial"/>
                <a:ea typeface="Arial"/>
                <a:cs typeface="Arial"/>
                <a:sym typeface="Arial"/>
              </a:rPr>
              <a:t>Web: https://cukurova.meb.gov.tr/</a:t>
            </a:r>
            <a:endParaRPr sz="1200" b="0" i="0" u="none" strike="noStrike" cap="none">
              <a:solidFill>
                <a:schemeClr val="dk1"/>
              </a:solidFill>
              <a:latin typeface="Arial"/>
              <a:ea typeface="Arial"/>
              <a:cs typeface="Arial"/>
              <a:sym typeface="Arial"/>
            </a:endParaRPr>
          </a:p>
        </p:txBody>
      </p:sp>
      <p:sp>
        <p:nvSpPr>
          <p:cNvPr id="260" name="Google Shape;260;p11"/>
          <p:cNvSpPr/>
          <p:nvPr/>
        </p:nvSpPr>
        <p:spPr>
          <a:xfrm>
            <a:off x="365180" y="3428997"/>
            <a:ext cx="3194100" cy="14541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de-DE" sz="1800" b="1" i="0" u="none" strike="noStrike" cap="none">
                <a:solidFill>
                  <a:schemeClr val="dk1"/>
                </a:solidFill>
                <a:latin typeface="Calibri"/>
                <a:ea typeface="Calibri"/>
                <a:cs typeface="Calibri"/>
                <a:sym typeface="Calibri"/>
              </a:rPr>
              <a:t>Ayşe KARAKILIC</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de-DE" sz="1200" b="0" i="0" u="none" strike="noStrike" cap="none">
                <a:solidFill>
                  <a:schemeClr val="dk1"/>
                </a:solidFill>
                <a:latin typeface="Calibri"/>
                <a:ea typeface="Calibri"/>
                <a:cs typeface="Calibri"/>
                <a:sym typeface="Calibri"/>
              </a:rPr>
              <a:t>Project Coordinatör</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a:solidFill>
                  <a:schemeClr val="dk1"/>
                </a:solidFill>
                <a:latin typeface="Calibri"/>
                <a:ea typeface="Calibri"/>
                <a:cs typeface="Calibri"/>
                <a:sym typeface="Calibri"/>
              </a:rPr>
              <a:t>Çukurova İlçe Milli Eğitim Müdürlüğü</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a:solidFill>
                  <a:schemeClr val="dk1"/>
                </a:solidFill>
                <a:latin typeface="Calibri"/>
                <a:ea typeface="Calibri"/>
                <a:cs typeface="Calibri"/>
                <a:sym typeface="Calibri"/>
              </a:rPr>
              <a:t>Telephone</a:t>
            </a:r>
            <a:r>
              <a:rPr lang="de-DE" sz="1200" b="0" i="0" u="none" strike="noStrike" cap="none">
                <a:solidFill>
                  <a:schemeClr val="dk1"/>
                </a:solidFill>
                <a:latin typeface="Calibri"/>
                <a:ea typeface="Calibri"/>
                <a:cs typeface="Calibri"/>
                <a:sym typeface="Calibri"/>
              </a:rPr>
              <a:t> +905072336660</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a:solidFill>
                  <a:schemeClr val="dk1"/>
                </a:solidFill>
                <a:latin typeface="Calibri"/>
                <a:ea typeface="Calibri"/>
                <a:cs typeface="Calibri"/>
                <a:sym typeface="Calibri"/>
              </a:rPr>
              <a:t>E-Mail agurgah@hotmail.com</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a:solidFill>
                <a:schemeClr val="dk1"/>
              </a:solidFill>
              <a:latin typeface="Calibri"/>
              <a:ea typeface="Calibri"/>
              <a:cs typeface="Calibri"/>
              <a:sym typeface="Calibri"/>
            </a:endParaRPr>
          </a:p>
        </p:txBody>
      </p:sp>
      <p:pic>
        <p:nvPicPr>
          <p:cNvPr id="261" name="Google Shape;261;p11" descr="cukurova mem logo+"/>
          <p:cNvPicPr preferRelativeResize="0"/>
          <p:nvPr/>
        </p:nvPicPr>
        <p:blipFill rotWithShape="1">
          <a:blip r:embed="rId3">
            <a:alphaModFix/>
          </a:blip>
          <a:srcRect/>
          <a:stretch/>
        </p:blipFill>
        <p:spPr>
          <a:xfrm>
            <a:off x="983432" y="1700808"/>
            <a:ext cx="1368152" cy="1152128"/>
          </a:xfrm>
          <a:prstGeom prst="rect">
            <a:avLst/>
          </a:prstGeom>
          <a:noFill/>
          <a:ln>
            <a:noFill/>
          </a:ln>
        </p:spPr>
      </p:pic>
      <p:sp>
        <p:nvSpPr>
          <p:cNvPr id="262" name="Google Shape;262;p11"/>
          <p:cNvSpPr/>
          <p:nvPr/>
        </p:nvSpPr>
        <p:spPr>
          <a:xfrm>
            <a:off x="4439816" y="3369439"/>
            <a:ext cx="3194088" cy="145424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de-DE" sz="1800" b="1" i="0" u="none" strike="noStrike" cap="none">
                <a:solidFill>
                  <a:schemeClr val="dk1"/>
                </a:solidFill>
                <a:latin typeface="Calibri"/>
                <a:ea typeface="Calibri"/>
                <a:cs typeface="Calibri"/>
                <a:sym typeface="Calibri"/>
              </a:rPr>
              <a:t>Rezzan GIZIR</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de-DE" sz="1200" b="0" i="0" u="none" strike="noStrike" cap="none">
                <a:solidFill>
                  <a:schemeClr val="dk1"/>
                </a:solidFill>
                <a:latin typeface="Calibri"/>
                <a:ea typeface="Calibri"/>
                <a:cs typeface="Calibri"/>
                <a:sym typeface="Calibri"/>
              </a:rPr>
              <a:t>Project Coordinatör</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de-DE" sz="1200" b="1" i="0" u="none" strike="noStrike" cap="none">
                <a:solidFill>
                  <a:schemeClr val="dk1"/>
                </a:solidFill>
                <a:latin typeface="Calibri"/>
                <a:ea typeface="Calibri"/>
                <a:cs typeface="Calibri"/>
                <a:sym typeface="Calibri"/>
              </a:rPr>
              <a:t>Çukurova İlçe Milli Eğitim Müdürlüğü</a:t>
            </a: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a:solidFill>
                  <a:schemeClr val="dk1"/>
                </a:solidFill>
                <a:latin typeface="Calibri"/>
                <a:ea typeface="Calibri"/>
                <a:cs typeface="Calibri"/>
                <a:sym typeface="Calibri"/>
              </a:rPr>
              <a:t>Telephone</a:t>
            </a:r>
            <a:r>
              <a:rPr lang="de-DE" sz="1200" b="0" i="0" u="none" strike="noStrike" cap="none">
                <a:solidFill>
                  <a:schemeClr val="dk1"/>
                </a:solidFill>
                <a:latin typeface="Calibri"/>
                <a:ea typeface="Calibri"/>
                <a:cs typeface="Calibri"/>
                <a:sym typeface="Calibri"/>
              </a:rPr>
              <a:t> +905072336660</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a:solidFill>
                  <a:schemeClr val="dk1"/>
                </a:solidFill>
                <a:latin typeface="Calibri"/>
                <a:ea typeface="Calibri"/>
                <a:cs typeface="Calibri"/>
                <a:sym typeface="Calibri"/>
              </a:rPr>
              <a:t>E-Mail rezzanbalcilar@gmail.com</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1775</Words>
  <Application>Microsoft Office PowerPoint</Application>
  <PresentationFormat>Plačiaekranė</PresentationFormat>
  <Paragraphs>140</Paragraphs>
  <Slides>17</Slides>
  <Notes>17</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17</vt:i4>
      </vt:variant>
    </vt:vector>
  </HeadingPairs>
  <TitlesOfParts>
    <vt:vector size="23" baseType="lpstr">
      <vt:lpstr>Poppins</vt:lpstr>
      <vt:lpstr>Arial</vt:lpstr>
      <vt:lpstr>Noto Sans Symbols</vt:lpstr>
      <vt:lpstr>Quattrocento Sans</vt:lpstr>
      <vt:lpstr>Calibri</vt:lpstr>
      <vt:lpstr>Office</vt:lpstr>
      <vt:lpstr>Diskalkulija:  Intelektualinis produktas 2:  Diskalkulija mokymo programa ir kurso medžiaga  Çukurova  İlçe Milli Eğitim Müdürlüğü </vt:lpstr>
      <vt:lpstr>Dyscalculia        2 modulis : Mokinių, turinčių diskalkulijos sutrikimą diagnostikos procesai  ugdymo aplinkoje  Çukurova  İlçe Milli Eğitim Müdürlüğü  </vt:lpstr>
      <vt:lpstr> Šiame modulyje bus aptariami mokinių, turinčių diskalkulijos  sutrikimą diagnostika ugdymo aplinkoje. Bus pateikta informacija apie profesinius įgūdžius, kuriuos mokytojai turėtų turėti diagnozuodami šį sutrikimą</vt:lpstr>
      <vt:lpstr>2 modulis : Mokinių, turinčių diskalkulijos sutrikimą diagnostikos procesai ugdymo aplinkoje</vt:lpstr>
      <vt:lpstr>Module 2: Mokinių, turinčių diskalkulijos sutrikimą diagnostikos procesai  ugdymo aplinkoje</vt:lpstr>
      <vt:lpstr>2 modulis : Mokinių, turinčių diskalkulijos sutrikimą diagnostikos procesai  ugdymo aplinkoje 1. Įvadas</vt:lpstr>
      <vt:lpstr>2 modulis : Mokinių, turinčių diskalkulijos sutrikimą diagnostikos procesai  ugdymo aplinkoje 1. Įvadas</vt:lpstr>
      <vt:lpstr>2 modulis : Mokinių, turinčių diskalkulijos sutrikimą diagnostikos procesai  ugdymo aplinkoje 2. Turinys</vt:lpstr>
      <vt:lpstr>„PowerPoint“ pateiktis</vt:lpstr>
      <vt:lpstr>2 modulis : Mokinių, turinčių diskalkulijos sutrikimą diagnostikos procesai  ugdymo aplinkoje 2. Turinys</vt:lpstr>
      <vt:lpstr>2 modulis : Mokinių, turinčių diskalkulijos sutrikimą diagnostikos procesai  ugdymo aplinkoje 2. Turinys</vt:lpstr>
      <vt:lpstr>2 modulis : Mokinių, turinčių diskalkulijos sutrikimą diagnostikos procesai  ugdymo aplinkoje 2. Metodai naudojami, diagnozuojant diskalkulijos sutrikimą </vt:lpstr>
      <vt:lpstr>2 modulis : Mokinių, turinčių diskalkulijos sutrikimą diagnostikos procesai  ugdymo aplinkoje 3. Papildoma literatūra  </vt:lpstr>
      <vt:lpstr>2 modulis : Mokinių, turinčių diskalkulijos sutrikimą diagnostikos procesai  ugdymo aplinkoje 4. Papildomi vaizdo įrašai  </vt:lpstr>
      <vt:lpstr>2 modulis : Mokinių, turinčių diskalkulijos sutrikimą diagnostikos procesai  ugdymo aplinkoje 5. Apklausa</vt:lpstr>
      <vt:lpstr>2 modulis : Mokinių, turinčių diskalkulijos sutrikimą diagnostikos procesai  ugdymo aplinkoje 6. Šaltiniai</vt:lpstr>
      <vt:lpstr>Kontaktai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Helene Lindenthal</dc:creator>
  <cp:lastModifiedBy>Kristina Žiedelienė</cp:lastModifiedBy>
  <cp:revision>1</cp:revision>
  <dcterms:created xsi:type="dcterms:W3CDTF">2023-09-04T09:53:46Z</dcterms:created>
  <dcterms:modified xsi:type="dcterms:W3CDTF">2024-08-15T14:41:57Z</dcterms:modified>
</cp:coreProperties>
</file>