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6858000" cx="12192000"/>
  <p:notesSz cx="6858000" cy="9144000"/>
  <p:embeddedFontLst>
    <p:embeddedFont>
      <p:font typeface="Poppins"/>
      <p:regular r:id="rId23"/>
      <p:bold r:id="rId24"/>
      <p:italic r:id="rId25"/>
      <p:boldItalic r:id="rId26"/>
    </p:embeddedFont>
    <p:embeddedFont>
      <p:font typeface="Quattrocento Sans"/>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31" roundtripDataSignature="AMtx7mgrJ8Oyxs2eXOiR28YGifdLZJ7Ki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Poppins-bold.fntdata"/><Relationship Id="rId23" Type="http://schemas.openxmlformats.org/officeDocument/2006/relationships/font" Target="fonts/Poppins-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oppins-boldItalic.fntdata"/><Relationship Id="rId25" Type="http://schemas.openxmlformats.org/officeDocument/2006/relationships/font" Target="fonts/Poppins-italic.fntdata"/><Relationship Id="rId28" Type="http://schemas.openxmlformats.org/officeDocument/2006/relationships/font" Target="fonts/QuattrocentoSans-bold.fntdata"/><Relationship Id="rId27" Type="http://schemas.openxmlformats.org/officeDocument/2006/relationships/font" Target="fonts/QuattrocentoSans-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QuattrocentoSans-italic.fntdata"/><Relationship Id="rId7" Type="http://schemas.openxmlformats.org/officeDocument/2006/relationships/slide" Target="slides/slide2.xml"/><Relationship Id="rId8" Type="http://schemas.openxmlformats.org/officeDocument/2006/relationships/slide" Target="slides/slide3.xml"/><Relationship Id="rId31" Type="http://customschemas.google.com/relationships/presentationmetadata" Target="metadata"/><Relationship Id="rId30" Type="http://schemas.openxmlformats.org/officeDocument/2006/relationships/font" Target="fonts/QuattrocentoSans-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8" name="Google Shape;8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6" name="Google Shape;9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4" name="Google Shape;104;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2" name="Google Shape;112;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8" name="Google Shape;118;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6" name="Google Shape;126;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4" name="Google Shape;134;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0" name="Google Shape;140;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2" name="Google Shape;162;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7" name="Google Shape;177;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2" name="Google Shape;192;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9" name="Google Shape;219;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5" name="Google Shape;225;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6" name="Google Shape;236;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0" name="Google Shape;250;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6" name="Google Shape;25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17" name="Shape 17"/>
        <p:cNvGrpSpPr/>
        <p:nvPr/>
      </p:nvGrpSpPr>
      <p:grpSpPr>
        <a:xfrm>
          <a:off x="0" y="0"/>
          <a:ext cx="0" cy="0"/>
          <a:chOff x="0" y="0"/>
          <a:chExt cx="0" cy="0"/>
        </a:xfrm>
      </p:grpSpPr>
      <p:sp>
        <p:nvSpPr>
          <p:cNvPr id="18" name="Google Shape;18;p1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23" name="Shape 23"/>
        <p:cNvGrpSpPr/>
        <p:nvPr/>
      </p:nvGrpSpPr>
      <p:grpSpPr>
        <a:xfrm>
          <a:off x="0" y="0"/>
          <a:ext cx="0" cy="0"/>
          <a:chOff x="0" y="0"/>
          <a:chExt cx="0" cy="0"/>
        </a:xfrm>
      </p:grpSpPr>
      <p:sp>
        <p:nvSpPr>
          <p:cNvPr id="24" name="Google Shape;24;p13"/>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3"/>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29" name="Shape 29"/>
        <p:cNvGrpSpPr/>
        <p:nvPr/>
      </p:nvGrpSpPr>
      <p:grpSpPr>
        <a:xfrm>
          <a:off x="0" y="0"/>
          <a:ext cx="0" cy="0"/>
          <a:chOff x="0" y="0"/>
          <a:chExt cx="0" cy="0"/>
        </a:xfrm>
      </p:grpSpPr>
      <p:sp>
        <p:nvSpPr>
          <p:cNvPr id="30" name="Google Shape;30;p15"/>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5"/>
          <p:cNvSpPr txBox="1"/>
          <p:nvPr>
            <p:ph idx="1" type="body"/>
          </p:nvPr>
        </p:nvSpPr>
        <p:spPr>
          <a:xfrm>
            <a:off x="838200" y="1825625"/>
            <a:ext cx="5181600" cy="410322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15"/>
          <p:cNvSpPr txBox="1"/>
          <p:nvPr>
            <p:ph idx="2" type="body"/>
          </p:nvPr>
        </p:nvSpPr>
        <p:spPr>
          <a:xfrm>
            <a:off x="6172200" y="1825625"/>
            <a:ext cx="5181600" cy="410322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36" name="Shape 36"/>
        <p:cNvGrpSpPr/>
        <p:nvPr/>
      </p:nvGrpSpPr>
      <p:grpSpPr>
        <a:xfrm>
          <a:off x="0" y="0"/>
          <a:ext cx="0" cy="0"/>
          <a:chOff x="0" y="0"/>
          <a:chExt cx="0" cy="0"/>
        </a:xfrm>
      </p:grpSpPr>
      <p:sp>
        <p:nvSpPr>
          <p:cNvPr id="37" name="Google Shape;37;p1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9" name="Google Shape;39;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42" name="Shape 42"/>
        <p:cNvGrpSpPr/>
        <p:nvPr/>
      </p:nvGrpSpPr>
      <p:grpSpPr>
        <a:xfrm>
          <a:off x="0" y="0"/>
          <a:ext cx="0" cy="0"/>
          <a:chOff x="0" y="0"/>
          <a:chExt cx="0" cy="0"/>
        </a:xfrm>
      </p:grpSpPr>
      <p:sp>
        <p:nvSpPr>
          <p:cNvPr id="43" name="Google Shape;43;p1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1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51" name="Shape 51"/>
        <p:cNvGrpSpPr/>
        <p:nvPr/>
      </p:nvGrpSpPr>
      <p:grpSpPr>
        <a:xfrm>
          <a:off x="0" y="0"/>
          <a:ext cx="0" cy="0"/>
          <a:chOff x="0" y="0"/>
          <a:chExt cx="0" cy="0"/>
        </a:xfrm>
      </p:grpSpPr>
      <p:sp>
        <p:nvSpPr>
          <p:cNvPr id="52" name="Google Shape;52;p18"/>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56" name="Shape 56"/>
        <p:cNvGrpSpPr/>
        <p:nvPr/>
      </p:nvGrpSpPr>
      <p:grpSpPr>
        <a:xfrm>
          <a:off x="0" y="0"/>
          <a:ext cx="0" cy="0"/>
          <a:chOff x="0" y="0"/>
          <a:chExt cx="0" cy="0"/>
        </a:xfrm>
      </p:grpSpPr>
      <p:sp>
        <p:nvSpPr>
          <p:cNvPr id="57" name="Google Shape;57;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60" name="Shape 60"/>
        <p:cNvGrpSpPr/>
        <p:nvPr/>
      </p:nvGrpSpPr>
      <p:grpSpPr>
        <a:xfrm>
          <a:off x="0" y="0"/>
          <a:ext cx="0" cy="0"/>
          <a:chOff x="0" y="0"/>
          <a:chExt cx="0" cy="0"/>
        </a:xfrm>
      </p:grpSpPr>
      <p:sp>
        <p:nvSpPr>
          <p:cNvPr id="61" name="Google Shape;61;p2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2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67" name="Shape 67"/>
        <p:cNvGrpSpPr/>
        <p:nvPr/>
      </p:nvGrpSpPr>
      <p:grpSpPr>
        <a:xfrm>
          <a:off x="0" y="0"/>
          <a:ext cx="0" cy="0"/>
          <a:chOff x="0" y="0"/>
          <a:chExt cx="0" cy="0"/>
        </a:xfrm>
      </p:grpSpPr>
      <p:sp>
        <p:nvSpPr>
          <p:cNvPr id="68" name="Google Shape;68;p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1"/>
          <p:cNvSpPr/>
          <p:nvPr>
            <p:ph idx="2" type="pic"/>
          </p:nvPr>
        </p:nvSpPr>
        <p:spPr>
          <a:xfrm>
            <a:off x="5183188" y="987425"/>
            <a:ext cx="6172200" cy="4873625"/>
          </a:xfrm>
          <a:prstGeom prst="rect">
            <a:avLst/>
          </a:prstGeom>
          <a:noFill/>
          <a:ln>
            <a:noFill/>
          </a:ln>
        </p:spPr>
      </p:sp>
      <p:sp>
        <p:nvSpPr>
          <p:cNvPr id="70" name="Google Shape;70;p2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74" name="Shape 74"/>
        <p:cNvGrpSpPr/>
        <p:nvPr/>
      </p:nvGrpSpPr>
      <p:grpSpPr>
        <a:xfrm>
          <a:off x="0" y="0"/>
          <a:ext cx="0" cy="0"/>
          <a:chOff x="0" y="0"/>
          <a:chExt cx="0" cy="0"/>
        </a:xfrm>
      </p:grpSpPr>
      <p:sp>
        <p:nvSpPr>
          <p:cNvPr id="75" name="Google Shape;75;p22"/>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2"/>
          <p:cNvSpPr txBox="1"/>
          <p:nvPr>
            <p:ph idx="1" type="body"/>
          </p:nvPr>
        </p:nvSpPr>
        <p:spPr>
          <a:xfrm rot="5400000">
            <a:off x="3751681" y="-1650980"/>
            <a:ext cx="46886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80" name="Shape 80"/>
        <p:cNvGrpSpPr/>
        <p:nvPr/>
      </p:nvGrpSpPr>
      <p:grpSpPr>
        <a:xfrm>
          <a:off x="0" y="0"/>
          <a:ext cx="0" cy="0"/>
          <a:chOff x="0" y="0"/>
          <a:chExt cx="0" cy="0"/>
        </a:xfrm>
      </p:grpSpPr>
      <p:sp>
        <p:nvSpPr>
          <p:cNvPr id="81" name="Google Shape;81;p2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8.xml"/><Relationship Id="rId10" Type="http://schemas.openxmlformats.org/officeDocument/2006/relationships/slideLayout" Target="../slideLayouts/slideLayout7.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image" Target="../media/image7.jp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xml"/><Relationship Id="rId9" Type="http://schemas.openxmlformats.org/officeDocument/2006/relationships/slideLayout" Target="../slideLayouts/slideLayout6.xml"/><Relationship Id="rId15" Type="http://schemas.openxmlformats.org/officeDocument/2006/relationships/theme" Target="../theme/theme2.xml"/><Relationship Id="rId14" Type="http://schemas.openxmlformats.org/officeDocument/2006/relationships/slideLayout" Target="../slideLayouts/slideLayout1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2"/>
          <p:cNvSpPr/>
          <p:nvPr/>
        </p:nvSpPr>
        <p:spPr>
          <a:xfrm>
            <a:off x="-17320" y="-68825"/>
            <a:ext cx="12192000" cy="992154"/>
          </a:xfrm>
          <a:prstGeom prst="rect">
            <a:avLst/>
          </a:prstGeom>
          <a:solidFill>
            <a:srgbClr val="C00000"/>
          </a:solidFill>
          <a:ln cap="flat" cmpd="sng" w="12700">
            <a:solidFill>
              <a:srgbClr val="45140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 name="Google Shape;7;p12"/>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p12"/>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 name="Google Shape;9;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 name="Google Shape;11;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
        <p:nvSpPr>
          <p:cNvPr id="12" name="Google Shape;12;p12"/>
          <p:cNvSpPr/>
          <p:nvPr/>
        </p:nvSpPr>
        <p:spPr>
          <a:xfrm>
            <a:off x="-17320" y="6204155"/>
            <a:ext cx="12209320" cy="670314"/>
          </a:xfrm>
          <a:prstGeom prst="rect">
            <a:avLst/>
          </a:prstGeom>
          <a:solidFill>
            <a:srgbClr val="C00000"/>
          </a:solidFill>
          <a:ln cap="flat" cmpd="sng" w="12700">
            <a:solidFill>
              <a:srgbClr val="45140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3" name="Google Shape;13;p12"/>
          <p:cNvPicPr preferRelativeResize="0"/>
          <p:nvPr/>
        </p:nvPicPr>
        <p:blipFill rotWithShape="1">
          <a:blip r:embed="rId1">
            <a:alphaModFix/>
          </a:blip>
          <a:srcRect b="0" l="0" r="0" t="0"/>
          <a:stretch/>
        </p:blipFill>
        <p:spPr>
          <a:xfrm>
            <a:off x="104945" y="6356350"/>
            <a:ext cx="1061484" cy="400384"/>
          </a:xfrm>
          <a:prstGeom prst="rect">
            <a:avLst/>
          </a:prstGeom>
          <a:noFill/>
          <a:ln>
            <a:noFill/>
          </a:ln>
        </p:spPr>
      </p:pic>
      <p:sp>
        <p:nvSpPr>
          <p:cNvPr id="14" name="Google Shape;14;p12"/>
          <p:cNvSpPr txBox="1"/>
          <p:nvPr/>
        </p:nvSpPr>
        <p:spPr>
          <a:xfrm>
            <a:off x="3588239" y="6306779"/>
            <a:ext cx="5015522" cy="567690"/>
          </a:xfrm>
          <a:prstGeom prst="rect">
            <a:avLst/>
          </a:prstGeom>
          <a:noFill/>
          <a:ln>
            <a:noFill/>
          </a:ln>
        </p:spPr>
        <p:txBody>
          <a:bodyPr anchorCtr="0" anchor="t" bIns="45700" lIns="91425" spcFirstLastPara="1" rIns="91425" wrap="square" tIns="45700">
            <a:normAutofit/>
          </a:bodyPr>
          <a:lstStyle/>
          <a:p>
            <a:pPr indent="0" lvl="0" marL="0" marR="0" rtl="0" algn="ctr">
              <a:lnSpc>
                <a:spcPct val="100000"/>
              </a:lnSpc>
              <a:spcBef>
                <a:spcPts val="0"/>
              </a:spcBef>
              <a:spcAft>
                <a:spcPts val="0"/>
              </a:spcAft>
              <a:buClr>
                <a:schemeClr val="accent1"/>
              </a:buClr>
              <a:buSzPts val="900"/>
              <a:buFont typeface="Noto Sans Symbols"/>
              <a:buNone/>
            </a:pPr>
            <a:r>
              <a:rPr b="0" i="0" lang="de-DE" sz="900" u="none" cap="none" strike="noStrike">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900" u="none" cap="none" strike="noStrike">
              <a:solidFill>
                <a:schemeClr val="lt1"/>
              </a:solidFill>
              <a:latin typeface="Calibri"/>
              <a:ea typeface="Calibri"/>
              <a:cs typeface="Calibri"/>
              <a:sym typeface="Calibri"/>
            </a:endParaRPr>
          </a:p>
          <a:p>
            <a:pPr indent="0" lvl="0" marL="0" marR="0" rtl="0" algn="ctr">
              <a:lnSpc>
                <a:spcPct val="100000"/>
              </a:lnSpc>
              <a:spcBef>
                <a:spcPts val="1000"/>
              </a:spcBef>
              <a:spcAft>
                <a:spcPts val="0"/>
              </a:spcAft>
              <a:buClr>
                <a:schemeClr val="accent1"/>
              </a:buClr>
              <a:buSzPts val="2000"/>
              <a:buFont typeface="Noto Sans Symbols"/>
              <a:buNone/>
            </a:pPr>
            <a:r>
              <a:t/>
            </a:r>
            <a:endParaRPr b="0" i="0" sz="2000" u="none" cap="none" strike="noStrike">
              <a:solidFill>
                <a:srgbClr val="1F497D"/>
              </a:solidFill>
              <a:latin typeface="Calibri"/>
              <a:ea typeface="Calibri"/>
              <a:cs typeface="Calibri"/>
              <a:sym typeface="Calibri"/>
            </a:endParaRPr>
          </a:p>
        </p:txBody>
      </p:sp>
      <p:pic>
        <p:nvPicPr>
          <p:cNvPr id="15" name="Google Shape;15;p12"/>
          <p:cNvPicPr preferRelativeResize="0"/>
          <p:nvPr/>
        </p:nvPicPr>
        <p:blipFill rotWithShape="1">
          <a:blip r:embed="rId2">
            <a:alphaModFix/>
          </a:blip>
          <a:srcRect b="0" l="0" r="0" t="0"/>
          <a:stretch/>
        </p:blipFill>
        <p:spPr>
          <a:xfrm>
            <a:off x="10690874" y="6356350"/>
            <a:ext cx="1396181" cy="365126"/>
          </a:xfrm>
          <a:prstGeom prst="rect">
            <a:avLst/>
          </a:prstGeom>
          <a:noFill/>
          <a:ln>
            <a:noFill/>
          </a:ln>
        </p:spPr>
      </p:pic>
      <p:pic>
        <p:nvPicPr>
          <p:cNvPr id="16" name="Google Shape;16;p12"/>
          <p:cNvPicPr preferRelativeResize="0"/>
          <p:nvPr/>
        </p:nvPicPr>
        <p:blipFill rotWithShape="1">
          <a:blip r:embed="rId3">
            <a:alphaModFix/>
          </a:blip>
          <a:srcRect b="0" l="0" r="0" t="0"/>
          <a:stretch/>
        </p:blipFill>
        <p:spPr>
          <a:xfrm>
            <a:off x="11169445" y="-55640"/>
            <a:ext cx="1022555" cy="97897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dx.doi.org/10.6007/IJARPED/v6-i2/380" TargetMode="External"/><Relationship Id="rId4" Type="http://schemas.openxmlformats.org/officeDocument/2006/relationships/hyperlink" Target="https://doi.org/10.17051/ilkonline.2017.330248" TargetMode="External"/><Relationship Id="rId5" Type="http://schemas.openxmlformats.org/officeDocument/2006/relationships/hyperlink" Target="https://www.mathematicalbrain.com/pdf/Dyscalculia_Screener_Manual.PDF" TargetMode="External"/><Relationship Id="rId6" Type="http://schemas.openxmlformats.org/officeDocument/2006/relationships/hyperlink" Target="https://youtu.be/02MB3zI5iNI" TargetMode="External"/><Relationship Id="rId7" Type="http://schemas.openxmlformats.org/officeDocument/2006/relationships/hyperlink" Target="https://www.youtube.com/live/5Hcnr5ZADd4?si=3bXBChKZbo96FJs4"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pic>
        <p:nvPicPr>
          <p:cNvPr descr="cukurova mem logo+" id="90" name="Google Shape;90;p2"/>
          <p:cNvPicPr preferRelativeResize="0"/>
          <p:nvPr/>
        </p:nvPicPr>
        <p:blipFill rotWithShape="1">
          <a:blip r:embed="rId3">
            <a:alphaModFix/>
          </a:blip>
          <a:srcRect b="0" l="0" r="0" t="0"/>
          <a:stretch/>
        </p:blipFill>
        <p:spPr>
          <a:xfrm>
            <a:off x="5441792" y="5301208"/>
            <a:ext cx="1086256" cy="864096"/>
          </a:xfrm>
          <a:prstGeom prst="rect">
            <a:avLst/>
          </a:prstGeom>
          <a:noFill/>
          <a:ln>
            <a:noFill/>
          </a:ln>
        </p:spPr>
      </p:pic>
      <p:sp>
        <p:nvSpPr>
          <p:cNvPr id="91" name="Google Shape;91;p2"/>
          <p:cNvSpPr txBox="1"/>
          <p:nvPr>
            <p:ph type="ctrTitle"/>
          </p:nvPr>
        </p:nvSpPr>
        <p:spPr>
          <a:xfrm>
            <a:off x="-17320" y="1473375"/>
            <a:ext cx="12192000" cy="4187873"/>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rgbClr val="C00000"/>
              </a:buClr>
              <a:buSzPts val="14727"/>
              <a:buFont typeface="Calibri"/>
              <a:buNone/>
            </a:pPr>
            <a:r>
              <a:rPr b="1" lang="de-DE">
                <a:solidFill>
                  <a:srgbClr val="C00000"/>
                </a:solidFill>
              </a:rPr>
              <a:t>Dyscalculia</a:t>
            </a:r>
            <a:br>
              <a:rPr lang="de-DE"/>
            </a:br>
            <a:br>
              <a:rPr lang="de-DE"/>
            </a:br>
            <a:r>
              <a:rPr b="1" lang="de-DE"/>
              <a:t>WP2: Dyscalculia Curriculum and Course Material</a:t>
            </a:r>
            <a:br>
              <a:rPr b="1" lang="de-DE"/>
            </a:br>
            <a:br>
              <a:rPr b="1" lang="de-DE"/>
            </a:br>
            <a:r>
              <a:rPr lang="de-DE" sz="2200"/>
              <a:t>Çukurova </a:t>
            </a:r>
            <a:br>
              <a:rPr lang="de-DE" sz="2200"/>
            </a:br>
            <a:r>
              <a:rPr lang="de-DE" sz="2200"/>
              <a:t>İlçe Milli Eğitim Müdürlüğü</a:t>
            </a:r>
            <a:br>
              <a:rPr lang="de-DE" sz="2200"/>
            </a:br>
            <a:endParaRPr sz="2200"/>
          </a:p>
        </p:txBody>
      </p:sp>
      <p:sp>
        <p:nvSpPr>
          <p:cNvPr id="92" name="Google Shape;92;p2"/>
          <p:cNvSpPr txBox="1"/>
          <p:nvPr/>
        </p:nvSpPr>
        <p:spPr>
          <a:xfrm>
            <a:off x="-1" y="-1"/>
            <a:ext cx="5465619"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chemeClr val="lt1"/>
                </a:solidFill>
                <a:latin typeface="Calibri"/>
                <a:ea typeface="Calibri"/>
                <a:cs typeface="Calibri"/>
                <a:sym typeface="Calibri"/>
              </a:rPr>
              <a:t>Change Your Perspective: It´s Just Dyscalculia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chemeClr val="lt1"/>
                </a:solidFill>
                <a:latin typeface="Calibri"/>
                <a:ea typeface="Calibri"/>
                <a:cs typeface="Calibri"/>
                <a:sym typeface="Calibri"/>
              </a:rPr>
              <a:t>Reference Number: 2022-1-TR01-KA220-SCH-000088738</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chemeClr val="lt1"/>
                </a:solidFill>
                <a:latin typeface="Calibri"/>
                <a:ea typeface="Calibri"/>
                <a:cs typeface="Calibri"/>
                <a:sym typeface="Calibri"/>
              </a:rPr>
              <a:t>Duration: 31.12.2022-30.12.2024 (24 months)</a:t>
            </a:r>
            <a:endParaRPr b="0" i="0" sz="1800" u="none" cap="none" strike="noStrike">
              <a:solidFill>
                <a:schemeClr val="lt1"/>
              </a:solidFill>
              <a:latin typeface="Calibri"/>
              <a:ea typeface="Calibri"/>
              <a:cs typeface="Calibri"/>
              <a:sym typeface="Calibri"/>
            </a:endParaRPr>
          </a:p>
        </p:txBody>
      </p:sp>
      <p:sp>
        <p:nvSpPr>
          <p:cNvPr id="93" name="Google Shape;93;p2"/>
          <p:cNvSpPr txBox="1"/>
          <p:nvPr/>
        </p:nvSpPr>
        <p:spPr>
          <a:xfrm>
            <a:off x="6096000" y="0"/>
            <a:ext cx="5465619"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chemeClr val="lt1"/>
                </a:solidFill>
                <a:latin typeface="Calibri"/>
                <a:ea typeface="Calibri"/>
                <a:cs typeface="Calibri"/>
                <a:sym typeface="Calibri"/>
              </a:rPr>
              <a:t>School Education ERASMUS+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chemeClr val="lt1"/>
                </a:solidFill>
                <a:latin typeface="Calibri"/>
                <a:ea typeface="Calibri"/>
                <a:cs typeface="Calibri"/>
                <a:sym typeface="Calibri"/>
              </a:rPr>
              <a:t>KA220-SCH-Cooperation partnerschips in school education</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3"/>
          <p:cNvSpPr txBox="1"/>
          <p:nvPr>
            <p:ph type="ctrTitle"/>
          </p:nvPr>
        </p:nvSpPr>
        <p:spPr>
          <a:xfrm>
            <a:off x="-17320" y="1473375"/>
            <a:ext cx="12192000" cy="430397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rgbClr val="C00000"/>
              </a:buClr>
              <a:buSzPct val="303030"/>
              <a:buNone/>
            </a:pPr>
            <a:r>
              <a:rPr b="1" lang="de-DE">
                <a:solidFill>
                  <a:srgbClr val="C00000"/>
                </a:solidFill>
              </a:rPr>
              <a:t>Dyscalculia</a:t>
            </a:r>
            <a:br>
              <a:rPr lang="de-DE"/>
            </a:br>
            <a:br>
              <a:rPr lang="de-DE"/>
            </a:br>
            <a:br>
              <a:rPr lang="de-DE"/>
            </a:br>
            <a:br>
              <a:rPr lang="de-DE"/>
            </a:br>
            <a:br>
              <a:rPr lang="de-DE"/>
            </a:br>
            <a:br>
              <a:rPr lang="de-DE"/>
            </a:br>
            <a:br>
              <a:rPr lang="de-DE"/>
            </a:br>
            <a:br>
              <a:rPr lang="de-DE"/>
            </a:br>
            <a:r>
              <a:rPr b="1" lang="de-DE"/>
              <a:t>Module 2: Dıagnosis Processes of Dyscalculic Individuals In Normal Education Enviroments</a:t>
            </a:r>
            <a:br>
              <a:rPr b="1" lang="de-DE"/>
            </a:br>
            <a:br>
              <a:rPr lang="de-DE"/>
            </a:br>
            <a:r>
              <a:rPr lang="de-DE" sz="2200"/>
              <a:t>Çukurova </a:t>
            </a:r>
            <a:br>
              <a:rPr lang="de-DE" sz="2200"/>
            </a:br>
            <a:r>
              <a:rPr lang="de-DE" sz="2200"/>
              <a:t>İlçe Milli Eğitim Müdürlüğü</a:t>
            </a:r>
            <a:br>
              <a:rPr lang="de-DE" sz="2200"/>
            </a:br>
            <a:br>
              <a:rPr lang="de-DE" sz="2200"/>
            </a:br>
            <a:endParaRPr sz="2200"/>
          </a:p>
        </p:txBody>
      </p:sp>
      <p:sp>
        <p:nvSpPr>
          <p:cNvPr id="99" name="Google Shape;99;p3"/>
          <p:cNvSpPr txBox="1"/>
          <p:nvPr/>
        </p:nvSpPr>
        <p:spPr>
          <a:xfrm>
            <a:off x="-1" y="-1"/>
            <a:ext cx="5465619" cy="73862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chemeClr val="lt1"/>
                </a:solidFill>
                <a:latin typeface="Calibri"/>
                <a:ea typeface="Calibri"/>
                <a:cs typeface="Calibri"/>
                <a:sym typeface="Calibri"/>
              </a:rPr>
              <a:t>Change Your Perspective: It´s Just Dyscalculia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chemeClr val="lt1"/>
                </a:solidFill>
                <a:latin typeface="Calibri"/>
                <a:ea typeface="Calibri"/>
                <a:cs typeface="Calibri"/>
                <a:sym typeface="Calibri"/>
              </a:rPr>
              <a:t>Reference Number: 2022-1-TR01-KA220-SCH-000088738</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chemeClr val="lt1"/>
                </a:solidFill>
                <a:latin typeface="Calibri"/>
                <a:ea typeface="Calibri"/>
                <a:cs typeface="Calibri"/>
                <a:sym typeface="Calibri"/>
              </a:rPr>
              <a:t>Duration: 31.12.2022-30.12.2024 (24 months)</a:t>
            </a:r>
            <a:endParaRPr b="0" i="0" sz="1400" u="none" cap="none" strike="noStrike">
              <a:solidFill>
                <a:schemeClr val="lt1"/>
              </a:solidFill>
              <a:latin typeface="Calibri"/>
              <a:ea typeface="Calibri"/>
              <a:cs typeface="Calibri"/>
              <a:sym typeface="Calibri"/>
            </a:endParaRPr>
          </a:p>
        </p:txBody>
      </p:sp>
      <p:sp>
        <p:nvSpPr>
          <p:cNvPr id="100" name="Google Shape;100;p3"/>
          <p:cNvSpPr txBox="1"/>
          <p:nvPr/>
        </p:nvSpPr>
        <p:spPr>
          <a:xfrm>
            <a:off x="6096000" y="0"/>
            <a:ext cx="5465619" cy="52318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chemeClr val="lt1"/>
                </a:solidFill>
                <a:latin typeface="Calibri"/>
                <a:ea typeface="Calibri"/>
                <a:cs typeface="Calibri"/>
                <a:sym typeface="Calibri"/>
              </a:rPr>
              <a:t>School Education ERASMUS+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chemeClr val="lt1"/>
                </a:solidFill>
                <a:latin typeface="Calibri"/>
                <a:ea typeface="Calibri"/>
                <a:cs typeface="Calibri"/>
                <a:sym typeface="Calibri"/>
              </a:rPr>
              <a:t>KA220-SCH-Cooperation partnerschips in school education</a:t>
            </a:r>
            <a:endParaRPr b="0" i="0" sz="1400" u="none" cap="none" strike="noStrike">
              <a:solidFill>
                <a:schemeClr val="lt1"/>
              </a:solidFill>
              <a:latin typeface="Calibri"/>
              <a:ea typeface="Calibri"/>
              <a:cs typeface="Calibri"/>
              <a:sym typeface="Calibri"/>
            </a:endParaRPr>
          </a:p>
        </p:txBody>
      </p:sp>
      <p:pic>
        <p:nvPicPr>
          <p:cNvPr descr="cukurova mem logo+" id="101" name="Google Shape;101;p3"/>
          <p:cNvPicPr preferRelativeResize="0"/>
          <p:nvPr/>
        </p:nvPicPr>
        <p:blipFill rotWithShape="1">
          <a:blip r:embed="rId3">
            <a:alphaModFix/>
          </a:blip>
          <a:srcRect b="0" l="0" r="0" t="0"/>
          <a:stretch/>
        </p:blipFill>
        <p:spPr>
          <a:xfrm>
            <a:off x="5441792" y="5229200"/>
            <a:ext cx="1086256" cy="93610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4"/>
          <p:cNvSpPr txBox="1"/>
          <p:nvPr/>
        </p:nvSpPr>
        <p:spPr>
          <a:xfrm>
            <a:off x="-1" y="-1"/>
            <a:ext cx="5465619" cy="73862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chemeClr val="lt1"/>
                </a:solidFill>
                <a:latin typeface="Calibri"/>
                <a:ea typeface="Calibri"/>
                <a:cs typeface="Calibri"/>
                <a:sym typeface="Calibri"/>
              </a:rPr>
              <a:t>Change Your Perspective: It´s Just Dyscalculia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chemeClr val="lt1"/>
                </a:solidFill>
                <a:latin typeface="Calibri"/>
                <a:ea typeface="Calibri"/>
                <a:cs typeface="Calibri"/>
                <a:sym typeface="Calibri"/>
              </a:rPr>
              <a:t>Reference Number: 2022-1-TR01-KA220-SCH-000088738</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chemeClr val="lt1"/>
                </a:solidFill>
                <a:latin typeface="Calibri"/>
                <a:ea typeface="Calibri"/>
                <a:cs typeface="Calibri"/>
                <a:sym typeface="Calibri"/>
              </a:rPr>
              <a:t>Duration: 31.12.2022-30.12.2024 (24 months)</a:t>
            </a:r>
            <a:endParaRPr b="0" i="0" sz="1400" u="none" cap="none" strike="noStrike">
              <a:solidFill>
                <a:schemeClr val="lt1"/>
              </a:solidFill>
              <a:latin typeface="Calibri"/>
              <a:ea typeface="Calibri"/>
              <a:cs typeface="Calibri"/>
              <a:sym typeface="Calibri"/>
            </a:endParaRPr>
          </a:p>
        </p:txBody>
      </p:sp>
      <p:sp>
        <p:nvSpPr>
          <p:cNvPr id="107" name="Google Shape;107;p24"/>
          <p:cNvSpPr txBox="1"/>
          <p:nvPr/>
        </p:nvSpPr>
        <p:spPr>
          <a:xfrm>
            <a:off x="6096000" y="0"/>
            <a:ext cx="5465619" cy="52318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chemeClr val="lt1"/>
                </a:solidFill>
                <a:latin typeface="Calibri"/>
                <a:ea typeface="Calibri"/>
                <a:cs typeface="Calibri"/>
                <a:sym typeface="Calibri"/>
              </a:rPr>
              <a:t>School Education ERASMUS+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chemeClr val="lt1"/>
                </a:solidFill>
                <a:latin typeface="Calibri"/>
                <a:ea typeface="Calibri"/>
                <a:cs typeface="Calibri"/>
                <a:sym typeface="Calibri"/>
              </a:rPr>
              <a:t>KA220-SCH-Cooperation partnerschips in school education</a:t>
            </a:r>
            <a:endParaRPr b="0" i="0" sz="1400" u="none" cap="none" strike="noStrike">
              <a:solidFill>
                <a:schemeClr val="lt1"/>
              </a:solidFill>
              <a:latin typeface="Calibri"/>
              <a:ea typeface="Calibri"/>
              <a:cs typeface="Calibri"/>
              <a:sym typeface="Calibri"/>
            </a:endParaRPr>
          </a:p>
        </p:txBody>
      </p:sp>
      <p:pic>
        <p:nvPicPr>
          <p:cNvPr descr="cukurova mem logo+" id="108" name="Google Shape;108;p24"/>
          <p:cNvPicPr preferRelativeResize="0"/>
          <p:nvPr/>
        </p:nvPicPr>
        <p:blipFill rotWithShape="1">
          <a:blip r:embed="rId3">
            <a:alphaModFix/>
          </a:blip>
          <a:srcRect b="0" l="0" r="0" t="0"/>
          <a:stretch/>
        </p:blipFill>
        <p:spPr>
          <a:xfrm>
            <a:off x="5441792" y="5229200"/>
            <a:ext cx="1086256" cy="936104"/>
          </a:xfrm>
          <a:prstGeom prst="rect">
            <a:avLst/>
          </a:prstGeom>
          <a:noFill/>
          <a:ln>
            <a:noFill/>
          </a:ln>
        </p:spPr>
      </p:pic>
      <p:sp>
        <p:nvSpPr>
          <p:cNvPr id="109" name="Google Shape;109;p2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de-DE" sz="2400"/>
              <a:t>In this module, diagnostic processes of dyscalculic individuals in normal education environments will be discussed. Information will be given about the professional skills that teachers should have in diagnostic processes.</a:t>
            </a:r>
            <a:endParaRPr sz="2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4"/>
          <p:cNvSpPr txBox="1"/>
          <p:nvPr>
            <p:ph type="title"/>
          </p:nvPr>
        </p:nvSpPr>
        <p:spPr>
          <a:xfrm>
            <a:off x="838200" y="365126"/>
            <a:ext cx="10515600" cy="558204"/>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61616"/>
              <a:buNone/>
            </a:pPr>
            <a:r>
              <a:rPr b="1" lang="de-DE" sz="2200">
                <a:solidFill>
                  <a:schemeClr val="lt1"/>
                </a:solidFill>
              </a:rPr>
              <a:t>Module 2: Diagnosis Processes of Dyscalculic Individuals In Normal Education Enviroments</a:t>
            </a:r>
            <a:br>
              <a:rPr b="1" lang="de-DE" sz="3200">
                <a:solidFill>
                  <a:schemeClr val="lt1"/>
                </a:solidFill>
              </a:rPr>
            </a:br>
            <a:endParaRPr b="1" sz="3200">
              <a:solidFill>
                <a:schemeClr val="lt1"/>
              </a:solidFill>
            </a:endParaRPr>
          </a:p>
        </p:txBody>
      </p:sp>
      <p:sp>
        <p:nvSpPr>
          <p:cNvPr id="115" name="Google Shape;115;p4"/>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a:bodyPr>
          <a:lstStyle/>
          <a:p>
            <a:pPr indent="-514350" lvl="0" marL="514350" rtl="0" algn="l">
              <a:lnSpc>
                <a:spcPct val="150000"/>
              </a:lnSpc>
              <a:spcBef>
                <a:spcPts val="0"/>
              </a:spcBef>
              <a:spcAft>
                <a:spcPts val="0"/>
              </a:spcAft>
              <a:buClr>
                <a:schemeClr val="dk1"/>
              </a:buClr>
              <a:buSzPts val="2800"/>
              <a:buFont typeface="Calibri"/>
              <a:buAutoNum type="arabicPeriod"/>
            </a:pPr>
            <a:r>
              <a:rPr lang="de-DE" sz="2800"/>
              <a:t>Introduction of the Module</a:t>
            </a:r>
            <a:endParaRPr/>
          </a:p>
          <a:p>
            <a:pPr indent="-514350" lvl="0" marL="514350" rtl="0" algn="l">
              <a:lnSpc>
                <a:spcPct val="150000"/>
              </a:lnSpc>
              <a:spcBef>
                <a:spcPts val="10"/>
              </a:spcBef>
              <a:spcAft>
                <a:spcPts val="0"/>
              </a:spcAft>
              <a:buClr>
                <a:schemeClr val="dk1"/>
              </a:buClr>
              <a:buSzPts val="2800"/>
              <a:buFont typeface="Calibri"/>
              <a:buAutoNum type="arabicPeriod"/>
            </a:pPr>
            <a:r>
              <a:rPr lang="de-DE"/>
              <a:t>Content of the Module</a:t>
            </a:r>
            <a:endParaRPr/>
          </a:p>
          <a:p>
            <a:pPr indent="-514350" lvl="0" marL="514350" rtl="0" algn="l">
              <a:lnSpc>
                <a:spcPct val="150000"/>
              </a:lnSpc>
              <a:spcBef>
                <a:spcPts val="10"/>
              </a:spcBef>
              <a:spcAft>
                <a:spcPts val="0"/>
              </a:spcAft>
              <a:buClr>
                <a:schemeClr val="dk1"/>
              </a:buClr>
              <a:buSzPts val="2800"/>
              <a:buFont typeface="Calibri"/>
              <a:buAutoNum type="arabicPeriod"/>
            </a:pPr>
            <a:r>
              <a:rPr lang="de-DE" sz="2800"/>
              <a:t>Link to additional text</a:t>
            </a:r>
            <a:endParaRPr/>
          </a:p>
          <a:p>
            <a:pPr indent="-514350" lvl="0" marL="514350" rtl="0" algn="l">
              <a:lnSpc>
                <a:spcPct val="150000"/>
              </a:lnSpc>
              <a:spcBef>
                <a:spcPts val="10"/>
              </a:spcBef>
              <a:spcAft>
                <a:spcPts val="0"/>
              </a:spcAft>
              <a:buClr>
                <a:schemeClr val="dk1"/>
              </a:buClr>
              <a:buSzPts val="2800"/>
              <a:buFont typeface="Calibri"/>
              <a:buAutoNum type="arabicPeriod"/>
            </a:pPr>
            <a:r>
              <a:rPr lang="de-DE"/>
              <a:t>Link to additional videos</a:t>
            </a:r>
            <a:endParaRPr/>
          </a:p>
          <a:p>
            <a:pPr indent="-514350" lvl="0" marL="514350" rtl="0" algn="l">
              <a:lnSpc>
                <a:spcPct val="150000"/>
              </a:lnSpc>
              <a:spcBef>
                <a:spcPts val="10"/>
              </a:spcBef>
              <a:spcAft>
                <a:spcPts val="0"/>
              </a:spcAft>
              <a:buClr>
                <a:schemeClr val="dk1"/>
              </a:buClr>
              <a:buSzPts val="2800"/>
              <a:buFont typeface="Calibri"/>
              <a:buAutoNum type="arabicPeriod"/>
            </a:pPr>
            <a:r>
              <a:rPr lang="de-DE" sz="2800"/>
              <a:t>Quiz</a:t>
            </a:r>
            <a:endParaRPr/>
          </a:p>
          <a:p>
            <a:pPr indent="-514350" lvl="0" marL="514350" rtl="0" algn="l">
              <a:lnSpc>
                <a:spcPct val="150000"/>
              </a:lnSpc>
              <a:spcBef>
                <a:spcPts val="10"/>
              </a:spcBef>
              <a:spcAft>
                <a:spcPts val="0"/>
              </a:spcAft>
              <a:buClr>
                <a:schemeClr val="dk1"/>
              </a:buClr>
              <a:buSzPts val="2800"/>
              <a:buFont typeface="Calibri"/>
              <a:buAutoNum type="arabicPeriod"/>
            </a:pPr>
            <a:r>
              <a:rPr lang="de-DE" sz="2800"/>
              <a:t>Resources</a:t>
            </a:r>
            <a:endParaRPr/>
          </a:p>
          <a:p>
            <a:pPr indent="0" lvl="0" marL="0" rtl="0" algn="l">
              <a:lnSpc>
                <a:spcPct val="150000"/>
              </a:lnSpc>
              <a:spcBef>
                <a:spcPts val="10"/>
              </a:spcBef>
              <a:spcAft>
                <a:spcPts val="0"/>
              </a:spcAft>
              <a:buClr>
                <a:schemeClr val="dk1"/>
              </a:buClr>
              <a:buSzPts val="2800"/>
              <a:buNone/>
            </a:pPr>
            <a:r>
              <a:t/>
            </a:r>
            <a:endParaRPr sz="2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5"/>
          <p:cNvSpPr txBox="1"/>
          <p:nvPr>
            <p:ph type="title"/>
          </p:nvPr>
        </p:nvSpPr>
        <p:spPr>
          <a:xfrm>
            <a:off x="838200" y="-99392"/>
            <a:ext cx="10515600" cy="136815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2000"/>
              <a:buNone/>
            </a:pPr>
            <a:r>
              <a:rPr b="1" lang="de-DE" sz="2000">
                <a:solidFill>
                  <a:schemeClr val="lt1"/>
                </a:solidFill>
              </a:rPr>
              <a:t>Module 2: Diagnosis Processes of Dyscalculic Individuals In Normal Education Enviroments </a:t>
            </a:r>
            <a:br>
              <a:rPr b="1" lang="de-DE" sz="2000">
                <a:solidFill>
                  <a:schemeClr val="lt1"/>
                </a:solidFill>
              </a:rPr>
            </a:br>
            <a:r>
              <a:rPr lang="de-DE" sz="2000">
                <a:solidFill>
                  <a:schemeClr val="lt1"/>
                </a:solidFill>
              </a:rPr>
              <a:t>1. Introduction of the Module</a:t>
            </a:r>
            <a:endParaRPr b="1" sz="2000">
              <a:solidFill>
                <a:schemeClr val="lt1"/>
              </a:solidFill>
            </a:endParaRPr>
          </a:p>
        </p:txBody>
      </p:sp>
      <p:sp>
        <p:nvSpPr>
          <p:cNvPr id="121" name="Google Shape;121;p5"/>
          <p:cNvSpPr txBox="1"/>
          <p:nvPr>
            <p:ph idx="1" type="body"/>
          </p:nvPr>
        </p:nvSpPr>
        <p:spPr>
          <a:xfrm>
            <a:off x="838201" y="1558559"/>
            <a:ext cx="5181600" cy="3740880"/>
          </a:xfrm>
          <a:prstGeom prst="rect">
            <a:avLst/>
          </a:prstGeom>
          <a:noFill/>
          <a:ln>
            <a:noFill/>
          </a:ln>
        </p:spPr>
        <p:txBody>
          <a:bodyPr anchorCtr="0" anchor="t" bIns="45700" lIns="91425" spcFirstLastPara="1" rIns="91425" wrap="square" tIns="45700">
            <a:normAutofit lnSpcReduction="10000"/>
          </a:bodyPr>
          <a:lstStyle/>
          <a:p>
            <a:pPr indent="0" lvl="0" marL="114300" rtl="0" algn="just">
              <a:lnSpc>
                <a:spcPct val="90000"/>
              </a:lnSpc>
              <a:spcBef>
                <a:spcPts val="1000"/>
              </a:spcBef>
              <a:spcAft>
                <a:spcPts val="0"/>
              </a:spcAft>
              <a:buSzPts val="1800"/>
              <a:buNone/>
            </a:pPr>
            <a:r>
              <a:rPr lang="de-DE" sz="1400"/>
              <a:t> </a:t>
            </a:r>
            <a:r>
              <a:rPr lang="de-DE" sz="1800"/>
              <a:t>Navigating the educational landscape with a focus on inclusivity demands a nuanced understanding of learning differences like dyscalculia. </a:t>
            </a:r>
            <a:endParaRPr sz="1800"/>
          </a:p>
          <a:p>
            <a:pPr indent="0" lvl="0" marL="114300" rtl="0" algn="just">
              <a:lnSpc>
                <a:spcPct val="90000"/>
              </a:lnSpc>
              <a:spcBef>
                <a:spcPts val="1000"/>
              </a:spcBef>
              <a:spcAft>
                <a:spcPts val="0"/>
              </a:spcAft>
              <a:buSzPts val="1800"/>
              <a:buNone/>
            </a:pPr>
            <a:r>
              <a:rPr lang="de-DE" sz="1800"/>
              <a:t>This modüle offers a concise overview of the systematic process involved in diagnosing dyscalculia in schools, underscoring the collaborative efforts of teachers, parents, and specialists. Following this, practical teaching methods and techniques are explored, emphasizing flexibility and individualization to cater to diverse learning levels within the dyscalculia spectrum. The objective is to equip educators with effective tools to create adaptive and inclusive learning environments, promoting the academic success of students with dyscalculia.</a:t>
            </a:r>
            <a:endParaRPr sz="1800"/>
          </a:p>
        </p:txBody>
      </p:sp>
      <p:sp>
        <p:nvSpPr>
          <p:cNvPr id="122" name="Google Shape;122;p5"/>
          <p:cNvSpPr txBox="1"/>
          <p:nvPr/>
        </p:nvSpPr>
        <p:spPr>
          <a:xfrm>
            <a:off x="7320136" y="4293096"/>
            <a:ext cx="497252" cy="2154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
              <a:buFont typeface="Arial"/>
              <a:buNone/>
            </a:pPr>
            <a:r>
              <a:rPr b="0" i="0" lang="de-DE" sz="800" u="none" cap="none" strike="noStrike">
                <a:solidFill>
                  <a:schemeClr val="dk1"/>
                </a:solidFill>
                <a:latin typeface="Calibri"/>
                <a:ea typeface="Calibri"/>
                <a:cs typeface="Calibri"/>
                <a:sym typeface="Calibri"/>
              </a:rPr>
              <a:t>Source:</a:t>
            </a:r>
            <a:endParaRPr b="0" i="0" sz="1400" u="none" cap="none" strike="noStrike">
              <a:solidFill>
                <a:srgbClr val="000000"/>
              </a:solidFill>
              <a:latin typeface="Arial"/>
              <a:ea typeface="Arial"/>
              <a:cs typeface="Arial"/>
              <a:sym typeface="Arial"/>
            </a:endParaRPr>
          </a:p>
        </p:txBody>
      </p:sp>
      <p:pic>
        <p:nvPicPr>
          <p:cNvPr id="123" name="Google Shape;123;p5"/>
          <p:cNvPicPr preferRelativeResize="0"/>
          <p:nvPr/>
        </p:nvPicPr>
        <p:blipFill rotWithShape="1">
          <a:blip r:embed="rId3">
            <a:alphaModFix/>
          </a:blip>
          <a:srcRect b="0" l="0" r="0" t="0"/>
          <a:stretch/>
        </p:blipFill>
        <p:spPr>
          <a:xfrm>
            <a:off x="6068471" y="1436651"/>
            <a:ext cx="5668899" cy="386278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5"/>
          <p:cNvSpPr txBox="1"/>
          <p:nvPr>
            <p:ph type="title"/>
          </p:nvPr>
        </p:nvSpPr>
        <p:spPr>
          <a:xfrm>
            <a:off x="838200" y="-99392"/>
            <a:ext cx="10515600" cy="136815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2000"/>
              <a:buNone/>
            </a:pPr>
            <a:r>
              <a:rPr b="1" lang="de-DE" sz="2000">
                <a:solidFill>
                  <a:schemeClr val="lt1"/>
                </a:solidFill>
              </a:rPr>
              <a:t>Module 2: Diagnosis Processes of Dyscalculic Individuals In Normal Education Enviroments </a:t>
            </a:r>
            <a:br>
              <a:rPr b="1" lang="de-DE" sz="2000">
                <a:solidFill>
                  <a:schemeClr val="lt1"/>
                </a:solidFill>
              </a:rPr>
            </a:br>
            <a:r>
              <a:rPr lang="de-DE" sz="2000">
                <a:solidFill>
                  <a:schemeClr val="lt1"/>
                </a:solidFill>
              </a:rPr>
              <a:t>1. Introduction of the Module</a:t>
            </a:r>
            <a:endParaRPr b="1" sz="2000">
              <a:solidFill>
                <a:schemeClr val="lt1"/>
              </a:solidFill>
            </a:endParaRPr>
          </a:p>
        </p:txBody>
      </p:sp>
      <p:sp>
        <p:nvSpPr>
          <p:cNvPr id="129" name="Google Shape;129;p25"/>
          <p:cNvSpPr txBox="1"/>
          <p:nvPr>
            <p:ph idx="1" type="body"/>
          </p:nvPr>
        </p:nvSpPr>
        <p:spPr>
          <a:xfrm>
            <a:off x="838201" y="1558559"/>
            <a:ext cx="5181600" cy="3740880"/>
          </a:xfrm>
          <a:prstGeom prst="rect">
            <a:avLst/>
          </a:prstGeom>
          <a:noFill/>
          <a:ln>
            <a:noFill/>
          </a:ln>
        </p:spPr>
        <p:txBody>
          <a:bodyPr anchorCtr="0" anchor="t" bIns="45700" lIns="91425" spcFirstLastPara="1" rIns="91425" wrap="square" tIns="45700">
            <a:normAutofit/>
          </a:bodyPr>
          <a:lstStyle/>
          <a:p>
            <a:pPr indent="0" lvl="0" marL="114300" rtl="0" algn="just">
              <a:lnSpc>
                <a:spcPct val="90000"/>
              </a:lnSpc>
              <a:spcBef>
                <a:spcPts val="1000"/>
              </a:spcBef>
              <a:spcAft>
                <a:spcPts val="0"/>
              </a:spcAft>
              <a:buSzPts val="1800"/>
              <a:buNone/>
            </a:pPr>
            <a:r>
              <a:rPr lang="de-DE" sz="1600"/>
              <a:t> </a:t>
            </a:r>
            <a:r>
              <a:rPr lang="de-DE" sz="1400"/>
              <a:t>Classroom teachers are often the initiators of the process of identifying students with specific learning disabilities. For this reason, classroom teachers have responsibilities such as discovering these students, directing them correctly and providing an educational environment for these students. teachers should take into account the performance of the student, identify his/her strengths and characteristics that need to be strengthened and prepare a plan accordingly. If, despite the teacher's best efforts and attention, there is no significant change in the student's performance, the student should be referred to the necessary persons and institutions for further investigation. However, it can be said that classroom teachers have both lack of knowledge and misconceptions in assessing difficulties (Kuruyer &amp; Çakıroğlu, 2017). The most critical point for teachers here is to know whether the root cause of the difficulty is due to a disability, such as mental retardation or visual impairment. Distinguishing this is important for a clear diagnosis of specific learning disabilities. In order to answer this question, students must first have medical check-ups. </a:t>
            </a:r>
            <a:endParaRPr sz="1400"/>
          </a:p>
        </p:txBody>
      </p:sp>
      <p:sp>
        <p:nvSpPr>
          <p:cNvPr id="130" name="Google Shape;130;p25"/>
          <p:cNvSpPr txBox="1"/>
          <p:nvPr/>
        </p:nvSpPr>
        <p:spPr>
          <a:xfrm>
            <a:off x="7320136" y="4293096"/>
            <a:ext cx="497252" cy="2154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
              <a:buFont typeface="Arial"/>
              <a:buNone/>
            </a:pPr>
            <a:r>
              <a:rPr b="0" i="0" lang="de-DE" sz="800" u="none" cap="none" strike="noStrike">
                <a:solidFill>
                  <a:schemeClr val="dk1"/>
                </a:solidFill>
                <a:latin typeface="Calibri"/>
                <a:ea typeface="Calibri"/>
                <a:cs typeface="Calibri"/>
                <a:sym typeface="Calibri"/>
              </a:rPr>
              <a:t>Source:</a:t>
            </a:r>
            <a:endParaRPr b="0" i="0" sz="1400" u="none" cap="none" strike="noStrike">
              <a:solidFill>
                <a:srgbClr val="000000"/>
              </a:solidFill>
              <a:latin typeface="Arial"/>
              <a:ea typeface="Arial"/>
              <a:cs typeface="Arial"/>
              <a:sym typeface="Arial"/>
            </a:endParaRPr>
          </a:p>
        </p:txBody>
      </p:sp>
      <p:pic>
        <p:nvPicPr>
          <p:cNvPr id="131" name="Google Shape;131;p25"/>
          <p:cNvPicPr preferRelativeResize="0"/>
          <p:nvPr/>
        </p:nvPicPr>
        <p:blipFill rotWithShape="1">
          <a:blip r:embed="rId3">
            <a:alphaModFix/>
          </a:blip>
          <a:srcRect b="0" l="0" r="0" t="0"/>
          <a:stretch/>
        </p:blipFill>
        <p:spPr>
          <a:xfrm>
            <a:off x="7320136" y="1484784"/>
            <a:ext cx="3960440" cy="271785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6"/>
          <p:cNvSpPr txBox="1"/>
          <p:nvPr>
            <p:ph type="title"/>
          </p:nvPr>
        </p:nvSpPr>
        <p:spPr>
          <a:xfrm>
            <a:off x="838200" y="-99392"/>
            <a:ext cx="10515600" cy="136815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2000"/>
              <a:buNone/>
            </a:pPr>
            <a:r>
              <a:rPr b="1" lang="de-DE" sz="2000">
                <a:solidFill>
                  <a:schemeClr val="lt1"/>
                </a:solidFill>
              </a:rPr>
              <a:t>Module 2: Diagnosis Processes of Dyscalculic Individuals In Normal Education Enviroments </a:t>
            </a:r>
            <a:br>
              <a:rPr b="1" lang="de-DE" sz="2000">
                <a:solidFill>
                  <a:schemeClr val="lt1"/>
                </a:solidFill>
              </a:rPr>
            </a:br>
            <a:r>
              <a:rPr lang="de-DE" sz="2000">
                <a:solidFill>
                  <a:schemeClr val="lt1"/>
                </a:solidFill>
              </a:rPr>
              <a:t>1. Introduction of the Module</a:t>
            </a:r>
            <a:endParaRPr b="1" sz="2000">
              <a:solidFill>
                <a:schemeClr val="lt1"/>
              </a:solidFill>
            </a:endParaRPr>
          </a:p>
        </p:txBody>
      </p:sp>
      <p:sp>
        <p:nvSpPr>
          <p:cNvPr id="137" name="Google Shape;137;p26"/>
          <p:cNvSpPr txBox="1"/>
          <p:nvPr>
            <p:ph idx="1" type="body"/>
          </p:nvPr>
        </p:nvSpPr>
        <p:spPr>
          <a:xfrm>
            <a:off x="839416" y="1556793"/>
            <a:ext cx="10441160" cy="3960440"/>
          </a:xfrm>
          <a:prstGeom prst="rect">
            <a:avLst/>
          </a:prstGeom>
          <a:noFill/>
          <a:ln>
            <a:noFill/>
          </a:ln>
        </p:spPr>
        <p:txBody>
          <a:bodyPr anchorCtr="0" anchor="t" bIns="45700" lIns="91425" spcFirstLastPara="1" rIns="91425" wrap="square" tIns="45700">
            <a:normAutofit/>
          </a:bodyPr>
          <a:lstStyle/>
          <a:p>
            <a:pPr indent="0" lvl="0" marL="114300" rtl="0" algn="just">
              <a:lnSpc>
                <a:spcPct val="90000"/>
              </a:lnSpc>
              <a:spcBef>
                <a:spcPts val="1000"/>
              </a:spcBef>
              <a:spcAft>
                <a:spcPts val="0"/>
              </a:spcAft>
              <a:buSzPts val="1800"/>
              <a:buNone/>
            </a:pPr>
            <a:r>
              <a:rPr lang="de-DE" sz="1400"/>
              <a:t> </a:t>
            </a:r>
            <a:r>
              <a:rPr lang="de-DE" sz="1800"/>
              <a:t>Diagnosing dyscalculia in schools involves a structured approach comprising observation, assessment, and collaboration among educators, parents, and specialists. This process starts with identifying concerns through observation of a student's struggles with mathematical concepts. Initial screenings, incorporating standardized tests and teacher observations, help pinpoint students at risk. Valuable insights from teachers and parents contribute to a comprehensive understanding of the student's challenges. </a:t>
            </a:r>
            <a:endParaRPr sz="1800"/>
          </a:p>
          <a:p>
            <a:pPr indent="0" lvl="0" marL="114300" rtl="0" algn="just">
              <a:lnSpc>
                <a:spcPct val="90000"/>
              </a:lnSpc>
              <a:spcBef>
                <a:spcPts val="1000"/>
              </a:spcBef>
              <a:spcAft>
                <a:spcPts val="0"/>
              </a:spcAft>
              <a:buSzPts val="1800"/>
              <a:buNone/>
            </a:pPr>
            <a:r>
              <a:rPr lang="de-DE" sz="1800"/>
              <a:t>A comprehensive assessment, typically conducted by a school psychologist or specialized professional, evaluates mathematical abilities and cognitive processing. This includes psychoeducational assessments to gauge overall cognitive functioning and math-specific assessments targeting strengths and weaknesses. Comparisons to developmental norms help identify significant gaps indicating dyscalculia.</a:t>
            </a:r>
            <a:endParaRPr sz="1800"/>
          </a:p>
          <a:p>
            <a:pPr indent="0" lvl="0" marL="114300" rtl="0" algn="just">
              <a:lnSpc>
                <a:spcPct val="90000"/>
              </a:lnSpc>
              <a:spcBef>
                <a:spcPts val="1000"/>
              </a:spcBef>
              <a:spcAft>
                <a:spcPts val="0"/>
              </a:spcAft>
              <a:buSzPts val="1800"/>
              <a:buNone/>
            </a:pPr>
            <a:r>
              <a:rPr lang="de-DE" sz="1800"/>
              <a:t> Following assessment, collaborative intervention planning occurs, involving teachers, parents, and specialists. An individualized plan tailored to the student's needs is developed, with ongoing monitoring to evaluate progress and adjust support as necessary. Cultural considerations and ethical standards ensure a fair evaluation process. Professionals involved may include teachers, school psychologists, special education professionals, and other specialists, ensuring a holistic approach to supporting students with dyscalculia.</a:t>
            </a:r>
            <a:endParaRPr sz="1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6"/>
          <p:cNvSpPr txBox="1"/>
          <p:nvPr>
            <p:ph type="title"/>
          </p:nvPr>
        </p:nvSpPr>
        <p:spPr>
          <a:xfrm>
            <a:off x="838200" y="133350"/>
            <a:ext cx="10515600" cy="79256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b="1" lang="de-DE" sz="2000">
                <a:solidFill>
                  <a:schemeClr val="lt1"/>
                </a:solidFill>
              </a:rPr>
              <a:t>Module 2: Diagnosis Processes of Dyscalculic Individuals In Normal Education Enviroments </a:t>
            </a:r>
            <a:br>
              <a:rPr b="1" lang="de-DE" sz="2000">
                <a:solidFill>
                  <a:schemeClr val="lt1"/>
                </a:solidFill>
              </a:rPr>
            </a:br>
            <a:r>
              <a:rPr b="1" lang="de-DE" sz="2000">
                <a:solidFill>
                  <a:schemeClr val="lt1"/>
                </a:solidFill>
              </a:rPr>
              <a:t>2</a:t>
            </a:r>
            <a:r>
              <a:rPr lang="de-DE" sz="2000">
                <a:solidFill>
                  <a:schemeClr val="lt1"/>
                </a:solidFill>
              </a:rPr>
              <a:t>. Content of the Module</a:t>
            </a:r>
            <a:endParaRPr b="1" sz="2000">
              <a:solidFill>
                <a:schemeClr val="lt1"/>
              </a:solidFill>
            </a:endParaRPr>
          </a:p>
        </p:txBody>
      </p:sp>
      <p:sp>
        <p:nvSpPr>
          <p:cNvPr id="143" name="Google Shape;143;p6"/>
          <p:cNvSpPr/>
          <p:nvPr/>
        </p:nvSpPr>
        <p:spPr>
          <a:xfrm>
            <a:off x="696191" y="1724892"/>
            <a:ext cx="10785763" cy="2982190"/>
          </a:xfrm>
          <a:prstGeom prst="roundRect">
            <a:avLst>
              <a:gd fmla="val 16667" name="adj"/>
            </a:avLst>
          </a:prstGeom>
          <a:solidFill>
            <a:schemeClr val="accent4"/>
          </a:solidFill>
          <a:ln cap="flat" cmpd="sng" w="12700">
            <a:solidFill>
              <a:srgbClr val="4A413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de-DE" sz="1800" u="none" cap="none" strike="noStrike">
                <a:solidFill>
                  <a:schemeClr val="lt1"/>
                </a:solidFill>
                <a:latin typeface="Calibri"/>
                <a:ea typeface="Calibri"/>
                <a:cs typeface="Calibri"/>
                <a:sym typeface="Calibri"/>
              </a:rPr>
              <a:t>Basic competencies that teachers should acquire in the diagnostic processes of dyscalculic individuals in regular education settings:</a:t>
            </a:r>
            <a:endParaRPr b="1" i="0"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de-DE" sz="1800" u="none" cap="none" strike="noStrike">
                <a:solidFill>
                  <a:schemeClr val="lt1"/>
                </a:solidFill>
                <a:latin typeface="Calibri"/>
                <a:ea typeface="Calibri"/>
                <a:cs typeface="Calibri"/>
                <a:sym typeface="Calibri"/>
              </a:rPr>
              <a:t>Know and apply diagnostic procedures</a:t>
            </a:r>
            <a:endParaRPr b="1" i="0"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de-DE" sz="1800" u="none" cap="none" strike="noStrike">
                <a:solidFill>
                  <a:schemeClr val="lt1"/>
                </a:solidFill>
                <a:latin typeface="Calibri"/>
                <a:ea typeface="Calibri"/>
                <a:cs typeface="Calibri"/>
                <a:sym typeface="Calibri"/>
              </a:rPr>
              <a:t>Know the tests, their content and purpose </a:t>
            </a:r>
            <a:endParaRPr/>
          </a:p>
          <a:p>
            <a:pPr indent="0" lvl="0" marL="0" marR="0" rtl="0" algn="l">
              <a:lnSpc>
                <a:spcPct val="100000"/>
              </a:lnSpc>
              <a:spcBef>
                <a:spcPts val="0"/>
              </a:spcBef>
              <a:spcAft>
                <a:spcPts val="0"/>
              </a:spcAft>
              <a:buClr>
                <a:srgbClr val="000000"/>
              </a:buClr>
              <a:buSzPts val="1800"/>
              <a:buFont typeface="Arial"/>
              <a:buNone/>
            </a:pPr>
            <a:r>
              <a:rPr b="1" i="0" lang="de-DE" sz="1800" u="none" cap="none" strike="noStrike">
                <a:solidFill>
                  <a:schemeClr val="lt1"/>
                </a:solidFill>
                <a:latin typeface="Calibri"/>
                <a:ea typeface="Calibri"/>
                <a:cs typeface="Calibri"/>
                <a:sym typeface="Calibri"/>
              </a:rPr>
              <a:t>Adapt the choice of diagnostic procedures according to the learning group</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grpSp>
        <p:nvGrpSpPr>
          <p:cNvPr id="148" name="Google Shape;148;p27"/>
          <p:cNvGrpSpPr/>
          <p:nvPr/>
        </p:nvGrpSpPr>
        <p:grpSpPr>
          <a:xfrm>
            <a:off x="1543720" y="1782174"/>
            <a:ext cx="9104558" cy="3698728"/>
            <a:chOff x="0" y="585422"/>
            <a:chExt cx="9104558" cy="3698728"/>
          </a:xfrm>
        </p:grpSpPr>
        <p:sp>
          <p:nvSpPr>
            <p:cNvPr id="149" name="Google Shape;149;p27"/>
            <p:cNvSpPr/>
            <p:nvPr/>
          </p:nvSpPr>
          <p:spPr>
            <a:xfrm>
              <a:off x="0" y="585422"/>
              <a:ext cx="2845174" cy="1707105"/>
            </a:xfrm>
            <a:prstGeom prst="rect">
              <a:avLst/>
            </a:prstGeom>
            <a:solidFill>
              <a:srgbClr val="ECC07C"/>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7"/>
            <p:cNvSpPr txBox="1"/>
            <p:nvPr/>
          </p:nvSpPr>
          <p:spPr>
            <a:xfrm>
              <a:off x="0" y="585422"/>
              <a:ext cx="2845174" cy="1707105"/>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Clr>
                  <a:srgbClr val="000000"/>
                </a:buClr>
                <a:buSzPts val="1700"/>
                <a:buFont typeface="Arial"/>
                <a:buNone/>
              </a:pPr>
              <a:r>
                <a:rPr b="0" i="0" lang="de-DE" sz="1700" u="none" cap="none" strike="noStrike">
                  <a:solidFill>
                    <a:schemeClr val="lt1"/>
                  </a:solidFill>
                  <a:latin typeface="Arial"/>
                  <a:ea typeface="Arial"/>
                  <a:cs typeface="Arial"/>
                  <a:sym typeface="Arial"/>
                </a:rPr>
                <a:t>Teachers' professional skills in identifying dyscalculic students should be increased.</a:t>
              </a:r>
              <a:endParaRPr b="0" i="0" sz="1700" u="none" cap="none" strike="noStrike">
                <a:solidFill>
                  <a:schemeClr val="lt1"/>
                </a:solidFill>
                <a:latin typeface="Arial"/>
                <a:ea typeface="Arial"/>
                <a:cs typeface="Arial"/>
                <a:sym typeface="Arial"/>
              </a:endParaRPr>
            </a:p>
          </p:txBody>
        </p:sp>
        <p:sp>
          <p:nvSpPr>
            <p:cNvPr id="151" name="Google Shape;151;p27"/>
            <p:cNvSpPr/>
            <p:nvPr/>
          </p:nvSpPr>
          <p:spPr>
            <a:xfrm>
              <a:off x="3129692" y="585422"/>
              <a:ext cx="2845174" cy="1707105"/>
            </a:xfrm>
            <a:prstGeom prst="rect">
              <a:avLst/>
            </a:prstGeom>
            <a:solidFill>
              <a:srgbClr val="ECC07C"/>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7"/>
            <p:cNvSpPr txBox="1"/>
            <p:nvPr/>
          </p:nvSpPr>
          <p:spPr>
            <a:xfrm>
              <a:off x="3129692" y="585422"/>
              <a:ext cx="2845174" cy="1707105"/>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Clr>
                  <a:srgbClr val="000000"/>
                </a:buClr>
                <a:buSzPts val="1700"/>
                <a:buFont typeface="Arial"/>
                <a:buNone/>
              </a:pPr>
              <a:r>
                <a:rPr b="0" i="0" lang="de-DE" sz="1700" u="none" cap="none" strike="noStrike">
                  <a:solidFill>
                    <a:schemeClr val="lt1"/>
                  </a:solidFill>
                  <a:latin typeface="Arial"/>
                  <a:ea typeface="Arial"/>
                  <a:cs typeface="Arial"/>
                  <a:sym typeface="Arial"/>
                </a:rPr>
                <a:t>Different learning levels according to individual differences are very important in diagnosing students.</a:t>
              </a:r>
              <a:endParaRPr b="0" i="0" sz="1700" u="none" cap="none" strike="noStrike">
                <a:solidFill>
                  <a:schemeClr val="lt1"/>
                </a:solidFill>
                <a:latin typeface="Arial"/>
                <a:ea typeface="Arial"/>
                <a:cs typeface="Arial"/>
                <a:sym typeface="Arial"/>
              </a:endParaRPr>
            </a:p>
          </p:txBody>
        </p:sp>
        <p:sp>
          <p:nvSpPr>
            <p:cNvPr id="153" name="Google Shape;153;p27"/>
            <p:cNvSpPr/>
            <p:nvPr/>
          </p:nvSpPr>
          <p:spPr>
            <a:xfrm>
              <a:off x="6259384" y="585422"/>
              <a:ext cx="2845174" cy="1707105"/>
            </a:xfrm>
            <a:prstGeom prst="rect">
              <a:avLst/>
            </a:prstGeom>
            <a:solidFill>
              <a:srgbClr val="ECC07C"/>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7"/>
            <p:cNvSpPr txBox="1"/>
            <p:nvPr/>
          </p:nvSpPr>
          <p:spPr>
            <a:xfrm>
              <a:off x="6259384" y="585422"/>
              <a:ext cx="2845174" cy="1707105"/>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Clr>
                  <a:srgbClr val="000000"/>
                </a:buClr>
                <a:buSzPts val="1700"/>
                <a:buFont typeface="Arial"/>
                <a:buNone/>
              </a:pPr>
              <a:r>
                <a:rPr b="0" i="0" lang="de-DE" sz="1700" u="none" cap="none" strike="noStrike">
                  <a:solidFill>
                    <a:schemeClr val="lt1"/>
                  </a:solidFill>
                  <a:latin typeface="Arial"/>
                  <a:ea typeface="Arial"/>
                  <a:cs typeface="Arial"/>
                  <a:sym typeface="Arial"/>
                </a:rPr>
                <a:t>It is quite normal for dyscalculic students to be present in classrooms, but they need to be recognized.</a:t>
              </a:r>
              <a:endParaRPr b="0" i="0" sz="1700" u="none" cap="none" strike="noStrike">
                <a:solidFill>
                  <a:schemeClr val="lt1"/>
                </a:solidFill>
                <a:latin typeface="Arial"/>
                <a:ea typeface="Arial"/>
                <a:cs typeface="Arial"/>
                <a:sym typeface="Arial"/>
              </a:endParaRPr>
            </a:p>
          </p:txBody>
        </p:sp>
        <p:sp>
          <p:nvSpPr>
            <p:cNvPr id="155" name="Google Shape;155;p27"/>
            <p:cNvSpPr/>
            <p:nvPr/>
          </p:nvSpPr>
          <p:spPr>
            <a:xfrm>
              <a:off x="1564846" y="2577045"/>
              <a:ext cx="2845174" cy="1707105"/>
            </a:xfrm>
            <a:prstGeom prst="rect">
              <a:avLst/>
            </a:prstGeom>
            <a:solidFill>
              <a:srgbClr val="ECC07C"/>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7"/>
            <p:cNvSpPr txBox="1"/>
            <p:nvPr/>
          </p:nvSpPr>
          <p:spPr>
            <a:xfrm>
              <a:off x="1564846" y="2577045"/>
              <a:ext cx="2845174" cy="1707105"/>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Clr>
                  <a:srgbClr val="000000"/>
                </a:buClr>
                <a:buSzPts val="1700"/>
                <a:buFont typeface="Arial"/>
                <a:buNone/>
              </a:pPr>
              <a:r>
                <a:rPr b="0" i="0" lang="de-DE" sz="1700" u="none" cap="none" strike="noStrike">
                  <a:solidFill>
                    <a:schemeClr val="lt1"/>
                  </a:solidFill>
                  <a:latin typeface="Arial"/>
                  <a:ea typeface="Arial"/>
                  <a:cs typeface="Arial"/>
                  <a:sym typeface="Arial"/>
                </a:rPr>
                <a:t>Teachers need to recognize dyscalculic students and, after identification, prepare appropriate educational environments and materials.</a:t>
              </a:r>
              <a:endParaRPr b="0" i="0" sz="1700" u="none" cap="none" strike="noStrike">
                <a:solidFill>
                  <a:schemeClr val="lt1"/>
                </a:solidFill>
                <a:latin typeface="Arial"/>
                <a:ea typeface="Arial"/>
                <a:cs typeface="Arial"/>
                <a:sym typeface="Arial"/>
              </a:endParaRPr>
            </a:p>
          </p:txBody>
        </p:sp>
        <p:sp>
          <p:nvSpPr>
            <p:cNvPr id="157" name="Google Shape;157;p27"/>
            <p:cNvSpPr/>
            <p:nvPr/>
          </p:nvSpPr>
          <p:spPr>
            <a:xfrm>
              <a:off x="4694538" y="2577045"/>
              <a:ext cx="2845174" cy="1707105"/>
            </a:xfrm>
            <a:prstGeom prst="rect">
              <a:avLst/>
            </a:prstGeom>
            <a:solidFill>
              <a:srgbClr val="ECC07C"/>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7"/>
            <p:cNvSpPr txBox="1"/>
            <p:nvPr/>
          </p:nvSpPr>
          <p:spPr>
            <a:xfrm>
              <a:off x="4694538" y="2577045"/>
              <a:ext cx="2845174" cy="1707105"/>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Clr>
                  <a:srgbClr val="000000"/>
                </a:buClr>
                <a:buSzPts val="1700"/>
                <a:buFont typeface="Arial"/>
                <a:buNone/>
              </a:pPr>
              <a:r>
                <a:rPr b="0" i="0" lang="de-DE" sz="1700" u="none" cap="none" strike="noStrike">
                  <a:solidFill>
                    <a:schemeClr val="lt1"/>
                  </a:solidFill>
                  <a:latin typeface="Arial"/>
                  <a:ea typeface="Arial"/>
                  <a:cs typeface="Arial"/>
                  <a:sym typeface="Arial"/>
                </a:rPr>
                <a:t>With the right diagnosis and individualized education planning, dyscalculic students will be able to learn.</a:t>
              </a:r>
              <a:endParaRPr b="0" i="0" sz="1700" u="none" cap="none" strike="noStrike">
                <a:solidFill>
                  <a:schemeClr val="lt1"/>
                </a:solidFill>
                <a:latin typeface="Arial"/>
                <a:ea typeface="Arial"/>
                <a:cs typeface="Arial"/>
                <a:sym typeface="Arial"/>
              </a:endParaRPr>
            </a:p>
          </p:txBody>
        </p:sp>
      </p:grpSp>
      <p:sp>
        <p:nvSpPr>
          <p:cNvPr id="159" name="Google Shape;159;p27"/>
          <p:cNvSpPr txBox="1"/>
          <p:nvPr/>
        </p:nvSpPr>
        <p:spPr>
          <a:xfrm>
            <a:off x="407368" y="14920"/>
            <a:ext cx="10515600" cy="792562"/>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lt1"/>
              </a:buClr>
              <a:buSzPts val="2000"/>
              <a:buFont typeface="Calibri"/>
              <a:buNone/>
            </a:pPr>
            <a:r>
              <a:rPr b="1" i="0" lang="de-DE" sz="2000" u="none" cap="none" strike="noStrike">
                <a:solidFill>
                  <a:schemeClr val="lt1"/>
                </a:solidFill>
                <a:latin typeface="Calibri"/>
                <a:ea typeface="Calibri"/>
                <a:cs typeface="Calibri"/>
                <a:sym typeface="Calibri"/>
              </a:rPr>
              <a:t>Module 2: Diagnosis Processes of Dyscalculic Individuals In Normal Education Enviroments </a:t>
            </a:r>
            <a:br>
              <a:rPr b="1" i="0" lang="de-DE" sz="2000" u="none" cap="none" strike="noStrike">
                <a:solidFill>
                  <a:schemeClr val="lt1"/>
                </a:solidFill>
                <a:latin typeface="Calibri"/>
                <a:ea typeface="Calibri"/>
                <a:cs typeface="Calibri"/>
                <a:sym typeface="Calibri"/>
              </a:rPr>
            </a:br>
            <a:r>
              <a:rPr b="1" i="0" lang="de-DE" sz="2000" u="none" cap="none" strike="noStrike">
                <a:solidFill>
                  <a:schemeClr val="lt1"/>
                </a:solidFill>
                <a:latin typeface="Calibri"/>
                <a:ea typeface="Calibri"/>
                <a:cs typeface="Calibri"/>
                <a:sym typeface="Calibri"/>
              </a:rPr>
              <a:t>2</a:t>
            </a:r>
            <a:r>
              <a:rPr b="0" i="0" lang="de-DE" sz="2000" u="none" cap="none" strike="noStrike">
                <a:solidFill>
                  <a:schemeClr val="lt1"/>
                </a:solidFill>
                <a:latin typeface="Calibri"/>
                <a:ea typeface="Calibri"/>
                <a:cs typeface="Calibri"/>
                <a:sym typeface="Calibri"/>
              </a:rPr>
              <a:t>. Content of the Module</a:t>
            </a:r>
            <a:endParaRPr b="1" i="0" sz="2000" u="none" cap="none" strike="noStrike">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8"/>
          <p:cNvSpPr txBox="1"/>
          <p:nvPr>
            <p:ph type="title"/>
          </p:nvPr>
        </p:nvSpPr>
        <p:spPr>
          <a:xfrm>
            <a:off x="838200" y="133350"/>
            <a:ext cx="10515600" cy="79256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b="1" lang="de-DE" sz="2000">
                <a:solidFill>
                  <a:schemeClr val="lt1"/>
                </a:solidFill>
              </a:rPr>
              <a:t>Module 2: Diagnosis Processes of Dyscalculic Individuals In Normal Education Enviroments </a:t>
            </a:r>
            <a:br>
              <a:rPr b="1" lang="de-DE" sz="2000">
                <a:solidFill>
                  <a:schemeClr val="lt1"/>
                </a:solidFill>
              </a:rPr>
            </a:br>
            <a:r>
              <a:rPr b="1" lang="de-DE" sz="2000">
                <a:solidFill>
                  <a:schemeClr val="lt1"/>
                </a:solidFill>
              </a:rPr>
              <a:t>2</a:t>
            </a:r>
            <a:r>
              <a:rPr lang="de-DE" sz="2000">
                <a:solidFill>
                  <a:schemeClr val="lt1"/>
                </a:solidFill>
              </a:rPr>
              <a:t>. Content of the Module</a:t>
            </a:r>
            <a:endParaRPr b="1" sz="2000">
              <a:solidFill>
                <a:schemeClr val="lt1"/>
              </a:solidFill>
            </a:endParaRPr>
          </a:p>
        </p:txBody>
      </p:sp>
      <p:sp>
        <p:nvSpPr>
          <p:cNvPr id="165" name="Google Shape;165;p28"/>
          <p:cNvSpPr txBox="1"/>
          <p:nvPr>
            <p:ph idx="1" type="body"/>
          </p:nvPr>
        </p:nvSpPr>
        <p:spPr>
          <a:xfrm>
            <a:off x="838200" y="1262500"/>
            <a:ext cx="10515600" cy="741681"/>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90000"/>
              </a:lnSpc>
              <a:spcBef>
                <a:spcPts val="0"/>
              </a:spcBef>
              <a:spcAft>
                <a:spcPts val="0"/>
              </a:spcAft>
              <a:buClr>
                <a:schemeClr val="dk1"/>
              </a:buClr>
              <a:buSzPct val="100000"/>
              <a:buNone/>
            </a:pPr>
            <a:r>
              <a:rPr lang="de-DE" sz="2100"/>
              <a:t>Module 2</a:t>
            </a:r>
            <a:endParaRPr sz="2100"/>
          </a:p>
          <a:p>
            <a:pPr indent="0" lvl="0" marL="0" rtl="0" algn="l">
              <a:lnSpc>
                <a:spcPct val="90000"/>
              </a:lnSpc>
              <a:spcBef>
                <a:spcPts val="10"/>
              </a:spcBef>
              <a:spcAft>
                <a:spcPts val="0"/>
              </a:spcAft>
              <a:buClr>
                <a:schemeClr val="dk1"/>
              </a:buClr>
              <a:buSzPct val="100000"/>
              <a:buNone/>
            </a:pPr>
            <a:r>
              <a:t/>
            </a:r>
            <a:endParaRPr sz="2100">
              <a:solidFill>
                <a:schemeClr val="lt1"/>
              </a:solidFill>
            </a:endParaRPr>
          </a:p>
          <a:p>
            <a:pPr indent="0" lvl="0" marL="0" rtl="0" algn="l">
              <a:lnSpc>
                <a:spcPct val="90000"/>
              </a:lnSpc>
              <a:spcBef>
                <a:spcPts val="10"/>
              </a:spcBef>
              <a:spcAft>
                <a:spcPts val="0"/>
              </a:spcAft>
              <a:buClr>
                <a:schemeClr val="dk1"/>
              </a:buClr>
              <a:buSzPct val="100000"/>
              <a:buNone/>
            </a:pPr>
            <a:r>
              <a:rPr lang="de-DE" sz="2100"/>
              <a:t>The most important descriptive criteria that teachers should know for dyscalculic students are the following:</a:t>
            </a:r>
            <a:endParaRPr/>
          </a:p>
        </p:txBody>
      </p:sp>
      <p:grpSp>
        <p:nvGrpSpPr>
          <p:cNvPr id="166" name="Google Shape;166;p28"/>
          <p:cNvGrpSpPr/>
          <p:nvPr/>
        </p:nvGrpSpPr>
        <p:grpSpPr>
          <a:xfrm>
            <a:off x="2063552" y="2004181"/>
            <a:ext cx="7272807" cy="4037746"/>
            <a:chOff x="31552" y="0"/>
            <a:chExt cx="7272807" cy="4037746"/>
          </a:xfrm>
        </p:grpSpPr>
        <p:sp>
          <p:nvSpPr>
            <p:cNvPr id="167" name="Google Shape;167;p28"/>
            <p:cNvSpPr/>
            <p:nvPr/>
          </p:nvSpPr>
          <p:spPr>
            <a:xfrm>
              <a:off x="657392" y="753628"/>
              <a:ext cx="6354793" cy="3284118"/>
            </a:xfrm>
            <a:prstGeom prst="rect">
              <a:avLst/>
            </a:prstGeom>
            <a:solidFill>
              <a:srgbClr val="D8BB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8"/>
            <p:cNvSpPr/>
            <p:nvPr/>
          </p:nvSpPr>
          <p:spPr>
            <a:xfrm>
              <a:off x="847305" y="1137710"/>
              <a:ext cx="2950961" cy="280952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8"/>
            <p:cNvSpPr txBox="1"/>
            <p:nvPr/>
          </p:nvSpPr>
          <p:spPr>
            <a:xfrm>
              <a:off x="847305" y="1137710"/>
              <a:ext cx="2950961" cy="2809523"/>
            </a:xfrm>
            <a:prstGeom prst="rect">
              <a:avLst/>
            </a:prstGeom>
            <a:noFill/>
            <a:ln>
              <a:noFill/>
            </a:ln>
          </p:spPr>
          <p:txBody>
            <a:bodyPr anchorCtr="0" anchor="t" bIns="30475" lIns="30475" spcFirstLastPara="1" rIns="30475" wrap="square" tIns="30475">
              <a:noAutofit/>
            </a:bodyPr>
            <a:lstStyle/>
            <a:p>
              <a:pPr indent="0" lvl="0" marL="0" marR="0" rtl="0" algn="l">
                <a:lnSpc>
                  <a:spcPct val="90000"/>
                </a:lnSpc>
                <a:spcBef>
                  <a:spcPts val="0"/>
                </a:spcBef>
                <a:spcAft>
                  <a:spcPts val="0"/>
                </a:spcAft>
                <a:buClr>
                  <a:srgbClr val="000000"/>
                </a:buClr>
                <a:buSzPts val="1600"/>
                <a:buFont typeface="Arial"/>
                <a:buNone/>
              </a:pPr>
              <a:r>
                <a:rPr b="0" i="0" lang="de-DE" sz="1600" u="none" cap="none" strike="noStrike">
                  <a:solidFill>
                    <a:srgbClr val="000000"/>
                  </a:solidFill>
                  <a:latin typeface="Calibri"/>
                  <a:ea typeface="Calibri"/>
                  <a:cs typeface="Calibri"/>
                  <a:sym typeface="Calibri"/>
                </a:rPr>
                <a:t>Inclusive Criteria</a:t>
              </a:r>
              <a:br>
                <a:rPr b="0" i="0" lang="de-DE" sz="1600" u="none" cap="none" strike="noStrike">
                  <a:solidFill>
                    <a:srgbClr val="000000"/>
                  </a:solidFill>
                  <a:latin typeface="Calibri"/>
                  <a:ea typeface="Calibri"/>
                  <a:cs typeface="Calibri"/>
                  <a:sym typeface="Calibri"/>
                </a:rPr>
              </a:br>
              <a:r>
                <a:rPr b="0" i="0" lang="de-DE" sz="1600" u="none" cap="none" strike="noStrike">
                  <a:solidFill>
                    <a:srgbClr val="000000"/>
                  </a:solidFill>
                  <a:latin typeface="Calibri"/>
                  <a:ea typeface="Calibri"/>
                  <a:cs typeface="Calibri"/>
                  <a:sym typeface="Calibri"/>
                </a:rPr>
                <a:t>Have deficiencies in their ability to acquire mathematical knowledge and skills.</a:t>
              </a:r>
              <a:br>
                <a:rPr b="0" i="0" lang="de-DE" sz="1600" u="none" cap="none" strike="noStrike">
                  <a:solidFill>
                    <a:srgbClr val="000000"/>
                  </a:solidFill>
                  <a:latin typeface="Calibri"/>
                  <a:ea typeface="Calibri"/>
                  <a:cs typeface="Calibri"/>
                  <a:sym typeface="Calibri"/>
                </a:rPr>
              </a:br>
              <a:r>
                <a:rPr b="0" i="0" lang="de-DE" sz="1600" u="none" cap="none" strike="noStrike">
                  <a:solidFill>
                    <a:srgbClr val="000000"/>
                  </a:solidFill>
                  <a:latin typeface="Calibri"/>
                  <a:ea typeface="Calibri"/>
                  <a:cs typeface="Calibri"/>
                  <a:sym typeface="Calibri"/>
                </a:rPr>
                <a:t>Have a persistent difficulty in learning number concepts, counting principles or arithmetic</a:t>
              </a:r>
              <a:br>
                <a:rPr b="0" i="0" lang="de-DE" sz="1600" u="none" cap="none" strike="noStrike">
                  <a:solidFill>
                    <a:srgbClr val="000000"/>
                  </a:solidFill>
                  <a:latin typeface="Calibri"/>
                  <a:ea typeface="Calibri"/>
                  <a:cs typeface="Calibri"/>
                  <a:sym typeface="Calibri"/>
                </a:rPr>
              </a:br>
              <a:r>
                <a:rPr b="0" i="0" lang="de-DE" sz="1600" u="none" cap="none" strike="noStrike">
                  <a:solidFill>
                    <a:srgbClr val="000000"/>
                  </a:solidFill>
                  <a:latin typeface="Calibri"/>
                  <a:ea typeface="Calibri"/>
                  <a:cs typeface="Calibri"/>
                  <a:sym typeface="Calibri"/>
                </a:rPr>
                <a:t>Following their peers about 2 years behind. </a:t>
              </a:r>
              <a:endParaRPr b="0" i="0" sz="1600" u="none" cap="none" strike="noStrike">
                <a:solidFill>
                  <a:srgbClr val="000000"/>
                </a:solidFill>
                <a:latin typeface="Calibri"/>
                <a:ea typeface="Calibri"/>
                <a:cs typeface="Calibri"/>
                <a:sym typeface="Calibri"/>
              </a:endParaRPr>
            </a:p>
          </p:txBody>
        </p:sp>
        <p:sp>
          <p:nvSpPr>
            <p:cNvPr id="170" name="Google Shape;170;p28"/>
            <p:cNvSpPr/>
            <p:nvPr/>
          </p:nvSpPr>
          <p:spPr>
            <a:xfrm>
              <a:off x="3864006" y="1137710"/>
              <a:ext cx="2950961" cy="280952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8"/>
            <p:cNvSpPr txBox="1"/>
            <p:nvPr/>
          </p:nvSpPr>
          <p:spPr>
            <a:xfrm>
              <a:off x="3864006" y="1137710"/>
              <a:ext cx="2950961" cy="2809523"/>
            </a:xfrm>
            <a:prstGeom prst="rect">
              <a:avLst/>
            </a:prstGeom>
            <a:noFill/>
            <a:ln>
              <a:noFill/>
            </a:ln>
          </p:spPr>
          <p:txBody>
            <a:bodyPr anchorCtr="0" anchor="t" bIns="30475" lIns="30475" spcFirstLastPara="1" rIns="30475" wrap="square" tIns="30475">
              <a:noAutofit/>
            </a:bodyPr>
            <a:lstStyle/>
            <a:p>
              <a:pPr indent="0" lvl="0" marL="0" marR="0" rtl="0" algn="l">
                <a:lnSpc>
                  <a:spcPct val="90000"/>
                </a:lnSpc>
                <a:spcBef>
                  <a:spcPts val="0"/>
                </a:spcBef>
                <a:spcAft>
                  <a:spcPts val="0"/>
                </a:spcAft>
                <a:buClr>
                  <a:srgbClr val="000000"/>
                </a:buClr>
                <a:buSzPts val="1600"/>
                <a:buFont typeface="Arial"/>
                <a:buNone/>
              </a:pPr>
              <a:r>
                <a:rPr b="0" i="0" lang="de-DE" sz="1600" u="none" cap="none" strike="noStrike">
                  <a:solidFill>
                    <a:srgbClr val="000000"/>
                  </a:solidFill>
                  <a:latin typeface="Calibri"/>
                  <a:ea typeface="Calibri"/>
                  <a:cs typeface="Calibri"/>
                  <a:sym typeface="Calibri"/>
                </a:rPr>
                <a:t>Exclusionary Criteria</a:t>
              </a:r>
              <a:br>
                <a:rPr b="0" i="0" lang="de-DE" sz="1600" u="none" cap="none" strike="noStrike">
                  <a:solidFill>
                    <a:srgbClr val="000000"/>
                  </a:solidFill>
                  <a:latin typeface="Calibri"/>
                  <a:ea typeface="Calibri"/>
                  <a:cs typeface="Calibri"/>
                  <a:sym typeface="Calibri"/>
                </a:rPr>
              </a:br>
              <a:r>
                <a:rPr b="0" i="0" lang="de-DE" sz="1600" u="none" cap="none" strike="noStrike">
                  <a:solidFill>
                    <a:srgbClr val="000000"/>
                  </a:solidFill>
                  <a:latin typeface="Calibri"/>
                  <a:ea typeface="Calibri"/>
                  <a:cs typeface="Calibri"/>
                  <a:sym typeface="Calibri"/>
                </a:rPr>
                <a:t>Mental retardation</a:t>
              </a:r>
              <a:br>
                <a:rPr b="0" i="0" lang="de-DE" sz="1600" u="none" cap="none" strike="noStrike">
                  <a:solidFill>
                    <a:srgbClr val="000000"/>
                  </a:solidFill>
                  <a:latin typeface="Calibri"/>
                  <a:ea typeface="Calibri"/>
                  <a:cs typeface="Calibri"/>
                  <a:sym typeface="Calibri"/>
                </a:rPr>
              </a:br>
              <a:r>
                <a:rPr b="0" i="0" lang="de-DE" sz="1600" u="none" cap="none" strike="noStrike">
                  <a:solidFill>
                    <a:srgbClr val="000000"/>
                  </a:solidFill>
                  <a:latin typeface="Calibri"/>
                  <a:ea typeface="Calibri"/>
                  <a:cs typeface="Calibri"/>
                  <a:sym typeface="Calibri"/>
                </a:rPr>
                <a:t>Emotion disorder</a:t>
              </a:r>
              <a:br>
                <a:rPr b="0" i="0" lang="de-DE" sz="1600" u="none" cap="none" strike="noStrike">
                  <a:solidFill>
                    <a:srgbClr val="000000"/>
                  </a:solidFill>
                  <a:latin typeface="Calibri"/>
                  <a:ea typeface="Calibri"/>
                  <a:cs typeface="Calibri"/>
                  <a:sym typeface="Calibri"/>
                </a:rPr>
              </a:br>
              <a:r>
                <a:rPr b="0" i="0" lang="de-DE" sz="1600" u="none" cap="none" strike="noStrike">
                  <a:solidFill>
                    <a:srgbClr val="000000"/>
                  </a:solidFill>
                  <a:latin typeface="Calibri"/>
                  <a:ea typeface="Calibri"/>
                  <a:cs typeface="Calibri"/>
                  <a:sym typeface="Calibri"/>
                </a:rPr>
                <a:t>Emotional disturbance</a:t>
              </a:r>
              <a:br>
                <a:rPr b="0" i="0" lang="de-DE" sz="1600" u="none" cap="none" strike="noStrike">
                  <a:solidFill>
                    <a:srgbClr val="000000"/>
                  </a:solidFill>
                  <a:latin typeface="Calibri"/>
                  <a:ea typeface="Calibri"/>
                  <a:cs typeface="Calibri"/>
                  <a:sym typeface="Calibri"/>
                </a:rPr>
              </a:br>
              <a:r>
                <a:rPr b="0" i="0" lang="de-DE" sz="1600" u="none" cap="none" strike="noStrike">
                  <a:solidFill>
                    <a:srgbClr val="000000"/>
                  </a:solidFill>
                  <a:latin typeface="Calibri"/>
                  <a:ea typeface="Calibri"/>
                  <a:cs typeface="Calibri"/>
                  <a:sym typeface="Calibri"/>
                </a:rPr>
                <a:t>Socio-Cultural differences</a:t>
              </a:r>
              <a:br>
                <a:rPr b="0" i="0" lang="de-DE" sz="1600" u="none" cap="none" strike="noStrike">
                  <a:solidFill>
                    <a:srgbClr val="000000"/>
                  </a:solidFill>
                  <a:latin typeface="Calibri"/>
                  <a:ea typeface="Calibri"/>
                  <a:cs typeface="Calibri"/>
                  <a:sym typeface="Calibri"/>
                </a:rPr>
              </a:br>
              <a:r>
                <a:rPr b="0" i="0" lang="de-DE" sz="1600" u="none" cap="none" strike="noStrike">
                  <a:solidFill>
                    <a:srgbClr val="000000"/>
                  </a:solidFill>
                  <a:latin typeface="Calibri"/>
                  <a:ea typeface="Calibri"/>
                  <a:cs typeface="Calibri"/>
                  <a:sym typeface="Calibri"/>
                </a:rPr>
                <a:t>Inadequate education</a:t>
              </a:r>
              <a:endParaRPr b="0" i="0" sz="1600" u="none" cap="none" strike="noStrike">
                <a:solidFill>
                  <a:srgbClr val="000000"/>
                </a:solidFill>
                <a:latin typeface="Calibri"/>
                <a:ea typeface="Calibri"/>
                <a:cs typeface="Calibri"/>
                <a:sym typeface="Calibri"/>
              </a:endParaRPr>
            </a:p>
          </p:txBody>
        </p:sp>
        <p:sp>
          <p:nvSpPr>
            <p:cNvPr id="172" name="Google Shape;172;p28"/>
            <p:cNvSpPr/>
            <p:nvPr/>
          </p:nvSpPr>
          <p:spPr>
            <a:xfrm>
              <a:off x="31552" y="0"/>
              <a:ext cx="1241741" cy="1241741"/>
            </a:xfrm>
            <a:prstGeom prst="plus">
              <a:avLst>
                <a:gd fmla="val 32810" name="adj"/>
              </a:avLst>
            </a:prstGeom>
            <a:solidFill>
              <a:srgbClr val="00B050"/>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8"/>
            <p:cNvSpPr/>
            <p:nvPr/>
          </p:nvSpPr>
          <p:spPr>
            <a:xfrm>
              <a:off x="6135662" y="542964"/>
              <a:ext cx="1168697" cy="400502"/>
            </a:xfrm>
            <a:prstGeom prst="rect">
              <a:avLst/>
            </a:prstGeom>
            <a:solidFill>
              <a:srgbClr val="FF0000"/>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4" name="Google Shape;174;p28"/>
            <p:cNvCxnSpPr/>
            <p:nvPr/>
          </p:nvCxnSpPr>
          <p:spPr>
            <a:xfrm>
              <a:off x="3834788" y="1143718"/>
              <a:ext cx="730" cy="2683365"/>
            </a:xfrm>
            <a:prstGeom prst="straightConnector1">
              <a:avLst/>
            </a:prstGeom>
            <a:noFill/>
            <a:ln cap="flat" cmpd="sng" w="25400">
              <a:solidFill>
                <a:srgbClr val="822608"/>
              </a:solidFill>
              <a:prstDash val="solid"/>
              <a:round/>
              <a:headEnd len="sm" w="sm" type="none"/>
              <a:tailEnd len="sm" w="sm" type="none"/>
            </a:ln>
          </p:spPr>
        </p:cxn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9"/>
          <p:cNvSpPr txBox="1"/>
          <p:nvPr>
            <p:ph type="title"/>
          </p:nvPr>
        </p:nvSpPr>
        <p:spPr>
          <a:xfrm>
            <a:off x="838200" y="133350"/>
            <a:ext cx="10515600" cy="79256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b="1" lang="de-DE" sz="2000">
                <a:solidFill>
                  <a:schemeClr val="lt1"/>
                </a:solidFill>
              </a:rPr>
              <a:t>Module 2: Diagnosis Processes of Dyscalculic Individuals In Normal Education Enviroments </a:t>
            </a:r>
            <a:br>
              <a:rPr b="1" lang="de-DE" sz="2000">
                <a:solidFill>
                  <a:schemeClr val="lt1"/>
                </a:solidFill>
              </a:rPr>
            </a:br>
            <a:r>
              <a:rPr b="1" lang="de-DE" sz="2000">
                <a:solidFill>
                  <a:schemeClr val="lt1"/>
                </a:solidFill>
              </a:rPr>
              <a:t>2</a:t>
            </a:r>
            <a:r>
              <a:rPr lang="de-DE" sz="2000">
                <a:solidFill>
                  <a:schemeClr val="lt1"/>
                </a:solidFill>
              </a:rPr>
              <a:t>. There are four important elements in defining dyscalculia</a:t>
            </a:r>
            <a:endParaRPr b="1" sz="2000">
              <a:solidFill>
                <a:schemeClr val="lt1"/>
              </a:solidFill>
            </a:endParaRPr>
          </a:p>
        </p:txBody>
      </p:sp>
      <p:grpSp>
        <p:nvGrpSpPr>
          <p:cNvPr id="180" name="Google Shape;180;p29"/>
          <p:cNvGrpSpPr/>
          <p:nvPr/>
        </p:nvGrpSpPr>
        <p:grpSpPr>
          <a:xfrm>
            <a:off x="3378039" y="925912"/>
            <a:ext cx="5290689" cy="5290689"/>
            <a:chOff x="2539839" y="0"/>
            <a:chExt cx="5290689" cy="5290689"/>
          </a:xfrm>
        </p:grpSpPr>
        <p:sp>
          <p:nvSpPr>
            <p:cNvPr id="181" name="Google Shape;181;p29"/>
            <p:cNvSpPr/>
            <p:nvPr/>
          </p:nvSpPr>
          <p:spPr>
            <a:xfrm>
              <a:off x="2539839" y="0"/>
              <a:ext cx="5290689" cy="5290689"/>
            </a:xfrm>
            <a:prstGeom prst="diamond">
              <a:avLst/>
            </a:prstGeom>
            <a:gradFill>
              <a:gsLst>
                <a:gs pos="0">
                  <a:srgbClr val="E3C9C6"/>
                </a:gs>
                <a:gs pos="100000">
                  <a:srgbClr val="FCDDD9"/>
                </a:gs>
              </a:gsLst>
              <a:lin ang="162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9"/>
            <p:cNvSpPr/>
            <p:nvPr/>
          </p:nvSpPr>
          <p:spPr>
            <a:xfrm>
              <a:off x="3042454" y="502615"/>
              <a:ext cx="2063368" cy="2063368"/>
            </a:xfrm>
            <a:prstGeom prst="roundRect">
              <a:avLst>
                <a:gd fmla="val 16667" name="adj"/>
              </a:avLst>
            </a:prstGeom>
            <a:gradFill>
              <a:gsLst>
                <a:gs pos="0">
                  <a:srgbClr val="BB2200"/>
                </a:gs>
                <a:gs pos="100000">
                  <a:srgbClr val="FD9B94"/>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9"/>
            <p:cNvSpPr txBox="1"/>
            <p:nvPr/>
          </p:nvSpPr>
          <p:spPr>
            <a:xfrm>
              <a:off x="3143179" y="603340"/>
              <a:ext cx="1861918" cy="1861918"/>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rgbClr val="000000"/>
                </a:buClr>
                <a:buSzPts val="1400"/>
                <a:buFont typeface="Arial"/>
                <a:buNone/>
              </a:pPr>
              <a:r>
                <a:rPr b="0" i="0" lang="de-DE" sz="1400" u="none" cap="none" strike="noStrike">
                  <a:solidFill>
                    <a:schemeClr val="dk1"/>
                  </a:solidFill>
                  <a:latin typeface="Calibri"/>
                  <a:ea typeface="Calibri"/>
                  <a:cs typeface="Calibri"/>
                  <a:sym typeface="Calibri"/>
                </a:rPr>
                <a:t>There are difficulties in understanding numbers or performing basic arithmetic operations that are inconsistent with the person's chronological age, educational opportunities or intellectual abilities.</a:t>
              </a:r>
              <a:endParaRPr b="0" i="0" sz="1400" u="none" cap="none" strike="noStrike">
                <a:solidFill>
                  <a:schemeClr val="dk1"/>
                </a:solidFill>
                <a:latin typeface="Calibri"/>
                <a:ea typeface="Calibri"/>
                <a:cs typeface="Calibri"/>
                <a:sym typeface="Calibri"/>
              </a:endParaRPr>
            </a:p>
          </p:txBody>
        </p:sp>
        <p:sp>
          <p:nvSpPr>
            <p:cNvPr id="184" name="Google Shape;184;p29"/>
            <p:cNvSpPr/>
            <p:nvPr/>
          </p:nvSpPr>
          <p:spPr>
            <a:xfrm>
              <a:off x="5264544" y="502615"/>
              <a:ext cx="2063368" cy="2063368"/>
            </a:xfrm>
            <a:prstGeom prst="roundRect">
              <a:avLst>
                <a:gd fmla="val 16667" name="adj"/>
              </a:avLst>
            </a:prstGeom>
            <a:gradFill>
              <a:gsLst>
                <a:gs pos="0">
                  <a:srgbClr val="BB2200"/>
                </a:gs>
                <a:gs pos="100000">
                  <a:srgbClr val="FD9B94"/>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9"/>
            <p:cNvSpPr txBox="1"/>
            <p:nvPr/>
          </p:nvSpPr>
          <p:spPr>
            <a:xfrm>
              <a:off x="5365269" y="603340"/>
              <a:ext cx="1861918" cy="1861918"/>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rgbClr val="000000"/>
                </a:buClr>
                <a:buSzPts val="1400"/>
                <a:buFont typeface="Arial"/>
                <a:buNone/>
              </a:pPr>
              <a:r>
                <a:rPr b="0" i="0" lang="de-DE" sz="1400" u="none" cap="none" strike="noStrike">
                  <a:solidFill>
                    <a:schemeClr val="dk1"/>
                  </a:solidFill>
                  <a:latin typeface="Arial"/>
                  <a:ea typeface="Arial"/>
                  <a:cs typeface="Arial"/>
                  <a:sym typeface="Arial"/>
                </a:rPr>
                <a:t>The degree of difficulty is significant when assessed by standardized measures of these skills or persistent relative to academic performance.</a:t>
              </a:r>
              <a:endParaRPr b="0" i="0" sz="1400" u="none" cap="none" strike="noStrike">
                <a:solidFill>
                  <a:schemeClr val="dk1"/>
                </a:solidFill>
                <a:latin typeface="Arial"/>
                <a:ea typeface="Arial"/>
                <a:cs typeface="Arial"/>
                <a:sym typeface="Arial"/>
              </a:endParaRPr>
            </a:p>
          </p:txBody>
        </p:sp>
        <p:sp>
          <p:nvSpPr>
            <p:cNvPr id="186" name="Google Shape;186;p29"/>
            <p:cNvSpPr/>
            <p:nvPr/>
          </p:nvSpPr>
          <p:spPr>
            <a:xfrm>
              <a:off x="3042454" y="2724704"/>
              <a:ext cx="2063368" cy="2063368"/>
            </a:xfrm>
            <a:prstGeom prst="roundRect">
              <a:avLst>
                <a:gd fmla="val 16667" name="adj"/>
              </a:avLst>
            </a:prstGeom>
            <a:gradFill>
              <a:gsLst>
                <a:gs pos="0">
                  <a:srgbClr val="BB2200"/>
                </a:gs>
                <a:gs pos="100000">
                  <a:srgbClr val="FD9B94"/>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9"/>
            <p:cNvSpPr txBox="1"/>
            <p:nvPr/>
          </p:nvSpPr>
          <p:spPr>
            <a:xfrm>
              <a:off x="3143179" y="2825429"/>
              <a:ext cx="1861918" cy="1861918"/>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rgbClr val="000000"/>
                </a:buClr>
                <a:buSzPts val="1400"/>
                <a:buFont typeface="Arial"/>
                <a:buNone/>
              </a:pPr>
              <a:r>
                <a:rPr b="0" i="0" lang="de-DE" sz="1400" u="none" cap="none" strike="noStrike">
                  <a:solidFill>
                    <a:schemeClr val="dk1"/>
                  </a:solidFill>
                  <a:latin typeface="Calibri"/>
                  <a:ea typeface="Calibri"/>
                  <a:cs typeface="Calibri"/>
                  <a:sym typeface="Calibri"/>
                </a:rPr>
                <a:t>There are significant barriers to academic achievements and daily life activities that require math skills.</a:t>
              </a:r>
              <a:endParaRPr b="0" i="0" sz="1400" u="none" cap="none" strike="noStrike">
                <a:solidFill>
                  <a:schemeClr val="dk1"/>
                </a:solidFill>
                <a:latin typeface="Calibri"/>
                <a:ea typeface="Calibri"/>
                <a:cs typeface="Calibri"/>
                <a:sym typeface="Calibri"/>
              </a:endParaRPr>
            </a:p>
          </p:txBody>
        </p:sp>
        <p:sp>
          <p:nvSpPr>
            <p:cNvPr id="188" name="Google Shape;188;p29"/>
            <p:cNvSpPr/>
            <p:nvPr/>
          </p:nvSpPr>
          <p:spPr>
            <a:xfrm>
              <a:off x="5264544" y="2724704"/>
              <a:ext cx="2063368" cy="2063368"/>
            </a:xfrm>
            <a:prstGeom prst="roundRect">
              <a:avLst>
                <a:gd fmla="val 16667" name="adj"/>
              </a:avLst>
            </a:prstGeom>
            <a:gradFill>
              <a:gsLst>
                <a:gs pos="0">
                  <a:srgbClr val="BB2200"/>
                </a:gs>
                <a:gs pos="100000">
                  <a:srgbClr val="FD9B94"/>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9"/>
            <p:cNvSpPr txBox="1"/>
            <p:nvPr/>
          </p:nvSpPr>
          <p:spPr>
            <a:xfrm>
              <a:off x="5365269" y="2825429"/>
              <a:ext cx="1861918" cy="1861918"/>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rgbClr val="000000"/>
                </a:buClr>
                <a:buSzPts val="1600"/>
                <a:buFont typeface="Arial"/>
                <a:buNone/>
              </a:pPr>
              <a:r>
                <a:rPr b="0" i="0" lang="de-DE" sz="1600" u="none" cap="none" strike="noStrike">
                  <a:solidFill>
                    <a:schemeClr val="dk1"/>
                  </a:solidFill>
                  <a:latin typeface="Calibri"/>
                  <a:ea typeface="Calibri"/>
                  <a:cs typeface="Calibri"/>
                  <a:sym typeface="Calibri"/>
                </a:rPr>
                <a:t>Arithmetic difficulties occur at an early age and are not due to visual, hearing </a:t>
              </a:r>
              <a:r>
                <a:rPr b="0" i="0" lang="de-DE" sz="1400" u="none" cap="none" strike="noStrike">
                  <a:solidFill>
                    <a:schemeClr val="dk1"/>
                  </a:solidFill>
                  <a:latin typeface="Calibri"/>
                  <a:ea typeface="Calibri"/>
                  <a:cs typeface="Calibri"/>
                  <a:sym typeface="Calibri"/>
                </a:rPr>
                <a:t>or</a:t>
              </a:r>
              <a:r>
                <a:rPr b="0" i="0" lang="de-DE" sz="1600" u="none" cap="none" strike="noStrike">
                  <a:solidFill>
                    <a:schemeClr val="dk1"/>
                  </a:solidFill>
                  <a:latin typeface="Calibri"/>
                  <a:ea typeface="Calibri"/>
                  <a:cs typeface="Calibri"/>
                  <a:sym typeface="Calibri"/>
                </a:rPr>
                <a:t> neurological causes or lack of schooling.</a:t>
              </a:r>
              <a:endParaRPr b="0" i="0" sz="16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0"/>
          <p:cNvSpPr txBox="1"/>
          <p:nvPr>
            <p:ph type="title"/>
          </p:nvPr>
        </p:nvSpPr>
        <p:spPr>
          <a:xfrm>
            <a:off x="838200" y="133350"/>
            <a:ext cx="10515600" cy="79256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b="1" lang="de-DE" sz="2000">
                <a:solidFill>
                  <a:schemeClr val="lt1"/>
                </a:solidFill>
              </a:rPr>
              <a:t>Module 2: Diagnosis Processes of Dyscalculic Individuals In Normal Education Enviroments </a:t>
            </a:r>
            <a:br>
              <a:rPr b="1" lang="de-DE" sz="2000">
                <a:solidFill>
                  <a:schemeClr val="lt1"/>
                </a:solidFill>
              </a:rPr>
            </a:br>
            <a:r>
              <a:rPr b="1" lang="de-DE" sz="2000">
                <a:solidFill>
                  <a:schemeClr val="lt1"/>
                </a:solidFill>
              </a:rPr>
              <a:t>2</a:t>
            </a:r>
            <a:r>
              <a:rPr lang="de-DE" sz="2000">
                <a:solidFill>
                  <a:schemeClr val="lt1"/>
                </a:solidFill>
              </a:rPr>
              <a:t>. Methods used in the diagnosis of dyscalculia</a:t>
            </a:r>
            <a:endParaRPr b="1" sz="2000">
              <a:solidFill>
                <a:schemeClr val="lt1"/>
              </a:solidFill>
            </a:endParaRPr>
          </a:p>
        </p:txBody>
      </p:sp>
      <p:sp>
        <p:nvSpPr>
          <p:cNvPr id="195" name="Google Shape;195;p30"/>
          <p:cNvSpPr txBox="1"/>
          <p:nvPr>
            <p:ph idx="1" type="body"/>
          </p:nvPr>
        </p:nvSpPr>
        <p:spPr>
          <a:xfrm>
            <a:off x="191344" y="925912"/>
            <a:ext cx="11162456" cy="5025227"/>
          </a:xfrm>
          <a:prstGeom prst="rect">
            <a:avLst/>
          </a:prstGeom>
          <a:noFill/>
          <a:ln>
            <a:noFill/>
          </a:ln>
        </p:spPr>
        <p:txBody>
          <a:bodyPr anchorCtr="0" anchor="t" bIns="45700" lIns="91425" spcFirstLastPara="1" rIns="91425" wrap="square" tIns="45700">
            <a:normAutofit/>
          </a:bodyPr>
          <a:lstStyle/>
          <a:p>
            <a:pPr indent="0" lvl="0" marL="0" rtl="0" algn="l">
              <a:lnSpc>
                <a:spcPct val="150000"/>
              </a:lnSpc>
              <a:spcBef>
                <a:spcPts val="0"/>
              </a:spcBef>
              <a:spcAft>
                <a:spcPts val="0"/>
              </a:spcAft>
              <a:buClr>
                <a:schemeClr val="dk1"/>
              </a:buClr>
              <a:buSzPts val="1600"/>
              <a:buNone/>
            </a:pPr>
            <a:r>
              <a:rPr lang="de-DE" sz="1600"/>
              <a:t>The methods commonly used in the diagnostic phase are the following:</a:t>
            </a:r>
            <a:endParaRPr sz="1600"/>
          </a:p>
        </p:txBody>
      </p:sp>
      <p:grpSp>
        <p:nvGrpSpPr>
          <p:cNvPr id="196" name="Google Shape;196;p30"/>
          <p:cNvGrpSpPr/>
          <p:nvPr/>
        </p:nvGrpSpPr>
        <p:grpSpPr>
          <a:xfrm>
            <a:off x="335360" y="1412776"/>
            <a:ext cx="11162456" cy="4752527"/>
            <a:chOff x="4817" y="15720"/>
            <a:chExt cx="10267470" cy="3711505"/>
          </a:xfrm>
        </p:grpSpPr>
        <p:sp>
          <p:nvSpPr>
            <p:cNvPr id="197" name="Google Shape;197;p30"/>
            <p:cNvSpPr/>
            <p:nvPr/>
          </p:nvSpPr>
          <p:spPr>
            <a:xfrm>
              <a:off x="4817" y="15720"/>
              <a:ext cx="1846667" cy="374400"/>
            </a:xfrm>
            <a:prstGeom prst="rect">
              <a:avLst/>
            </a:prstGeom>
            <a:solidFill>
              <a:srgbClr val="F59D83"/>
            </a:solidFill>
            <a:ln cap="flat" cmpd="sng" w="12700">
              <a:solidFill>
                <a:srgbClr val="952B0A"/>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30"/>
            <p:cNvSpPr txBox="1"/>
            <p:nvPr/>
          </p:nvSpPr>
          <p:spPr>
            <a:xfrm>
              <a:off x="4817" y="15720"/>
              <a:ext cx="1846667" cy="374400"/>
            </a:xfrm>
            <a:prstGeom prst="rect">
              <a:avLst/>
            </a:prstGeom>
            <a:noFill/>
            <a:ln>
              <a:noFill/>
            </a:ln>
          </p:spPr>
          <p:txBody>
            <a:bodyPr anchorCtr="0" anchor="ctr" bIns="52825" lIns="92450" spcFirstLastPara="1" rIns="92450" wrap="square" tIns="52825">
              <a:noAutofit/>
            </a:bodyPr>
            <a:lstStyle/>
            <a:p>
              <a:pPr indent="0" lvl="0" marL="0" marR="0" rtl="0" algn="ctr">
                <a:lnSpc>
                  <a:spcPct val="90000"/>
                </a:lnSpc>
                <a:spcBef>
                  <a:spcPts val="0"/>
                </a:spcBef>
                <a:spcAft>
                  <a:spcPts val="0"/>
                </a:spcAft>
                <a:buClr>
                  <a:schemeClr val="lt1"/>
                </a:buClr>
                <a:buSzPts val="1300"/>
                <a:buFont typeface="Calibri"/>
                <a:buNone/>
              </a:pPr>
              <a:r>
                <a:rPr b="0" i="0" lang="de-DE" sz="1400" u="none" cap="none" strike="noStrike">
                  <a:solidFill>
                    <a:srgbClr val="000000"/>
                  </a:solidFill>
                  <a:latin typeface="Arial"/>
                  <a:ea typeface="Arial"/>
                  <a:cs typeface="Arial"/>
                  <a:sym typeface="Arial"/>
                </a:rPr>
                <a:t> Diagnostic methods by direct observation</a:t>
              </a:r>
              <a:endParaRPr b="0" i="0" sz="1400" u="none" cap="none" strike="noStrike">
                <a:solidFill>
                  <a:srgbClr val="000000"/>
                </a:solidFill>
                <a:latin typeface="Arial"/>
                <a:ea typeface="Arial"/>
                <a:cs typeface="Arial"/>
                <a:sym typeface="Arial"/>
              </a:endParaRPr>
            </a:p>
          </p:txBody>
        </p:sp>
        <p:sp>
          <p:nvSpPr>
            <p:cNvPr id="199" name="Google Shape;199;p30"/>
            <p:cNvSpPr/>
            <p:nvPr/>
          </p:nvSpPr>
          <p:spPr>
            <a:xfrm>
              <a:off x="4817" y="390120"/>
              <a:ext cx="1846667" cy="3337105"/>
            </a:xfrm>
            <a:prstGeom prst="rect">
              <a:avLst/>
            </a:prstGeom>
            <a:solidFill>
              <a:schemeClr val="lt1">
                <a:alpha val="89411"/>
              </a:schemeClr>
            </a:solidFill>
            <a:ln cap="flat" cmpd="sng" w="12700">
              <a:solidFill>
                <a:srgbClr val="A52F0C">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30"/>
            <p:cNvSpPr txBox="1"/>
            <p:nvPr/>
          </p:nvSpPr>
          <p:spPr>
            <a:xfrm>
              <a:off x="4817" y="390120"/>
              <a:ext cx="1846667" cy="3337105"/>
            </a:xfrm>
            <a:prstGeom prst="rect">
              <a:avLst/>
            </a:prstGeom>
            <a:noFill/>
            <a:ln>
              <a:noFill/>
            </a:ln>
          </p:spPr>
          <p:txBody>
            <a:bodyPr anchorCtr="0" anchor="t" bIns="104000" lIns="69325" spcFirstLastPara="1" rIns="92450" wrap="square" tIns="69325">
              <a:noAutofit/>
            </a:bodyPr>
            <a:lstStyle/>
            <a:p>
              <a:pPr indent="-114300" lvl="1" marL="114300" marR="0" rtl="0" algn="l">
                <a:lnSpc>
                  <a:spcPct val="90000"/>
                </a:lnSpc>
                <a:spcBef>
                  <a:spcPts val="0"/>
                </a:spcBef>
                <a:spcAft>
                  <a:spcPts val="0"/>
                </a:spcAft>
                <a:buClr>
                  <a:schemeClr val="dk1"/>
                </a:buClr>
                <a:buSzPts val="1300"/>
                <a:buFont typeface="Calibri"/>
                <a:buChar char="•"/>
              </a:pPr>
              <a:r>
                <a:rPr b="0" i="0" lang="de-DE" sz="1300" u="none" cap="none" strike="noStrike">
                  <a:solidFill>
                    <a:schemeClr val="dk1"/>
                  </a:solidFill>
                  <a:latin typeface="Calibri"/>
                  <a:ea typeface="Calibri"/>
                  <a:cs typeface="Calibri"/>
                  <a:sym typeface="Calibri"/>
                </a:rPr>
                <a:t>In this method, individuals are observed and checklists prepared according to the symptoms of math learning disabilities are used to determine whether the individual has dyscalculia or not.</a:t>
              </a:r>
              <a:endParaRPr b="0" i="0" sz="1300" u="none" cap="none" strike="noStrike">
                <a:solidFill>
                  <a:schemeClr val="dk1"/>
                </a:solidFill>
                <a:latin typeface="Calibri"/>
                <a:ea typeface="Calibri"/>
                <a:cs typeface="Calibri"/>
                <a:sym typeface="Calibri"/>
              </a:endParaRPr>
            </a:p>
            <a:p>
              <a:pPr indent="-114300" lvl="1" marL="114300" marR="0" rtl="0" algn="l">
                <a:lnSpc>
                  <a:spcPct val="90000"/>
                </a:lnSpc>
                <a:spcBef>
                  <a:spcPts val="0"/>
                </a:spcBef>
                <a:spcAft>
                  <a:spcPts val="0"/>
                </a:spcAft>
                <a:buClr>
                  <a:schemeClr val="dk1"/>
                </a:buClr>
                <a:buSzPts val="1300"/>
                <a:buFont typeface="Calibri"/>
                <a:buChar char="•"/>
              </a:pPr>
              <a:r>
                <a:rPr b="0" i="0" lang="de-DE" sz="1300" u="none" cap="none" strike="noStrike">
                  <a:solidFill>
                    <a:schemeClr val="dk1"/>
                  </a:solidFill>
                  <a:latin typeface="Calibri"/>
                  <a:ea typeface="Calibri"/>
                  <a:cs typeface="Calibri"/>
                  <a:sym typeface="Calibri"/>
                </a:rPr>
                <a:t>It can be said that this method is inadequate because similar characteristics and symptoms can be seen in children without dyscalculia at certain ages or periods and it does not provide enough data on the reason for the child's low performance in mathematics.</a:t>
              </a:r>
              <a:endParaRPr b="0" i="0" sz="1400" u="none" cap="none" strike="noStrike">
                <a:solidFill>
                  <a:srgbClr val="000000"/>
                </a:solidFill>
                <a:latin typeface="Arial"/>
                <a:ea typeface="Arial"/>
                <a:cs typeface="Arial"/>
                <a:sym typeface="Arial"/>
              </a:endParaRPr>
            </a:p>
          </p:txBody>
        </p:sp>
        <p:sp>
          <p:nvSpPr>
            <p:cNvPr id="201" name="Google Shape;201;p30"/>
            <p:cNvSpPr/>
            <p:nvPr/>
          </p:nvSpPr>
          <p:spPr>
            <a:xfrm>
              <a:off x="2110018" y="15720"/>
              <a:ext cx="1846667" cy="374400"/>
            </a:xfrm>
            <a:prstGeom prst="rect">
              <a:avLst/>
            </a:prstGeom>
            <a:solidFill>
              <a:srgbClr val="F59D83"/>
            </a:solidFill>
            <a:ln cap="flat" cmpd="sng" w="12700">
              <a:solidFill>
                <a:srgbClr val="952B0A"/>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30"/>
            <p:cNvSpPr txBox="1"/>
            <p:nvPr/>
          </p:nvSpPr>
          <p:spPr>
            <a:xfrm>
              <a:off x="2110018" y="15720"/>
              <a:ext cx="1846667" cy="374400"/>
            </a:xfrm>
            <a:prstGeom prst="rect">
              <a:avLst/>
            </a:prstGeom>
            <a:noFill/>
            <a:ln>
              <a:noFill/>
            </a:ln>
          </p:spPr>
          <p:txBody>
            <a:bodyPr anchorCtr="0" anchor="ctr" bIns="52825" lIns="92450" spcFirstLastPara="1" rIns="92450" wrap="square" tIns="52825">
              <a:noAutofit/>
            </a:bodyPr>
            <a:lstStyle/>
            <a:p>
              <a:pPr indent="0" lvl="0" marL="0" marR="0" rtl="0" algn="ctr">
                <a:lnSpc>
                  <a:spcPct val="90000"/>
                </a:lnSpc>
                <a:spcBef>
                  <a:spcPts val="0"/>
                </a:spcBef>
                <a:spcAft>
                  <a:spcPts val="0"/>
                </a:spcAft>
                <a:buClr>
                  <a:schemeClr val="lt1"/>
                </a:buClr>
                <a:buSzPts val="1300"/>
                <a:buFont typeface="Calibri"/>
                <a:buNone/>
              </a:pPr>
              <a:r>
                <a:rPr b="0" i="0" lang="de-DE" sz="1400" u="none" cap="none" strike="noStrike">
                  <a:solidFill>
                    <a:srgbClr val="000000"/>
                  </a:solidFill>
                  <a:latin typeface="Arial"/>
                  <a:ea typeface="Arial"/>
                  <a:cs typeface="Arial"/>
                  <a:sym typeface="Arial"/>
                </a:rPr>
                <a:t>Discrepancy method</a:t>
              </a:r>
              <a:endParaRPr b="0" i="0" sz="1400" u="none" cap="none" strike="noStrike">
                <a:solidFill>
                  <a:srgbClr val="000000"/>
                </a:solidFill>
                <a:latin typeface="Arial"/>
                <a:ea typeface="Arial"/>
                <a:cs typeface="Arial"/>
                <a:sym typeface="Arial"/>
              </a:endParaRPr>
            </a:p>
          </p:txBody>
        </p:sp>
        <p:sp>
          <p:nvSpPr>
            <p:cNvPr id="203" name="Google Shape;203;p30"/>
            <p:cNvSpPr/>
            <p:nvPr/>
          </p:nvSpPr>
          <p:spPr>
            <a:xfrm>
              <a:off x="2110018" y="390120"/>
              <a:ext cx="1846667" cy="3337105"/>
            </a:xfrm>
            <a:prstGeom prst="rect">
              <a:avLst/>
            </a:prstGeom>
            <a:solidFill>
              <a:schemeClr val="lt1">
                <a:alpha val="89411"/>
              </a:schemeClr>
            </a:solidFill>
            <a:ln cap="flat" cmpd="sng" w="12700">
              <a:solidFill>
                <a:srgbClr val="A52F0C">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30"/>
            <p:cNvSpPr txBox="1"/>
            <p:nvPr/>
          </p:nvSpPr>
          <p:spPr>
            <a:xfrm>
              <a:off x="2110018" y="390120"/>
              <a:ext cx="1846667" cy="3337105"/>
            </a:xfrm>
            <a:prstGeom prst="rect">
              <a:avLst/>
            </a:prstGeom>
            <a:noFill/>
            <a:ln>
              <a:noFill/>
            </a:ln>
          </p:spPr>
          <p:txBody>
            <a:bodyPr anchorCtr="0" anchor="t" bIns="104000" lIns="69325" spcFirstLastPara="1" rIns="92450" wrap="square" tIns="69325">
              <a:noAutofit/>
            </a:bodyPr>
            <a:lstStyle/>
            <a:p>
              <a:pPr indent="-114300" lvl="1" marL="114300" marR="0" rtl="0" algn="l">
                <a:lnSpc>
                  <a:spcPct val="90000"/>
                </a:lnSpc>
                <a:spcBef>
                  <a:spcPts val="0"/>
                </a:spcBef>
                <a:spcAft>
                  <a:spcPts val="0"/>
                </a:spcAft>
                <a:buClr>
                  <a:schemeClr val="dk1"/>
                </a:buClr>
                <a:buSzPts val="1300"/>
                <a:buFont typeface="Calibri"/>
                <a:buChar char="•"/>
              </a:pPr>
              <a:r>
                <a:rPr b="0" i="0" lang="de-DE" sz="1300" u="none" cap="none" strike="noStrike">
                  <a:solidFill>
                    <a:schemeClr val="dk1"/>
                  </a:solidFill>
                  <a:latin typeface="Calibri"/>
                  <a:ea typeface="Calibri"/>
                  <a:cs typeface="Calibri"/>
                  <a:sym typeface="Calibri"/>
                </a:rPr>
                <a:t>Diagnosing math learning disabilities by identifying the discrepancy between a child's intelligence and performance is one of the generally accepted methods.</a:t>
              </a:r>
              <a:endParaRPr/>
            </a:p>
            <a:p>
              <a:pPr indent="-114300" lvl="1" marL="114300" marR="0" rtl="0" algn="l">
                <a:lnSpc>
                  <a:spcPct val="90000"/>
                </a:lnSpc>
                <a:spcBef>
                  <a:spcPts val="0"/>
                </a:spcBef>
                <a:spcAft>
                  <a:spcPts val="0"/>
                </a:spcAft>
                <a:buClr>
                  <a:schemeClr val="dk1"/>
                </a:buClr>
                <a:buSzPts val="1300"/>
                <a:buFont typeface="Calibri"/>
                <a:buChar char="•"/>
              </a:pPr>
              <a:r>
                <a:rPr b="0" i="0" lang="de-DE" sz="1300" u="none" cap="none" strike="noStrike">
                  <a:solidFill>
                    <a:schemeClr val="dk1"/>
                  </a:solidFill>
                  <a:latin typeface="Calibri"/>
                  <a:ea typeface="Calibri"/>
                  <a:cs typeface="Calibri"/>
                  <a:sym typeface="Calibri"/>
                </a:rPr>
                <a:t>Criticisms of this method include that it may lead to reliability and validity problems, that it fails to distinguish between low-achieving children and those with mathematics learning difficulties, and that there are some dyscalculic students who do not show intelligence-achievement discrepancies.</a:t>
              </a:r>
              <a:endParaRPr b="0" i="0" sz="1300" u="none" cap="none" strike="noStrike">
                <a:solidFill>
                  <a:schemeClr val="dk1"/>
                </a:solidFill>
                <a:latin typeface="Calibri"/>
                <a:ea typeface="Calibri"/>
                <a:cs typeface="Calibri"/>
                <a:sym typeface="Calibri"/>
              </a:endParaRPr>
            </a:p>
          </p:txBody>
        </p:sp>
        <p:sp>
          <p:nvSpPr>
            <p:cNvPr id="205" name="Google Shape;205;p30"/>
            <p:cNvSpPr/>
            <p:nvPr/>
          </p:nvSpPr>
          <p:spPr>
            <a:xfrm>
              <a:off x="4215218" y="15720"/>
              <a:ext cx="1846667" cy="374400"/>
            </a:xfrm>
            <a:prstGeom prst="rect">
              <a:avLst/>
            </a:prstGeom>
            <a:solidFill>
              <a:srgbClr val="F59D83"/>
            </a:solidFill>
            <a:ln cap="flat" cmpd="sng" w="12700">
              <a:solidFill>
                <a:srgbClr val="952B0A"/>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30"/>
            <p:cNvSpPr txBox="1"/>
            <p:nvPr/>
          </p:nvSpPr>
          <p:spPr>
            <a:xfrm>
              <a:off x="4215218" y="15720"/>
              <a:ext cx="1846667" cy="374400"/>
            </a:xfrm>
            <a:prstGeom prst="rect">
              <a:avLst/>
            </a:prstGeom>
            <a:noFill/>
            <a:ln>
              <a:noFill/>
            </a:ln>
          </p:spPr>
          <p:txBody>
            <a:bodyPr anchorCtr="0" anchor="ctr" bIns="52825" lIns="92450" spcFirstLastPara="1" rIns="92450" wrap="square" tIns="52825">
              <a:noAutofit/>
            </a:bodyPr>
            <a:lstStyle/>
            <a:p>
              <a:pPr indent="0" lvl="0" marL="0" marR="0" rtl="0" algn="ctr">
                <a:lnSpc>
                  <a:spcPct val="90000"/>
                </a:lnSpc>
                <a:spcBef>
                  <a:spcPts val="0"/>
                </a:spcBef>
                <a:spcAft>
                  <a:spcPts val="0"/>
                </a:spcAft>
                <a:buClr>
                  <a:schemeClr val="lt1"/>
                </a:buClr>
                <a:buSzPts val="1300"/>
                <a:buFont typeface="Calibri"/>
                <a:buNone/>
              </a:pPr>
              <a:r>
                <a:rPr b="0" i="0" lang="de-DE" sz="1400" u="none" cap="none" strike="noStrike">
                  <a:solidFill>
                    <a:srgbClr val="000000"/>
                  </a:solidFill>
                  <a:latin typeface="Arial"/>
                  <a:ea typeface="Arial"/>
                  <a:cs typeface="Arial"/>
                  <a:sym typeface="Arial"/>
                </a:rPr>
                <a:t>Method of responding to intervention</a:t>
              </a:r>
              <a:endParaRPr b="0" i="0" sz="1400" u="none" cap="none" strike="noStrike">
                <a:solidFill>
                  <a:srgbClr val="000000"/>
                </a:solidFill>
                <a:latin typeface="Arial"/>
                <a:ea typeface="Arial"/>
                <a:cs typeface="Arial"/>
                <a:sym typeface="Arial"/>
              </a:endParaRPr>
            </a:p>
          </p:txBody>
        </p:sp>
        <p:sp>
          <p:nvSpPr>
            <p:cNvPr id="207" name="Google Shape;207;p30"/>
            <p:cNvSpPr/>
            <p:nvPr/>
          </p:nvSpPr>
          <p:spPr>
            <a:xfrm>
              <a:off x="4215218" y="390120"/>
              <a:ext cx="1846667" cy="3337105"/>
            </a:xfrm>
            <a:prstGeom prst="rect">
              <a:avLst/>
            </a:prstGeom>
            <a:solidFill>
              <a:schemeClr val="lt1">
                <a:alpha val="89411"/>
              </a:schemeClr>
            </a:solidFill>
            <a:ln cap="flat" cmpd="sng" w="12700">
              <a:solidFill>
                <a:srgbClr val="A52F0C">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p30"/>
            <p:cNvSpPr txBox="1"/>
            <p:nvPr/>
          </p:nvSpPr>
          <p:spPr>
            <a:xfrm>
              <a:off x="4215218" y="390120"/>
              <a:ext cx="1846667" cy="3337105"/>
            </a:xfrm>
            <a:prstGeom prst="rect">
              <a:avLst/>
            </a:prstGeom>
            <a:noFill/>
            <a:ln>
              <a:noFill/>
            </a:ln>
          </p:spPr>
          <p:txBody>
            <a:bodyPr anchorCtr="0" anchor="t" bIns="104000" lIns="69325" spcFirstLastPara="1" rIns="92450" wrap="square" tIns="69325">
              <a:noAutofit/>
            </a:bodyPr>
            <a:lstStyle/>
            <a:p>
              <a:pPr indent="-114300" lvl="1" marL="114300" marR="0" rtl="0" algn="l">
                <a:lnSpc>
                  <a:spcPct val="90000"/>
                </a:lnSpc>
                <a:spcBef>
                  <a:spcPts val="0"/>
                </a:spcBef>
                <a:spcAft>
                  <a:spcPts val="0"/>
                </a:spcAft>
                <a:buClr>
                  <a:schemeClr val="dk1"/>
                </a:buClr>
                <a:buSzPts val="1300"/>
                <a:buFont typeface="Calibri"/>
                <a:buChar char="•"/>
              </a:pPr>
              <a:r>
                <a:rPr b="0" i="0" lang="de-DE" sz="1300" u="none" cap="none" strike="noStrike">
                  <a:solidFill>
                    <a:schemeClr val="dk1"/>
                  </a:solidFill>
                  <a:latin typeface="Calibri"/>
                  <a:ea typeface="Calibri"/>
                  <a:cs typeface="Calibri"/>
                  <a:sym typeface="Calibri"/>
                </a:rPr>
                <a:t>Response to intervention is a system of early identification and support for students at risk of academic failure and learning disabilities. This method is based on a student's low academic performance compared to their peers and inadequate performance with carefully planned instruction.</a:t>
              </a:r>
              <a:endParaRPr b="0" i="0" sz="1300" u="none" cap="none" strike="noStrike">
                <a:solidFill>
                  <a:schemeClr val="dk1"/>
                </a:solidFill>
                <a:latin typeface="Calibri"/>
                <a:ea typeface="Calibri"/>
                <a:cs typeface="Calibri"/>
                <a:sym typeface="Calibri"/>
              </a:endParaRPr>
            </a:p>
            <a:p>
              <a:pPr indent="-114300" lvl="1" marL="114300" marR="0" rtl="0" algn="l">
                <a:lnSpc>
                  <a:spcPct val="90000"/>
                </a:lnSpc>
                <a:spcBef>
                  <a:spcPts val="0"/>
                </a:spcBef>
                <a:spcAft>
                  <a:spcPts val="0"/>
                </a:spcAft>
                <a:buClr>
                  <a:schemeClr val="dk1"/>
                </a:buClr>
                <a:buSzPts val="1300"/>
                <a:buFont typeface="Calibri"/>
                <a:buChar char="•"/>
              </a:pPr>
              <a:r>
                <a:rPr b="0" i="0" lang="de-DE" sz="1300" u="none" cap="none" strike="noStrike">
                  <a:solidFill>
                    <a:schemeClr val="dk1"/>
                  </a:solidFill>
                  <a:latin typeface="Calibri"/>
                  <a:ea typeface="Calibri"/>
                  <a:cs typeface="Calibri"/>
                  <a:sym typeface="Calibri"/>
                </a:rPr>
                <a:t>However, the discrepancy/consistency method should still be used to identify math learning disabilities. Researchers recommend using this method in combination with the discrepancy/consistency method.</a:t>
              </a:r>
              <a:endParaRPr b="0" i="0" sz="1400" u="none" cap="none" strike="noStrike">
                <a:solidFill>
                  <a:srgbClr val="000000"/>
                </a:solidFill>
                <a:latin typeface="Arial"/>
                <a:ea typeface="Arial"/>
                <a:cs typeface="Arial"/>
                <a:sym typeface="Arial"/>
              </a:endParaRPr>
            </a:p>
          </p:txBody>
        </p:sp>
        <p:sp>
          <p:nvSpPr>
            <p:cNvPr id="209" name="Google Shape;209;p30"/>
            <p:cNvSpPr/>
            <p:nvPr/>
          </p:nvSpPr>
          <p:spPr>
            <a:xfrm>
              <a:off x="6320419" y="15720"/>
              <a:ext cx="1846667" cy="374400"/>
            </a:xfrm>
            <a:prstGeom prst="rect">
              <a:avLst/>
            </a:prstGeom>
            <a:solidFill>
              <a:srgbClr val="F59D83"/>
            </a:solidFill>
            <a:ln cap="flat" cmpd="sng" w="12700">
              <a:solidFill>
                <a:srgbClr val="952B0A"/>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30"/>
            <p:cNvSpPr txBox="1"/>
            <p:nvPr/>
          </p:nvSpPr>
          <p:spPr>
            <a:xfrm>
              <a:off x="6320419" y="15720"/>
              <a:ext cx="1846667" cy="374400"/>
            </a:xfrm>
            <a:prstGeom prst="rect">
              <a:avLst/>
            </a:prstGeom>
            <a:noFill/>
            <a:ln>
              <a:noFill/>
            </a:ln>
          </p:spPr>
          <p:txBody>
            <a:bodyPr anchorCtr="0" anchor="ctr" bIns="52825" lIns="92450" spcFirstLastPara="1" rIns="92450" wrap="square" tIns="52825">
              <a:noAutofit/>
            </a:bodyPr>
            <a:lstStyle/>
            <a:p>
              <a:pPr indent="0" lvl="0" marL="0" marR="0" rtl="0" algn="ctr">
                <a:lnSpc>
                  <a:spcPct val="90000"/>
                </a:lnSpc>
                <a:spcBef>
                  <a:spcPts val="0"/>
                </a:spcBef>
                <a:spcAft>
                  <a:spcPts val="0"/>
                </a:spcAft>
                <a:buClr>
                  <a:schemeClr val="lt1"/>
                </a:buClr>
                <a:buSzPts val="1300"/>
                <a:buFont typeface="Calibri"/>
                <a:buNone/>
              </a:pPr>
              <a:r>
                <a:rPr b="0" i="0" lang="de-DE" sz="1400" u="none" cap="none" strike="noStrike">
                  <a:solidFill>
                    <a:srgbClr val="000000"/>
                  </a:solidFill>
                  <a:latin typeface="Arial"/>
                  <a:ea typeface="Arial"/>
                  <a:cs typeface="Arial"/>
                  <a:sym typeface="Arial"/>
                </a:rPr>
                <a:t>Computer-based diagnostic tools</a:t>
              </a:r>
              <a:endParaRPr b="0" i="0" sz="1400" u="none" cap="none" strike="noStrike">
                <a:solidFill>
                  <a:srgbClr val="000000"/>
                </a:solidFill>
                <a:latin typeface="Arial"/>
                <a:ea typeface="Arial"/>
                <a:cs typeface="Arial"/>
                <a:sym typeface="Arial"/>
              </a:endParaRPr>
            </a:p>
          </p:txBody>
        </p:sp>
        <p:sp>
          <p:nvSpPr>
            <p:cNvPr id="211" name="Google Shape;211;p30"/>
            <p:cNvSpPr/>
            <p:nvPr/>
          </p:nvSpPr>
          <p:spPr>
            <a:xfrm>
              <a:off x="6320419" y="390120"/>
              <a:ext cx="1846667" cy="3337105"/>
            </a:xfrm>
            <a:prstGeom prst="rect">
              <a:avLst/>
            </a:prstGeom>
            <a:solidFill>
              <a:schemeClr val="lt1">
                <a:alpha val="89411"/>
              </a:schemeClr>
            </a:solidFill>
            <a:ln cap="flat" cmpd="sng" w="12700">
              <a:solidFill>
                <a:srgbClr val="A52F0C">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30"/>
            <p:cNvSpPr txBox="1"/>
            <p:nvPr/>
          </p:nvSpPr>
          <p:spPr>
            <a:xfrm>
              <a:off x="6320419" y="390120"/>
              <a:ext cx="1846667" cy="3337105"/>
            </a:xfrm>
            <a:prstGeom prst="rect">
              <a:avLst/>
            </a:prstGeom>
            <a:noFill/>
            <a:ln>
              <a:noFill/>
            </a:ln>
          </p:spPr>
          <p:txBody>
            <a:bodyPr anchorCtr="0" anchor="t" bIns="104000" lIns="69325" spcFirstLastPara="1" rIns="92450" wrap="square" tIns="69325">
              <a:noAutofit/>
            </a:bodyPr>
            <a:lstStyle/>
            <a:p>
              <a:pPr indent="-114300" lvl="1" marL="114300" marR="0" rtl="0" algn="l">
                <a:lnSpc>
                  <a:spcPct val="90000"/>
                </a:lnSpc>
                <a:spcBef>
                  <a:spcPts val="0"/>
                </a:spcBef>
                <a:spcAft>
                  <a:spcPts val="0"/>
                </a:spcAft>
                <a:buClr>
                  <a:schemeClr val="dk1"/>
                </a:buClr>
                <a:buSzPts val="1300"/>
                <a:buFont typeface="Calibri"/>
                <a:buChar char="•"/>
              </a:pPr>
              <a:r>
                <a:rPr b="0" i="0" lang="de-DE" sz="1300" u="none" cap="none" strike="noStrike">
                  <a:solidFill>
                    <a:schemeClr val="dk1"/>
                  </a:solidFill>
                  <a:latin typeface="Calibri"/>
                  <a:ea typeface="Calibri"/>
                  <a:cs typeface="Calibri"/>
                  <a:sym typeface="Calibri"/>
                </a:rPr>
                <a:t>Many computer-based dyscalculia diagnostic tools consist of similar mathematical and psychological tests.</a:t>
              </a:r>
              <a:endParaRPr b="0" i="0" sz="1300" u="none" cap="none" strike="noStrike">
                <a:solidFill>
                  <a:schemeClr val="dk1"/>
                </a:solidFill>
                <a:latin typeface="Calibri"/>
                <a:ea typeface="Calibri"/>
                <a:cs typeface="Calibri"/>
                <a:sym typeface="Calibri"/>
              </a:endParaRPr>
            </a:p>
            <a:p>
              <a:pPr indent="-114300" lvl="1" marL="114300" marR="0" rtl="0" algn="l">
                <a:lnSpc>
                  <a:spcPct val="90000"/>
                </a:lnSpc>
                <a:spcBef>
                  <a:spcPts val="0"/>
                </a:spcBef>
                <a:spcAft>
                  <a:spcPts val="0"/>
                </a:spcAft>
                <a:buClr>
                  <a:schemeClr val="dk1"/>
                </a:buClr>
                <a:buSzPts val="1300"/>
                <a:buFont typeface="Calibri"/>
                <a:buChar char="•"/>
              </a:pPr>
              <a:r>
                <a:rPr b="0" i="0" lang="de-DE" sz="1300" u="none" cap="none" strike="noStrike">
                  <a:solidFill>
                    <a:schemeClr val="dk1"/>
                  </a:solidFill>
                  <a:latin typeface="Calibri"/>
                  <a:ea typeface="Calibri"/>
                  <a:cs typeface="Calibri"/>
                  <a:sym typeface="Calibri"/>
                </a:rPr>
                <a:t>These tests included tasks such as comparing symbolic numbers based on the stroop and difference effects, canonical point counting based on the ability of sanbil, number line estimation, comparing non-symbolic multiplicities based on the weber fraction, comparing symbolic numbers, and mathematical four operations calculations. </a:t>
              </a:r>
              <a:endParaRPr b="0" i="0" sz="1400" u="none" cap="none" strike="noStrike">
                <a:solidFill>
                  <a:srgbClr val="000000"/>
                </a:solidFill>
                <a:latin typeface="Arial"/>
                <a:ea typeface="Arial"/>
                <a:cs typeface="Arial"/>
                <a:sym typeface="Arial"/>
              </a:endParaRPr>
            </a:p>
          </p:txBody>
        </p:sp>
        <p:sp>
          <p:nvSpPr>
            <p:cNvPr id="213" name="Google Shape;213;p30"/>
            <p:cNvSpPr/>
            <p:nvPr/>
          </p:nvSpPr>
          <p:spPr>
            <a:xfrm>
              <a:off x="8425620" y="15720"/>
              <a:ext cx="1846667" cy="374400"/>
            </a:xfrm>
            <a:prstGeom prst="rect">
              <a:avLst/>
            </a:prstGeom>
            <a:solidFill>
              <a:srgbClr val="F59D83"/>
            </a:solidFill>
            <a:ln cap="flat" cmpd="sng" w="12700">
              <a:solidFill>
                <a:srgbClr val="952B0A"/>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30"/>
            <p:cNvSpPr txBox="1"/>
            <p:nvPr/>
          </p:nvSpPr>
          <p:spPr>
            <a:xfrm>
              <a:off x="8425620" y="15720"/>
              <a:ext cx="1846667" cy="374400"/>
            </a:xfrm>
            <a:prstGeom prst="rect">
              <a:avLst/>
            </a:prstGeom>
            <a:noFill/>
            <a:ln>
              <a:noFill/>
            </a:ln>
          </p:spPr>
          <p:txBody>
            <a:bodyPr anchorCtr="0" anchor="ctr" bIns="52825" lIns="92450" spcFirstLastPara="1" rIns="92450" wrap="square" tIns="52825">
              <a:noAutofit/>
            </a:bodyPr>
            <a:lstStyle/>
            <a:p>
              <a:pPr indent="0" lvl="0" marL="0" marR="0" rtl="0" algn="ctr">
                <a:lnSpc>
                  <a:spcPct val="90000"/>
                </a:lnSpc>
                <a:spcBef>
                  <a:spcPts val="0"/>
                </a:spcBef>
                <a:spcAft>
                  <a:spcPts val="0"/>
                </a:spcAft>
                <a:buClr>
                  <a:schemeClr val="lt1"/>
                </a:buClr>
                <a:buSzPts val="1300"/>
                <a:buFont typeface="Calibri"/>
                <a:buNone/>
              </a:pPr>
              <a:r>
                <a:rPr b="0" i="0" lang="de-DE" sz="1400" u="none" cap="none" strike="noStrike">
                  <a:solidFill>
                    <a:srgbClr val="000000"/>
                  </a:solidFill>
                  <a:latin typeface="Arial"/>
                  <a:ea typeface="Arial"/>
                  <a:cs typeface="Arial"/>
                  <a:sym typeface="Arial"/>
                </a:rPr>
                <a:t>A new method: Multiple Filter Method</a:t>
              </a:r>
              <a:endParaRPr b="0" i="0" sz="1400" u="none" cap="none" strike="noStrike">
                <a:solidFill>
                  <a:srgbClr val="000000"/>
                </a:solidFill>
                <a:latin typeface="Arial"/>
                <a:ea typeface="Arial"/>
                <a:cs typeface="Arial"/>
                <a:sym typeface="Arial"/>
              </a:endParaRPr>
            </a:p>
          </p:txBody>
        </p:sp>
        <p:sp>
          <p:nvSpPr>
            <p:cNvPr id="215" name="Google Shape;215;p30"/>
            <p:cNvSpPr/>
            <p:nvPr/>
          </p:nvSpPr>
          <p:spPr>
            <a:xfrm>
              <a:off x="8425620" y="390120"/>
              <a:ext cx="1846667" cy="3337105"/>
            </a:xfrm>
            <a:prstGeom prst="rect">
              <a:avLst/>
            </a:prstGeom>
            <a:solidFill>
              <a:schemeClr val="lt1">
                <a:alpha val="89411"/>
              </a:schemeClr>
            </a:solidFill>
            <a:ln cap="flat" cmpd="sng" w="12700">
              <a:solidFill>
                <a:srgbClr val="A52F0C">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30"/>
            <p:cNvSpPr txBox="1"/>
            <p:nvPr/>
          </p:nvSpPr>
          <p:spPr>
            <a:xfrm>
              <a:off x="8425620" y="390120"/>
              <a:ext cx="1846667" cy="3337105"/>
            </a:xfrm>
            <a:prstGeom prst="rect">
              <a:avLst/>
            </a:prstGeom>
            <a:noFill/>
            <a:ln>
              <a:noFill/>
            </a:ln>
          </p:spPr>
          <p:txBody>
            <a:bodyPr anchorCtr="0" anchor="t" bIns="104000" lIns="69325" spcFirstLastPara="1" rIns="92450" wrap="square" tIns="69325">
              <a:noAutofit/>
            </a:bodyPr>
            <a:lstStyle/>
            <a:p>
              <a:pPr indent="-114300" lvl="1" marL="114300" marR="0" rtl="0" algn="l">
                <a:lnSpc>
                  <a:spcPct val="90000"/>
                </a:lnSpc>
                <a:spcBef>
                  <a:spcPts val="0"/>
                </a:spcBef>
                <a:spcAft>
                  <a:spcPts val="0"/>
                </a:spcAft>
                <a:buClr>
                  <a:schemeClr val="dk1"/>
                </a:buClr>
                <a:buSzPts val="1300"/>
                <a:buFont typeface="Calibri"/>
                <a:buChar char="•"/>
              </a:pPr>
              <a:r>
                <a:rPr b="0" i="0" lang="de-DE" sz="1300" u="none" cap="none" strike="noStrike">
                  <a:solidFill>
                    <a:schemeClr val="dk1"/>
                  </a:solidFill>
                  <a:latin typeface="Calibri"/>
                  <a:ea typeface="Calibri"/>
                  <a:cs typeface="Calibri"/>
                  <a:sym typeface="Calibri"/>
                </a:rPr>
                <a:t>The Multiple Filter Model was designed in the light of the strengths and weaknesses of the diagnostic methods used to identify students with mathematics learning difficulties and the inclusion and exclusion criteria obtained from the definitions of dyscalculia.</a:t>
              </a:r>
              <a:endParaRPr b="0" i="0" sz="1300" u="none" cap="none" strike="noStrike">
                <a:solidFill>
                  <a:schemeClr val="dk1"/>
                </a:solidFill>
                <a:latin typeface="Calibri"/>
                <a:ea typeface="Calibri"/>
                <a:cs typeface="Calibri"/>
                <a:sym typeface="Calibri"/>
              </a:endParaRPr>
            </a:p>
            <a:p>
              <a:pPr indent="-114300" lvl="1" marL="114300" marR="0" rtl="0" algn="l">
                <a:lnSpc>
                  <a:spcPct val="90000"/>
                </a:lnSpc>
                <a:spcBef>
                  <a:spcPts val="0"/>
                </a:spcBef>
                <a:spcAft>
                  <a:spcPts val="0"/>
                </a:spcAft>
                <a:buClr>
                  <a:schemeClr val="dk1"/>
                </a:buClr>
                <a:buSzPts val="1300"/>
                <a:buFont typeface="Calibri"/>
                <a:buChar char="•"/>
              </a:pPr>
              <a:r>
                <a:rPr b="0" i="0" lang="de-DE" sz="1300" u="none" cap="none" strike="noStrike">
                  <a:solidFill>
                    <a:schemeClr val="dk1"/>
                  </a:solidFill>
                  <a:latin typeface="Calibri"/>
                  <a:ea typeface="Calibri"/>
                  <a:cs typeface="Calibri"/>
                  <a:sym typeface="Calibri"/>
                </a:rPr>
                <a:t>In this method, dyscalculia pre-assessment form, dyscalculia screening tool, student identification form and intelligence test are used as filters.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7"/>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SzPts val="1800"/>
              <a:buChar char="•"/>
            </a:pPr>
            <a:r>
              <a:rPr lang="de-DE" sz="1400" u="sng">
                <a:solidFill>
                  <a:schemeClr val="hlink"/>
                </a:solidFill>
                <a:hlinkClick r:id="rId3"/>
              </a:rPr>
              <a:t>http://dx.doi.org/10.6007/IJARPED/v6-i2/380</a:t>
            </a:r>
            <a:r>
              <a:rPr lang="de-DE" sz="1400"/>
              <a:t> </a:t>
            </a:r>
            <a:endParaRPr/>
          </a:p>
          <a:p>
            <a:pPr indent="-342900" lvl="0" marL="457200" rtl="0" algn="l">
              <a:lnSpc>
                <a:spcPct val="90000"/>
              </a:lnSpc>
              <a:spcBef>
                <a:spcPts val="1000"/>
              </a:spcBef>
              <a:spcAft>
                <a:spcPts val="0"/>
              </a:spcAft>
              <a:buSzPts val="1800"/>
              <a:buChar char="•"/>
            </a:pPr>
            <a:r>
              <a:rPr b="0" i="0" lang="de-DE" sz="1200" u="sng" strike="noStrike">
                <a:solidFill>
                  <a:srgbClr val="2739C1"/>
                </a:solidFill>
                <a:latin typeface="Poppins"/>
                <a:ea typeface="Poppins"/>
                <a:cs typeface="Poppins"/>
                <a:sym typeface="Poppins"/>
                <a:hlinkClick r:id="rId4">
                  <a:extLst>
                    <a:ext uri="{A12FA001-AC4F-418D-AE19-62706E023703}">
                      <ahyp:hlinkClr val="tx"/>
                    </a:ext>
                  </a:extLst>
                </a:hlinkClick>
              </a:rPr>
              <a:t>https://doi.org/10.17051/ilkonline.2017.330248</a:t>
            </a:r>
            <a:endParaRPr b="0" i="0" sz="1200" u="none" strike="noStrike">
              <a:solidFill>
                <a:srgbClr val="2739C1"/>
              </a:solidFill>
              <a:latin typeface="Poppins"/>
              <a:ea typeface="Poppins"/>
              <a:cs typeface="Poppins"/>
              <a:sym typeface="Poppins"/>
            </a:endParaRPr>
          </a:p>
          <a:p>
            <a:pPr indent="-342900" lvl="0" marL="457200" rtl="0" algn="l">
              <a:lnSpc>
                <a:spcPct val="90000"/>
              </a:lnSpc>
              <a:spcBef>
                <a:spcPts val="1000"/>
              </a:spcBef>
              <a:spcAft>
                <a:spcPts val="0"/>
              </a:spcAft>
              <a:buSzPts val="1800"/>
              <a:buChar char="•"/>
            </a:pPr>
            <a:r>
              <a:rPr lang="de-DE" sz="1800" u="sng">
                <a:solidFill>
                  <a:schemeClr val="hlink"/>
                </a:solidFill>
                <a:hlinkClick r:id="rId5"/>
              </a:rPr>
              <a:t>https://www.mathematicalbrain.com/pdf/Dyscalculia_Screener_Manual.PDF</a:t>
            </a:r>
            <a:r>
              <a:rPr lang="de-DE" sz="1200">
                <a:solidFill>
                  <a:srgbClr val="2739C1"/>
                </a:solidFill>
                <a:latin typeface="Poppins"/>
                <a:ea typeface="Poppins"/>
                <a:cs typeface="Poppins"/>
                <a:sym typeface="Poppins"/>
              </a:rPr>
              <a:t> </a:t>
            </a:r>
            <a:endParaRPr sz="1800"/>
          </a:p>
          <a:p>
            <a:pPr indent="-342900" lvl="0" marL="457200" rtl="0" algn="l">
              <a:lnSpc>
                <a:spcPct val="90000"/>
              </a:lnSpc>
              <a:spcBef>
                <a:spcPts val="1000"/>
              </a:spcBef>
              <a:spcAft>
                <a:spcPts val="0"/>
              </a:spcAft>
              <a:buSzPts val="1800"/>
              <a:buChar char="•"/>
            </a:pPr>
            <a:r>
              <a:rPr lang="de-DE" sz="1800"/>
              <a:t> English video:  </a:t>
            </a:r>
            <a:r>
              <a:rPr lang="de-DE" sz="1800" u="sng">
                <a:solidFill>
                  <a:schemeClr val="hlink"/>
                </a:solidFill>
                <a:hlinkClick r:id="rId6"/>
              </a:rPr>
              <a:t> https://youtu.be/02MB3zI5iNI</a:t>
            </a:r>
            <a:endParaRPr sz="1800"/>
          </a:p>
          <a:p>
            <a:pPr indent="-342900" lvl="0" marL="457200" rtl="0" algn="l">
              <a:lnSpc>
                <a:spcPct val="90000"/>
              </a:lnSpc>
              <a:spcBef>
                <a:spcPts val="1000"/>
              </a:spcBef>
              <a:spcAft>
                <a:spcPts val="0"/>
              </a:spcAft>
              <a:buClr>
                <a:schemeClr val="dk1"/>
              </a:buClr>
              <a:buSzPts val="1800"/>
              <a:buChar char="•"/>
            </a:pPr>
            <a:r>
              <a:rPr lang="de-DE" sz="1800"/>
              <a:t>Turkish video: </a:t>
            </a:r>
            <a:r>
              <a:rPr lang="de-DE" sz="1800" u="sng">
                <a:solidFill>
                  <a:schemeClr val="hlink"/>
                </a:solidFill>
                <a:hlinkClick r:id="rId7"/>
              </a:rPr>
              <a:t>https://www.youtube.com/live/5Hcnr5ZADd4?si=3bXBChKZbo96FJs4</a:t>
            </a:r>
            <a:endParaRPr sz="1800"/>
          </a:p>
        </p:txBody>
      </p:sp>
      <p:sp>
        <p:nvSpPr>
          <p:cNvPr id="222" name="Google Shape;222;p7"/>
          <p:cNvSpPr txBox="1"/>
          <p:nvPr>
            <p:ph type="title"/>
          </p:nvPr>
        </p:nvSpPr>
        <p:spPr>
          <a:xfrm>
            <a:off x="838200" y="133350"/>
            <a:ext cx="10515600" cy="79256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2000"/>
              <a:buNone/>
            </a:pPr>
            <a:r>
              <a:rPr b="1" lang="de-DE" sz="2000">
                <a:solidFill>
                  <a:schemeClr val="lt1"/>
                </a:solidFill>
              </a:rPr>
              <a:t>Module 2: Diagnosis Processes of Dyscalculic Individuals In Normal Education Enviroments </a:t>
            </a:r>
            <a:br>
              <a:rPr b="1" lang="de-DE" sz="2000">
                <a:solidFill>
                  <a:schemeClr val="lt1"/>
                </a:solidFill>
              </a:rPr>
            </a:br>
            <a:r>
              <a:rPr b="1" lang="de-DE" sz="2000">
                <a:solidFill>
                  <a:schemeClr val="lt1"/>
                </a:solidFill>
              </a:rPr>
              <a:t>3</a:t>
            </a:r>
            <a:r>
              <a:rPr lang="de-DE" sz="2000">
                <a:solidFill>
                  <a:schemeClr val="lt1"/>
                </a:solidFill>
              </a:rPr>
              <a:t>. Link to additional text</a:t>
            </a:r>
            <a:endParaRPr b="1" sz="2000">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8"/>
          <p:cNvSpPr/>
          <p:nvPr/>
        </p:nvSpPr>
        <p:spPr>
          <a:xfrm>
            <a:off x="838200" y="1558886"/>
            <a:ext cx="6696075" cy="1290199"/>
          </a:xfrm>
          <a:prstGeom prst="rightArrow">
            <a:avLst>
              <a:gd fmla="val 50000" name="adj1"/>
              <a:gd fmla="val 50000" name="adj2"/>
            </a:avLst>
          </a:prstGeom>
          <a:solidFill>
            <a:schemeClr val="l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8" name="Google Shape;228;p8"/>
          <p:cNvSpPr txBox="1"/>
          <p:nvPr>
            <p:ph idx="1" type="body"/>
          </p:nvPr>
        </p:nvSpPr>
        <p:spPr>
          <a:xfrm>
            <a:off x="838200" y="1895475"/>
            <a:ext cx="6067425" cy="792562"/>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1600"/>
              <a:buNone/>
            </a:pPr>
            <a:r>
              <a:rPr b="1" lang="de-DE" sz="1600"/>
              <a:t>Link Video English: </a:t>
            </a:r>
            <a:r>
              <a:rPr b="1" i="0" lang="de-DE" sz="1500">
                <a:solidFill>
                  <a:srgbClr val="0F0F0F"/>
                </a:solidFill>
                <a:latin typeface="Calibri"/>
                <a:ea typeface="Calibri"/>
                <a:cs typeface="Calibri"/>
                <a:sym typeface="Calibri"/>
              </a:rPr>
              <a:t>Facts and Myths about Dyscalculia</a:t>
            </a:r>
            <a:endParaRPr/>
          </a:p>
          <a:p>
            <a:pPr indent="0" lvl="0" marL="0" rtl="0" algn="l">
              <a:lnSpc>
                <a:spcPct val="90000"/>
              </a:lnSpc>
              <a:spcBef>
                <a:spcPts val="1000"/>
              </a:spcBef>
              <a:spcAft>
                <a:spcPts val="0"/>
              </a:spcAft>
              <a:buSzPts val="1600"/>
              <a:buNone/>
            </a:pPr>
            <a:r>
              <a:rPr lang="de-DE" sz="1600"/>
              <a:t>WP2-P0-Dyscalculia-Video-EN</a:t>
            </a:r>
            <a:endParaRPr sz="1600"/>
          </a:p>
        </p:txBody>
      </p:sp>
      <p:sp>
        <p:nvSpPr>
          <p:cNvPr id="229" name="Google Shape;229;p8"/>
          <p:cNvSpPr txBox="1"/>
          <p:nvPr>
            <p:ph type="title"/>
          </p:nvPr>
        </p:nvSpPr>
        <p:spPr>
          <a:xfrm>
            <a:off x="838200" y="133350"/>
            <a:ext cx="10515600" cy="79256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2000"/>
              <a:buNone/>
            </a:pPr>
            <a:r>
              <a:rPr b="1" lang="de-DE" sz="2000">
                <a:solidFill>
                  <a:schemeClr val="lt1"/>
                </a:solidFill>
              </a:rPr>
              <a:t>Module 2: Diagnosis Processes of Dyscalculic Individuals In Normal Education Enviroments </a:t>
            </a:r>
            <a:br>
              <a:rPr b="1" lang="de-DE" sz="2000">
                <a:solidFill>
                  <a:schemeClr val="lt1"/>
                </a:solidFill>
              </a:rPr>
            </a:br>
            <a:r>
              <a:rPr b="1" lang="de-DE" sz="2000">
                <a:solidFill>
                  <a:schemeClr val="lt1"/>
                </a:solidFill>
              </a:rPr>
              <a:t>4</a:t>
            </a:r>
            <a:r>
              <a:rPr lang="de-DE" sz="2000">
                <a:solidFill>
                  <a:schemeClr val="lt1"/>
                </a:solidFill>
              </a:rPr>
              <a:t>. Link to additional videos</a:t>
            </a:r>
            <a:endParaRPr b="1" sz="2000">
              <a:solidFill>
                <a:schemeClr val="lt1"/>
              </a:solidFill>
            </a:endParaRPr>
          </a:p>
        </p:txBody>
      </p:sp>
      <p:sp>
        <p:nvSpPr>
          <p:cNvPr id="230" name="Google Shape;230;p8"/>
          <p:cNvSpPr/>
          <p:nvPr/>
        </p:nvSpPr>
        <p:spPr>
          <a:xfrm rot="10800000">
            <a:off x="2999656" y="4293095"/>
            <a:ext cx="8543926" cy="1584176"/>
          </a:xfrm>
          <a:prstGeom prst="rightArrow">
            <a:avLst>
              <a:gd fmla="val 50000" name="adj1"/>
              <a:gd fmla="val 50000" name="adj2"/>
            </a:avLst>
          </a:prstGeom>
          <a:solidFill>
            <a:schemeClr val="l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1" name="Google Shape;231;p8"/>
          <p:cNvSpPr txBox="1"/>
          <p:nvPr/>
        </p:nvSpPr>
        <p:spPr>
          <a:xfrm>
            <a:off x="3495676" y="4733725"/>
            <a:ext cx="8181974" cy="98484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de-DE" sz="1600" u="none" cap="none" strike="noStrike">
                <a:solidFill>
                  <a:schemeClr val="dk1"/>
                </a:solidFill>
                <a:latin typeface="Calibri"/>
                <a:ea typeface="Calibri"/>
                <a:cs typeface="Calibri"/>
                <a:sym typeface="Calibri"/>
              </a:rPr>
              <a:t>Link Video partner language: </a:t>
            </a:r>
            <a:r>
              <a:rPr b="1" i="0" lang="de-DE" sz="1400" u="none" cap="none" strike="noStrike">
                <a:solidFill>
                  <a:srgbClr val="0F0F0F"/>
                </a:solidFill>
                <a:latin typeface="Calibri"/>
                <a:ea typeface="Calibri"/>
                <a:cs typeface="Calibri"/>
                <a:sym typeface="Calibri"/>
              </a:rPr>
              <a:t>Yılmaz Mutlu | Diskalkulik Öğrencilere Yönelik Öğretim Stratejileri ve Uygulamaları</a:t>
            </a:r>
            <a:endParaRPr/>
          </a:p>
          <a:p>
            <a:pPr indent="0" lvl="0" marL="0" marR="0" rtl="0" algn="l">
              <a:lnSpc>
                <a:spcPct val="100000"/>
              </a:lnSpc>
              <a:spcBef>
                <a:spcPts val="0"/>
              </a:spcBef>
              <a:spcAft>
                <a:spcPts val="0"/>
              </a:spcAft>
              <a:buNone/>
            </a:pPr>
            <a:r>
              <a:rPr b="0" i="0" lang="de-DE" sz="1400" u="none" cap="none" strike="noStrike">
                <a:solidFill>
                  <a:srgbClr val="000000"/>
                </a:solidFill>
                <a:latin typeface="Arial"/>
                <a:ea typeface="Arial"/>
                <a:cs typeface="Arial"/>
                <a:sym typeface="Arial"/>
              </a:rPr>
              <a:t>WP2-P0-Dyscalculia-Video</a:t>
            </a: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32" name="Google Shape;232;p8"/>
          <p:cNvPicPr preferRelativeResize="0"/>
          <p:nvPr/>
        </p:nvPicPr>
        <p:blipFill rotWithShape="1">
          <a:blip r:embed="rId3">
            <a:alphaModFix/>
          </a:blip>
          <a:srcRect b="0" l="0" r="0" t="0"/>
          <a:stretch/>
        </p:blipFill>
        <p:spPr>
          <a:xfrm>
            <a:off x="8688288" y="1387440"/>
            <a:ext cx="2160240" cy="2160240"/>
          </a:xfrm>
          <a:prstGeom prst="rect">
            <a:avLst/>
          </a:prstGeom>
          <a:noFill/>
          <a:ln>
            <a:noFill/>
          </a:ln>
        </p:spPr>
      </p:pic>
      <p:pic>
        <p:nvPicPr>
          <p:cNvPr id="233" name="Google Shape;233;p8"/>
          <p:cNvPicPr preferRelativeResize="0"/>
          <p:nvPr/>
        </p:nvPicPr>
        <p:blipFill rotWithShape="1">
          <a:blip r:embed="rId4">
            <a:alphaModFix/>
          </a:blip>
          <a:srcRect b="0" l="0" r="0" t="0"/>
          <a:stretch/>
        </p:blipFill>
        <p:spPr>
          <a:xfrm>
            <a:off x="608824" y="3717032"/>
            <a:ext cx="2276872" cy="227687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9"/>
          <p:cNvSpPr txBox="1"/>
          <p:nvPr>
            <p:ph type="title"/>
          </p:nvPr>
        </p:nvSpPr>
        <p:spPr>
          <a:xfrm>
            <a:off x="838200" y="133350"/>
            <a:ext cx="10515600" cy="79256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2000"/>
              <a:buNone/>
            </a:pPr>
            <a:r>
              <a:rPr b="1" lang="de-DE" sz="2000">
                <a:solidFill>
                  <a:schemeClr val="lt1"/>
                </a:solidFill>
              </a:rPr>
              <a:t>Module 2: Diagnosis Processes of Dyscalculic Individuals In Normal Education Enviroments </a:t>
            </a:r>
            <a:br>
              <a:rPr b="1" lang="de-DE" sz="2000">
                <a:solidFill>
                  <a:schemeClr val="lt1"/>
                </a:solidFill>
              </a:rPr>
            </a:br>
            <a:r>
              <a:rPr b="1" lang="de-DE" sz="2000">
                <a:solidFill>
                  <a:schemeClr val="lt1"/>
                </a:solidFill>
              </a:rPr>
              <a:t>5</a:t>
            </a:r>
            <a:r>
              <a:rPr lang="de-DE" sz="2000">
                <a:solidFill>
                  <a:schemeClr val="lt1"/>
                </a:solidFill>
              </a:rPr>
              <a:t>. Quiz</a:t>
            </a:r>
            <a:endParaRPr b="1" sz="2000">
              <a:solidFill>
                <a:schemeClr val="lt1"/>
              </a:solidFill>
            </a:endParaRPr>
          </a:p>
        </p:txBody>
      </p:sp>
      <p:grpSp>
        <p:nvGrpSpPr>
          <p:cNvPr id="239" name="Google Shape;239;p9"/>
          <p:cNvGrpSpPr/>
          <p:nvPr/>
        </p:nvGrpSpPr>
        <p:grpSpPr>
          <a:xfrm>
            <a:off x="780940" y="1055207"/>
            <a:ext cx="9275503" cy="4507061"/>
            <a:chOff x="157548" y="2471"/>
            <a:chExt cx="9275503" cy="4507061"/>
          </a:xfrm>
        </p:grpSpPr>
        <p:sp>
          <p:nvSpPr>
            <p:cNvPr id="240" name="Google Shape;240;p9"/>
            <p:cNvSpPr/>
            <p:nvPr/>
          </p:nvSpPr>
          <p:spPr>
            <a:xfrm>
              <a:off x="157548" y="72015"/>
              <a:ext cx="4171630" cy="2079041"/>
            </a:xfrm>
            <a:prstGeom prst="rect">
              <a:avLst/>
            </a:prstGeom>
            <a:solidFill>
              <a:srgbClr val="A52F0C"/>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9"/>
            <p:cNvSpPr txBox="1"/>
            <p:nvPr/>
          </p:nvSpPr>
          <p:spPr>
            <a:xfrm>
              <a:off x="157548" y="72015"/>
              <a:ext cx="4171630" cy="2079041"/>
            </a:xfrm>
            <a:prstGeom prst="rect">
              <a:avLst/>
            </a:prstGeom>
            <a:noFill/>
            <a:ln>
              <a:noFill/>
            </a:ln>
          </p:spPr>
          <p:txBody>
            <a:bodyPr anchorCtr="0" anchor="ctr" bIns="53325" lIns="53325" spcFirstLastPara="1" rIns="53325" wrap="square" tIns="53325">
              <a:noAutofit/>
            </a:bodyPr>
            <a:lstStyle/>
            <a:p>
              <a:pPr indent="0" lvl="0" marL="0" marR="0" rtl="0" algn="just">
                <a:lnSpc>
                  <a:spcPct val="90000"/>
                </a:lnSpc>
                <a:spcBef>
                  <a:spcPts val="0"/>
                </a:spcBef>
                <a:spcAft>
                  <a:spcPts val="0"/>
                </a:spcAft>
                <a:buClr>
                  <a:srgbClr val="000000"/>
                </a:buClr>
                <a:buSzPts val="1400"/>
                <a:buFont typeface="Arial"/>
                <a:buNone/>
              </a:pPr>
              <a:r>
                <a:rPr b="1" i="0" lang="de-DE" sz="1400" u="none" cap="none" strike="noStrike">
                  <a:solidFill>
                    <a:schemeClr val="lt1"/>
                  </a:solidFill>
                  <a:latin typeface="Arial"/>
                  <a:ea typeface="Arial"/>
                  <a:cs typeface="Arial"/>
                  <a:sym typeface="Arial"/>
                </a:rPr>
                <a:t>Question 1: What is the initial step in diagnosing dyscalculia in schools?</a:t>
              </a:r>
              <a:endParaRPr b="0" i="0" sz="1400" u="none" cap="none" strike="noStrike">
                <a:solidFill>
                  <a:schemeClr val="lt1"/>
                </a:solidFill>
                <a:latin typeface="Arial"/>
                <a:ea typeface="Arial"/>
                <a:cs typeface="Arial"/>
                <a:sym typeface="Arial"/>
              </a:endParaRPr>
            </a:p>
            <a:p>
              <a:pPr indent="0" lvl="0" marL="0" marR="0" rtl="0" algn="just">
                <a:lnSpc>
                  <a:spcPct val="90000"/>
                </a:lnSpc>
                <a:spcBef>
                  <a:spcPts val="490"/>
                </a:spcBef>
                <a:spcAft>
                  <a:spcPts val="0"/>
                </a:spcAft>
                <a:buClr>
                  <a:srgbClr val="000000"/>
                </a:buClr>
                <a:buSzPts val="1400"/>
                <a:buFont typeface="Arial"/>
                <a:buNone/>
              </a:pPr>
              <a:r>
                <a:rPr b="0" i="0" lang="de-DE" sz="1400" u="none" cap="none" strike="noStrike">
                  <a:solidFill>
                    <a:schemeClr val="lt1"/>
                  </a:solidFill>
                  <a:latin typeface="Arial"/>
                  <a:ea typeface="Arial"/>
                  <a:cs typeface="Arial"/>
                  <a:sym typeface="Arial"/>
                </a:rPr>
                <a:t>a) Comprehensive Assessment</a:t>
              </a:r>
              <a:endParaRPr b="0" i="0" sz="1400" u="none" cap="none" strike="noStrike">
                <a:solidFill>
                  <a:schemeClr val="lt1"/>
                </a:solidFill>
                <a:latin typeface="Arial"/>
                <a:ea typeface="Arial"/>
                <a:cs typeface="Arial"/>
                <a:sym typeface="Arial"/>
              </a:endParaRPr>
            </a:p>
            <a:p>
              <a:pPr indent="0" lvl="0" marL="0" marR="0" rtl="0" algn="just">
                <a:lnSpc>
                  <a:spcPct val="90000"/>
                </a:lnSpc>
                <a:spcBef>
                  <a:spcPts val="490"/>
                </a:spcBef>
                <a:spcAft>
                  <a:spcPts val="0"/>
                </a:spcAft>
                <a:buClr>
                  <a:srgbClr val="000000"/>
                </a:buClr>
                <a:buSzPts val="1400"/>
                <a:buFont typeface="Arial"/>
                <a:buNone/>
              </a:pPr>
              <a:r>
                <a:rPr b="0" i="0" lang="de-DE" sz="1400" u="none" cap="none" strike="noStrike">
                  <a:solidFill>
                    <a:schemeClr val="lt1"/>
                  </a:solidFill>
                  <a:latin typeface="Arial"/>
                  <a:ea typeface="Arial"/>
                  <a:cs typeface="Arial"/>
                  <a:sym typeface="Arial"/>
                </a:rPr>
                <a:t>b) Psychoeducational Assessment</a:t>
              </a:r>
              <a:endParaRPr b="0" i="0" sz="1400" u="none" cap="none" strike="noStrike">
                <a:solidFill>
                  <a:schemeClr val="lt1"/>
                </a:solidFill>
                <a:latin typeface="Arial"/>
                <a:ea typeface="Arial"/>
                <a:cs typeface="Arial"/>
                <a:sym typeface="Arial"/>
              </a:endParaRPr>
            </a:p>
            <a:p>
              <a:pPr indent="0" lvl="0" marL="0" marR="0" rtl="0" algn="just">
                <a:lnSpc>
                  <a:spcPct val="90000"/>
                </a:lnSpc>
                <a:spcBef>
                  <a:spcPts val="490"/>
                </a:spcBef>
                <a:spcAft>
                  <a:spcPts val="0"/>
                </a:spcAft>
                <a:buClr>
                  <a:srgbClr val="000000"/>
                </a:buClr>
                <a:buSzPts val="1400"/>
                <a:buFont typeface="Arial"/>
                <a:buNone/>
              </a:pPr>
              <a:r>
                <a:rPr b="0" i="0" lang="de-DE" sz="1400" u="none" cap="none" strike="noStrike">
                  <a:solidFill>
                    <a:srgbClr val="FFFF00"/>
                  </a:solidFill>
                  <a:latin typeface="Arial"/>
                  <a:ea typeface="Arial"/>
                  <a:cs typeface="Arial"/>
                  <a:sym typeface="Arial"/>
                </a:rPr>
                <a:t>c) Observation and Concern Identification</a:t>
              </a:r>
              <a:endParaRPr b="0" i="0" sz="1400" u="none" cap="none" strike="noStrike">
                <a:solidFill>
                  <a:srgbClr val="FFFF00"/>
                </a:solidFill>
                <a:latin typeface="Arial"/>
                <a:ea typeface="Arial"/>
                <a:cs typeface="Arial"/>
                <a:sym typeface="Arial"/>
              </a:endParaRPr>
            </a:p>
            <a:p>
              <a:pPr indent="0" lvl="0" marL="0" marR="0" rtl="0" algn="just">
                <a:lnSpc>
                  <a:spcPct val="90000"/>
                </a:lnSpc>
                <a:spcBef>
                  <a:spcPts val="490"/>
                </a:spcBef>
                <a:spcAft>
                  <a:spcPts val="0"/>
                </a:spcAft>
                <a:buClr>
                  <a:srgbClr val="000000"/>
                </a:buClr>
                <a:buSzPts val="1400"/>
                <a:buFont typeface="Arial"/>
                <a:buNone/>
              </a:pPr>
              <a:r>
                <a:rPr b="0" i="0" lang="de-DE" sz="1400" u="none" cap="none" strike="noStrike">
                  <a:solidFill>
                    <a:schemeClr val="lt1"/>
                  </a:solidFill>
                  <a:latin typeface="Arial"/>
                  <a:ea typeface="Arial"/>
                  <a:cs typeface="Arial"/>
                  <a:sym typeface="Arial"/>
                </a:rPr>
                <a:t>d) Parental Input</a:t>
              </a:r>
              <a:endParaRPr b="0" i="0" sz="1400" u="none" cap="none" strike="noStrike">
                <a:solidFill>
                  <a:schemeClr val="lt1"/>
                </a:solidFill>
                <a:latin typeface="Arial"/>
                <a:ea typeface="Arial"/>
                <a:cs typeface="Arial"/>
                <a:sym typeface="Arial"/>
              </a:endParaRPr>
            </a:p>
          </p:txBody>
        </p:sp>
        <p:sp>
          <p:nvSpPr>
            <p:cNvPr id="242" name="Google Shape;242;p9"/>
            <p:cNvSpPr/>
            <p:nvPr/>
          </p:nvSpPr>
          <p:spPr>
            <a:xfrm>
              <a:off x="5112562" y="2471"/>
              <a:ext cx="4302125" cy="2079041"/>
            </a:xfrm>
            <a:prstGeom prst="rect">
              <a:avLst/>
            </a:prstGeom>
            <a:solidFill>
              <a:srgbClr val="A52F0C"/>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9"/>
            <p:cNvSpPr txBox="1"/>
            <p:nvPr/>
          </p:nvSpPr>
          <p:spPr>
            <a:xfrm>
              <a:off x="5112562" y="2471"/>
              <a:ext cx="4302125" cy="2079041"/>
            </a:xfrm>
            <a:prstGeom prst="rect">
              <a:avLst/>
            </a:prstGeom>
            <a:noFill/>
            <a:ln>
              <a:noFill/>
            </a:ln>
          </p:spPr>
          <p:txBody>
            <a:bodyPr anchorCtr="0" anchor="ctr" bIns="53325" lIns="53325" spcFirstLastPara="1" rIns="53325" wrap="square" tIns="53325">
              <a:noAutofit/>
            </a:bodyPr>
            <a:lstStyle/>
            <a:p>
              <a:pPr indent="0" lvl="0" marL="0" marR="0" rtl="0" algn="just">
                <a:lnSpc>
                  <a:spcPct val="90000"/>
                </a:lnSpc>
                <a:spcBef>
                  <a:spcPts val="0"/>
                </a:spcBef>
                <a:spcAft>
                  <a:spcPts val="0"/>
                </a:spcAft>
                <a:buClr>
                  <a:srgbClr val="000000"/>
                </a:buClr>
                <a:buSzPts val="1400"/>
                <a:buFont typeface="Arial"/>
                <a:buNone/>
              </a:pPr>
              <a:r>
                <a:rPr b="1" i="0" lang="de-DE" sz="1400" u="none" cap="none" strike="noStrike">
                  <a:solidFill>
                    <a:schemeClr val="lt1"/>
                  </a:solidFill>
                  <a:latin typeface="Arial"/>
                  <a:ea typeface="Arial"/>
                  <a:cs typeface="Arial"/>
                  <a:sym typeface="Arial"/>
                </a:rPr>
                <a:t>Question 2: Which assessment is conducted to evaluate a student's overall cognitive functioning, including areas such as working memory, attention, and processing speed?</a:t>
              </a:r>
              <a:endParaRPr b="0" i="0" sz="1400" u="none" cap="none" strike="noStrike">
                <a:solidFill>
                  <a:schemeClr val="lt1"/>
                </a:solidFill>
                <a:latin typeface="Arial"/>
                <a:ea typeface="Arial"/>
                <a:cs typeface="Arial"/>
                <a:sym typeface="Arial"/>
              </a:endParaRPr>
            </a:p>
            <a:p>
              <a:pPr indent="0" lvl="0" marL="0" marR="0" rtl="0" algn="just">
                <a:lnSpc>
                  <a:spcPct val="90000"/>
                </a:lnSpc>
                <a:spcBef>
                  <a:spcPts val="490"/>
                </a:spcBef>
                <a:spcAft>
                  <a:spcPts val="0"/>
                </a:spcAft>
                <a:buClr>
                  <a:srgbClr val="000000"/>
                </a:buClr>
                <a:buSzPts val="1400"/>
                <a:buFont typeface="Arial"/>
                <a:buNone/>
              </a:pPr>
              <a:r>
                <a:rPr b="0" i="0" lang="de-DE" sz="1400" u="none" cap="none" strike="noStrike">
                  <a:solidFill>
                    <a:schemeClr val="lt1"/>
                  </a:solidFill>
                  <a:latin typeface="Arial"/>
                  <a:ea typeface="Arial"/>
                  <a:cs typeface="Arial"/>
                  <a:sym typeface="Arial"/>
                </a:rPr>
                <a:t>a) Math-specific Assessment</a:t>
              </a:r>
              <a:endParaRPr b="0" i="0" sz="1400" u="none" cap="none" strike="noStrike">
                <a:solidFill>
                  <a:schemeClr val="lt1"/>
                </a:solidFill>
                <a:latin typeface="Arial"/>
                <a:ea typeface="Arial"/>
                <a:cs typeface="Arial"/>
                <a:sym typeface="Arial"/>
              </a:endParaRPr>
            </a:p>
            <a:p>
              <a:pPr indent="0" lvl="0" marL="0" marR="0" rtl="0" algn="just">
                <a:lnSpc>
                  <a:spcPct val="90000"/>
                </a:lnSpc>
                <a:spcBef>
                  <a:spcPts val="490"/>
                </a:spcBef>
                <a:spcAft>
                  <a:spcPts val="0"/>
                </a:spcAft>
                <a:buClr>
                  <a:srgbClr val="000000"/>
                </a:buClr>
                <a:buSzPts val="1400"/>
                <a:buFont typeface="Arial"/>
                <a:buNone/>
              </a:pPr>
              <a:r>
                <a:rPr b="0" i="0" lang="de-DE" sz="1400" u="none" cap="none" strike="noStrike">
                  <a:solidFill>
                    <a:srgbClr val="FFFF00"/>
                  </a:solidFill>
                  <a:latin typeface="Arial"/>
                  <a:ea typeface="Arial"/>
                  <a:cs typeface="Arial"/>
                  <a:sym typeface="Arial"/>
                </a:rPr>
                <a:t>b) Psychoeducational Assessment</a:t>
              </a:r>
              <a:endParaRPr b="0" i="0" sz="1400" u="none" cap="none" strike="noStrike">
                <a:solidFill>
                  <a:srgbClr val="FFFF00"/>
                </a:solidFill>
                <a:latin typeface="Arial"/>
                <a:ea typeface="Arial"/>
                <a:cs typeface="Arial"/>
                <a:sym typeface="Arial"/>
              </a:endParaRPr>
            </a:p>
            <a:p>
              <a:pPr indent="0" lvl="0" marL="0" marR="0" rtl="0" algn="just">
                <a:lnSpc>
                  <a:spcPct val="90000"/>
                </a:lnSpc>
                <a:spcBef>
                  <a:spcPts val="490"/>
                </a:spcBef>
                <a:spcAft>
                  <a:spcPts val="0"/>
                </a:spcAft>
                <a:buClr>
                  <a:srgbClr val="000000"/>
                </a:buClr>
                <a:buSzPts val="1400"/>
                <a:buFont typeface="Arial"/>
                <a:buNone/>
              </a:pPr>
              <a:r>
                <a:rPr b="0" i="0" lang="de-DE" sz="1400" u="none" cap="none" strike="noStrike">
                  <a:solidFill>
                    <a:schemeClr val="lt1"/>
                  </a:solidFill>
                  <a:latin typeface="Arial"/>
                  <a:ea typeface="Arial"/>
                  <a:cs typeface="Arial"/>
                  <a:sym typeface="Arial"/>
                </a:rPr>
                <a:t>c) Comparison to Developmental Norms</a:t>
              </a:r>
              <a:endParaRPr b="0" i="0" sz="1400" u="none" cap="none" strike="noStrike">
                <a:solidFill>
                  <a:schemeClr val="lt1"/>
                </a:solidFill>
                <a:latin typeface="Arial"/>
                <a:ea typeface="Arial"/>
                <a:cs typeface="Arial"/>
                <a:sym typeface="Arial"/>
              </a:endParaRPr>
            </a:p>
            <a:p>
              <a:pPr indent="0" lvl="0" marL="0" marR="0" rtl="0" algn="just">
                <a:lnSpc>
                  <a:spcPct val="90000"/>
                </a:lnSpc>
                <a:spcBef>
                  <a:spcPts val="490"/>
                </a:spcBef>
                <a:spcAft>
                  <a:spcPts val="0"/>
                </a:spcAft>
                <a:buClr>
                  <a:srgbClr val="000000"/>
                </a:buClr>
                <a:buSzPts val="1400"/>
                <a:buFont typeface="Arial"/>
                <a:buNone/>
              </a:pPr>
              <a:r>
                <a:rPr b="0" i="0" lang="de-DE" sz="1400" u="none" cap="none" strike="noStrike">
                  <a:solidFill>
                    <a:schemeClr val="lt1"/>
                  </a:solidFill>
                  <a:latin typeface="Arial"/>
                  <a:ea typeface="Arial"/>
                  <a:cs typeface="Arial"/>
                  <a:sym typeface="Arial"/>
                </a:rPr>
                <a:t>d) Initial Screening</a:t>
              </a:r>
              <a:endParaRPr b="0" i="0" sz="1400" u="none" cap="none" strike="noStrike">
                <a:solidFill>
                  <a:schemeClr val="lt1"/>
                </a:solidFill>
                <a:latin typeface="Arial"/>
                <a:ea typeface="Arial"/>
                <a:cs typeface="Arial"/>
                <a:sym typeface="Arial"/>
              </a:endParaRPr>
            </a:p>
          </p:txBody>
        </p:sp>
        <p:sp>
          <p:nvSpPr>
            <p:cNvPr id="244" name="Google Shape;244;p9"/>
            <p:cNvSpPr/>
            <p:nvPr/>
          </p:nvSpPr>
          <p:spPr>
            <a:xfrm>
              <a:off x="216004" y="2430491"/>
              <a:ext cx="4181298" cy="2079041"/>
            </a:xfrm>
            <a:prstGeom prst="rect">
              <a:avLst/>
            </a:prstGeom>
            <a:solidFill>
              <a:srgbClr val="A52F0C"/>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9"/>
            <p:cNvSpPr txBox="1"/>
            <p:nvPr/>
          </p:nvSpPr>
          <p:spPr>
            <a:xfrm>
              <a:off x="216004" y="2430491"/>
              <a:ext cx="4181298" cy="2079041"/>
            </a:xfrm>
            <a:prstGeom prst="rect">
              <a:avLst/>
            </a:prstGeom>
            <a:noFill/>
            <a:ln>
              <a:noFill/>
            </a:ln>
          </p:spPr>
          <p:txBody>
            <a:bodyPr anchorCtr="0" anchor="ctr" bIns="53325" lIns="53325" spcFirstLastPara="1" rIns="53325" wrap="square" tIns="53325">
              <a:noAutofit/>
            </a:bodyPr>
            <a:lstStyle/>
            <a:p>
              <a:pPr indent="0" lvl="0" marL="0" marR="0" rtl="0" algn="just">
                <a:lnSpc>
                  <a:spcPct val="90000"/>
                </a:lnSpc>
                <a:spcBef>
                  <a:spcPts val="0"/>
                </a:spcBef>
                <a:spcAft>
                  <a:spcPts val="0"/>
                </a:spcAft>
                <a:buClr>
                  <a:srgbClr val="000000"/>
                </a:buClr>
                <a:buSzPts val="1400"/>
                <a:buFont typeface="Arial"/>
                <a:buNone/>
              </a:pPr>
              <a:r>
                <a:rPr b="1" i="0" lang="de-DE" sz="1400" u="none" cap="none" strike="noStrike">
                  <a:solidFill>
                    <a:schemeClr val="lt1"/>
                  </a:solidFill>
                  <a:latin typeface="Arial"/>
                  <a:ea typeface="Arial"/>
                  <a:cs typeface="Arial"/>
                  <a:sym typeface="Arial"/>
                </a:rPr>
                <a:t>Question 3: What is a recommended technique for teaching students with dyscalculia involving real-world applications?</a:t>
              </a:r>
              <a:endParaRPr b="0" i="0" sz="1400" u="none" cap="none" strike="noStrike">
                <a:solidFill>
                  <a:schemeClr val="lt1"/>
                </a:solidFill>
                <a:latin typeface="Arial"/>
                <a:ea typeface="Arial"/>
                <a:cs typeface="Arial"/>
                <a:sym typeface="Arial"/>
              </a:endParaRPr>
            </a:p>
            <a:p>
              <a:pPr indent="0" lvl="0" marL="0" marR="0" rtl="0" algn="just">
                <a:lnSpc>
                  <a:spcPct val="90000"/>
                </a:lnSpc>
                <a:spcBef>
                  <a:spcPts val="490"/>
                </a:spcBef>
                <a:spcAft>
                  <a:spcPts val="0"/>
                </a:spcAft>
                <a:buClr>
                  <a:srgbClr val="000000"/>
                </a:buClr>
                <a:buSzPts val="1400"/>
                <a:buFont typeface="Arial"/>
                <a:buNone/>
              </a:pPr>
              <a:r>
                <a:rPr b="0" i="0" lang="de-DE" sz="1400" u="none" cap="none" strike="noStrike">
                  <a:solidFill>
                    <a:schemeClr val="lt1"/>
                  </a:solidFill>
                  <a:latin typeface="Arial"/>
                  <a:ea typeface="Arial"/>
                  <a:cs typeface="Arial"/>
                  <a:sym typeface="Arial"/>
                </a:rPr>
                <a:t>a) Multi-Sensory Approaches</a:t>
              </a:r>
              <a:endParaRPr b="0" i="0" sz="1400" u="none" cap="none" strike="noStrike">
                <a:solidFill>
                  <a:schemeClr val="lt1"/>
                </a:solidFill>
                <a:latin typeface="Arial"/>
                <a:ea typeface="Arial"/>
                <a:cs typeface="Arial"/>
                <a:sym typeface="Arial"/>
              </a:endParaRPr>
            </a:p>
            <a:p>
              <a:pPr indent="0" lvl="0" marL="0" marR="0" rtl="0" algn="just">
                <a:lnSpc>
                  <a:spcPct val="90000"/>
                </a:lnSpc>
                <a:spcBef>
                  <a:spcPts val="490"/>
                </a:spcBef>
                <a:spcAft>
                  <a:spcPts val="0"/>
                </a:spcAft>
                <a:buClr>
                  <a:srgbClr val="000000"/>
                </a:buClr>
                <a:buSzPts val="1400"/>
                <a:buFont typeface="Arial"/>
                <a:buNone/>
              </a:pPr>
              <a:r>
                <a:rPr b="0" i="0" lang="de-DE" sz="1400" u="none" cap="none" strike="noStrike">
                  <a:solidFill>
                    <a:schemeClr val="lt1"/>
                  </a:solidFill>
                  <a:latin typeface="Arial"/>
                  <a:ea typeface="Arial"/>
                  <a:cs typeface="Arial"/>
                  <a:sym typeface="Arial"/>
                </a:rPr>
                <a:t>b) Visual Representations</a:t>
              </a:r>
              <a:endParaRPr b="0" i="0" sz="1400" u="none" cap="none" strike="noStrike">
                <a:solidFill>
                  <a:schemeClr val="lt1"/>
                </a:solidFill>
                <a:latin typeface="Arial"/>
                <a:ea typeface="Arial"/>
                <a:cs typeface="Arial"/>
                <a:sym typeface="Arial"/>
              </a:endParaRPr>
            </a:p>
            <a:p>
              <a:pPr indent="0" lvl="0" marL="0" marR="0" rtl="0" algn="just">
                <a:lnSpc>
                  <a:spcPct val="90000"/>
                </a:lnSpc>
                <a:spcBef>
                  <a:spcPts val="490"/>
                </a:spcBef>
                <a:spcAft>
                  <a:spcPts val="0"/>
                </a:spcAft>
                <a:buClr>
                  <a:srgbClr val="000000"/>
                </a:buClr>
                <a:buSzPts val="1400"/>
                <a:buFont typeface="Arial"/>
                <a:buNone/>
              </a:pPr>
              <a:r>
                <a:rPr b="0" i="0" lang="de-DE" sz="1400" u="none" cap="none" strike="noStrike">
                  <a:solidFill>
                    <a:srgbClr val="FFFF00"/>
                  </a:solidFill>
                  <a:latin typeface="Arial"/>
                  <a:ea typeface="Arial"/>
                  <a:cs typeface="Arial"/>
                  <a:sym typeface="Arial"/>
                </a:rPr>
                <a:t>c) Real-World Applications</a:t>
              </a:r>
              <a:endParaRPr/>
            </a:p>
            <a:p>
              <a:pPr indent="0" lvl="0" marL="0" marR="0" rtl="0" algn="just">
                <a:lnSpc>
                  <a:spcPct val="90000"/>
                </a:lnSpc>
                <a:spcBef>
                  <a:spcPts val="490"/>
                </a:spcBef>
                <a:spcAft>
                  <a:spcPts val="0"/>
                </a:spcAft>
                <a:buClr>
                  <a:srgbClr val="000000"/>
                </a:buClr>
                <a:buSzPts val="1400"/>
                <a:buFont typeface="Arial"/>
                <a:buNone/>
              </a:pPr>
              <a:r>
                <a:rPr b="0" i="0" lang="de-DE" sz="1400" u="none" cap="none" strike="noStrike">
                  <a:solidFill>
                    <a:schemeClr val="lt1"/>
                  </a:solidFill>
                  <a:latin typeface="Arial"/>
                  <a:ea typeface="Arial"/>
                  <a:cs typeface="Arial"/>
                  <a:sym typeface="Arial"/>
                </a:rPr>
                <a:t>d) Repetition and Reinforcement</a:t>
              </a:r>
              <a:endParaRPr b="0" i="0" sz="1400" u="none" cap="none" strike="noStrike">
                <a:solidFill>
                  <a:schemeClr val="lt1"/>
                </a:solidFill>
                <a:latin typeface="Arial"/>
                <a:ea typeface="Arial"/>
                <a:cs typeface="Arial"/>
                <a:sym typeface="Arial"/>
              </a:endParaRPr>
            </a:p>
          </p:txBody>
        </p:sp>
        <p:sp>
          <p:nvSpPr>
            <p:cNvPr id="246" name="Google Shape;246;p9"/>
            <p:cNvSpPr/>
            <p:nvPr/>
          </p:nvSpPr>
          <p:spPr>
            <a:xfrm>
              <a:off x="5103864" y="2428019"/>
              <a:ext cx="4329187" cy="2079041"/>
            </a:xfrm>
            <a:prstGeom prst="rect">
              <a:avLst/>
            </a:prstGeom>
            <a:solidFill>
              <a:srgbClr val="A52F0C"/>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9"/>
            <p:cNvSpPr txBox="1"/>
            <p:nvPr/>
          </p:nvSpPr>
          <p:spPr>
            <a:xfrm>
              <a:off x="5103864" y="2428019"/>
              <a:ext cx="4329187" cy="2079041"/>
            </a:xfrm>
            <a:prstGeom prst="rect">
              <a:avLst/>
            </a:prstGeom>
            <a:noFill/>
            <a:ln>
              <a:noFill/>
            </a:ln>
          </p:spPr>
          <p:txBody>
            <a:bodyPr anchorCtr="0" anchor="ctr" bIns="53325" lIns="53325" spcFirstLastPara="1" rIns="53325" wrap="square" tIns="53325">
              <a:noAutofit/>
            </a:bodyPr>
            <a:lstStyle/>
            <a:p>
              <a:pPr indent="0" lvl="0" marL="0" marR="0" rtl="0" algn="just">
                <a:lnSpc>
                  <a:spcPct val="90000"/>
                </a:lnSpc>
                <a:spcBef>
                  <a:spcPts val="0"/>
                </a:spcBef>
                <a:spcAft>
                  <a:spcPts val="0"/>
                </a:spcAft>
                <a:buClr>
                  <a:srgbClr val="000000"/>
                </a:buClr>
                <a:buSzPts val="1400"/>
                <a:buFont typeface="Arial"/>
                <a:buNone/>
              </a:pPr>
              <a:r>
                <a:rPr b="1" i="0" lang="de-DE" sz="1400" u="none" cap="none" strike="noStrike">
                  <a:solidFill>
                    <a:schemeClr val="lt1"/>
                  </a:solidFill>
                  <a:latin typeface="Arial"/>
                  <a:ea typeface="Arial"/>
                  <a:cs typeface="Arial"/>
                  <a:sym typeface="Arial"/>
                </a:rPr>
                <a:t>Question 4: Which teaching method emphasizes breaking down complex mathematical concepts into smaller, manageable steps?</a:t>
              </a:r>
              <a:endParaRPr b="0" i="0" sz="1400" u="none" cap="none" strike="noStrike">
                <a:solidFill>
                  <a:schemeClr val="lt1"/>
                </a:solidFill>
                <a:latin typeface="Arial"/>
                <a:ea typeface="Arial"/>
                <a:cs typeface="Arial"/>
                <a:sym typeface="Arial"/>
              </a:endParaRPr>
            </a:p>
            <a:p>
              <a:pPr indent="0" lvl="0" marL="0" marR="0" rtl="0" algn="just">
                <a:lnSpc>
                  <a:spcPct val="90000"/>
                </a:lnSpc>
                <a:spcBef>
                  <a:spcPts val="490"/>
                </a:spcBef>
                <a:spcAft>
                  <a:spcPts val="0"/>
                </a:spcAft>
                <a:buClr>
                  <a:srgbClr val="000000"/>
                </a:buClr>
                <a:buSzPts val="1400"/>
                <a:buFont typeface="Arial"/>
                <a:buNone/>
              </a:pPr>
              <a:r>
                <a:rPr b="0" i="0" lang="de-DE" sz="1400" u="none" cap="none" strike="noStrike">
                  <a:solidFill>
                    <a:schemeClr val="lt1"/>
                  </a:solidFill>
                  <a:latin typeface="Arial"/>
                  <a:ea typeface="Arial"/>
                  <a:cs typeface="Arial"/>
                  <a:sym typeface="Arial"/>
                </a:rPr>
                <a:t>a) Differentiated Instruction</a:t>
              </a:r>
              <a:endParaRPr b="0" i="0" sz="1400" u="none" cap="none" strike="noStrike">
                <a:solidFill>
                  <a:schemeClr val="lt1"/>
                </a:solidFill>
                <a:latin typeface="Arial"/>
                <a:ea typeface="Arial"/>
                <a:cs typeface="Arial"/>
                <a:sym typeface="Arial"/>
              </a:endParaRPr>
            </a:p>
            <a:p>
              <a:pPr indent="0" lvl="0" marL="0" marR="0" rtl="0" algn="just">
                <a:lnSpc>
                  <a:spcPct val="90000"/>
                </a:lnSpc>
                <a:spcBef>
                  <a:spcPts val="490"/>
                </a:spcBef>
                <a:spcAft>
                  <a:spcPts val="0"/>
                </a:spcAft>
                <a:buClr>
                  <a:srgbClr val="000000"/>
                </a:buClr>
                <a:buSzPts val="1400"/>
                <a:buFont typeface="Arial"/>
                <a:buNone/>
              </a:pPr>
              <a:r>
                <a:rPr b="0" i="0" lang="de-DE" sz="1400" u="none" cap="none" strike="noStrike">
                  <a:solidFill>
                    <a:schemeClr val="lt1"/>
                  </a:solidFill>
                  <a:latin typeface="Arial"/>
                  <a:ea typeface="Arial"/>
                  <a:cs typeface="Arial"/>
                  <a:sym typeface="Arial"/>
                </a:rPr>
                <a:t>b) Personalized Learning Plans</a:t>
              </a:r>
              <a:endParaRPr b="0" i="0" sz="1400" u="none" cap="none" strike="noStrike">
                <a:solidFill>
                  <a:schemeClr val="lt1"/>
                </a:solidFill>
                <a:latin typeface="Arial"/>
                <a:ea typeface="Arial"/>
                <a:cs typeface="Arial"/>
                <a:sym typeface="Arial"/>
              </a:endParaRPr>
            </a:p>
            <a:p>
              <a:pPr indent="0" lvl="0" marL="0" marR="0" rtl="0" algn="just">
                <a:lnSpc>
                  <a:spcPct val="90000"/>
                </a:lnSpc>
                <a:spcBef>
                  <a:spcPts val="490"/>
                </a:spcBef>
                <a:spcAft>
                  <a:spcPts val="0"/>
                </a:spcAft>
                <a:buClr>
                  <a:srgbClr val="000000"/>
                </a:buClr>
                <a:buSzPts val="1400"/>
                <a:buFont typeface="Arial"/>
                <a:buNone/>
              </a:pPr>
              <a:r>
                <a:rPr b="0" i="0" lang="de-DE" sz="1400" u="none" cap="none" strike="noStrike">
                  <a:solidFill>
                    <a:srgbClr val="FFFF00"/>
                  </a:solidFill>
                  <a:latin typeface="Arial"/>
                  <a:ea typeface="Arial"/>
                  <a:cs typeface="Arial"/>
                  <a:sym typeface="Arial"/>
                </a:rPr>
                <a:t>c) Structured and Sequential Learning</a:t>
              </a:r>
              <a:endParaRPr/>
            </a:p>
            <a:p>
              <a:pPr indent="0" lvl="0" marL="0" marR="0" rtl="0" algn="just">
                <a:lnSpc>
                  <a:spcPct val="90000"/>
                </a:lnSpc>
                <a:spcBef>
                  <a:spcPts val="490"/>
                </a:spcBef>
                <a:spcAft>
                  <a:spcPts val="0"/>
                </a:spcAft>
                <a:buClr>
                  <a:srgbClr val="000000"/>
                </a:buClr>
                <a:buSzPts val="1400"/>
                <a:buFont typeface="Arial"/>
                <a:buNone/>
              </a:pPr>
              <a:r>
                <a:rPr b="0" i="0" lang="de-DE" sz="1400" u="none" cap="none" strike="noStrike">
                  <a:solidFill>
                    <a:schemeClr val="lt1"/>
                  </a:solidFill>
                  <a:latin typeface="Arial"/>
                  <a:ea typeface="Arial"/>
                  <a:cs typeface="Arial"/>
                  <a:sym typeface="Arial"/>
                </a:rPr>
                <a:t>d) Positive Reinforcement</a:t>
              </a:r>
              <a:endParaRPr b="0" i="0" sz="1400" u="none" cap="none" strike="noStrike">
                <a:solidFill>
                  <a:schemeClr val="lt1"/>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10"/>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2000"/>
              <a:buFont typeface="Calibri"/>
              <a:buNone/>
            </a:pPr>
            <a:r>
              <a:rPr lang="de-DE" sz="2000">
                <a:solidFill>
                  <a:schemeClr val="lt1"/>
                </a:solidFill>
              </a:rPr>
              <a:t>6. Resources</a:t>
            </a:r>
            <a:endParaRPr sz="2000"/>
          </a:p>
        </p:txBody>
      </p:sp>
      <p:sp>
        <p:nvSpPr>
          <p:cNvPr id="253" name="Google Shape;253;p10"/>
          <p:cNvSpPr txBox="1"/>
          <p:nvPr>
            <p:ph idx="1" type="body"/>
          </p:nvPr>
        </p:nvSpPr>
        <p:spPr>
          <a:xfrm>
            <a:off x="838200" y="1262501"/>
            <a:ext cx="10515600" cy="4688638"/>
          </a:xfrm>
          <a:prstGeom prst="rect">
            <a:avLst/>
          </a:prstGeom>
          <a:noFill/>
          <a:ln>
            <a:noFill/>
          </a:ln>
        </p:spPr>
        <p:txBody>
          <a:bodyPr anchorCtr="0" anchor="t" bIns="45700" lIns="91425" spcFirstLastPara="1" rIns="91425" wrap="square" tIns="45700">
            <a:normAutofit/>
          </a:bodyPr>
          <a:lstStyle/>
          <a:p>
            <a:pPr indent="-165100" lvl="0" marL="520700" rtl="0" algn="l">
              <a:lnSpc>
                <a:spcPct val="90000"/>
              </a:lnSpc>
              <a:spcBef>
                <a:spcPts val="0"/>
              </a:spcBef>
              <a:spcAft>
                <a:spcPts val="0"/>
              </a:spcAft>
              <a:buClr>
                <a:schemeClr val="dk1"/>
              </a:buClr>
              <a:buSzPts val="2800"/>
              <a:buNone/>
            </a:pPr>
            <a:r>
              <a:t/>
            </a:r>
            <a:endParaRPr b="0" i="0" sz="1200">
              <a:solidFill>
                <a:srgbClr val="222222"/>
              </a:solidFill>
              <a:latin typeface="Calibri"/>
              <a:ea typeface="Calibri"/>
              <a:cs typeface="Calibri"/>
              <a:sym typeface="Calibri"/>
            </a:endParaRPr>
          </a:p>
          <a:p>
            <a:pPr indent="-165100" lvl="0" marL="520700" rtl="0" algn="l">
              <a:lnSpc>
                <a:spcPct val="90000"/>
              </a:lnSpc>
              <a:spcBef>
                <a:spcPts val="0"/>
              </a:spcBef>
              <a:spcAft>
                <a:spcPts val="0"/>
              </a:spcAft>
              <a:buClr>
                <a:schemeClr val="dk1"/>
              </a:buClr>
              <a:buSzPts val="2800"/>
              <a:buNone/>
            </a:pPr>
            <a:r>
              <a:t/>
            </a:r>
            <a:endParaRPr sz="1200">
              <a:solidFill>
                <a:srgbClr val="222222"/>
              </a:solidFill>
              <a:latin typeface="Calibri"/>
              <a:ea typeface="Calibri"/>
              <a:cs typeface="Calibri"/>
              <a:sym typeface="Calibri"/>
            </a:endParaRPr>
          </a:p>
          <a:p>
            <a:pPr indent="-165100" lvl="0" marL="520700" rtl="0" algn="l">
              <a:lnSpc>
                <a:spcPct val="90000"/>
              </a:lnSpc>
              <a:spcBef>
                <a:spcPts val="0"/>
              </a:spcBef>
              <a:spcAft>
                <a:spcPts val="0"/>
              </a:spcAft>
              <a:buClr>
                <a:schemeClr val="dk1"/>
              </a:buClr>
              <a:buSzPts val="2800"/>
              <a:buNone/>
            </a:pPr>
            <a:r>
              <a:t/>
            </a:r>
            <a:endParaRPr b="0" i="0" sz="1200">
              <a:solidFill>
                <a:srgbClr val="222222"/>
              </a:solidFill>
              <a:latin typeface="Calibri"/>
              <a:ea typeface="Calibri"/>
              <a:cs typeface="Calibri"/>
              <a:sym typeface="Calibri"/>
            </a:endParaRPr>
          </a:p>
          <a:p>
            <a:pPr indent="-165100" lvl="0" marL="520700" rtl="0" algn="l">
              <a:lnSpc>
                <a:spcPct val="90000"/>
              </a:lnSpc>
              <a:spcBef>
                <a:spcPts val="0"/>
              </a:spcBef>
              <a:spcAft>
                <a:spcPts val="0"/>
              </a:spcAft>
              <a:buClr>
                <a:schemeClr val="dk1"/>
              </a:buClr>
              <a:buSzPts val="2800"/>
              <a:buNone/>
            </a:pPr>
            <a:r>
              <a:t/>
            </a:r>
            <a:endParaRPr b="0" i="0" sz="1200">
              <a:solidFill>
                <a:srgbClr val="222222"/>
              </a:solidFill>
              <a:latin typeface="Calibri"/>
              <a:ea typeface="Calibri"/>
              <a:cs typeface="Calibri"/>
              <a:sym typeface="Calibri"/>
            </a:endParaRPr>
          </a:p>
          <a:p>
            <a:pPr indent="-285750" lvl="0" marL="463550" rtl="0" algn="l">
              <a:lnSpc>
                <a:spcPct val="90000"/>
              </a:lnSpc>
              <a:spcBef>
                <a:spcPts val="0"/>
              </a:spcBef>
              <a:spcAft>
                <a:spcPts val="0"/>
              </a:spcAft>
              <a:buSzPts val="2800"/>
              <a:buChar char="•"/>
            </a:pPr>
            <a:r>
              <a:rPr b="0" i="0" lang="de-DE" sz="1600">
                <a:solidFill>
                  <a:srgbClr val="222222"/>
                </a:solidFill>
                <a:latin typeface="Calibri"/>
                <a:ea typeface="Calibri"/>
                <a:cs typeface="Calibri"/>
                <a:sym typeface="Calibri"/>
              </a:rPr>
              <a:t>Koç, B. (2018). </a:t>
            </a:r>
            <a:r>
              <a:rPr b="0" i="1" lang="de-DE" sz="1600">
                <a:solidFill>
                  <a:srgbClr val="222222"/>
                </a:solidFill>
                <a:latin typeface="Calibri"/>
                <a:ea typeface="Calibri"/>
                <a:cs typeface="Calibri"/>
                <a:sym typeface="Calibri"/>
              </a:rPr>
              <a:t>Diskalkulik öğrencilere toplama ve çıkarma öğretimine yönelik bir eylem araştırması</a:t>
            </a:r>
            <a:r>
              <a:rPr b="0" i="0" lang="de-DE" sz="1600">
                <a:solidFill>
                  <a:srgbClr val="222222"/>
                </a:solidFill>
                <a:latin typeface="Calibri"/>
                <a:ea typeface="Calibri"/>
                <a:cs typeface="Calibri"/>
                <a:sym typeface="Calibri"/>
              </a:rPr>
              <a:t> (Doctoral dissertation, Necmettin Erbakan University (Turkey)).</a:t>
            </a:r>
            <a:endParaRPr sz="1600">
              <a:solidFill>
                <a:srgbClr val="222222"/>
              </a:solidFill>
              <a:latin typeface="Calibri"/>
              <a:ea typeface="Calibri"/>
              <a:cs typeface="Calibri"/>
              <a:sym typeface="Calibri"/>
            </a:endParaRPr>
          </a:p>
          <a:p>
            <a:pPr indent="-285750" lvl="0" marL="463550" rtl="0" algn="l">
              <a:lnSpc>
                <a:spcPct val="90000"/>
              </a:lnSpc>
              <a:spcBef>
                <a:spcPts val="0"/>
              </a:spcBef>
              <a:spcAft>
                <a:spcPts val="0"/>
              </a:spcAft>
              <a:buSzPts val="2800"/>
              <a:buChar char="•"/>
            </a:pPr>
            <a:r>
              <a:rPr b="0" i="0" lang="de-DE" sz="1600">
                <a:solidFill>
                  <a:srgbClr val="222222"/>
                </a:solidFill>
                <a:latin typeface="Calibri"/>
                <a:ea typeface="Calibri"/>
                <a:cs typeface="Calibri"/>
                <a:sym typeface="Calibri"/>
              </a:rPr>
              <a:t>Butterworth, B. (2005). Developmental dyscalculia. In </a:t>
            </a:r>
            <a:r>
              <a:rPr b="0" i="1" lang="de-DE" sz="1600">
                <a:solidFill>
                  <a:srgbClr val="222222"/>
                </a:solidFill>
                <a:latin typeface="Calibri"/>
                <a:ea typeface="Calibri"/>
                <a:cs typeface="Calibri"/>
                <a:sym typeface="Calibri"/>
              </a:rPr>
              <a:t>The handbook of mathematical cognition</a:t>
            </a:r>
            <a:r>
              <a:rPr b="0" i="0" lang="de-DE" sz="1600">
                <a:solidFill>
                  <a:srgbClr val="222222"/>
                </a:solidFill>
                <a:latin typeface="Calibri"/>
                <a:ea typeface="Calibri"/>
                <a:cs typeface="Calibri"/>
                <a:sym typeface="Calibri"/>
              </a:rPr>
              <a:t> (pp. 455-467). Psychology Press.</a:t>
            </a:r>
            <a:endParaRPr sz="1600">
              <a:latin typeface="Calibri"/>
              <a:ea typeface="Calibri"/>
              <a:cs typeface="Calibri"/>
              <a:sym typeface="Calibri"/>
            </a:endParaRPr>
          </a:p>
          <a:p>
            <a:pPr indent="-285750" lvl="0" marL="463550" rtl="0" algn="l">
              <a:lnSpc>
                <a:spcPct val="90000"/>
              </a:lnSpc>
              <a:spcBef>
                <a:spcPts val="0"/>
              </a:spcBef>
              <a:spcAft>
                <a:spcPts val="0"/>
              </a:spcAft>
              <a:buSzPts val="2800"/>
              <a:buChar char="•"/>
            </a:pPr>
            <a:r>
              <a:rPr b="0" i="0" lang="de-DE" sz="1600">
                <a:solidFill>
                  <a:srgbClr val="222222"/>
                </a:solidFill>
                <a:latin typeface="Calibri"/>
                <a:ea typeface="Calibri"/>
                <a:cs typeface="Calibri"/>
                <a:sym typeface="Calibri"/>
              </a:rPr>
              <a:t>Fu, S. H., &amp; Chin, K. E. (2017). An online survey research regarding awareness of dyscalculia among educators in Sandakan district, Sabah. </a:t>
            </a:r>
            <a:r>
              <a:rPr b="0" i="1" lang="de-DE" sz="1600">
                <a:solidFill>
                  <a:srgbClr val="222222"/>
                </a:solidFill>
                <a:latin typeface="Calibri"/>
                <a:ea typeface="Calibri"/>
                <a:cs typeface="Calibri"/>
                <a:sym typeface="Calibri"/>
              </a:rPr>
              <a:t>International Journal of Academic Research in Progressive Education and Development</a:t>
            </a:r>
            <a:r>
              <a:rPr b="0" i="0" lang="de-DE" sz="1600">
                <a:solidFill>
                  <a:srgbClr val="222222"/>
                </a:solidFill>
                <a:latin typeface="Calibri"/>
                <a:ea typeface="Calibri"/>
                <a:cs typeface="Calibri"/>
                <a:sym typeface="Calibri"/>
              </a:rPr>
              <a:t>, </a:t>
            </a:r>
            <a:r>
              <a:rPr b="0" i="1" lang="de-DE" sz="1600">
                <a:solidFill>
                  <a:srgbClr val="222222"/>
                </a:solidFill>
                <a:latin typeface="Calibri"/>
                <a:ea typeface="Calibri"/>
                <a:cs typeface="Calibri"/>
                <a:sym typeface="Calibri"/>
              </a:rPr>
              <a:t>6</a:t>
            </a:r>
            <a:r>
              <a:rPr b="0" i="0" lang="de-DE" sz="1600">
                <a:solidFill>
                  <a:srgbClr val="222222"/>
                </a:solidFill>
                <a:latin typeface="Calibri"/>
                <a:ea typeface="Calibri"/>
                <a:cs typeface="Calibri"/>
                <a:sym typeface="Calibri"/>
              </a:rPr>
              <a:t>(2), 1-10.</a:t>
            </a:r>
            <a:endParaRPr sz="1600">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11"/>
          <p:cNvSpPr txBox="1"/>
          <p:nvPr>
            <p:ph type="title"/>
          </p:nvPr>
        </p:nvSpPr>
        <p:spPr>
          <a:xfrm>
            <a:off x="838200" y="365126"/>
            <a:ext cx="10515600" cy="541736"/>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lang="de-DE">
                <a:solidFill>
                  <a:schemeClr val="lt1"/>
                </a:solidFill>
              </a:rPr>
              <a:t>Contact</a:t>
            </a:r>
            <a:endParaRPr>
              <a:solidFill>
                <a:schemeClr val="lt1"/>
              </a:solidFill>
            </a:endParaRPr>
          </a:p>
        </p:txBody>
      </p:sp>
      <p:sp>
        <p:nvSpPr>
          <p:cNvPr id="259" name="Google Shape;259;p11"/>
          <p:cNvSpPr/>
          <p:nvPr/>
        </p:nvSpPr>
        <p:spPr>
          <a:xfrm>
            <a:off x="3303325" y="2187346"/>
            <a:ext cx="4218410" cy="64629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rPr b="0" i="0" lang="de-DE" sz="1200" u="none" cap="none" strike="noStrike">
                <a:solidFill>
                  <a:schemeClr val="dk1"/>
                </a:solidFill>
                <a:latin typeface="Quattrocento Sans"/>
                <a:ea typeface="Quattrocento Sans"/>
                <a:cs typeface="Quattrocento Sans"/>
                <a:sym typeface="Quattrocento Sans"/>
              </a:rPr>
              <a:t> 100. Yıl Mahallesi, 85183. Sk. No:4,</a:t>
            </a:r>
            <a:endParaRPr b="0" i="0" sz="1200" u="none" cap="none" strike="noStrike">
              <a:solidFill>
                <a:schemeClr val="dk1"/>
              </a:solidFill>
              <a:latin typeface="Quattrocento Sans"/>
              <a:ea typeface="Quattrocento Sans"/>
              <a:cs typeface="Quattrocento Sans"/>
              <a:sym typeface="Quattrocento Sans"/>
            </a:endParaRPr>
          </a:p>
          <a:p>
            <a:pPr indent="0" lvl="0" marL="0" marR="0" rtl="0" algn="l">
              <a:lnSpc>
                <a:spcPct val="100000"/>
              </a:lnSpc>
              <a:spcBef>
                <a:spcPts val="0"/>
              </a:spcBef>
              <a:spcAft>
                <a:spcPts val="0"/>
              </a:spcAft>
              <a:buNone/>
            </a:pPr>
            <a:r>
              <a:rPr b="0" i="0" lang="de-DE" sz="1200" u="none" cap="none" strike="noStrike">
                <a:solidFill>
                  <a:schemeClr val="dk1"/>
                </a:solidFill>
                <a:latin typeface="Quattrocento Sans"/>
                <a:ea typeface="Quattrocento Sans"/>
                <a:cs typeface="Quattrocento Sans"/>
                <a:sym typeface="Quattrocento Sans"/>
              </a:rPr>
              <a:t> 01170 Çukurova/Adana</a:t>
            </a:r>
            <a:endParaRPr b="0" i="0" sz="1200" u="none" cap="none" strike="noStrike">
              <a:solidFill>
                <a:schemeClr val="dk1"/>
              </a:solidFill>
              <a:latin typeface="Quattrocento Sans"/>
              <a:ea typeface="Quattrocento Sans"/>
              <a:cs typeface="Quattrocento Sans"/>
              <a:sym typeface="Quattrocento Sans"/>
            </a:endParaRPr>
          </a:p>
          <a:p>
            <a:pPr indent="0" lvl="0" marL="0" marR="0" rtl="0" algn="l">
              <a:lnSpc>
                <a:spcPct val="100000"/>
              </a:lnSpc>
              <a:spcBef>
                <a:spcPts val="0"/>
              </a:spcBef>
              <a:spcAft>
                <a:spcPts val="0"/>
              </a:spcAft>
              <a:buNone/>
            </a:pPr>
            <a:r>
              <a:rPr b="0" i="0" lang="de-DE" sz="1200" u="none" cap="none" strike="noStrike">
                <a:solidFill>
                  <a:schemeClr val="dk1"/>
                </a:solidFill>
                <a:latin typeface="Arial"/>
                <a:ea typeface="Arial"/>
                <a:cs typeface="Arial"/>
                <a:sym typeface="Arial"/>
              </a:rPr>
              <a:t>Web: https://cukurova.meb.gov.tr/</a:t>
            </a:r>
            <a:endParaRPr b="0" i="0" sz="1200" u="none" cap="none" strike="noStrike">
              <a:solidFill>
                <a:schemeClr val="dk1"/>
              </a:solidFill>
              <a:latin typeface="Arial"/>
              <a:ea typeface="Arial"/>
              <a:cs typeface="Arial"/>
              <a:sym typeface="Arial"/>
            </a:endParaRPr>
          </a:p>
        </p:txBody>
      </p:sp>
      <p:sp>
        <p:nvSpPr>
          <p:cNvPr id="260" name="Google Shape;260;p11"/>
          <p:cNvSpPr/>
          <p:nvPr/>
        </p:nvSpPr>
        <p:spPr>
          <a:xfrm>
            <a:off x="365180" y="3428997"/>
            <a:ext cx="3194100" cy="14541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Quattrocento Sans"/>
              <a:buNone/>
            </a:pPr>
            <a:r>
              <a:rPr b="1" i="0" lang="de-DE" sz="1800" u="none" cap="none" strike="noStrike">
                <a:solidFill>
                  <a:schemeClr val="dk1"/>
                </a:solidFill>
                <a:latin typeface="Calibri"/>
                <a:ea typeface="Calibri"/>
                <a:cs typeface="Calibri"/>
                <a:sym typeface="Calibri"/>
              </a:rPr>
              <a:t>Ayşe KARAKILIC</a:t>
            </a:r>
            <a:endParaRPr b="0" i="0" sz="105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rPr b="0" i="0" lang="de-DE" sz="1200" u="none" cap="none" strike="noStrike">
                <a:solidFill>
                  <a:schemeClr val="dk1"/>
                </a:solidFill>
                <a:latin typeface="Calibri"/>
                <a:ea typeface="Calibri"/>
                <a:cs typeface="Calibri"/>
                <a:sym typeface="Calibri"/>
              </a:rPr>
              <a:t>Project Coordinatör</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Quattrocento Sans"/>
              <a:buNone/>
            </a:pPr>
            <a:r>
              <a:rPr b="1" i="0" lang="de-DE" sz="1200" u="none" cap="none" strike="noStrike">
                <a:solidFill>
                  <a:schemeClr val="dk1"/>
                </a:solidFill>
                <a:latin typeface="Calibri"/>
                <a:ea typeface="Calibri"/>
                <a:cs typeface="Calibri"/>
                <a:sym typeface="Calibri"/>
              </a:rPr>
              <a:t>Çukurova İlçe Milli Eğitim Müdürlüğü</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Quattrocento Sans"/>
              <a:buNone/>
            </a:pPr>
            <a:r>
              <a:rPr b="1" i="0" lang="de-DE" sz="1200" u="none" cap="none" strike="noStrike">
                <a:solidFill>
                  <a:schemeClr val="dk1"/>
                </a:solidFill>
                <a:latin typeface="Calibri"/>
                <a:ea typeface="Calibri"/>
                <a:cs typeface="Calibri"/>
                <a:sym typeface="Calibri"/>
              </a:rPr>
              <a:t>Telephone</a:t>
            </a:r>
            <a:r>
              <a:rPr b="0" i="0" lang="de-DE" sz="1200" u="none" cap="none" strike="noStrike">
                <a:solidFill>
                  <a:schemeClr val="dk1"/>
                </a:solidFill>
                <a:latin typeface="Calibri"/>
                <a:ea typeface="Calibri"/>
                <a:cs typeface="Calibri"/>
                <a:sym typeface="Calibri"/>
              </a:rPr>
              <a:t> +905072336660</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Quattrocento Sans"/>
              <a:buNone/>
            </a:pPr>
            <a:r>
              <a:rPr b="1" i="0" lang="de-DE" sz="1200" u="none" cap="none" strike="noStrike">
                <a:solidFill>
                  <a:schemeClr val="dk1"/>
                </a:solidFill>
                <a:latin typeface="Calibri"/>
                <a:ea typeface="Calibri"/>
                <a:cs typeface="Calibri"/>
                <a:sym typeface="Calibri"/>
              </a:rPr>
              <a:t>E-Mail agurgah@hotmail.com</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50"/>
              <a:buFont typeface="Calibri"/>
              <a:buNone/>
            </a:pPr>
            <a:r>
              <a:t/>
            </a:r>
            <a:endParaRPr b="0" i="0" sz="1050" u="none" cap="none" strike="noStrike">
              <a:solidFill>
                <a:schemeClr val="dk1"/>
              </a:solidFill>
              <a:latin typeface="Calibri"/>
              <a:ea typeface="Calibri"/>
              <a:cs typeface="Calibri"/>
              <a:sym typeface="Calibri"/>
            </a:endParaRPr>
          </a:p>
        </p:txBody>
      </p:sp>
      <p:pic>
        <p:nvPicPr>
          <p:cNvPr descr="cukurova mem logo+" id="261" name="Google Shape;261;p11"/>
          <p:cNvPicPr preferRelativeResize="0"/>
          <p:nvPr/>
        </p:nvPicPr>
        <p:blipFill rotWithShape="1">
          <a:blip r:embed="rId3">
            <a:alphaModFix/>
          </a:blip>
          <a:srcRect b="0" l="0" r="0" t="0"/>
          <a:stretch/>
        </p:blipFill>
        <p:spPr>
          <a:xfrm>
            <a:off x="983432" y="1700808"/>
            <a:ext cx="1368152" cy="1152128"/>
          </a:xfrm>
          <a:prstGeom prst="rect">
            <a:avLst/>
          </a:prstGeom>
          <a:noFill/>
          <a:ln>
            <a:noFill/>
          </a:ln>
        </p:spPr>
      </p:pic>
      <p:sp>
        <p:nvSpPr>
          <p:cNvPr id="262" name="Google Shape;262;p11"/>
          <p:cNvSpPr/>
          <p:nvPr/>
        </p:nvSpPr>
        <p:spPr>
          <a:xfrm>
            <a:off x="4439816" y="3369439"/>
            <a:ext cx="3194088" cy="1454244"/>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Quattrocento Sans"/>
              <a:buNone/>
            </a:pPr>
            <a:r>
              <a:rPr b="1" i="0" lang="de-DE" sz="1800" u="none" cap="none" strike="noStrike">
                <a:solidFill>
                  <a:schemeClr val="dk1"/>
                </a:solidFill>
                <a:latin typeface="Calibri"/>
                <a:ea typeface="Calibri"/>
                <a:cs typeface="Calibri"/>
                <a:sym typeface="Calibri"/>
              </a:rPr>
              <a:t>Rezzan GIZIR</a:t>
            </a:r>
            <a:endParaRPr b="0" i="0" sz="105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rPr b="0" i="0" lang="de-DE" sz="1200" u="none" cap="none" strike="noStrike">
                <a:solidFill>
                  <a:schemeClr val="dk1"/>
                </a:solidFill>
                <a:latin typeface="Calibri"/>
                <a:ea typeface="Calibri"/>
                <a:cs typeface="Calibri"/>
                <a:sym typeface="Calibri"/>
              </a:rPr>
              <a:t>Project Coordinatör</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i="0" lang="de-DE" sz="1200" u="none" cap="none" strike="noStrike">
                <a:solidFill>
                  <a:schemeClr val="dk1"/>
                </a:solidFill>
                <a:latin typeface="Calibri"/>
                <a:ea typeface="Calibri"/>
                <a:cs typeface="Calibri"/>
                <a:sym typeface="Calibri"/>
              </a:rPr>
              <a:t>Çukurova İlçe Milli Eğitim Müdürlüğü</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Quattrocento Sans"/>
              <a:buNone/>
            </a:pPr>
            <a:r>
              <a:rPr b="1" i="0" lang="de-DE" sz="1200" u="none" cap="none" strike="noStrike">
                <a:solidFill>
                  <a:schemeClr val="dk1"/>
                </a:solidFill>
                <a:latin typeface="Calibri"/>
                <a:ea typeface="Calibri"/>
                <a:cs typeface="Calibri"/>
                <a:sym typeface="Calibri"/>
              </a:rPr>
              <a:t>Telephone</a:t>
            </a:r>
            <a:r>
              <a:rPr b="0" i="0" lang="de-DE" sz="1200" u="none" cap="none" strike="noStrike">
                <a:solidFill>
                  <a:schemeClr val="dk1"/>
                </a:solidFill>
                <a:latin typeface="Calibri"/>
                <a:ea typeface="Calibri"/>
                <a:cs typeface="Calibri"/>
                <a:sym typeface="Calibri"/>
              </a:rPr>
              <a:t> +905072336660</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Quattrocento Sans"/>
              <a:buNone/>
            </a:pPr>
            <a:r>
              <a:rPr b="1" i="0" lang="de-DE" sz="1200" u="none" cap="none" strike="noStrike">
                <a:solidFill>
                  <a:schemeClr val="dk1"/>
                </a:solidFill>
                <a:latin typeface="Calibri"/>
                <a:ea typeface="Calibri"/>
                <a:cs typeface="Calibri"/>
                <a:sym typeface="Calibri"/>
              </a:rPr>
              <a:t>E-Mail rezzanbalcilar@gmail.com</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50"/>
              <a:buFont typeface="Calibri"/>
              <a:buNone/>
            </a:pPr>
            <a:r>
              <a:t/>
            </a:r>
            <a:endParaRPr b="0" i="0" sz="105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Rot">
      <a:dk1>
        <a:srgbClr val="000000"/>
      </a:dk1>
      <a:lt1>
        <a:srgbClr val="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2023-09-04T09:53:46Z</dcterms:created>
  <dc:creator>Helene Lindenthal</dc:creator>
</cp:coreProperties>
</file>