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Poppins" panose="00000500000000000000" pitchFamily="2" charset="0"/>
      <p:regular r:id="rId20"/>
      <p:bold r:id="rId21"/>
      <p:italic r:id="rId22"/>
      <p:boldItalic r:id="rId23"/>
    </p:embeddedFont>
    <p:embeddedFont>
      <p:font typeface="Quattrocento Sans" panose="020B0502050000020003"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grJ8Oyxs2eXOiR28YGifdLZJ7K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snapToGrid="0">
      <p:cViewPr varScale="1">
        <p:scale>
          <a:sx n="107" d="100"/>
          <a:sy n="107" d="100"/>
        </p:scale>
        <p:origin x="71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1"/>
          <p:cNvSpPr>
            <a:spLocks noGrp="1"/>
          </p:cNvSpPr>
          <p:nvPr>
            <p:ph type="pic" idx="2"/>
          </p:nvPr>
        </p:nvSpPr>
        <p:spPr>
          <a:xfrm>
            <a:off x="5183188" y="987425"/>
            <a:ext cx="6172200" cy="4873625"/>
          </a:xfrm>
          <a:prstGeom prst="rect">
            <a:avLst/>
          </a:prstGeom>
          <a:noFill/>
          <a:ln>
            <a:noFill/>
          </a:ln>
        </p:spPr>
      </p:sp>
      <p:sp>
        <p:nvSpPr>
          <p:cNvPr id="70" name="Google Shape;70;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dirty="0">
                <a:solidFill>
                  <a:schemeClr val="bg1"/>
                </a:solidFill>
                <a:effectLst/>
                <a:latin typeface="arial" panose="020B060402020202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a:t>
            </a:r>
            <a:r>
              <a:rPr lang="de-DE" sz="900" b="0" i="0">
                <a:solidFill>
                  <a:schemeClr val="bg1"/>
                </a:solidFill>
                <a:effectLst/>
                <a:latin typeface="arial" panose="020B0604020202020204" pitchFamily="34" charset="0"/>
              </a:rPr>
              <a:t>Weder die Europäische Union noch die EACEA können dafür verantwortlich gemacht werden.</a:t>
            </a:r>
            <a:endParaRPr lang="de-DE" sz="1600" b="0" i="0" u="none" strike="noStrike" cap="none" dirty="0">
              <a:solidFill>
                <a:schemeClr val="bg1"/>
              </a:solidFill>
              <a:latin typeface="Calibri"/>
              <a:ea typeface="Calibri"/>
              <a:cs typeface="Calibri"/>
              <a:sym typeface="Calibri"/>
            </a:endParaRPr>
          </a:p>
        </p:txBody>
      </p:sp>
      <p:pic>
        <p:nvPicPr>
          <p:cNvPr id="15" name="Google Shape;15;p12"/>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x.doi.org/10.6007/IJARPED/v6-i2/380" TargetMode="External"/><Relationship Id="rId7" Type="http://schemas.openxmlformats.org/officeDocument/2006/relationships/hyperlink" Target="https://www.youtube.com/live/5Hcnr5ZADd4?si=3bXBChKZbo96FJs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youtu.be/02MB3zI5iNI" TargetMode="External"/><Relationship Id="rId5" Type="http://schemas.openxmlformats.org/officeDocument/2006/relationships/hyperlink" Target="https://www.mathematicalbrain.com/pdf/Dyscalculia_Screener_Manual.PDF" TargetMode="External"/><Relationship Id="rId4" Type="http://schemas.openxmlformats.org/officeDocument/2006/relationships/hyperlink" Target="https://doi.org/10.17051/ilkonline.2017.33024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descr="cukurova mem logo+"/>
          <p:cNvPicPr preferRelativeResize="0"/>
          <p:nvPr/>
        </p:nvPicPr>
        <p:blipFill rotWithShape="1">
          <a:blip r:embed="rId3">
            <a:alphaModFix/>
          </a:blip>
          <a:srcRect/>
          <a:stretch/>
        </p:blipFill>
        <p:spPr>
          <a:xfrm>
            <a:off x="5441792" y="5301208"/>
            <a:ext cx="1086256" cy="864096"/>
          </a:xfrm>
          <a:prstGeom prst="rect">
            <a:avLst/>
          </a:prstGeom>
          <a:noFill/>
          <a:ln>
            <a:noFill/>
          </a:ln>
        </p:spPr>
      </p:pic>
      <p:sp>
        <p:nvSpPr>
          <p:cNvPr id="91" name="Google Shape;91;p2"/>
          <p:cNvSpPr txBox="1">
            <a:spLocks noGrp="1"/>
          </p:cNvSpPr>
          <p:nvPr>
            <p:ph type="ctrTitle"/>
          </p:nvPr>
        </p:nvSpPr>
        <p:spPr>
          <a:xfrm>
            <a:off x="-17320" y="1473375"/>
            <a:ext cx="12192000" cy="418787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ts val="14727"/>
              <a:buFont typeface="Calibri"/>
              <a:buNone/>
            </a:pPr>
            <a:r>
              <a:rPr lang="de-DE" b="1" dirty="0" err="1">
                <a:solidFill>
                  <a:srgbClr val="C00000"/>
                </a:solidFill>
              </a:rPr>
              <a:t>Dyscalculia</a:t>
            </a:r>
            <a:br>
              <a:rPr lang="de-DE" dirty="0"/>
            </a:br>
            <a:br>
              <a:rPr lang="de-DE" dirty="0"/>
            </a:br>
            <a:r>
              <a:rPr lang="de-DE" b="1" dirty="0"/>
              <a:t>WP2: Dyskalkulie-Lehrplan und </a:t>
            </a:r>
            <a:br>
              <a:rPr lang="de-DE" b="1" dirty="0"/>
            </a:br>
            <a:r>
              <a:rPr lang="de-DE" b="1" dirty="0"/>
              <a:t>-Kursmaterial</a:t>
            </a:r>
            <a:br>
              <a:rPr lang="de-DE" b="1" dirty="0"/>
            </a:br>
            <a:br>
              <a:rPr lang="de-DE" b="1" dirty="0"/>
            </a:br>
            <a:r>
              <a:rPr lang="de-DE" sz="2200" dirty="0" err="1"/>
              <a:t>Çukurova</a:t>
            </a:r>
            <a:r>
              <a:rPr lang="de-DE" sz="2200" dirty="0"/>
              <a:t> </a:t>
            </a:r>
            <a:br>
              <a:rPr lang="de-DE" sz="2200" dirty="0"/>
            </a:br>
            <a:r>
              <a:rPr lang="de-DE" sz="2200" dirty="0" err="1"/>
              <a:t>İlçe</a:t>
            </a:r>
            <a:r>
              <a:rPr lang="de-DE" sz="2200" dirty="0"/>
              <a:t> Milli </a:t>
            </a:r>
            <a:r>
              <a:rPr lang="de-DE" sz="2200" dirty="0" err="1"/>
              <a:t>Eğitim</a:t>
            </a:r>
            <a:r>
              <a:rPr lang="de-DE" sz="2200" dirty="0"/>
              <a:t> </a:t>
            </a:r>
            <a:r>
              <a:rPr lang="de-DE" sz="2200" dirty="0" err="1"/>
              <a:t>Müdürlüğü</a:t>
            </a:r>
            <a:br>
              <a:rPr lang="de-DE" sz="2200" dirty="0"/>
            </a:br>
            <a:endParaRPr sz="2200" dirty="0"/>
          </a:p>
        </p:txBody>
      </p:sp>
      <p:sp>
        <p:nvSpPr>
          <p:cNvPr id="92" name="Google Shape;92;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Change Your Perspective: It´s Just Dyscalculia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Reference Number: 2022-1-TR01-KA220-SCH-000088738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Duration: 31.12.2022-30.12.2024 (24 months)</a:t>
            </a:r>
            <a:endParaRPr sz="1800" b="0" i="0" u="none" strike="noStrike" cap="none">
              <a:solidFill>
                <a:schemeClr val="lt1"/>
              </a:solidFill>
              <a:latin typeface="Calibri"/>
              <a:ea typeface="Calibri"/>
              <a:cs typeface="Calibri"/>
              <a:sym typeface="Calibri"/>
            </a:endParaRPr>
          </a:p>
        </p:txBody>
      </p:sp>
      <p:sp>
        <p:nvSpPr>
          <p:cNvPr id="93" name="Google Shape;93;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KA220-SCH-Cooperation partnerschips in school education</a:t>
            </a: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303030"/>
              <a:buNone/>
            </a:pPr>
            <a:r>
              <a:rPr lang="de-DE" b="1" dirty="0" err="1">
                <a:solidFill>
                  <a:srgbClr val="C00000"/>
                </a:solidFill>
              </a:rPr>
              <a:t>Dyscalculia</a:t>
            </a:r>
            <a:br>
              <a:rPr lang="de-DE" dirty="0"/>
            </a:br>
            <a:br>
              <a:rPr lang="de-DE" dirty="0"/>
            </a:br>
            <a:br>
              <a:rPr lang="de-DE" dirty="0"/>
            </a:br>
            <a:br>
              <a:rPr lang="de-DE" dirty="0"/>
            </a:br>
            <a:br>
              <a:rPr lang="de-DE" dirty="0"/>
            </a:br>
            <a:br>
              <a:rPr lang="de-DE" dirty="0"/>
            </a:br>
            <a:br>
              <a:rPr lang="de-DE" dirty="0"/>
            </a:br>
            <a:br>
              <a:rPr lang="de-DE" dirty="0"/>
            </a:br>
            <a:r>
              <a:rPr lang="de-DE" b="1" dirty="0"/>
              <a:t>Modul 2: Diagnoseprozesse bei </a:t>
            </a:r>
            <a:r>
              <a:rPr lang="de-DE" b="1" dirty="0" err="1"/>
              <a:t>dyskalkulischen</a:t>
            </a:r>
            <a:r>
              <a:rPr lang="de-DE" b="1" dirty="0"/>
              <a:t> Individuen in normalen Bildungsumgebungen</a:t>
            </a:r>
            <a:br>
              <a:rPr lang="de-DE" b="1" dirty="0"/>
            </a:br>
            <a:br>
              <a:rPr lang="de-DE" dirty="0"/>
            </a:br>
            <a:r>
              <a:rPr lang="de-DE" sz="2200" dirty="0" err="1"/>
              <a:t>Çukurova</a:t>
            </a:r>
            <a:r>
              <a:rPr lang="de-DE" sz="2200" dirty="0"/>
              <a:t> </a:t>
            </a:r>
            <a:br>
              <a:rPr lang="de-DE" sz="2200" dirty="0"/>
            </a:br>
            <a:r>
              <a:rPr lang="de-DE" sz="2200" dirty="0" err="1"/>
              <a:t>İlçe</a:t>
            </a:r>
            <a:r>
              <a:rPr lang="de-DE" sz="2200" dirty="0"/>
              <a:t> Milli </a:t>
            </a:r>
            <a:r>
              <a:rPr lang="de-DE" sz="2200" dirty="0" err="1"/>
              <a:t>Eğitim</a:t>
            </a:r>
            <a:r>
              <a:rPr lang="de-DE" sz="2200" dirty="0"/>
              <a:t> </a:t>
            </a:r>
            <a:r>
              <a:rPr lang="de-DE" sz="2200" dirty="0" err="1"/>
              <a:t>Müdürlüğü</a:t>
            </a:r>
            <a:br>
              <a:rPr lang="de-DE" sz="2200" dirty="0"/>
            </a:br>
            <a:br>
              <a:rPr lang="de-DE" sz="2200" dirty="0"/>
            </a:br>
            <a:endParaRPr sz="2200" dirty="0"/>
          </a:p>
        </p:txBody>
      </p:sp>
      <p:sp>
        <p:nvSpPr>
          <p:cNvPr id="99" name="Google Shape;99;p3"/>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Change Your Perspective: It´s Just Dyscalculia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Reference Number: 2022-1-TR01-KA220-SCH-000088738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Duration: 31.12.2022-30.12.2024 (24 months)</a:t>
            </a:r>
            <a:endParaRPr sz="1400" b="0" i="0" u="none" strike="noStrike" cap="none">
              <a:solidFill>
                <a:schemeClr val="lt1"/>
              </a:solidFill>
              <a:latin typeface="Calibri"/>
              <a:ea typeface="Calibri"/>
              <a:cs typeface="Calibri"/>
              <a:sym typeface="Calibri"/>
            </a:endParaRPr>
          </a:p>
        </p:txBody>
      </p:sp>
      <p:sp>
        <p:nvSpPr>
          <p:cNvPr id="100" name="Google Shape;100;p3"/>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KA220-SCH-Cooperation partnerschips in school education</a:t>
            </a:r>
            <a:endParaRPr sz="1400" b="0" i="0" u="none" strike="noStrike" cap="none">
              <a:solidFill>
                <a:schemeClr val="lt1"/>
              </a:solidFill>
              <a:latin typeface="Calibri"/>
              <a:ea typeface="Calibri"/>
              <a:cs typeface="Calibri"/>
              <a:sym typeface="Calibri"/>
            </a:endParaRPr>
          </a:p>
        </p:txBody>
      </p:sp>
      <p:pic>
        <p:nvPicPr>
          <p:cNvPr id="101" name="Google Shape;101;p3"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4"/>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Change Your Perspective: It´s Just Dyscalculia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Reference Number: 2022-1-TR01-KA220-SCH-000088738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Duration: 31.12.2022-30.12.2024 (24 months)</a:t>
            </a:r>
            <a:endParaRPr sz="1400" b="0" i="0" u="none" strike="noStrike" cap="none">
              <a:solidFill>
                <a:schemeClr val="lt1"/>
              </a:solidFill>
              <a:latin typeface="Calibri"/>
              <a:ea typeface="Calibri"/>
              <a:cs typeface="Calibri"/>
              <a:sym typeface="Calibri"/>
            </a:endParaRPr>
          </a:p>
        </p:txBody>
      </p:sp>
      <p:sp>
        <p:nvSpPr>
          <p:cNvPr id="107" name="Google Shape;107;p24"/>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KA220-SCH-Cooperation partnerschips in school education</a:t>
            </a:r>
            <a:endParaRPr sz="1400" b="0" i="0" u="none" strike="noStrike" cap="none">
              <a:solidFill>
                <a:schemeClr val="lt1"/>
              </a:solidFill>
              <a:latin typeface="Calibri"/>
              <a:ea typeface="Calibri"/>
              <a:cs typeface="Calibri"/>
              <a:sym typeface="Calibri"/>
            </a:endParaRPr>
          </a:p>
        </p:txBody>
      </p:sp>
      <p:pic>
        <p:nvPicPr>
          <p:cNvPr id="108" name="Google Shape;108;p24"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
        <p:nvSpPr>
          <p:cNvPr id="109" name="Google Shape;109;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de-DE" sz="2400" dirty="0"/>
              <a:t>In diesem Modul werden diagnostische Prozesse bei </a:t>
            </a:r>
            <a:r>
              <a:rPr lang="de-DE" sz="2400" dirty="0" err="1"/>
              <a:t>dyskalkulischen</a:t>
            </a:r>
            <a:r>
              <a:rPr lang="de-DE" sz="2400" dirty="0"/>
              <a:t> Personen in normalen Bildungsumgebungen erörtert. Sie erhalten Informationen über die professionellen Fähigkeiten, die Lehrende bei diagnostischen Prozessen haben sollten.</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61616"/>
              <a:buNone/>
            </a:pPr>
            <a:r>
              <a:rPr lang="de-DE" sz="2200" b="1" dirty="0">
                <a:solidFill>
                  <a:schemeClr val="lt1"/>
                </a:solidFill>
              </a:rPr>
              <a:t>Modul 2: Diagnoseprozesse bei </a:t>
            </a:r>
            <a:r>
              <a:rPr lang="de-DE" sz="2200" b="1" dirty="0" err="1">
                <a:solidFill>
                  <a:schemeClr val="lt1"/>
                </a:solidFill>
              </a:rPr>
              <a:t>dyskalkulischen</a:t>
            </a:r>
            <a:r>
              <a:rPr lang="de-DE" sz="2200" b="1" dirty="0">
                <a:solidFill>
                  <a:schemeClr val="lt1"/>
                </a:solidFill>
              </a:rPr>
              <a:t> Individuen in normalen Bildungsumgebungen</a:t>
            </a:r>
            <a:br>
              <a:rPr lang="de-DE" sz="3200" b="1" dirty="0">
                <a:solidFill>
                  <a:schemeClr val="lt1"/>
                </a:solidFill>
              </a:rPr>
            </a:br>
            <a:endParaRPr sz="3200" b="1" dirty="0">
              <a:solidFill>
                <a:schemeClr val="lt1"/>
              </a:solidFill>
            </a:endParaRPr>
          </a:p>
        </p:txBody>
      </p:sp>
      <p:sp>
        <p:nvSpPr>
          <p:cNvPr id="115" name="Google Shape;115;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de-DE" sz="2800" dirty="0"/>
              <a:t>Einführung in das Modul</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dirty="0"/>
              <a:t>Inhalt des Moduls</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Link zu zusätzlichem Text</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dirty="0"/>
              <a:t>Link zu zusätzlichem Video</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Quiz</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Quellen</a:t>
            </a:r>
            <a:endParaRPr dirty="0"/>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 </a:t>
            </a:r>
            <a:br>
              <a:rPr lang="de-DE" sz="2000" b="1" dirty="0">
                <a:solidFill>
                  <a:schemeClr val="lt1"/>
                </a:solidFill>
              </a:rPr>
            </a:br>
            <a:r>
              <a:rPr lang="de-DE" sz="2000" dirty="0">
                <a:solidFill>
                  <a:schemeClr val="lt1"/>
                </a:solidFill>
              </a:rPr>
              <a:t>1. Einführung in das Modul</a:t>
            </a:r>
            <a:endParaRPr sz="2000" b="1" dirty="0">
              <a:solidFill>
                <a:schemeClr val="lt1"/>
              </a:solidFill>
            </a:endParaRPr>
          </a:p>
        </p:txBody>
      </p:sp>
      <p:sp>
        <p:nvSpPr>
          <p:cNvPr id="121" name="Google Shape;121;p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fontScale="92500" lnSpcReduction="10000"/>
          </a:bodyPr>
          <a:lstStyle/>
          <a:p>
            <a:pPr marL="114300" lvl="0" indent="0" algn="just" rtl="0">
              <a:lnSpc>
                <a:spcPct val="90000"/>
              </a:lnSpc>
              <a:spcBef>
                <a:spcPts val="1000"/>
              </a:spcBef>
              <a:spcAft>
                <a:spcPts val="0"/>
              </a:spcAft>
              <a:buSzPts val="1800"/>
              <a:buNone/>
            </a:pPr>
            <a:r>
              <a:rPr lang="de-DE" sz="1800" dirty="0"/>
              <a:t>Das Navigieren in der Bildungslandschaft mit dem Schwerpunkt auf Inklusion erfordert ein nuanciertes Verständnis von Lernunterschieden wie Dyskalkulie. Dieses Modell bietet einen prägnanten Überblick über den systematischen Prozess der Diagnose von Dyskalkulie in Schulen und unterstreicht die gemeinsamen Bemühungen von Lehrenden, Eltern und Spezialist*innen. Anschließend werden praktische Lehrmethoden und -techniken erforscht, wobei der Schwerpunkt auf Flexibilität und Individualisierung liegt, um den unterschiedlichen Lernniveaus innerhalb des </a:t>
            </a:r>
            <a:r>
              <a:rPr lang="de-DE" sz="1800" dirty="0" err="1"/>
              <a:t>Dyskalkuliespektrums</a:t>
            </a:r>
            <a:r>
              <a:rPr lang="de-DE" sz="1800" dirty="0"/>
              <a:t> gerecht zu werden. Ziel ist es, </a:t>
            </a:r>
            <a:r>
              <a:rPr lang="de-DE" sz="1800" dirty="0" err="1"/>
              <a:t>Pädagog</a:t>
            </a:r>
            <a:r>
              <a:rPr lang="de-DE" sz="1800" dirty="0"/>
              <a:t>*innen mit effektiven Werkzeugen auszustatten, um ein adaptives und integratives Lernumfeld zu schaffen, das den akademischen Erfolg von Schüler*innen mit Dyskalkulie fördert.</a:t>
            </a:r>
            <a:endParaRPr sz="1800" dirty="0"/>
          </a:p>
        </p:txBody>
      </p:sp>
      <p:sp>
        <p:nvSpPr>
          <p:cNvPr id="122" name="Google Shape;122;p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Source:</a:t>
            </a:r>
            <a:endParaRPr sz="1400" b="0" i="0" u="none" strike="noStrike" cap="none">
              <a:solidFill>
                <a:srgbClr val="000000"/>
              </a:solidFill>
              <a:latin typeface="Arial"/>
              <a:ea typeface="Arial"/>
              <a:cs typeface="Arial"/>
              <a:sym typeface="Arial"/>
            </a:endParaRPr>
          </a:p>
        </p:txBody>
      </p:sp>
      <p:pic>
        <p:nvPicPr>
          <p:cNvPr id="123" name="Google Shape;123;p5"/>
          <p:cNvPicPr preferRelativeResize="0"/>
          <p:nvPr/>
        </p:nvPicPr>
        <p:blipFill rotWithShape="1">
          <a:blip r:embed="rId3">
            <a:alphaModFix/>
          </a:blip>
          <a:srcRect/>
          <a:stretch/>
        </p:blipFill>
        <p:spPr>
          <a:xfrm>
            <a:off x="6068471" y="1436651"/>
            <a:ext cx="5668899" cy="38627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25"/>
          <p:cNvSpPr txBox="1">
            <a:spLocks noGrp="1"/>
          </p:cNvSpPr>
          <p:nvPr>
            <p:ph type="body" idx="1"/>
          </p:nvPr>
        </p:nvSpPr>
        <p:spPr>
          <a:xfrm>
            <a:off x="838200" y="1268683"/>
            <a:ext cx="5181600" cy="4851562"/>
          </a:xfrm>
          <a:prstGeom prst="rect">
            <a:avLst/>
          </a:prstGeom>
          <a:noFill/>
          <a:ln>
            <a:noFill/>
          </a:ln>
        </p:spPr>
        <p:txBody>
          <a:bodyPr spcFirstLastPara="1" wrap="square" lIns="91425" tIns="45700" rIns="91425" bIns="45700" anchor="t" anchorCtr="0">
            <a:normAutofit/>
          </a:bodyPr>
          <a:lstStyle/>
          <a:p>
            <a:pPr marL="114300" lvl="0" indent="0" algn="just" rtl="0">
              <a:lnSpc>
                <a:spcPct val="90000"/>
              </a:lnSpc>
              <a:spcBef>
                <a:spcPts val="1000"/>
              </a:spcBef>
              <a:spcAft>
                <a:spcPts val="0"/>
              </a:spcAft>
              <a:buSzPts val="1800"/>
              <a:buNone/>
            </a:pPr>
            <a:r>
              <a:rPr lang="de-DE" sz="1400" dirty="0"/>
              <a:t>Klassenlehrer*innen sind oft die Initiatoren des Prozesses der Identifizierung von Schüler*innen mit besonderen Lernschwächen. Aus diesem Grund haben die Klassenlehrer*innen die Verantwortung, diese Schüler*innen zu entdecken, sie richtig anzuleiten und ein pädagogisches Umfeld für diese SchülerInnen zu schaffen. Die Lehrenden sollten die Leistung der Schüler*innen berücksichtigen, Stärken und Eigenschaften, die gestärkt werden müssen, identifizieren und einen entsprechenden Plan erstellen. Wenn sich die Leistungen der Schüler*innen trotz aller Bemühungen und Aufmerksamkeit der Lehrenden nicht wesentlich ändern, sollten die Schüler*innen zur weiteren Untersuchung an die notwendigen Personen und Institutionen verwiesen werden. Man kann jedoch sagen, dass die Lehrenden im Klassenzimmer sowohl mangelnde Kenntnisse als auch falsche Vorstellungen bei der Beurteilung von Schwierigkeiten haben (</a:t>
            </a:r>
            <a:r>
              <a:rPr lang="de-DE" sz="1400" dirty="0" err="1"/>
              <a:t>Kuruyer</a:t>
            </a:r>
            <a:r>
              <a:rPr lang="de-DE" sz="1400" dirty="0"/>
              <a:t> &amp; </a:t>
            </a:r>
            <a:r>
              <a:rPr lang="de-DE" sz="1400" dirty="0" err="1"/>
              <a:t>Çakıroğlu</a:t>
            </a:r>
            <a:r>
              <a:rPr lang="de-DE" sz="1400" dirty="0"/>
              <a:t>, 2017). Der kritischste Punkt für Lehrende ist hier, zu wissen, ob die Ursache der Schwierigkeit auf eine Behinderung zurückzuführen ist, wie z.B. geistige Retardierung oder Sehbehinderung. Diese Unterscheidung ist wichtig für eine eindeutige Diagnose einer spezifischen Lernbehinderung. Um diese Frage zu beantworten, müssen sich die Schüler*innen zunächst medizinisch untersuchen lassen.</a:t>
            </a:r>
            <a:endParaRPr sz="1400" dirty="0"/>
          </a:p>
        </p:txBody>
      </p:sp>
      <p:sp>
        <p:nvSpPr>
          <p:cNvPr id="130" name="Google Shape;130;p2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Source:</a:t>
            </a:r>
            <a:endParaRPr sz="1400" b="0" i="0" u="none" strike="noStrike" cap="none">
              <a:solidFill>
                <a:srgbClr val="000000"/>
              </a:solidFill>
              <a:latin typeface="Arial"/>
              <a:ea typeface="Arial"/>
              <a:cs typeface="Arial"/>
              <a:sym typeface="Arial"/>
            </a:endParaRPr>
          </a:p>
        </p:txBody>
      </p:sp>
      <p:pic>
        <p:nvPicPr>
          <p:cNvPr id="131" name="Google Shape;131;p25"/>
          <p:cNvPicPr preferRelativeResize="0"/>
          <p:nvPr/>
        </p:nvPicPr>
        <p:blipFill rotWithShape="1">
          <a:blip r:embed="rId3">
            <a:alphaModFix/>
          </a:blip>
          <a:srcRect/>
          <a:stretch/>
        </p:blipFill>
        <p:spPr>
          <a:xfrm>
            <a:off x="7320136" y="1484784"/>
            <a:ext cx="3960440" cy="2717852"/>
          </a:xfrm>
          <a:prstGeom prst="rect">
            <a:avLst/>
          </a:prstGeom>
          <a:noFill/>
          <a:ln>
            <a:noFill/>
          </a:ln>
        </p:spPr>
      </p:pic>
      <p:sp>
        <p:nvSpPr>
          <p:cNvPr id="4" name="Google Shape;120;p5">
            <a:extLst>
              <a:ext uri="{FF2B5EF4-FFF2-40B4-BE49-F238E27FC236}">
                <a16:creationId xmlns:a16="http://schemas.microsoft.com/office/drawing/2014/main" id="{C0BBDD02-B1E3-D183-364D-8A11EC8F8B74}"/>
              </a:ext>
            </a:extLst>
          </p:cNvPr>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 </a:t>
            </a:r>
            <a:br>
              <a:rPr lang="de-DE" sz="2000" b="1" dirty="0">
                <a:solidFill>
                  <a:schemeClr val="lt1"/>
                </a:solidFill>
              </a:rPr>
            </a:br>
            <a:r>
              <a:rPr lang="de-DE" sz="2000" dirty="0">
                <a:solidFill>
                  <a:schemeClr val="lt1"/>
                </a:solidFill>
              </a:rPr>
              <a:t>1. Einführung in das Modul</a:t>
            </a:r>
            <a:endParaRPr sz="2000" b="1"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7" name="Google Shape;137;p26"/>
          <p:cNvSpPr txBox="1">
            <a:spLocks noGrp="1"/>
          </p:cNvSpPr>
          <p:nvPr>
            <p:ph type="body" idx="1"/>
          </p:nvPr>
        </p:nvSpPr>
        <p:spPr>
          <a:xfrm>
            <a:off x="839416" y="1556793"/>
            <a:ext cx="10441160" cy="4355634"/>
          </a:xfrm>
          <a:prstGeom prst="rect">
            <a:avLst/>
          </a:prstGeom>
          <a:noFill/>
          <a:ln>
            <a:noFill/>
          </a:ln>
        </p:spPr>
        <p:txBody>
          <a:bodyPr spcFirstLastPara="1" wrap="square" lIns="91425" tIns="45700" rIns="91425" bIns="45700" anchor="t" anchorCtr="0">
            <a:normAutofit fontScale="92500" lnSpcReduction="10000"/>
          </a:bodyPr>
          <a:lstStyle/>
          <a:p>
            <a:pPr marL="114300" lvl="0" indent="0" algn="just" rtl="0">
              <a:lnSpc>
                <a:spcPct val="90000"/>
              </a:lnSpc>
              <a:spcBef>
                <a:spcPts val="1000"/>
              </a:spcBef>
              <a:spcAft>
                <a:spcPts val="0"/>
              </a:spcAft>
              <a:buSzPts val="1800"/>
              <a:buNone/>
            </a:pPr>
            <a:r>
              <a:rPr lang="de-DE" sz="1800" dirty="0"/>
              <a:t>Die Diagnose von Dyskalkulie in Schulen erfordert einen strukturierten Ansatz, der Beobachtung, Bewertung und Zusammenarbeit zwischen </a:t>
            </a:r>
            <a:r>
              <a:rPr lang="de-DE" sz="1800" dirty="0" err="1"/>
              <a:t>Pädagog</a:t>
            </a:r>
            <a:r>
              <a:rPr lang="de-DE" sz="1800" dirty="0"/>
              <a:t>*innen, Eltern und Spezialist*innen umfasst. Dieser Prozess beginnt mit der Identifizierung von Problemen durch Beobachtung der Schwierigkeiten eines Schülers*einer Schülerin mit mathematischen Konzepten. Erste Untersuchungen, die standardisierte Tests und Beobachtungen der Lehrenden umfassen, helfen dabei, gefährdete Schülerinnen zu identifizieren.</a:t>
            </a:r>
          </a:p>
          <a:p>
            <a:pPr marL="114300" lvl="0" indent="0" algn="just" rtl="0">
              <a:lnSpc>
                <a:spcPct val="90000"/>
              </a:lnSpc>
              <a:spcBef>
                <a:spcPts val="1000"/>
              </a:spcBef>
              <a:spcAft>
                <a:spcPts val="0"/>
              </a:spcAft>
              <a:buSzPts val="1800"/>
              <a:buNone/>
            </a:pPr>
            <a:r>
              <a:rPr lang="de-DE" sz="1800" dirty="0"/>
              <a:t>Wertvolle Erkenntnisse von Lehrenden und Eltern tragen zu einem umfassenden Verständnis der Probleme des Schülers*der Schülerin bei. Eine umfassende Beurteilung, die in der Regel von Schulpsycholog*innen oder einer spezialisierten Fachkraft durchgeführt wird, bewertet die mathematischen Fähigkeiten und die kognitive Verarbeitung. Dazu gehören psychoedukative Beurteilungen zur Einschätzung der allgemeinen kognitiven Leistungsfähigkeit und mathematikspezifische Beurteilungen, die auf Stärken und Schwächen abzielen. Vergleiche mit Entwicklungsnormen helfen dabei, signifikante Lücken zu identifizieren, die auf Dyskalkulie hindeuten.</a:t>
            </a:r>
          </a:p>
          <a:p>
            <a:pPr marL="114300" lvl="0" indent="0" algn="just" rtl="0">
              <a:lnSpc>
                <a:spcPct val="90000"/>
              </a:lnSpc>
              <a:spcBef>
                <a:spcPts val="1000"/>
              </a:spcBef>
              <a:spcAft>
                <a:spcPts val="0"/>
              </a:spcAft>
              <a:buSzPts val="1800"/>
              <a:buNone/>
            </a:pPr>
            <a:r>
              <a:rPr lang="de-DE" sz="1800" dirty="0"/>
              <a:t>Im Anschluss an die Beurteilung erfolgt eine gemeinsame Interventionsplanung, an der Lehrende, Eltern und Spezialist*innen beteiligt sind. Es wird ein individueller, auf die Bedürfnisse des Schülers*der Schülerin zugeschnittener Plan entwickelt, der laufend überwacht wird, um die Fortschritte zu bewerten und die Unterstützung gegebenenfalls anzupassen. Kulturelle Erwägungen und ethische Standards gewährleisten einen fairen Bewertungsprozess. Zu den beteiligten Fachleuten können Lehrende, Schulpsycholog*innen, </a:t>
            </a:r>
            <a:r>
              <a:rPr lang="de-DE" sz="1800" dirty="0" err="1"/>
              <a:t>Sonderpädagog</a:t>
            </a:r>
            <a:r>
              <a:rPr lang="de-DE" sz="1800" dirty="0"/>
              <a:t>*innen und andere Spezialist*innen gehören, um einen ganzheitlichen Ansatz zur Unterstützung von Schüler*innen mit Dyskalkulie zu gewährleisten.</a:t>
            </a:r>
            <a:endParaRPr sz="1800" dirty="0"/>
          </a:p>
        </p:txBody>
      </p:sp>
      <p:sp>
        <p:nvSpPr>
          <p:cNvPr id="4" name="Google Shape;120;p5">
            <a:extLst>
              <a:ext uri="{FF2B5EF4-FFF2-40B4-BE49-F238E27FC236}">
                <a16:creationId xmlns:a16="http://schemas.microsoft.com/office/drawing/2014/main" id="{9034623F-5AA1-D2E3-F867-88CF252ED2F1}"/>
              </a:ext>
            </a:extLst>
          </p:cNvPr>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 </a:t>
            </a:r>
            <a:br>
              <a:rPr lang="de-DE" sz="2000" b="1" dirty="0">
                <a:solidFill>
                  <a:schemeClr val="lt1"/>
                </a:solidFill>
              </a:rPr>
            </a:br>
            <a:r>
              <a:rPr lang="de-DE" sz="2000" dirty="0">
                <a:solidFill>
                  <a:schemeClr val="lt1"/>
                </a:solidFill>
              </a:rPr>
              <a:t>1. Einführung in das Modul</a:t>
            </a:r>
            <a:endParaRPr sz="2000" b="1" dirty="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 </a:t>
            </a:r>
            <a:br>
              <a:rPr lang="de-DE" sz="2000" b="1" dirty="0">
                <a:solidFill>
                  <a:schemeClr val="lt1"/>
                </a:solidFill>
              </a:rPr>
            </a:br>
            <a:r>
              <a:rPr lang="de-DE" sz="2000" b="1" dirty="0">
                <a:solidFill>
                  <a:schemeClr val="lt1"/>
                </a:solidFill>
              </a:rPr>
              <a:t>2</a:t>
            </a:r>
            <a:r>
              <a:rPr lang="de-DE" sz="2000" dirty="0">
                <a:solidFill>
                  <a:schemeClr val="lt1"/>
                </a:solidFill>
              </a:rPr>
              <a:t>. Inhalt des Moduls</a:t>
            </a:r>
            <a:endParaRPr sz="2000" b="1" dirty="0">
              <a:solidFill>
                <a:schemeClr val="lt1"/>
              </a:solidFill>
            </a:endParaRPr>
          </a:p>
        </p:txBody>
      </p:sp>
      <p:sp>
        <p:nvSpPr>
          <p:cNvPr id="143" name="Google Shape;143;p6"/>
          <p:cNvSpPr/>
          <p:nvPr/>
        </p:nvSpPr>
        <p:spPr>
          <a:xfrm>
            <a:off x="696191" y="1724892"/>
            <a:ext cx="10785763" cy="2982190"/>
          </a:xfrm>
          <a:prstGeom prst="roundRect">
            <a:avLst>
              <a:gd name="adj" fmla="val 16667"/>
            </a:avLst>
          </a:prstGeom>
          <a:solidFill>
            <a:schemeClr val="accent4"/>
          </a:solidFill>
          <a:ln w="12700" cap="flat" cmpd="sng">
            <a:solidFill>
              <a:srgbClr val="4A41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latin typeface="Calibri"/>
                <a:ea typeface="Calibri"/>
                <a:cs typeface="Calibri"/>
                <a:sym typeface="Calibri"/>
              </a:rPr>
              <a:t>Grundlegende Kompetenzen, die Lehrende bei der Diagnostik von </a:t>
            </a:r>
            <a:r>
              <a:rPr lang="de-DE" sz="1800" b="1" i="0" u="none" strike="noStrike" cap="none" dirty="0" err="1">
                <a:solidFill>
                  <a:schemeClr val="lt1"/>
                </a:solidFill>
                <a:latin typeface="Calibri"/>
                <a:ea typeface="Calibri"/>
                <a:cs typeface="Calibri"/>
                <a:sym typeface="Calibri"/>
              </a:rPr>
              <a:t>dyskalkulischen</a:t>
            </a:r>
            <a:r>
              <a:rPr lang="de-DE" sz="1800" b="1" i="0" u="none" strike="noStrike" cap="none" dirty="0">
                <a:solidFill>
                  <a:schemeClr val="lt1"/>
                </a:solidFill>
                <a:latin typeface="Calibri"/>
                <a:ea typeface="Calibri"/>
                <a:cs typeface="Calibri"/>
                <a:sym typeface="Calibri"/>
              </a:rPr>
              <a:t> Personen in regulären Bildungseinrichtungen erwerben sollten:</a:t>
            </a:r>
          </a:p>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latin typeface="Calibri"/>
                <a:ea typeface="Calibri"/>
                <a:cs typeface="Calibri"/>
                <a:sym typeface="Calibri"/>
              </a:rPr>
              <a:t>Diagnoseverfahren kennen und anwenden</a:t>
            </a:r>
          </a:p>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latin typeface="Calibri"/>
                <a:ea typeface="Calibri"/>
                <a:cs typeface="Calibri"/>
                <a:sym typeface="Calibri"/>
              </a:rPr>
              <a:t>Kenntnis der Tests, ihres Inhalts und ihres Zwecks</a:t>
            </a:r>
          </a:p>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latin typeface="Calibri"/>
                <a:ea typeface="Calibri"/>
                <a:cs typeface="Calibri"/>
                <a:sym typeface="Calibri"/>
              </a:rPr>
              <a:t>Die Auswahl der diagnostischen Verfahren an die Lerngruppe anpassen</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pSp>
        <p:nvGrpSpPr>
          <p:cNvPr id="148" name="Google Shape;148;p27"/>
          <p:cNvGrpSpPr/>
          <p:nvPr/>
        </p:nvGrpSpPr>
        <p:grpSpPr>
          <a:xfrm>
            <a:off x="1543720" y="1782174"/>
            <a:ext cx="9104558" cy="3698728"/>
            <a:chOff x="0" y="585422"/>
            <a:chExt cx="9104558" cy="3698728"/>
          </a:xfrm>
        </p:grpSpPr>
        <p:sp>
          <p:nvSpPr>
            <p:cNvPr id="149" name="Google Shape;149;p27"/>
            <p:cNvSpPr/>
            <p:nvPr/>
          </p:nvSpPr>
          <p:spPr>
            <a:xfrm>
              <a:off x="0"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txBox="1"/>
            <p:nvPr/>
          </p:nvSpPr>
          <p:spPr>
            <a:xfrm>
              <a:off x="0"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a:solidFill>
                    <a:schemeClr val="lt1"/>
                  </a:solidFill>
                  <a:latin typeface="Arial"/>
                  <a:ea typeface="Arial"/>
                  <a:cs typeface="Arial"/>
                  <a:sym typeface="Arial"/>
                </a:rPr>
                <a:t>Die beruflichen Fähigkeiten der Lehrenden, Schüler*innen mit Dyskalkulie zu erkennen, sollten verbessert werden.</a:t>
              </a:r>
              <a:endParaRPr sz="1700" b="0" i="0" u="none" strike="noStrike" cap="none" dirty="0">
                <a:solidFill>
                  <a:schemeClr val="lt1"/>
                </a:solidFill>
                <a:latin typeface="Arial"/>
                <a:ea typeface="Arial"/>
                <a:cs typeface="Arial"/>
                <a:sym typeface="Arial"/>
              </a:endParaRPr>
            </a:p>
          </p:txBody>
        </p:sp>
        <p:sp>
          <p:nvSpPr>
            <p:cNvPr id="151" name="Google Shape;151;p27"/>
            <p:cNvSpPr/>
            <p:nvPr/>
          </p:nvSpPr>
          <p:spPr>
            <a:xfrm>
              <a:off x="3129692"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txBox="1"/>
            <p:nvPr/>
          </p:nvSpPr>
          <p:spPr>
            <a:xfrm>
              <a:off x="3129692"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a:solidFill>
                    <a:schemeClr val="lt1"/>
                  </a:solidFill>
                  <a:latin typeface="Arial"/>
                  <a:ea typeface="Arial"/>
                  <a:cs typeface="Arial"/>
                  <a:sym typeface="Arial"/>
                </a:rPr>
                <a:t>Unterschiedliche Lernniveaus entsprechend der Individuen sind bei der Diagnose von Schüler*innen sehr wichtig.</a:t>
              </a:r>
              <a:endParaRPr sz="1700" b="0" i="0" u="none" strike="noStrike" cap="none" dirty="0">
                <a:solidFill>
                  <a:schemeClr val="lt1"/>
                </a:solidFill>
                <a:latin typeface="Arial"/>
                <a:ea typeface="Arial"/>
                <a:cs typeface="Arial"/>
                <a:sym typeface="Arial"/>
              </a:endParaRPr>
            </a:p>
          </p:txBody>
        </p:sp>
        <p:sp>
          <p:nvSpPr>
            <p:cNvPr id="153" name="Google Shape;153;p27"/>
            <p:cNvSpPr/>
            <p:nvPr/>
          </p:nvSpPr>
          <p:spPr>
            <a:xfrm>
              <a:off x="6259384"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txBox="1"/>
            <p:nvPr/>
          </p:nvSpPr>
          <p:spPr>
            <a:xfrm>
              <a:off x="6259384"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a:solidFill>
                    <a:schemeClr val="lt1"/>
                  </a:solidFill>
                  <a:latin typeface="Arial"/>
                  <a:ea typeface="Arial"/>
                  <a:cs typeface="Arial"/>
                  <a:sym typeface="Arial"/>
                </a:rPr>
                <a:t>Es ist ganz normal, dass es </a:t>
              </a:r>
              <a:r>
                <a:rPr lang="de-DE" sz="1700" b="0" i="0" u="none" strike="noStrike" cap="none" dirty="0" err="1">
                  <a:solidFill>
                    <a:schemeClr val="lt1"/>
                  </a:solidFill>
                  <a:latin typeface="Arial"/>
                  <a:ea typeface="Arial"/>
                  <a:cs typeface="Arial"/>
                  <a:sym typeface="Arial"/>
                </a:rPr>
                <a:t>dyskalkulische</a:t>
              </a:r>
              <a:r>
                <a:rPr lang="de-DE" sz="1700" b="0" i="0" u="none" strike="noStrike" cap="none" dirty="0">
                  <a:solidFill>
                    <a:schemeClr val="lt1"/>
                  </a:solidFill>
                  <a:latin typeface="Arial"/>
                  <a:ea typeface="Arial"/>
                  <a:cs typeface="Arial"/>
                  <a:sym typeface="Arial"/>
                </a:rPr>
                <a:t> Schüler*innen in der Klasse gibt, aber sie müssen erkannt werden.</a:t>
              </a:r>
              <a:endParaRPr sz="1700" b="0" i="0" u="none" strike="noStrike" cap="none" dirty="0">
                <a:solidFill>
                  <a:schemeClr val="lt1"/>
                </a:solidFill>
                <a:latin typeface="Arial"/>
                <a:ea typeface="Arial"/>
                <a:cs typeface="Arial"/>
                <a:sym typeface="Arial"/>
              </a:endParaRPr>
            </a:p>
          </p:txBody>
        </p:sp>
        <p:sp>
          <p:nvSpPr>
            <p:cNvPr id="155" name="Google Shape;155;p27"/>
            <p:cNvSpPr/>
            <p:nvPr/>
          </p:nvSpPr>
          <p:spPr>
            <a:xfrm>
              <a:off x="1564846"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txBox="1"/>
            <p:nvPr/>
          </p:nvSpPr>
          <p:spPr>
            <a:xfrm>
              <a:off x="1564846" y="2577045"/>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a:solidFill>
                    <a:schemeClr val="lt1"/>
                  </a:solidFill>
                  <a:latin typeface="Arial"/>
                  <a:ea typeface="Arial"/>
                  <a:cs typeface="Arial"/>
                  <a:sym typeface="Arial"/>
                </a:rPr>
                <a:t>Lehrende müssen </a:t>
              </a:r>
              <a:r>
                <a:rPr lang="de-DE" sz="1700" b="0" i="0" u="none" strike="noStrike" cap="none" dirty="0" err="1">
                  <a:solidFill>
                    <a:schemeClr val="lt1"/>
                  </a:solidFill>
                  <a:latin typeface="Arial"/>
                  <a:ea typeface="Arial"/>
                  <a:cs typeface="Arial"/>
                  <a:sym typeface="Arial"/>
                </a:rPr>
                <a:t>dyskalkulische</a:t>
              </a:r>
              <a:r>
                <a:rPr lang="de-DE" sz="1700" b="0" i="0" u="none" strike="noStrike" cap="none" dirty="0">
                  <a:solidFill>
                    <a:schemeClr val="lt1"/>
                  </a:solidFill>
                  <a:latin typeface="Arial"/>
                  <a:ea typeface="Arial"/>
                  <a:cs typeface="Arial"/>
                  <a:sym typeface="Arial"/>
                </a:rPr>
                <a:t> Schüler*innen erkennen und, nachdem sie sie identifiziert haben, geeignete Lernumgebungen und Materialien vorbereiten.</a:t>
              </a:r>
              <a:endParaRPr sz="1700" b="0" i="0" u="none" strike="noStrike" cap="none" dirty="0">
                <a:solidFill>
                  <a:schemeClr val="lt1"/>
                </a:solidFill>
                <a:latin typeface="Arial"/>
                <a:ea typeface="Arial"/>
                <a:cs typeface="Arial"/>
                <a:sym typeface="Arial"/>
              </a:endParaRPr>
            </a:p>
          </p:txBody>
        </p:sp>
        <p:sp>
          <p:nvSpPr>
            <p:cNvPr id="157" name="Google Shape;157;p27"/>
            <p:cNvSpPr/>
            <p:nvPr/>
          </p:nvSpPr>
          <p:spPr>
            <a:xfrm>
              <a:off x="4694538"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txBox="1"/>
            <p:nvPr/>
          </p:nvSpPr>
          <p:spPr>
            <a:xfrm>
              <a:off x="4694538" y="2577045"/>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a:solidFill>
                    <a:schemeClr val="lt1"/>
                  </a:solidFill>
                  <a:latin typeface="Arial"/>
                  <a:ea typeface="Arial"/>
                  <a:cs typeface="Arial"/>
                  <a:sym typeface="Arial"/>
                </a:rPr>
                <a:t>Mit der richtigen Diagnose und einer individuellen Unterrichtsplanung sind </a:t>
              </a:r>
              <a:r>
                <a:rPr lang="de-DE" sz="1700" b="0" i="0" u="none" strike="noStrike" cap="none" dirty="0" err="1">
                  <a:solidFill>
                    <a:schemeClr val="lt1"/>
                  </a:solidFill>
                  <a:latin typeface="Arial"/>
                  <a:ea typeface="Arial"/>
                  <a:cs typeface="Arial"/>
                  <a:sym typeface="Arial"/>
                </a:rPr>
                <a:t>dyskalkulische</a:t>
              </a:r>
              <a:r>
                <a:rPr lang="de-DE" sz="1700" b="0" i="0" u="none" strike="noStrike" cap="none" dirty="0">
                  <a:solidFill>
                    <a:schemeClr val="lt1"/>
                  </a:solidFill>
                  <a:latin typeface="Arial"/>
                  <a:ea typeface="Arial"/>
                  <a:cs typeface="Arial"/>
                  <a:sym typeface="Arial"/>
                </a:rPr>
                <a:t> Schüler*innen in der Lage zu lernen.</a:t>
              </a:r>
              <a:endParaRPr sz="1700" b="0" i="0" u="none" strike="noStrike" cap="none" dirty="0">
                <a:solidFill>
                  <a:schemeClr val="lt1"/>
                </a:solidFill>
                <a:latin typeface="Arial"/>
                <a:ea typeface="Arial"/>
                <a:cs typeface="Arial"/>
                <a:sym typeface="Arial"/>
              </a:endParaRPr>
            </a:p>
          </p:txBody>
        </p:sp>
      </p:grpSp>
      <p:sp>
        <p:nvSpPr>
          <p:cNvPr id="2" name="Google Shape;142;p6">
            <a:extLst>
              <a:ext uri="{FF2B5EF4-FFF2-40B4-BE49-F238E27FC236}">
                <a16:creationId xmlns:a16="http://schemas.microsoft.com/office/drawing/2014/main" id="{CC59ADC0-FFF0-8002-67D8-6A9E2F54E390}"/>
              </a:ext>
            </a:extLst>
          </p:cNvPr>
          <p:cNvSpPr txBox="1">
            <a:spLocks/>
          </p:cNvSpPr>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Clr>
                <a:schemeClr val="lt1"/>
              </a:buClr>
              <a:buSzPts val="2000"/>
            </a:pPr>
            <a:r>
              <a:rPr lang="de-DE" sz="2000" b="1">
                <a:solidFill>
                  <a:schemeClr val="lt1"/>
                </a:solidFill>
              </a:rPr>
              <a:t>Modul 2: Diagnoseprozesse bei dyskalkulischen Individuen in normalen Bildungsumgebungen </a:t>
            </a:r>
            <a:br>
              <a:rPr lang="de-DE" sz="2000" b="1">
                <a:solidFill>
                  <a:schemeClr val="lt1"/>
                </a:solidFill>
              </a:rPr>
            </a:br>
            <a:r>
              <a:rPr lang="de-DE" sz="2000" b="1">
                <a:solidFill>
                  <a:schemeClr val="lt1"/>
                </a:solidFill>
              </a:rPr>
              <a:t>2</a:t>
            </a:r>
            <a:r>
              <a:rPr lang="de-DE" sz="2000">
                <a:solidFill>
                  <a:schemeClr val="lt1"/>
                </a:solidFill>
              </a:rPr>
              <a:t>. Inhalt des Moduls</a:t>
            </a:r>
            <a:endParaRPr lang="de-DE" sz="2000" b="1" dirty="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5" name="Google Shape;165;p28"/>
          <p:cNvSpPr txBox="1">
            <a:spLocks noGrp="1"/>
          </p:cNvSpPr>
          <p:nvPr>
            <p:ph type="body" idx="1"/>
          </p:nvPr>
        </p:nvSpPr>
        <p:spPr>
          <a:xfrm>
            <a:off x="838200" y="1262500"/>
            <a:ext cx="10515600" cy="741681"/>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de-DE" sz="2100" dirty="0"/>
              <a:t>Modul 2</a:t>
            </a:r>
            <a:endParaRPr sz="2100" dirty="0"/>
          </a:p>
          <a:p>
            <a:pPr marL="0" lvl="0" indent="0" algn="l" rtl="0">
              <a:lnSpc>
                <a:spcPct val="90000"/>
              </a:lnSpc>
              <a:spcBef>
                <a:spcPts val="10"/>
              </a:spcBef>
              <a:spcAft>
                <a:spcPts val="0"/>
              </a:spcAft>
              <a:buClr>
                <a:schemeClr val="dk1"/>
              </a:buClr>
              <a:buSzPct val="100000"/>
              <a:buNone/>
            </a:pPr>
            <a:endParaRPr sz="2100" dirty="0">
              <a:solidFill>
                <a:schemeClr val="lt1"/>
              </a:solidFill>
            </a:endParaRPr>
          </a:p>
          <a:p>
            <a:pPr marL="0" lvl="0" indent="0" algn="l" rtl="0">
              <a:lnSpc>
                <a:spcPct val="90000"/>
              </a:lnSpc>
              <a:spcBef>
                <a:spcPts val="10"/>
              </a:spcBef>
              <a:spcAft>
                <a:spcPts val="0"/>
              </a:spcAft>
              <a:buClr>
                <a:schemeClr val="dk1"/>
              </a:buClr>
              <a:buSzPct val="100000"/>
              <a:buNone/>
            </a:pPr>
            <a:r>
              <a:rPr lang="de-DE" sz="2100" dirty="0"/>
              <a:t>Die wichtigsten Beschreibungskriterien, die Lehrende für </a:t>
            </a:r>
            <a:r>
              <a:rPr lang="de-DE" sz="2100" dirty="0" err="1"/>
              <a:t>dyskalkulische</a:t>
            </a:r>
            <a:r>
              <a:rPr lang="de-DE" sz="2100" dirty="0"/>
              <a:t> Schüler*innen kennen sollten, sind die folgenden:</a:t>
            </a:r>
            <a:endParaRPr dirty="0"/>
          </a:p>
        </p:txBody>
      </p:sp>
      <p:grpSp>
        <p:nvGrpSpPr>
          <p:cNvPr id="166" name="Google Shape;166;p28"/>
          <p:cNvGrpSpPr/>
          <p:nvPr/>
        </p:nvGrpSpPr>
        <p:grpSpPr>
          <a:xfrm>
            <a:off x="2063552" y="2004181"/>
            <a:ext cx="7272807" cy="4037746"/>
            <a:chOff x="31552" y="0"/>
            <a:chExt cx="7272807" cy="4037746"/>
          </a:xfrm>
        </p:grpSpPr>
        <p:sp>
          <p:nvSpPr>
            <p:cNvPr id="167" name="Google Shape;167;p28"/>
            <p:cNvSpPr/>
            <p:nvPr/>
          </p:nvSpPr>
          <p:spPr>
            <a:xfrm>
              <a:off x="657392" y="753628"/>
              <a:ext cx="6354793" cy="3284118"/>
            </a:xfrm>
            <a:prstGeom prst="rect">
              <a:avLst/>
            </a:prstGeom>
            <a:solidFill>
              <a:srgbClr val="D8BB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8"/>
            <p:cNvSpPr/>
            <p:nvPr/>
          </p:nvSpPr>
          <p:spPr>
            <a:xfrm>
              <a:off x="847305"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8"/>
            <p:cNvSpPr txBox="1"/>
            <p:nvPr/>
          </p:nvSpPr>
          <p:spPr>
            <a:xfrm>
              <a:off x="847305" y="1137710"/>
              <a:ext cx="2950961" cy="2809523"/>
            </a:xfrm>
            <a:prstGeom prst="rect">
              <a:avLst/>
            </a:prstGeom>
            <a:noFill/>
            <a:ln>
              <a:noFill/>
            </a:ln>
          </p:spPr>
          <p:txBody>
            <a:bodyPr spcFirstLastPara="1" wrap="square" lIns="30475" tIns="30475" rIns="30475" bIns="3047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Inklusionskriterien</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Haben Defizite in ihrer Fähigkeit, mathematische Kenntnisse und Fähigkeiten zu erwerben.</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Haben anhaltende Schwierigkeiten beim Erlernen von Zahlenkonzepten, Zählprinzipien oder Arithmetik.</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Folgen ihre Altersgenossen etwa 2 Jahre zurück. </a:t>
              </a:r>
              <a:endParaRPr sz="1600" b="0" i="0" u="none" strike="noStrike" cap="none" dirty="0">
                <a:solidFill>
                  <a:srgbClr val="000000"/>
                </a:solidFill>
                <a:latin typeface="Calibri"/>
                <a:ea typeface="Calibri"/>
                <a:cs typeface="Calibri"/>
                <a:sym typeface="Calibri"/>
              </a:endParaRPr>
            </a:p>
          </p:txBody>
        </p:sp>
        <p:sp>
          <p:nvSpPr>
            <p:cNvPr id="170" name="Google Shape;170;p28"/>
            <p:cNvSpPr/>
            <p:nvPr/>
          </p:nvSpPr>
          <p:spPr>
            <a:xfrm>
              <a:off x="3864006"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8"/>
            <p:cNvSpPr txBox="1"/>
            <p:nvPr/>
          </p:nvSpPr>
          <p:spPr>
            <a:xfrm>
              <a:off x="3864006" y="1137710"/>
              <a:ext cx="2950961" cy="2809523"/>
            </a:xfrm>
            <a:prstGeom prst="rect">
              <a:avLst/>
            </a:prstGeom>
            <a:noFill/>
            <a:ln>
              <a:noFill/>
            </a:ln>
          </p:spPr>
          <p:txBody>
            <a:bodyPr spcFirstLastPara="1" wrap="square" lIns="30475" tIns="30475" rIns="30475" bIns="3047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Ausschlusskriterien</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Geistige Behinderung</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Bewegungsstörung</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Emotionale Störung</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Sozio-kulturelle Unterschiede</a:t>
              </a: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Unzureichende Bildung</a:t>
              </a:r>
              <a:endParaRPr sz="1600" b="0" i="0" u="none" strike="noStrike" cap="none" dirty="0">
                <a:solidFill>
                  <a:srgbClr val="000000"/>
                </a:solidFill>
                <a:latin typeface="Calibri"/>
                <a:ea typeface="Calibri"/>
                <a:cs typeface="Calibri"/>
                <a:sym typeface="Calibri"/>
              </a:endParaRPr>
            </a:p>
          </p:txBody>
        </p:sp>
        <p:sp>
          <p:nvSpPr>
            <p:cNvPr id="172" name="Google Shape;172;p28"/>
            <p:cNvSpPr/>
            <p:nvPr/>
          </p:nvSpPr>
          <p:spPr>
            <a:xfrm>
              <a:off x="31552" y="0"/>
              <a:ext cx="1241741" cy="1241741"/>
            </a:xfrm>
            <a:prstGeom prst="plus">
              <a:avLst>
                <a:gd name="adj" fmla="val 32810"/>
              </a:avLst>
            </a:prstGeom>
            <a:solidFill>
              <a:srgbClr val="00B05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p:nvPr/>
          </p:nvSpPr>
          <p:spPr>
            <a:xfrm>
              <a:off x="6135662" y="542964"/>
              <a:ext cx="1168697" cy="400502"/>
            </a:xfrm>
            <a:prstGeom prst="rect">
              <a:avLst/>
            </a:prstGeom>
            <a:solidFill>
              <a:srgbClr val="FF000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4" name="Google Shape;174;p28"/>
            <p:cNvCxnSpPr/>
            <p:nvPr/>
          </p:nvCxnSpPr>
          <p:spPr>
            <a:xfrm>
              <a:off x="3834788" y="1143718"/>
              <a:ext cx="730" cy="2683365"/>
            </a:xfrm>
            <a:prstGeom prst="straightConnector1">
              <a:avLst/>
            </a:prstGeom>
            <a:noFill/>
            <a:ln w="25400" cap="flat" cmpd="sng">
              <a:solidFill>
                <a:srgbClr val="822608"/>
              </a:solidFill>
              <a:prstDash val="solid"/>
              <a:round/>
              <a:headEnd type="none" w="sm" len="sm"/>
              <a:tailEnd type="none" w="sm" len="sm"/>
            </a:ln>
          </p:spPr>
        </p:cxnSp>
      </p:grpSp>
      <p:sp>
        <p:nvSpPr>
          <p:cNvPr id="4" name="Google Shape;142;p6">
            <a:extLst>
              <a:ext uri="{FF2B5EF4-FFF2-40B4-BE49-F238E27FC236}">
                <a16:creationId xmlns:a16="http://schemas.microsoft.com/office/drawing/2014/main" id="{20DC78DB-94F1-394D-3A2B-430C4798BFDB}"/>
              </a:ext>
            </a:extLst>
          </p:cNvPr>
          <p:cNvSpPr txBox="1">
            <a:spLocks/>
          </p:cNvSpPr>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Clr>
                <a:schemeClr val="lt1"/>
              </a:buClr>
              <a:buSzPts val="2000"/>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 </a:t>
            </a:r>
            <a:br>
              <a:rPr lang="de-DE" sz="2000" b="1" dirty="0">
                <a:solidFill>
                  <a:schemeClr val="lt1"/>
                </a:solidFill>
              </a:rPr>
            </a:br>
            <a:r>
              <a:rPr lang="de-DE" sz="2000" b="1" dirty="0">
                <a:solidFill>
                  <a:schemeClr val="lt1"/>
                </a:solidFill>
              </a:rPr>
              <a:t>2</a:t>
            </a:r>
            <a:r>
              <a:rPr lang="de-DE" sz="2000" dirty="0">
                <a:solidFill>
                  <a:schemeClr val="lt1"/>
                </a:solidFill>
              </a:rPr>
              <a:t>. Inhalt des Moduls</a:t>
            </a:r>
            <a:endParaRPr lang="de-DE" sz="2000" b="1" dirty="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a:t>
            </a:r>
            <a:br>
              <a:rPr lang="de-DE" sz="2000" b="1" dirty="0">
                <a:solidFill>
                  <a:schemeClr val="lt1"/>
                </a:solidFill>
              </a:rPr>
            </a:br>
            <a:r>
              <a:rPr lang="de-DE" sz="2000" b="1" dirty="0">
                <a:solidFill>
                  <a:schemeClr val="lt1"/>
                </a:solidFill>
              </a:rPr>
              <a:t>2</a:t>
            </a:r>
            <a:r>
              <a:rPr lang="de-DE" sz="2000" dirty="0">
                <a:solidFill>
                  <a:schemeClr val="lt1"/>
                </a:solidFill>
              </a:rPr>
              <a:t>. Es gibt vier wichtige Elemente bei der Definition von Dyskalkulie</a:t>
            </a:r>
            <a:endParaRPr sz="2000" b="1" dirty="0">
              <a:solidFill>
                <a:schemeClr val="lt1"/>
              </a:solidFill>
            </a:endParaRPr>
          </a:p>
        </p:txBody>
      </p:sp>
      <p:grpSp>
        <p:nvGrpSpPr>
          <p:cNvPr id="180" name="Google Shape;180;p29"/>
          <p:cNvGrpSpPr/>
          <p:nvPr/>
        </p:nvGrpSpPr>
        <p:grpSpPr>
          <a:xfrm>
            <a:off x="3378039" y="925912"/>
            <a:ext cx="5290689" cy="5290689"/>
            <a:chOff x="2539839" y="0"/>
            <a:chExt cx="5290689" cy="5290689"/>
          </a:xfrm>
        </p:grpSpPr>
        <p:sp>
          <p:nvSpPr>
            <p:cNvPr id="181" name="Google Shape;181;p29"/>
            <p:cNvSpPr/>
            <p:nvPr/>
          </p:nvSpPr>
          <p:spPr>
            <a:xfrm>
              <a:off x="2539839" y="0"/>
              <a:ext cx="5290689" cy="5290689"/>
            </a:xfrm>
            <a:prstGeom prst="diamond">
              <a:avLst/>
            </a:prstGeom>
            <a:gradFill>
              <a:gsLst>
                <a:gs pos="0">
                  <a:srgbClr val="E3C9C6"/>
                </a:gs>
                <a:gs pos="100000">
                  <a:srgbClr val="FCDDD9"/>
                </a:gs>
              </a:gsLst>
              <a:lin ang="162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04245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txBox="1"/>
            <p:nvPr/>
          </p:nvSpPr>
          <p:spPr>
            <a:xfrm>
              <a:off x="3143179" y="603340"/>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de-DE" sz="1200" b="0" i="0" u="none" strike="noStrike" cap="none" dirty="0">
                  <a:solidFill>
                    <a:schemeClr val="dk1"/>
                  </a:solidFill>
                  <a:latin typeface="Calibri"/>
                  <a:ea typeface="Calibri"/>
                  <a:cs typeface="Calibri"/>
                  <a:sym typeface="Calibri"/>
                </a:rPr>
                <a:t>Es bestehen Schwierigkeiten beim Verständnis von Zahlen oder bei der Durchführung von Grundrechenarten, die nicht mit dem chronologischen Alter, den Bildungsmöglichkeiten oder den intellektuellen Fähigkeiten der Person übereinstimmen.</a:t>
              </a:r>
              <a:endParaRPr sz="1200" b="0" i="0" u="none" strike="noStrike" cap="none" dirty="0">
                <a:solidFill>
                  <a:schemeClr val="dk1"/>
                </a:solidFill>
                <a:latin typeface="Calibri"/>
                <a:ea typeface="Calibri"/>
                <a:cs typeface="Calibri"/>
                <a:sym typeface="Calibri"/>
              </a:endParaRPr>
            </a:p>
          </p:txBody>
        </p:sp>
        <p:sp>
          <p:nvSpPr>
            <p:cNvPr id="184" name="Google Shape;184;p29"/>
            <p:cNvSpPr/>
            <p:nvPr/>
          </p:nvSpPr>
          <p:spPr>
            <a:xfrm>
              <a:off x="526454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txBox="1"/>
            <p:nvPr/>
          </p:nvSpPr>
          <p:spPr>
            <a:xfrm>
              <a:off x="5365269" y="603340"/>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de-DE" sz="1200" b="0" i="0" u="none" strike="noStrike" cap="none" dirty="0">
                  <a:solidFill>
                    <a:schemeClr val="dk1"/>
                  </a:solidFill>
                  <a:latin typeface="Arial"/>
                  <a:ea typeface="Arial"/>
                  <a:cs typeface="Arial"/>
                  <a:sym typeface="Arial"/>
                </a:rPr>
                <a:t>Der Schwierigkeitsgrad ist signifikant, wenn er anhand von standardisierten Messungen dieser Fähigkeiten beurteilt wird oder im Verhältnis zur akademischen Leistung bestehen bleibt.</a:t>
              </a:r>
              <a:endParaRPr sz="1200" b="0" i="0" u="none" strike="noStrike" cap="none" dirty="0">
                <a:solidFill>
                  <a:schemeClr val="dk1"/>
                </a:solidFill>
                <a:latin typeface="Arial"/>
                <a:ea typeface="Arial"/>
                <a:cs typeface="Arial"/>
                <a:sym typeface="Arial"/>
              </a:endParaRPr>
            </a:p>
          </p:txBody>
        </p:sp>
        <p:sp>
          <p:nvSpPr>
            <p:cNvPr id="186" name="Google Shape;186;p29"/>
            <p:cNvSpPr/>
            <p:nvPr/>
          </p:nvSpPr>
          <p:spPr>
            <a:xfrm>
              <a:off x="304245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txBox="1"/>
            <p:nvPr/>
          </p:nvSpPr>
          <p:spPr>
            <a:xfrm>
              <a:off x="3143179" y="2825429"/>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de-DE" sz="1400" b="0" i="0" u="none" strike="noStrike" cap="none" dirty="0">
                  <a:solidFill>
                    <a:schemeClr val="dk1"/>
                  </a:solidFill>
                  <a:latin typeface="Calibri"/>
                  <a:ea typeface="Calibri"/>
                  <a:cs typeface="Calibri"/>
                  <a:sym typeface="Calibri"/>
                </a:rPr>
                <a:t>Es gibt erhebliche Hindernisse für akademische Leistungen und Aktivitäten des täglichen Lebens, die mathematische Fähigkeiten erfordern.</a:t>
              </a:r>
              <a:endParaRPr sz="1400" b="0" i="0" u="none" strike="noStrike" cap="none" dirty="0">
                <a:solidFill>
                  <a:schemeClr val="dk1"/>
                </a:solidFill>
                <a:latin typeface="Calibri"/>
                <a:ea typeface="Calibri"/>
                <a:cs typeface="Calibri"/>
                <a:sym typeface="Calibri"/>
              </a:endParaRPr>
            </a:p>
          </p:txBody>
        </p:sp>
        <p:sp>
          <p:nvSpPr>
            <p:cNvPr id="188" name="Google Shape;188;p29"/>
            <p:cNvSpPr/>
            <p:nvPr/>
          </p:nvSpPr>
          <p:spPr>
            <a:xfrm>
              <a:off x="526454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txBox="1"/>
            <p:nvPr/>
          </p:nvSpPr>
          <p:spPr>
            <a:xfrm>
              <a:off x="5365269" y="2825429"/>
              <a:ext cx="1861918" cy="186191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de-DE" b="0" i="0" u="none" strike="noStrike" cap="none" dirty="0">
                  <a:solidFill>
                    <a:schemeClr val="dk1"/>
                  </a:solidFill>
                  <a:latin typeface="Calibri"/>
                  <a:ea typeface="Calibri"/>
                  <a:cs typeface="Calibri"/>
                  <a:sym typeface="Calibri"/>
                </a:rPr>
                <a:t>Rechenschwierigkeiten treten bereits in jungen Jahren auf und sind nicht auf visuelle, hörende oder neurologische Ursachen oder mangelnde Schulbildung zurückzuführen.</a:t>
              </a:r>
              <a:endParaRPr b="0" i="0"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a:t>
            </a:r>
            <a:br>
              <a:rPr lang="de-DE" sz="2000" b="1" dirty="0">
                <a:solidFill>
                  <a:schemeClr val="lt1"/>
                </a:solidFill>
              </a:rPr>
            </a:br>
            <a:r>
              <a:rPr lang="de-DE" sz="2000" b="1" dirty="0">
                <a:solidFill>
                  <a:schemeClr val="lt1"/>
                </a:solidFill>
              </a:rPr>
              <a:t>2</a:t>
            </a:r>
            <a:r>
              <a:rPr lang="de-DE" sz="2000" dirty="0">
                <a:solidFill>
                  <a:schemeClr val="lt1"/>
                </a:solidFill>
              </a:rPr>
              <a:t>. Methoden für die Diagnose von Dyskalkulie</a:t>
            </a:r>
            <a:endParaRPr sz="2000" b="1" dirty="0">
              <a:solidFill>
                <a:schemeClr val="lt1"/>
              </a:solidFill>
            </a:endParaRPr>
          </a:p>
        </p:txBody>
      </p:sp>
      <p:sp>
        <p:nvSpPr>
          <p:cNvPr id="195" name="Google Shape;195;p30"/>
          <p:cNvSpPr txBox="1">
            <a:spLocks noGrp="1"/>
          </p:cNvSpPr>
          <p:nvPr>
            <p:ph type="body" idx="1"/>
          </p:nvPr>
        </p:nvSpPr>
        <p:spPr>
          <a:xfrm>
            <a:off x="191344" y="925912"/>
            <a:ext cx="11162456" cy="5025227"/>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de-DE" sz="1600" dirty="0"/>
              <a:t>Die in der Diagnosephase üblicherweise verwendeten Methoden sind die folgenden:</a:t>
            </a:r>
            <a:endParaRPr sz="1600" dirty="0"/>
          </a:p>
        </p:txBody>
      </p:sp>
      <p:grpSp>
        <p:nvGrpSpPr>
          <p:cNvPr id="196" name="Google Shape;196;p30"/>
          <p:cNvGrpSpPr/>
          <p:nvPr/>
        </p:nvGrpSpPr>
        <p:grpSpPr>
          <a:xfrm>
            <a:off x="335360" y="1412776"/>
            <a:ext cx="11162456" cy="4752527"/>
            <a:chOff x="4817" y="15720"/>
            <a:chExt cx="10267470" cy="3711505"/>
          </a:xfrm>
        </p:grpSpPr>
        <p:sp>
          <p:nvSpPr>
            <p:cNvPr id="197" name="Google Shape;197;p30"/>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30"/>
            <p:cNvSpPr txBox="1"/>
            <p:nvPr/>
          </p:nvSpPr>
          <p:spPr>
            <a:xfrm>
              <a:off x="4817"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200" b="0" i="0" u="none" strike="noStrike" cap="none" dirty="0">
                  <a:solidFill>
                    <a:srgbClr val="000000"/>
                  </a:solidFill>
                  <a:latin typeface="Arial"/>
                  <a:ea typeface="Arial"/>
                  <a:cs typeface="Arial"/>
                  <a:sym typeface="Arial"/>
                </a:rPr>
                <a:t> Diagnostische Methoden durch direkte Beobachtung</a:t>
              </a:r>
              <a:endParaRPr sz="1200" b="0" i="0" u="none" strike="noStrike" cap="none" dirty="0">
                <a:solidFill>
                  <a:srgbClr val="000000"/>
                </a:solidFill>
                <a:latin typeface="Arial"/>
                <a:ea typeface="Arial"/>
                <a:cs typeface="Arial"/>
                <a:sym typeface="Arial"/>
              </a:endParaRPr>
            </a:p>
          </p:txBody>
        </p:sp>
        <p:sp>
          <p:nvSpPr>
            <p:cNvPr id="199" name="Google Shape;199;p30"/>
            <p:cNvSpPr/>
            <p:nvPr/>
          </p:nvSpPr>
          <p:spPr>
            <a:xfrm>
              <a:off x="4817"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30"/>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Bei dieser Methode werden Einzelpersonen beobachtet und anhand von Checklisten, die entsprechend den Symptomen von Mathematik-Lernschwächen erstellt wurden, festgestellt, ob die Person an Dyskalkulie leidet oder nicht.</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Man kann sagen, dass diese Methode unzureichend ist, weil ähnliche Merkmale und Symptome auch bei Kindern ohne Dyskalkulie in bestimmten Altersstufen oder Zeiträumen zu beobachten sind und sie nicht genügend Daten über den Grund für die schlechten Leistungen des Kindes in Mathematik liefert.</a:t>
              </a:r>
              <a:endParaRPr sz="1200" b="0" i="0" u="none" strike="noStrike" cap="none" dirty="0">
                <a:solidFill>
                  <a:srgbClr val="000000"/>
                </a:solidFill>
                <a:latin typeface="Arial"/>
                <a:ea typeface="Arial"/>
                <a:cs typeface="Arial"/>
                <a:sym typeface="Arial"/>
              </a:endParaRPr>
            </a:p>
          </p:txBody>
        </p:sp>
        <p:sp>
          <p:nvSpPr>
            <p:cNvPr id="201" name="Google Shape;201;p30"/>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30"/>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dirty="0">
                  <a:solidFill>
                    <a:srgbClr val="000000"/>
                  </a:solidFill>
                  <a:latin typeface="Arial"/>
                  <a:ea typeface="Arial"/>
                  <a:cs typeface="Arial"/>
                  <a:sym typeface="Arial"/>
                </a:rPr>
                <a:t>Diskrepanz-Methode</a:t>
              </a:r>
              <a:endParaRPr sz="1400" b="0" i="0" u="none" strike="noStrike" cap="none" dirty="0">
                <a:solidFill>
                  <a:srgbClr val="000000"/>
                </a:solidFill>
                <a:latin typeface="Arial"/>
                <a:ea typeface="Arial"/>
                <a:cs typeface="Arial"/>
                <a:sym typeface="Arial"/>
              </a:endParaRPr>
            </a:p>
          </p:txBody>
        </p:sp>
        <p:sp>
          <p:nvSpPr>
            <p:cNvPr id="203" name="Google Shape;203;p30"/>
            <p:cNvSpPr/>
            <p:nvPr/>
          </p:nvSpPr>
          <p:spPr>
            <a:xfrm>
              <a:off x="21100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30"/>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Die Diagnose von Mathematik-Lernschwierigkeiten durch die Feststellung der Diskrepanz zwischen der Intelligenz eines Kindes und seiner Leistung ist eine der allgemein anerkannten Methoden.</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Zu den Kritikpunkten an dieser Methode gehört, dass sie zu Reliabilitäts- und </a:t>
              </a:r>
              <a:r>
                <a:rPr lang="de-DE" sz="1200" b="0" i="0" u="none" strike="noStrike" cap="none" dirty="0" err="1">
                  <a:solidFill>
                    <a:schemeClr val="dk1"/>
                  </a:solidFill>
                  <a:latin typeface="Calibri"/>
                  <a:ea typeface="Calibri"/>
                  <a:cs typeface="Calibri"/>
                  <a:sym typeface="Calibri"/>
                </a:rPr>
                <a:t>Validitätsproblemen</a:t>
              </a:r>
              <a:r>
                <a:rPr lang="de-DE" sz="1200" b="0" i="0" u="none" strike="noStrike" cap="none" dirty="0">
                  <a:solidFill>
                    <a:schemeClr val="dk1"/>
                  </a:solidFill>
                  <a:latin typeface="Calibri"/>
                  <a:ea typeface="Calibri"/>
                  <a:cs typeface="Calibri"/>
                  <a:sym typeface="Calibri"/>
                </a:rPr>
                <a:t> führen kann, dass sie nicht zwischen leistungsschwachen Kindern und solchen mit Lernschwierigkeiten in Mathematik unterscheiden kann und dass es einige </a:t>
              </a:r>
              <a:r>
                <a:rPr lang="de-DE" sz="1200" b="0" i="0" u="none" strike="noStrike" cap="none" dirty="0" err="1">
                  <a:solidFill>
                    <a:schemeClr val="dk1"/>
                  </a:solidFill>
                  <a:latin typeface="Calibri"/>
                  <a:ea typeface="Calibri"/>
                  <a:cs typeface="Calibri"/>
                  <a:sym typeface="Calibri"/>
                </a:rPr>
                <a:t>dyskalkulische</a:t>
              </a:r>
              <a:r>
                <a:rPr lang="de-DE" sz="1200" b="0" i="0" u="none" strike="noStrike" cap="none" dirty="0">
                  <a:solidFill>
                    <a:schemeClr val="dk1"/>
                  </a:solidFill>
                  <a:latin typeface="Calibri"/>
                  <a:ea typeface="Calibri"/>
                  <a:cs typeface="Calibri"/>
                  <a:sym typeface="Calibri"/>
                </a:rPr>
                <a:t> Schüler*innen gibt, die keine Diskrepanz zwischen Intelligenz und Leistung aufweisen.</a:t>
              </a:r>
              <a:endParaRPr sz="1200" b="0" i="0" u="none" strike="noStrike" cap="none" dirty="0">
                <a:solidFill>
                  <a:schemeClr val="dk1"/>
                </a:solidFill>
                <a:latin typeface="Calibri"/>
                <a:ea typeface="Calibri"/>
                <a:cs typeface="Calibri"/>
                <a:sym typeface="Calibri"/>
              </a:endParaRPr>
            </a:p>
          </p:txBody>
        </p:sp>
        <p:sp>
          <p:nvSpPr>
            <p:cNvPr id="205" name="Google Shape;205;p30"/>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30"/>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dirty="0">
                  <a:solidFill>
                    <a:srgbClr val="000000"/>
                  </a:solidFill>
                  <a:latin typeface="Arial"/>
                  <a:ea typeface="Arial"/>
                  <a:cs typeface="Arial"/>
                  <a:sym typeface="Arial"/>
                </a:rPr>
                <a:t>Methode der Reaktion auf die Intervention</a:t>
              </a:r>
              <a:endParaRPr sz="1400" b="0" i="0" u="none" strike="noStrike" cap="none" dirty="0">
                <a:solidFill>
                  <a:srgbClr val="000000"/>
                </a:solidFill>
                <a:latin typeface="Arial"/>
                <a:ea typeface="Arial"/>
                <a:cs typeface="Arial"/>
                <a:sym typeface="Arial"/>
              </a:endParaRPr>
            </a:p>
          </p:txBody>
        </p:sp>
        <p:sp>
          <p:nvSpPr>
            <p:cNvPr id="207" name="Google Shape;207;p30"/>
            <p:cNvSpPr/>
            <p:nvPr/>
          </p:nvSpPr>
          <p:spPr>
            <a:xfrm>
              <a:off x="42152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30"/>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100" b="0" i="0" u="none" strike="noStrike" cap="none" dirty="0">
                  <a:solidFill>
                    <a:schemeClr val="dk1"/>
                  </a:solidFill>
                  <a:latin typeface="Calibri"/>
                  <a:ea typeface="Calibri"/>
                  <a:cs typeface="Calibri"/>
                  <a:sym typeface="Calibri"/>
                </a:rPr>
                <a:t>Response </a:t>
              </a:r>
              <a:r>
                <a:rPr lang="de-DE" sz="1100" b="0" i="0" u="none" strike="noStrike" cap="none" dirty="0" err="1">
                  <a:solidFill>
                    <a:schemeClr val="dk1"/>
                  </a:solidFill>
                  <a:latin typeface="Calibri"/>
                  <a:ea typeface="Calibri"/>
                  <a:cs typeface="Calibri"/>
                  <a:sym typeface="Calibri"/>
                </a:rPr>
                <a:t>to</a:t>
              </a:r>
              <a:r>
                <a:rPr lang="de-DE" sz="1100" b="0" i="0" u="none" strike="noStrike" cap="none" dirty="0">
                  <a:solidFill>
                    <a:schemeClr val="dk1"/>
                  </a:solidFill>
                  <a:latin typeface="Calibri"/>
                  <a:ea typeface="Calibri"/>
                  <a:cs typeface="Calibri"/>
                  <a:sym typeface="Calibri"/>
                </a:rPr>
                <a:t> Intervention ist ein System zur frühzeitigen Identifizierung und Unterstützung von Schüler*innen, die von akademischem Versagen und Lernschwächen bedroht sind. Diese Methode basiert auf den geringen akademischen Leistungen von Schüler*innen im Vergleich zu den Mitschüler*innen und den unzureichenden Leistungen bei sorgfältig geplantem Unterricht.</a:t>
              </a:r>
            </a:p>
            <a:p>
              <a:pPr marL="114300" marR="0" lvl="1" indent="-114300" algn="l" rtl="0">
                <a:lnSpc>
                  <a:spcPct val="90000"/>
                </a:lnSpc>
                <a:spcBef>
                  <a:spcPts val="0"/>
                </a:spcBef>
                <a:spcAft>
                  <a:spcPts val="0"/>
                </a:spcAft>
                <a:buClr>
                  <a:schemeClr val="dk1"/>
                </a:buClr>
                <a:buSzPts val="1300"/>
                <a:buFont typeface="Calibri"/>
                <a:buChar char="•"/>
              </a:pPr>
              <a:r>
                <a:rPr lang="de-DE" sz="1100" b="0" i="0" u="none" strike="noStrike" cap="none" dirty="0">
                  <a:solidFill>
                    <a:schemeClr val="dk1"/>
                  </a:solidFill>
                  <a:latin typeface="Calibri"/>
                  <a:ea typeface="Calibri"/>
                  <a:cs typeface="Calibri"/>
                  <a:sym typeface="Calibri"/>
                </a:rPr>
                <a:t>Dennoch sollte die Diskrepanz/Konsistenz-Methode zur Identifizierung von Lernschwächen im Bereich Mathematik verwendet werden.</a:t>
              </a:r>
            </a:p>
            <a:p>
              <a:pPr marL="114300" marR="0" lvl="1" indent="-114300" algn="l" rtl="0">
                <a:lnSpc>
                  <a:spcPct val="90000"/>
                </a:lnSpc>
                <a:spcBef>
                  <a:spcPts val="0"/>
                </a:spcBef>
                <a:spcAft>
                  <a:spcPts val="0"/>
                </a:spcAft>
                <a:buClr>
                  <a:schemeClr val="dk1"/>
                </a:buClr>
                <a:buSzPts val="1300"/>
                <a:buFont typeface="Calibri"/>
                <a:buChar char="•"/>
              </a:pPr>
              <a:r>
                <a:rPr lang="de-DE" sz="1100" b="0" i="0" u="none" strike="noStrike" cap="none" dirty="0">
                  <a:solidFill>
                    <a:schemeClr val="dk1"/>
                  </a:solidFill>
                  <a:latin typeface="Calibri"/>
                  <a:ea typeface="Calibri"/>
                  <a:cs typeface="Calibri"/>
                  <a:sym typeface="Calibri"/>
                </a:rPr>
                <a:t>Forscher*innen empfehlen, diese Methode in Kombination mit der Diskrepanz/Konsistenz-Methode anzuwenden.</a:t>
              </a:r>
              <a:endParaRPr sz="1100" b="0" i="0" u="none" strike="noStrike" cap="none" dirty="0">
                <a:solidFill>
                  <a:srgbClr val="000000"/>
                </a:solidFill>
                <a:latin typeface="Arial"/>
                <a:ea typeface="Arial"/>
                <a:cs typeface="Arial"/>
                <a:sym typeface="Arial"/>
              </a:endParaRPr>
            </a:p>
          </p:txBody>
        </p:sp>
        <p:sp>
          <p:nvSpPr>
            <p:cNvPr id="209" name="Google Shape;209;p30"/>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30"/>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dirty="0">
                  <a:solidFill>
                    <a:srgbClr val="000000"/>
                  </a:solidFill>
                  <a:latin typeface="Arial"/>
                  <a:ea typeface="Arial"/>
                  <a:cs typeface="Arial"/>
                  <a:sym typeface="Arial"/>
                </a:rPr>
                <a:t>Computergestützte Diagnose-Tools</a:t>
              </a:r>
              <a:endParaRPr sz="1400" b="0" i="0" u="none" strike="noStrike" cap="none" dirty="0">
                <a:solidFill>
                  <a:srgbClr val="000000"/>
                </a:solidFill>
                <a:latin typeface="Arial"/>
                <a:ea typeface="Arial"/>
                <a:cs typeface="Arial"/>
                <a:sym typeface="Arial"/>
              </a:endParaRPr>
            </a:p>
          </p:txBody>
        </p:sp>
        <p:sp>
          <p:nvSpPr>
            <p:cNvPr id="211" name="Google Shape;211;p30"/>
            <p:cNvSpPr/>
            <p:nvPr/>
          </p:nvSpPr>
          <p:spPr>
            <a:xfrm>
              <a:off x="6320419"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30"/>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Viele computerbasierte Dyskalkulie-Diagnoseinstrumente bestehen aus ähnlichen mathematischen und psychologischen Tests.</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Diese Tests umfassen Aufgaben wie den Vergleich symbolischer Zahlen auf der Grundlage des Stroop- und Differenzeffekts, das kanonische Zählen von Punkten auf der Grundlage der </a:t>
              </a:r>
              <a:r>
                <a:rPr lang="de-DE" sz="1200" b="0" i="0" u="none" strike="noStrike" cap="none" dirty="0" err="1">
                  <a:solidFill>
                    <a:schemeClr val="dk1"/>
                  </a:solidFill>
                  <a:latin typeface="Calibri"/>
                  <a:ea typeface="Calibri"/>
                  <a:cs typeface="Calibri"/>
                  <a:sym typeface="Calibri"/>
                </a:rPr>
                <a:t>Sanbil</a:t>
              </a:r>
              <a:r>
                <a:rPr lang="de-DE" sz="1200" b="0" i="0" u="none" strike="noStrike" cap="none" dirty="0">
                  <a:solidFill>
                    <a:schemeClr val="dk1"/>
                  </a:solidFill>
                  <a:latin typeface="Calibri"/>
                  <a:ea typeface="Calibri"/>
                  <a:cs typeface="Calibri"/>
                  <a:sym typeface="Calibri"/>
                </a:rPr>
                <a:t>-Fähigkeit, das Schätzen von Zahlenreihen, den Vergleich nichtsymbolischer Multiplikationen auf der Grundlage des Weber-Bruchs, den Vergleich symbolischer Zahlen und mathematische Berechnungen mit vier Operationen. </a:t>
              </a:r>
              <a:endParaRPr sz="1200" b="0" i="0" u="none" strike="noStrike" cap="none" dirty="0">
                <a:solidFill>
                  <a:srgbClr val="000000"/>
                </a:solidFill>
                <a:latin typeface="Arial"/>
                <a:ea typeface="Arial"/>
                <a:cs typeface="Arial"/>
                <a:sym typeface="Arial"/>
              </a:endParaRPr>
            </a:p>
          </p:txBody>
        </p:sp>
        <p:sp>
          <p:nvSpPr>
            <p:cNvPr id="213" name="Google Shape;213;p30"/>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30"/>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200" b="0" i="0" u="none" strike="noStrike" cap="none" dirty="0">
                  <a:solidFill>
                    <a:srgbClr val="000000"/>
                  </a:solidFill>
                  <a:latin typeface="Arial"/>
                  <a:ea typeface="Arial"/>
                  <a:cs typeface="Arial"/>
                  <a:sym typeface="Arial"/>
                </a:rPr>
                <a:t>Eine neue Methode: Mehrfach-Filter-Methode</a:t>
              </a:r>
              <a:endParaRPr sz="1200" b="0" i="0" u="none" strike="noStrike" cap="none" dirty="0">
                <a:solidFill>
                  <a:srgbClr val="000000"/>
                </a:solidFill>
                <a:latin typeface="Arial"/>
                <a:ea typeface="Arial"/>
                <a:cs typeface="Arial"/>
                <a:sym typeface="Arial"/>
              </a:endParaRPr>
            </a:p>
          </p:txBody>
        </p:sp>
        <p:sp>
          <p:nvSpPr>
            <p:cNvPr id="215" name="Google Shape;215;p30"/>
            <p:cNvSpPr/>
            <p:nvPr/>
          </p:nvSpPr>
          <p:spPr>
            <a:xfrm>
              <a:off x="8425620"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30"/>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Das Multiple-Filter-Modell wurde unter Berücksichtigung der Stärken und Schwächen der diagnostischen Methoden zur Identifizierung von Schüler*innen mit Lernschwierigkeiten in Mathematik und der Ein- und Ausschlusskriterien, die sich aus den Definitionen von Dyskalkulie ergeben, entwickelt.</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Bei dieser Methode werden der Dyskalkulie-Vormessbogen, das Dyskalkulie-Screening-Tool, der Schüler*innenidentifikationsbogen und der Intelligenztest als Filter verwendet. </a:t>
              </a:r>
              <a:endParaRPr sz="1200" b="0" i="0" u="none" strike="noStrike" cap="none" dirty="0">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de-DE" sz="1400" u="sng" dirty="0">
                <a:solidFill>
                  <a:schemeClr val="hlink"/>
                </a:solidFill>
                <a:hlinkClick r:id="rId3"/>
              </a:rPr>
              <a:t>http://dx.doi.org/10.6007/IJARPED/v6-i2/380</a:t>
            </a:r>
            <a:r>
              <a:rPr lang="de-DE" sz="1400" dirty="0"/>
              <a:t> </a:t>
            </a:r>
            <a:endParaRPr dirty="0"/>
          </a:p>
          <a:p>
            <a:pPr marL="457200" lvl="0" indent="-342900" algn="l" rtl="0">
              <a:lnSpc>
                <a:spcPct val="90000"/>
              </a:lnSpc>
              <a:spcBef>
                <a:spcPts val="1000"/>
              </a:spcBef>
              <a:spcAft>
                <a:spcPts val="0"/>
              </a:spcAft>
              <a:buSzPts val="1800"/>
              <a:buChar char="•"/>
            </a:pPr>
            <a:r>
              <a:rPr lang="de-DE" sz="1200" b="0" i="0" u="sng" strike="noStrike" dirty="0">
                <a:solidFill>
                  <a:srgbClr val="2739C1"/>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https://doi.org/10.17051/ilkonline.2017.330248</a:t>
            </a:r>
            <a:endParaRPr sz="1200" b="0" i="0" u="none" strike="noStrike" dirty="0">
              <a:solidFill>
                <a:srgbClr val="2739C1"/>
              </a:solidFill>
              <a:latin typeface="Poppins"/>
              <a:ea typeface="Poppins"/>
              <a:cs typeface="Poppins"/>
              <a:sym typeface="Poppins"/>
            </a:endParaRPr>
          </a:p>
          <a:p>
            <a:pPr marL="457200" lvl="0" indent="-342900" algn="l" rtl="0">
              <a:lnSpc>
                <a:spcPct val="90000"/>
              </a:lnSpc>
              <a:spcBef>
                <a:spcPts val="1000"/>
              </a:spcBef>
              <a:spcAft>
                <a:spcPts val="0"/>
              </a:spcAft>
              <a:buSzPts val="1800"/>
              <a:buChar char="•"/>
            </a:pPr>
            <a:r>
              <a:rPr lang="de-DE" sz="1800" u="sng" dirty="0">
                <a:solidFill>
                  <a:schemeClr val="hlink"/>
                </a:solidFill>
                <a:hlinkClick r:id="rId5"/>
              </a:rPr>
              <a:t>https://www.mathematicalbrain.com/pdf/Dyscalculia_Screener_Manual.PDF</a:t>
            </a:r>
            <a:r>
              <a:rPr lang="de-DE" sz="1200" dirty="0">
                <a:solidFill>
                  <a:srgbClr val="2739C1"/>
                </a:solidFill>
                <a:latin typeface="Poppins"/>
                <a:ea typeface="Poppins"/>
                <a:cs typeface="Poppins"/>
                <a:sym typeface="Poppins"/>
              </a:rPr>
              <a:t> </a:t>
            </a:r>
            <a:endParaRPr sz="1800" dirty="0"/>
          </a:p>
          <a:p>
            <a:pPr marL="457200" lvl="0" indent="-342900" algn="l" rtl="0">
              <a:lnSpc>
                <a:spcPct val="90000"/>
              </a:lnSpc>
              <a:spcBef>
                <a:spcPts val="1000"/>
              </a:spcBef>
              <a:spcAft>
                <a:spcPts val="0"/>
              </a:spcAft>
              <a:buSzPts val="1800"/>
              <a:buChar char="•"/>
            </a:pPr>
            <a:r>
              <a:rPr lang="de-DE" sz="1800" dirty="0"/>
              <a:t>Englisch Video:  </a:t>
            </a:r>
            <a:r>
              <a:rPr lang="de-DE" sz="1800" u="sng" dirty="0">
                <a:solidFill>
                  <a:schemeClr val="hlink"/>
                </a:solidFill>
                <a:hlinkClick r:id="rId6"/>
              </a:rPr>
              <a:t> https://youtu.be/02MB3zI5iNI</a:t>
            </a:r>
            <a:endParaRPr sz="1800" dirty="0"/>
          </a:p>
          <a:p>
            <a:pPr marL="457200" lvl="0" indent="-342900" algn="l" rtl="0">
              <a:lnSpc>
                <a:spcPct val="90000"/>
              </a:lnSpc>
              <a:spcBef>
                <a:spcPts val="1000"/>
              </a:spcBef>
              <a:spcAft>
                <a:spcPts val="0"/>
              </a:spcAft>
              <a:buClr>
                <a:schemeClr val="dk1"/>
              </a:buClr>
              <a:buSzPts val="1800"/>
              <a:buChar char="•"/>
            </a:pPr>
            <a:r>
              <a:rPr lang="de-DE" sz="1800" dirty="0"/>
              <a:t>Türkisch Video: </a:t>
            </a:r>
            <a:r>
              <a:rPr lang="de-DE" sz="1800" u="sng" dirty="0">
                <a:solidFill>
                  <a:schemeClr val="hlink"/>
                </a:solidFill>
                <a:hlinkClick r:id="rId7"/>
              </a:rPr>
              <a:t>https://www.youtube.com/live/5Hcnr5ZADd4?si=3bXBChKZbo96FJs4</a:t>
            </a:r>
            <a:endParaRPr sz="1800" dirty="0"/>
          </a:p>
        </p:txBody>
      </p:sp>
      <p:sp>
        <p:nvSpPr>
          <p:cNvPr id="222" name="Google Shape;222;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a:t>
            </a:r>
            <a:br>
              <a:rPr lang="de-DE" sz="2000" b="1" dirty="0">
                <a:solidFill>
                  <a:schemeClr val="lt1"/>
                </a:solidFill>
              </a:rPr>
            </a:br>
            <a:r>
              <a:rPr lang="de-DE" sz="2000" b="1" dirty="0">
                <a:solidFill>
                  <a:schemeClr val="lt1"/>
                </a:solidFill>
              </a:rPr>
              <a:t>3</a:t>
            </a:r>
            <a:r>
              <a:rPr lang="de-DE" sz="2000" dirty="0">
                <a:solidFill>
                  <a:schemeClr val="lt1"/>
                </a:solidFill>
              </a:rPr>
              <a:t>. Link zu zusätzlichem Text</a:t>
            </a:r>
            <a:endParaRPr sz="2000" b="1"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8"/>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8" name="Google Shape;228;p8"/>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600"/>
              <a:buNone/>
            </a:pPr>
            <a:r>
              <a:rPr lang="de-DE" sz="1600" b="1" dirty="0"/>
              <a:t>Link Video Englisch: </a:t>
            </a:r>
            <a:r>
              <a:rPr lang="de-DE" sz="1600" b="1" i="0" dirty="0">
                <a:solidFill>
                  <a:srgbClr val="0F0F0F"/>
                </a:solidFill>
                <a:latin typeface="Calibri"/>
                <a:ea typeface="Calibri"/>
                <a:cs typeface="Calibri"/>
                <a:sym typeface="Calibri"/>
              </a:rPr>
              <a:t>Facts and </a:t>
            </a:r>
            <a:r>
              <a:rPr lang="de-DE" sz="1600" b="1" i="0" dirty="0" err="1">
                <a:solidFill>
                  <a:srgbClr val="0F0F0F"/>
                </a:solidFill>
                <a:latin typeface="Calibri"/>
                <a:ea typeface="Calibri"/>
                <a:cs typeface="Calibri"/>
                <a:sym typeface="Calibri"/>
              </a:rPr>
              <a:t>Myths</a:t>
            </a:r>
            <a:r>
              <a:rPr lang="de-DE" sz="1600" b="1" i="0" dirty="0">
                <a:solidFill>
                  <a:srgbClr val="0F0F0F"/>
                </a:solidFill>
                <a:latin typeface="Calibri"/>
                <a:ea typeface="Calibri"/>
                <a:cs typeface="Calibri"/>
                <a:sym typeface="Calibri"/>
              </a:rPr>
              <a:t> </a:t>
            </a:r>
            <a:r>
              <a:rPr lang="de-DE" sz="1600" b="1" i="0" dirty="0" err="1">
                <a:solidFill>
                  <a:srgbClr val="0F0F0F"/>
                </a:solidFill>
                <a:latin typeface="Calibri"/>
                <a:ea typeface="Calibri"/>
                <a:cs typeface="Calibri"/>
                <a:sym typeface="Calibri"/>
              </a:rPr>
              <a:t>about</a:t>
            </a:r>
            <a:r>
              <a:rPr lang="de-DE" sz="1600" b="1" i="0" dirty="0">
                <a:solidFill>
                  <a:srgbClr val="0F0F0F"/>
                </a:solidFill>
                <a:latin typeface="Calibri"/>
                <a:ea typeface="Calibri"/>
                <a:cs typeface="Calibri"/>
                <a:sym typeface="Calibri"/>
              </a:rPr>
              <a:t> </a:t>
            </a:r>
            <a:r>
              <a:rPr lang="de-DE" sz="1600" b="1" i="0" dirty="0" err="1">
                <a:solidFill>
                  <a:srgbClr val="0F0F0F"/>
                </a:solidFill>
                <a:latin typeface="Calibri"/>
                <a:ea typeface="Calibri"/>
                <a:cs typeface="Calibri"/>
                <a:sym typeface="Calibri"/>
              </a:rPr>
              <a:t>Dyscalculia</a:t>
            </a:r>
            <a:endParaRPr dirty="0"/>
          </a:p>
          <a:p>
            <a:pPr marL="0" lvl="0" indent="0" algn="l" rtl="0">
              <a:lnSpc>
                <a:spcPct val="90000"/>
              </a:lnSpc>
              <a:spcBef>
                <a:spcPts val="1000"/>
              </a:spcBef>
              <a:spcAft>
                <a:spcPts val="0"/>
              </a:spcAft>
              <a:buSzPts val="1600"/>
              <a:buNone/>
            </a:pPr>
            <a:r>
              <a:rPr lang="de-DE" sz="1600" dirty="0"/>
              <a:t>WP2-P0-Dyscalculia-Video-EN</a:t>
            </a:r>
            <a:endParaRPr sz="1600" dirty="0"/>
          </a:p>
        </p:txBody>
      </p:sp>
      <p:sp>
        <p:nvSpPr>
          <p:cNvPr id="229" name="Google Shape;229;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a:t>
            </a:r>
            <a:br>
              <a:rPr lang="de-DE" sz="2000" b="1" dirty="0">
                <a:solidFill>
                  <a:schemeClr val="lt1"/>
                </a:solidFill>
              </a:rPr>
            </a:br>
            <a:r>
              <a:rPr lang="de-DE" sz="2000" b="1" dirty="0">
                <a:solidFill>
                  <a:schemeClr val="lt1"/>
                </a:solidFill>
              </a:rPr>
              <a:t>4</a:t>
            </a:r>
            <a:r>
              <a:rPr lang="de-DE" sz="2000" dirty="0">
                <a:solidFill>
                  <a:schemeClr val="lt1"/>
                </a:solidFill>
              </a:rPr>
              <a:t>. Link zu zusätzlichem Video</a:t>
            </a:r>
            <a:endParaRPr sz="2000" b="1" dirty="0">
              <a:solidFill>
                <a:schemeClr val="lt1"/>
              </a:solidFill>
            </a:endParaRPr>
          </a:p>
        </p:txBody>
      </p:sp>
      <p:sp>
        <p:nvSpPr>
          <p:cNvPr id="230" name="Google Shape;230;p8"/>
          <p:cNvSpPr/>
          <p:nvPr/>
        </p:nvSpPr>
        <p:spPr>
          <a:xfrm rot="10800000">
            <a:off x="2999656" y="4293095"/>
            <a:ext cx="8543926" cy="1584176"/>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8"/>
          <p:cNvSpPr txBox="1"/>
          <p:nvPr/>
        </p:nvSpPr>
        <p:spPr>
          <a:xfrm>
            <a:off x="3495676" y="4733725"/>
            <a:ext cx="8181974"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600" b="1" i="0" u="none" strike="noStrike" cap="none" dirty="0">
                <a:solidFill>
                  <a:schemeClr val="dk1"/>
                </a:solidFill>
                <a:latin typeface="Calibri"/>
                <a:ea typeface="Calibri"/>
                <a:cs typeface="Calibri"/>
                <a:sym typeface="Calibri"/>
              </a:rPr>
              <a:t>Link Video Türkisch: </a:t>
            </a:r>
            <a:r>
              <a:rPr lang="de-DE" sz="1400" b="1" i="0" u="none" strike="noStrike" cap="none" dirty="0" err="1">
                <a:solidFill>
                  <a:srgbClr val="0F0F0F"/>
                </a:solidFill>
                <a:latin typeface="Calibri"/>
                <a:ea typeface="Calibri"/>
                <a:cs typeface="Calibri"/>
                <a:sym typeface="Calibri"/>
              </a:rPr>
              <a:t>Yılmaz</a:t>
            </a:r>
            <a:r>
              <a:rPr lang="de-DE" sz="1400" b="1" i="0" u="none" strike="noStrike" cap="none" dirty="0">
                <a:solidFill>
                  <a:srgbClr val="0F0F0F"/>
                </a:solidFill>
                <a:latin typeface="Calibri"/>
                <a:ea typeface="Calibri"/>
                <a:cs typeface="Calibri"/>
                <a:sym typeface="Calibri"/>
              </a:rPr>
              <a:t> Mutlu | </a:t>
            </a:r>
            <a:r>
              <a:rPr lang="de-DE" sz="1400" b="1" i="0" u="none" strike="noStrike" cap="none" dirty="0" err="1">
                <a:solidFill>
                  <a:srgbClr val="0F0F0F"/>
                </a:solidFill>
                <a:latin typeface="Calibri"/>
                <a:ea typeface="Calibri"/>
                <a:cs typeface="Calibri"/>
                <a:sym typeface="Calibri"/>
              </a:rPr>
              <a:t>Diskalkulik</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Öğrencilere</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Yönelik</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Öğretim</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Stratejileri</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ve</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Uygulamaları</a:t>
            </a:r>
            <a:endParaRPr dirty="0"/>
          </a:p>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WP2-P0-Dyscalculia-Video</a:t>
            </a:r>
            <a:endParaRPr dirty="0"/>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232" name="Google Shape;232;p8"/>
          <p:cNvPicPr preferRelativeResize="0"/>
          <p:nvPr/>
        </p:nvPicPr>
        <p:blipFill rotWithShape="1">
          <a:blip r:embed="rId3">
            <a:alphaModFix/>
          </a:blip>
          <a:srcRect/>
          <a:stretch/>
        </p:blipFill>
        <p:spPr>
          <a:xfrm>
            <a:off x="8688288" y="1387440"/>
            <a:ext cx="2160240" cy="2160240"/>
          </a:xfrm>
          <a:prstGeom prst="rect">
            <a:avLst/>
          </a:prstGeom>
          <a:noFill/>
          <a:ln>
            <a:noFill/>
          </a:ln>
        </p:spPr>
      </p:pic>
      <p:pic>
        <p:nvPicPr>
          <p:cNvPr id="233" name="Google Shape;233;p8"/>
          <p:cNvPicPr preferRelativeResize="0"/>
          <p:nvPr/>
        </p:nvPicPr>
        <p:blipFill rotWithShape="1">
          <a:blip r:embed="rId4">
            <a:alphaModFix/>
          </a:blip>
          <a:srcRect/>
          <a:stretch/>
        </p:blipFill>
        <p:spPr>
          <a:xfrm>
            <a:off x="608824" y="3717032"/>
            <a:ext cx="2276872" cy="2276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 2: Diagnoseprozesse bei </a:t>
            </a:r>
            <a:r>
              <a:rPr lang="de-DE" sz="2000" b="1" dirty="0" err="1">
                <a:solidFill>
                  <a:schemeClr val="lt1"/>
                </a:solidFill>
              </a:rPr>
              <a:t>dyskalkulischen</a:t>
            </a:r>
            <a:r>
              <a:rPr lang="de-DE" sz="2000" b="1" dirty="0">
                <a:solidFill>
                  <a:schemeClr val="lt1"/>
                </a:solidFill>
              </a:rPr>
              <a:t> Individuen in normalen Bildungsumgebungen</a:t>
            </a:r>
            <a:br>
              <a:rPr lang="de-DE" sz="2000" b="1" dirty="0">
                <a:solidFill>
                  <a:schemeClr val="lt1"/>
                </a:solidFill>
              </a:rPr>
            </a:br>
            <a:r>
              <a:rPr lang="de-DE" sz="2000" b="1" dirty="0">
                <a:solidFill>
                  <a:schemeClr val="lt1"/>
                </a:solidFill>
              </a:rPr>
              <a:t>5</a:t>
            </a:r>
            <a:r>
              <a:rPr lang="de-DE" sz="2000" dirty="0">
                <a:solidFill>
                  <a:schemeClr val="lt1"/>
                </a:solidFill>
              </a:rPr>
              <a:t>. Quiz</a:t>
            </a:r>
            <a:endParaRPr sz="2000" b="1" dirty="0">
              <a:solidFill>
                <a:schemeClr val="lt1"/>
              </a:solidFill>
            </a:endParaRPr>
          </a:p>
        </p:txBody>
      </p:sp>
      <p:grpSp>
        <p:nvGrpSpPr>
          <p:cNvPr id="239" name="Google Shape;239;p9"/>
          <p:cNvGrpSpPr/>
          <p:nvPr/>
        </p:nvGrpSpPr>
        <p:grpSpPr>
          <a:xfrm>
            <a:off x="780940" y="1055207"/>
            <a:ext cx="9275503" cy="4507061"/>
            <a:chOff x="157548" y="2471"/>
            <a:chExt cx="9275503" cy="4507061"/>
          </a:xfrm>
        </p:grpSpPr>
        <p:sp>
          <p:nvSpPr>
            <p:cNvPr id="240" name="Google Shape;240;p9"/>
            <p:cNvSpPr/>
            <p:nvPr/>
          </p:nvSpPr>
          <p:spPr>
            <a:xfrm>
              <a:off x="157548" y="72015"/>
              <a:ext cx="4171630"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txBox="1"/>
            <p:nvPr/>
          </p:nvSpPr>
          <p:spPr>
            <a:xfrm>
              <a:off x="157548" y="72015"/>
              <a:ext cx="4171630"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dirty="0">
                  <a:solidFill>
                    <a:schemeClr val="lt1"/>
                  </a:solidFill>
                  <a:latin typeface="Arial"/>
                  <a:ea typeface="Arial"/>
                  <a:cs typeface="Arial"/>
                  <a:sym typeface="Arial"/>
                </a:rPr>
                <a:t>Frage 1: Was ist der erste Schritt bei der Diagnose von Dyskalkulie in Schulen?</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a) Umfassende Bewertung</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b) Psychoedukative Beurteilung</a:t>
              </a: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rgbClr val="FFFF00"/>
                  </a:solidFill>
                  <a:latin typeface="Arial"/>
                  <a:ea typeface="Arial"/>
                  <a:cs typeface="Arial"/>
                  <a:sym typeface="Arial"/>
                </a:rPr>
                <a:t>c) Beobachtung und Identifizierung von Bedenken</a:t>
              </a: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d) Elterliche Eingabe</a:t>
              </a:r>
              <a:endParaRPr sz="1400" b="0" i="0" u="none" strike="noStrike" cap="none" dirty="0">
                <a:solidFill>
                  <a:schemeClr val="lt1"/>
                </a:solidFill>
                <a:latin typeface="Arial"/>
                <a:ea typeface="Arial"/>
                <a:cs typeface="Arial"/>
                <a:sym typeface="Arial"/>
              </a:endParaRPr>
            </a:p>
          </p:txBody>
        </p:sp>
        <p:sp>
          <p:nvSpPr>
            <p:cNvPr id="242" name="Google Shape;242;p9"/>
            <p:cNvSpPr/>
            <p:nvPr/>
          </p:nvSpPr>
          <p:spPr>
            <a:xfrm>
              <a:off x="5112562" y="2471"/>
              <a:ext cx="4302125"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txBox="1"/>
            <p:nvPr/>
          </p:nvSpPr>
          <p:spPr>
            <a:xfrm>
              <a:off x="5112562" y="2471"/>
              <a:ext cx="4302125"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200" b="1" i="0" u="none" strike="noStrike" cap="none" dirty="0">
                  <a:solidFill>
                    <a:schemeClr val="lt1"/>
                  </a:solidFill>
                  <a:latin typeface="Arial"/>
                  <a:ea typeface="Arial"/>
                  <a:cs typeface="Arial"/>
                  <a:sym typeface="Arial"/>
                </a:rPr>
                <a:t>Frage 2: Welche Bewertung wird durchgeführt, um die allgemeine kognitive Leistungsfähigkeit eines*einer Schülers*Schülerin zu beurteilen, einschließlich Bereichen wie Arbeitsgedächtnis, Aufmerksamkeit und Verarbeitungsgeschwindigkeit?</a:t>
              </a:r>
              <a:endParaRPr sz="12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a) Mathe-spezifische Bewertung</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rgbClr val="FFFF00"/>
                  </a:solidFill>
                  <a:latin typeface="Arial"/>
                  <a:ea typeface="Arial"/>
                  <a:cs typeface="Arial"/>
                  <a:sym typeface="Arial"/>
                </a:rPr>
                <a:t>b) Psychoedukative Beurteilung</a:t>
              </a: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c) Vergleich zu Entwicklungsnormen</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d) Erste Überprüfung</a:t>
              </a:r>
              <a:endParaRPr sz="1400" b="0" i="0" u="none" strike="noStrike" cap="none" dirty="0">
                <a:solidFill>
                  <a:schemeClr val="lt1"/>
                </a:solidFill>
                <a:latin typeface="Arial"/>
                <a:ea typeface="Arial"/>
                <a:cs typeface="Arial"/>
                <a:sym typeface="Arial"/>
              </a:endParaRPr>
            </a:p>
          </p:txBody>
        </p:sp>
        <p:sp>
          <p:nvSpPr>
            <p:cNvPr id="244" name="Google Shape;244;p9"/>
            <p:cNvSpPr/>
            <p:nvPr/>
          </p:nvSpPr>
          <p:spPr>
            <a:xfrm>
              <a:off x="216004" y="2430491"/>
              <a:ext cx="4181298"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txBox="1"/>
            <p:nvPr/>
          </p:nvSpPr>
          <p:spPr>
            <a:xfrm>
              <a:off x="216004" y="2430491"/>
              <a:ext cx="4181298"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dirty="0">
                  <a:solidFill>
                    <a:schemeClr val="lt1"/>
                  </a:solidFill>
                  <a:latin typeface="Arial"/>
                  <a:ea typeface="Arial"/>
                  <a:cs typeface="Arial"/>
                  <a:sym typeface="Arial"/>
                </a:rPr>
                <a:t>Frage 3: Welche Technik wird für den Unterricht von Schüler*innen mit Dyskalkulie empfohlen, die reale Anwendungen beinhaltet?</a:t>
              </a:r>
            </a:p>
            <a:p>
              <a:pPr marR="0" lvl="0" algn="just" rtl="0">
                <a:spcBef>
                  <a:spcPts val="490"/>
                </a:spcBef>
                <a:spcAft>
                  <a:spcPts val="0"/>
                </a:spcAft>
                <a:buClr>
                  <a:srgbClr val="000000"/>
                </a:buClr>
                <a:buSzPts val="1400"/>
              </a:pPr>
              <a:r>
                <a:rPr lang="de-DE" sz="1400" b="0" i="0" u="none" strike="noStrike" cap="none" dirty="0">
                  <a:solidFill>
                    <a:schemeClr val="lt1"/>
                  </a:solidFill>
                  <a:latin typeface="Arial"/>
                  <a:ea typeface="Arial"/>
                  <a:cs typeface="Arial"/>
                  <a:sym typeface="Arial"/>
                </a:rPr>
                <a:t>a) Multisensorische Ansätze</a:t>
              </a:r>
            </a:p>
            <a:p>
              <a:pPr marR="0" lvl="0" algn="just" rtl="0">
                <a:spcBef>
                  <a:spcPts val="490"/>
                </a:spcBef>
                <a:spcAft>
                  <a:spcPts val="0"/>
                </a:spcAft>
                <a:buClr>
                  <a:srgbClr val="000000"/>
                </a:buClr>
                <a:buSzPts val="1400"/>
              </a:pPr>
              <a:r>
                <a:rPr lang="de-DE" sz="1400" b="0" i="0" u="none" strike="noStrike" cap="none" dirty="0">
                  <a:solidFill>
                    <a:schemeClr val="lt1"/>
                  </a:solidFill>
                  <a:latin typeface="Arial"/>
                  <a:ea typeface="Arial"/>
                  <a:cs typeface="Arial"/>
                  <a:sym typeface="Arial"/>
                </a:rPr>
                <a:t>b) Visuelle Darstellungen</a:t>
              </a:r>
            </a:p>
            <a:p>
              <a:pPr marR="0" lvl="0" algn="just" rtl="0">
                <a:spcBef>
                  <a:spcPts val="490"/>
                </a:spcBef>
                <a:spcAft>
                  <a:spcPts val="0"/>
                </a:spcAft>
                <a:buClr>
                  <a:srgbClr val="000000"/>
                </a:buClr>
                <a:buSzPts val="1400"/>
              </a:pPr>
              <a:r>
                <a:rPr lang="de-DE" sz="1400" b="0" i="0" u="none" strike="noStrike" cap="none" dirty="0">
                  <a:solidFill>
                    <a:srgbClr val="FFFF00"/>
                  </a:solidFill>
                  <a:latin typeface="Arial"/>
                  <a:ea typeface="Arial"/>
                  <a:cs typeface="Arial"/>
                  <a:sym typeface="Arial"/>
                </a:rPr>
                <a:t>c) Anwendungen aus der realen Welt</a:t>
              </a:r>
            </a:p>
            <a:p>
              <a:pPr marR="0" lvl="0" algn="just" rtl="0">
                <a:spcBef>
                  <a:spcPts val="490"/>
                </a:spcBef>
                <a:spcAft>
                  <a:spcPts val="0"/>
                </a:spcAft>
                <a:buClr>
                  <a:srgbClr val="000000"/>
                </a:buClr>
                <a:buSzPts val="1400"/>
              </a:pPr>
              <a:r>
                <a:rPr lang="de-DE" sz="1400" b="0" i="0" u="none" strike="noStrike" cap="none" dirty="0">
                  <a:solidFill>
                    <a:schemeClr val="lt1"/>
                  </a:solidFill>
                  <a:latin typeface="Arial"/>
                  <a:ea typeface="Arial"/>
                  <a:cs typeface="Arial"/>
                  <a:sym typeface="Arial"/>
                </a:rPr>
                <a:t>d) Wiederholung und Verstärkung</a:t>
              </a:r>
              <a:endParaRPr sz="1400" b="0" i="0" u="none" strike="noStrike" cap="none" dirty="0">
                <a:solidFill>
                  <a:schemeClr val="lt1"/>
                </a:solidFill>
                <a:latin typeface="Arial"/>
                <a:ea typeface="Arial"/>
                <a:cs typeface="Arial"/>
                <a:sym typeface="Arial"/>
              </a:endParaRPr>
            </a:p>
          </p:txBody>
        </p:sp>
        <p:sp>
          <p:nvSpPr>
            <p:cNvPr id="246" name="Google Shape;246;p9"/>
            <p:cNvSpPr/>
            <p:nvPr/>
          </p:nvSpPr>
          <p:spPr>
            <a:xfrm>
              <a:off x="5103864" y="2428019"/>
              <a:ext cx="4329187"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txBox="1"/>
            <p:nvPr/>
          </p:nvSpPr>
          <p:spPr>
            <a:xfrm>
              <a:off x="5103864" y="2428019"/>
              <a:ext cx="4329187"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de-DE" sz="1400" b="1" i="0" u="none" strike="noStrike" cap="none" dirty="0">
                  <a:solidFill>
                    <a:schemeClr val="lt1"/>
                  </a:solidFill>
                  <a:latin typeface="Arial"/>
                  <a:ea typeface="Arial"/>
                  <a:cs typeface="Arial"/>
                  <a:sym typeface="Arial"/>
                </a:rPr>
                <a:t>Frage 4: Welche Lehrmethode betont die Zerlegung komplexer mathematischer Konzepte in kleinere, überschaubare Schritte?</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a) Differenzierter Unterricht</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b) Personalisierte Lernpläne</a:t>
              </a:r>
              <a:endParaRPr sz="1400" b="0" i="0" u="none" strike="noStrike" cap="none" dirty="0">
                <a:solidFill>
                  <a:schemeClr val="lt1"/>
                </a:solidFill>
                <a:latin typeface="Arial"/>
                <a:ea typeface="Arial"/>
                <a:cs typeface="Arial"/>
                <a:sym typeface="Arial"/>
              </a:endParaRPr>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rgbClr val="FFFF00"/>
                  </a:solidFill>
                  <a:latin typeface="Arial"/>
                  <a:ea typeface="Arial"/>
                  <a:cs typeface="Arial"/>
                  <a:sym typeface="Arial"/>
                </a:rPr>
                <a:t>c) Strukturiertes und sequenzielles Lernen</a:t>
              </a:r>
              <a:endParaRPr dirty="0"/>
            </a:p>
            <a:p>
              <a:pPr marL="0" marR="0" lvl="0" indent="0" algn="just" rtl="0">
                <a:lnSpc>
                  <a:spcPct val="90000"/>
                </a:lnSpc>
                <a:spcBef>
                  <a:spcPts val="490"/>
                </a:spcBef>
                <a:spcAft>
                  <a:spcPts val="0"/>
                </a:spcAft>
                <a:buClr>
                  <a:srgbClr val="000000"/>
                </a:buClr>
                <a:buSzPts val="1400"/>
                <a:buFont typeface="Arial"/>
                <a:buNone/>
              </a:pPr>
              <a:r>
                <a:rPr lang="de-DE" sz="1400" b="0" i="0" u="none" strike="noStrike" cap="none" dirty="0">
                  <a:solidFill>
                    <a:schemeClr val="lt1"/>
                  </a:solidFill>
                  <a:latin typeface="Arial"/>
                  <a:ea typeface="Arial"/>
                  <a:cs typeface="Arial"/>
                  <a:sym typeface="Arial"/>
                </a:rPr>
                <a:t>d) Positive </a:t>
              </a:r>
              <a:r>
                <a:rPr lang="de-DE" dirty="0">
                  <a:solidFill>
                    <a:schemeClr val="lt1"/>
                  </a:solidFill>
                </a:rPr>
                <a:t>Verstärkung</a:t>
              </a:r>
              <a:endParaRPr sz="1400" b="0" i="0" u="none" strike="noStrike" cap="none" dirty="0">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Font typeface="Calibri"/>
              <a:buNone/>
            </a:pPr>
            <a:r>
              <a:rPr lang="de-DE" sz="2000" dirty="0">
                <a:solidFill>
                  <a:schemeClr val="lt1"/>
                </a:solidFill>
              </a:rPr>
              <a:t>6. Quellen</a:t>
            </a:r>
            <a:endParaRPr sz="2000" dirty="0"/>
          </a:p>
        </p:txBody>
      </p:sp>
      <p:sp>
        <p:nvSpPr>
          <p:cNvPr id="253" name="Google Shape;253;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dirty="0" err="1">
                <a:solidFill>
                  <a:srgbClr val="222222"/>
                </a:solidFill>
                <a:latin typeface="Calibri"/>
                <a:ea typeface="Calibri"/>
                <a:cs typeface="Calibri"/>
                <a:sym typeface="Calibri"/>
              </a:rPr>
              <a:t>Koç</a:t>
            </a:r>
            <a:r>
              <a:rPr lang="de-DE" sz="1600" b="0" i="0" dirty="0">
                <a:solidFill>
                  <a:srgbClr val="222222"/>
                </a:solidFill>
                <a:latin typeface="Calibri"/>
                <a:ea typeface="Calibri"/>
                <a:cs typeface="Calibri"/>
                <a:sym typeface="Calibri"/>
              </a:rPr>
              <a:t>, B. (2018). </a:t>
            </a:r>
            <a:r>
              <a:rPr lang="de-DE" sz="1600" b="0" i="1" dirty="0" err="1">
                <a:solidFill>
                  <a:srgbClr val="222222"/>
                </a:solidFill>
                <a:latin typeface="Calibri"/>
                <a:ea typeface="Calibri"/>
                <a:cs typeface="Calibri"/>
                <a:sym typeface="Calibri"/>
              </a:rPr>
              <a:t>Diskalkulik</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öğrencilere</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toplama</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ve</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çıkarma</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öğretimine</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yönelik</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bir</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eylem</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araştırması</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Doctoral</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dissertation</a:t>
            </a:r>
            <a:r>
              <a:rPr lang="de-DE" sz="1600" b="0" i="0" dirty="0">
                <a:solidFill>
                  <a:srgbClr val="222222"/>
                </a:solidFill>
                <a:latin typeface="Calibri"/>
                <a:ea typeface="Calibri"/>
                <a:cs typeface="Calibri"/>
                <a:sym typeface="Calibri"/>
              </a:rPr>
              <a:t>, Necmettin Erbakan University (Turkey)).</a:t>
            </a:r>
            <a:endParaRPr sz="1600" dirty="0">
              <a:solidFill>
                <a:srgbClr val="222222"/>
              </a:solidFill>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dirty="0">
                <a:solidFill>
                  <a:srgbClr val="222222"/>
                </a:solidFill>
                <a:latin typeface="Calibri"/>
                <a:ea typeface="Calibri"/>
                <a:cs typeface="Calibri"/>
                <a:sym typeface="Calibri"/>
              </a:rPr>
              <a:t>Butterworth, B. (2005). </a:t>
            </a:r>
            <a:r>
              <a:rPr lang="de-DE" sz="1600" b="0" i="0" dirty="0" err="1">
                <a:solidFill>
                  <a:srgbClr val="222222"/>
                </a:solidFill>
                <a:latin typeface="Calibri"/>
                <a:ea typeface="Calibri"/>
                <a:cs typeface="Calibri"/>
                <a:sym typeface="Calibri"/>
              </a:rPr>
              <a:t>Developmental</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dyscalculia</a:t>
            </a:r>
            <a:r>
              <a:rPr lang="de-DE" sz="1600" b="0" i="0" dirty="0">
                <a:solidFill>
                  <a:srgbClr val="222222"/>
                </a:solidFill>
                <a:latin typeface="Calibri"/>
                <a:ea typeface="Calibri"/>
                <a:cs typeface="Calibri"/>
                <a:sym typeface="Calibri"/>
              </a:rPr>
              <a:t>. In </a:t>
            </a:r>
            <a:r>
              <a:rPr lang="de-DE" sz="1600" b="0" i="1" dirty="0">
                <a:solidFill>
                  <a:srgbClr val="222222"/>
                </a:solidFill>
                <a:latin typeface="Calibri"/>
                <a:ea typeface="Calibri"/>
                <a:cs typeface="Calibri"/>
                <a:sym typeface="Calibri"/>
              </a:rPr>
              <a:t>The </a:t>
            </a:r>
            <a:r>
              <a:rPr lang="de-DE" sz="1600" b="0" i="1" dirty="0" err="1">
                <a:solidFill>
                  <a:srgbClr val="222222"/>
                </a:solidFill>
                <a:latin typeface="Calibri"/>
                <a:ea typeface="Calibri"/>
                <a:cs typeface="Calibri"/>
                <a:sym typeface="Calibri"/>
              </a:rPr>
              <a:t>handbook</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of</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mathematical</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cognition</a:t>
            </a:r>
            <a:r>
              <a:rPr lang="de-DE" sz="1600" b="0" i="0" dirty="0">
                <a:solidFill>
                  <a:srgbClr val="222222"/>
                </a:solidFill>
                <a:latin typeface="Calibri"/>
                <a:ea typeface="Calibri"/>
                <a:cs typeface="Calibri"/>
                <a:sym typeface="Calibri"/>
              </a:rPr>
              <a:t> (pp. 455-467). </a:t>
            </a:r>
            <a:r>
              <a:rPr lang="de-DE" sz="1600" b="0" i="0" dirty="0" err="1">
                <a:solidFill>
                  <a:srgbClr val="222222"/>
                </a:solidFill>
                <a:latin typeface="Calibri"/>
                <a:ea typeface="Calibri"/>
                <a:cs typeface="Calibri"/>
                <a:sym typeface="Calibri"/>
              </a:rPr>
              <a:t>Psychology</a:t>
            </a:r>
            <a:r>
              <a:rPr lang="de-DE" sz="1600" b="0" i="0" dirty="0">
                <a:solidFill>
                  <a:srgbClr val="222222"/>
                </a:solidFill>
                <a:latin typeface="Calibri"/>
                <a:ea typeface="Calibri"/>
                <a:cs typeface="Calibri"/>
                <a:sym typeface="Calibri"/>
              </a:rPr>
              <a:t> Press.</a:t>
            </a:r>
            <a:endParaRPr sz="1600" dirty="0">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dirty="0">
                <a:solidFill>
                  <a:srgbClr val="222222"/>
                </a:solidFill>
                <a:latin typeface="Calibri"/>
                <a:ea typeface="Calibri"/>
                <a:cs typeface="Calibri"/>
                <a:sym typeface="Calibri"/>
              </a:rPr>
              <a:t>Fu, S. H., &amp; Chin, K. E. (2017). An online </a:t>
            </a:r>
            <a:r>
              <a:rPr lang="de-DE" sz="1600" b="0" i="0" dirty="0" err="1">
                <a:solidFill>
                  <a:srgbClr val="222222"/>
                </a:solidFill>
                <a:latin typeface="Calibri"/>
                <a:ea typeface="Calibri"/>
                <a:cs typeface="Calibri"/>
                <a:sym typeface="Calibri"/>
              </a:rPr>
              <a:t>survey</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research</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regarding</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awareness</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of</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dyscalculia</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among</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educators</a:t>
            </a:r>
            <a:r>
              <a:rPr lang="de-DE" sz="1600" b="0" i="0" dirty="0">
                <a:solidFill>
                  <a:srgbClr val="222222"/>
                </a:solidFill>
                <a:latin typeface="Calibri"/>
                <a:ea typeface="Calibri"/>
                <a:cs typeface="Calibri"/>
                <a:sym typeface="Calibri"/>
              </a:rPr>
              <a:t> in Sandakan </a:t>
            </a:r>
            <a:r>
              <a:rPr lang="de-DE" sz="1600" b="0" i="0" dirty="0" err="1">
                <a:solidFill>
                  <a:srgbClr val="222222"/>
                </a:solidFill>
                <a:latin typeface="Calibri"/>
                <a:ea typeface="Calibri"/>
                <a:cs typeface="Calibri"/>
                <a:sym typeface="Calibri"/>
              </a:rPr>
              <a:t>district</a:t>
            </a:r>
            <a:r>
              <a:rPr lang="de-DE" sz="1600" b="0" i="0" dirty="0">
                <a:solidFill>
                  <a:srgbClr val="222222"/>
                </a:solidFill>
                <a:latin typeface="Calibri"/>
                <a:ea typeface="Calibri"/>
                <a:cs typeface="Calibri"/>
                <a:sym typeface="Calibri"/>
              </a:rPr>
              <a:t>, Sabah. </a:t>
            </a:r>
            <a:r>
              <a:rPr lang="de-DE" sz="1600" b="0" i="1" dirty="0">
                <a:solidFill>
                  <a:srgbClr val="222222"/>
                </a:solidFill>
                <a:latin typeface="Calibri"/>
                <a:ea typeface="Calibri"/>
                <a:cs typeface="Calibri"/>
                <a:sym typeface="Calibri"/>
              </a:rPr>
              <a:t>International Journal </a:t>
            </a:r>
            <a:r>
              <a:rPr lang="de-DE" sz="1600" b="0" i="1" dirty="0" err="1">
                <a:solidFill>
                  <a:srgbClr val="222222"/>
                </a:solidFill>
                <a:latin typeface="Calibri"/>
                <a:ea typeface="Calibri"/>
                <a:cs typeface="Calibri"/>
                <a:sym typeface="Calibri"/>
              </a:rPr>
              <a:t>of</a:t>
            </a:r>
            <a:r>
              <a:rPr lang="de-DE" sz="1600" b="0" i="1" dirty="0">
                <a:solidFill>
                  <a:srgbClr val="222222"/>
                </a:solidFill>
                <a:latin typeface="Calibri"/>
                <a:ea typeface="Calibri"/>
                <a:cs typeface="Calibri"/>
                <a:sym typeface="Calibri"/>
              </a:rPr>
              <a:t> Academic Research in Progressive Education and Development</a:t>
            </a:r>
            <a:r>
              <a:rPr lang="de-DE" sz="1600" b="0" i="0" dirty="0">
                <a:solidFill>
                  <a:srgbClr val="222222"/>
                </a:solidFill>
                <a:latin typeface="Calibri"/>
                <a:ea typeface="Calibri"/>
                <a:cs typeface="Calibri"/>
                <a:sym typeface="Calibri"/>
              </a:rPr>
              <a:t>, </a:t>
            </a:r>
            <a:r>
              <a:rPr lang="de-DE" sz="1600" b="0" i="1" dirty="0">
                <a:solidFill>
                  <a:srgbClr val="222222"/>
                </a:solidFill>
                <a:latin typeface="Calibri"/>
                <a:ea typeface="Calibri"/>
                <a:cs typeface="Calibri"/>
                <a:sym typeface="Calibri"/>
              </a:rPr>
              <a:t>6</a:t>
            </a:r>
            <a:r>
              <a:rPr lang="de-DE" sz="1600" b="0" i="0" dirty="0">
                <a:solidFill>
                  <a:srgbClr val="222222"/>
                </a:solidFill>
                <a:latin typeface="Calibri"/>
                <a:ea typeface="Calibri"/>
                <a:cs typeface="Calibri"/>
                <a:sym typeface="Calibri"/>
              </a:rPr>
              <a:t>(2), 1-10.</a:t>
            </a:r>
            <a:endParaRPr sz="1600" dirty="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dirty="0">
                <a:solidFill>
                  <a:schemeClr val="lt1"/>
                </a:solidFill>
              </a:rPr>
              <a:t>Kontakt</a:t>
            </a:r>
            <a:endParaRPr dirty="0">
              <a:solidFill>
                <a:schemeClr val="lt1"/>
              </a:solidFill>
            </a:endParaRPr>
          </a:p>
        </p:txBody>
      </p:sp>
      <p:sp>
        <p:nvSpPr>
          <p:cNvPr id="259" name="Google Shape;259;p11"/>
          <p:cNvSpPr/>
          <p:nvPr/>
        </p:nvSpPr>
        <p:spPr>
          <a:xfrm>
            <a:off x="3303325" y="2187346"/>
            <a:ext cx="4218410"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100. Yıl Mahallesi, 85183. Sk. No:4,</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01170 Çukurova/Adana</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Arial"/>
                <a:ea typeface="Arial"/>
                <a:cs typeface="Arial"/>
                <a:sym typeface="Arial"/>
              </a:rPr>
              <a:t>Web: https://cukurova.meb.gov.tr/</a:t>
            </a:r>
            <a:endParaRPr sz="1200" b="0" i="0" u="none" strike="noStrike" cap="none">
              <a:solidFill>
                <a:schemeClr val="dk1"/>
              </a:solidFill>
              <a:latin typeface="Arial"/>
              <a:ea typeface="Arial"/>
              <a:cs typeface="Arial"/>
              <a:sym typeface="Arial"/>
            </a:endParaRPr>
          </a:p>
        </p:txBody>
      </p:sp>
      <p:sp>
        <p:nvSpPr>
          <p:cNvPr id="260" name="Google Shape;260;p11"/>
          <p:cNvSpPr/>
          <p:nvPr/>
        </p:nvSpPr>
        <p:spPr>
          <a:xfrm>
            <a:off x="365180" y="3428997"/>
            <a:ext cx="3194100" cy="14541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dirty="0" err="1">
                <a:solidFill>
                  <a:schemeClr val="dk1"/>
                </a:solidFill>
                <a:latin typeface="Calibri"/>
                <a:ea typeface="Calibri"/>
                <a:cs typeface="Calibri"/>
                <a:sym typeface="Calibri"/>
              </a:rPr>
              <a:t>Ayşe</a:t>
            </a:r>
            <a:r>
              <a:rPr lang="de-DE" sz="1800" b="1" i="0" u="none" strike="noStrike" cap="none" dirty="0">
                <a:solidFill>
                  <a:schemeClr val="dk1"/>
                </a:solidFill>
                <a:latin typeface="Calibri"/>
                <a:ea typeface="Calibri"/>
                <a:cs typeface="Calibri"/>
                <a:sym typeface="Calibri"/>
              </a:rPr>
              <a:t> KARAKILIC</a:t>
            </a:r>
            <a:endParaRPr sz="105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de-DE" sz="1200" b="0" i="0" u="none" strike="noStrike" cap="none" dirty="0">
                <a:solidFill>
                  <a:schemeClr val="dk1"/>
                </a:solidFill>
                <a:latin typeface="Calibri"/>
                <a:ea typeface="Calibri"/>
                <a:cs typeface="Calibri"/>
                <a:sym typeface="Calibri"/>
              </a:rPr>
              <a:t>Projektkoordinatorin</a:t>
            </a: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err="1">
                <a:solidFill>
                  <a:schemeClr val="dk1"/>
                </a:solidFill>
                <a:latin typeface="Calibri"/>
                <a:ea typeface="Calibri"/>
                <a:cs typeface="Calibri"/>
                <a:sym typeface="Calibri"/>
              </a:rPr>
              <a:t>Çukurova</a:t>
            </a:r>
            <a:r>
              <a:rPr lang="de-DE" sz="1200" b="1" i="0" u="none" strike="noStrike" cap="none" dirty="0">
                <a:solidFill>
                  <a:schemeClr val="dk1"/>
                </a:solidFill>
                <a:latin typeface="Calibri"/>
                <a:ea typeface="Calibri"/>
                <a:cs typeface="Calibri"/>
                <a:sym typeface="Calibri"/>
              </a:rPr>
              <a:t> </a:t>
            </a:r>
            <a:r>
              <a:rPr lang="de-DE" sz="1200" b="1" i="0" u="none" strike="noStrike" cap="none" dirty="0" err="1">
                <a:solidFill>
                  <a:schemeClr val="dk1"/>
                </a:solidFill>
                <a:latin typeface="Calibri"/>
                <a:ea typeface="Calibri"/>
                <a:cs typeface="Calibri"/>
                <a:sym typeface="Calibri"/>
              </a:rPr>
              <a:t>İlçe</a:t>
            </a:r>
            <a:r>
              <a:rPr lang="de-DE" sz="1200" b="1" i="0" u="none" strike="noStrike" cap="none" dirty="0">
                <a:solidFill>
                  <a:schemeClr val="dk1"/>
                </a:solidFill>
                <a:latin typeface="Calibri"/>
                <a:ea typeface="Calibri"/>
                <a:cs typeface="Calibri"/>
                <a:sym typeface="Calibri"/>
              </a:rPr>
              <a:t> Milli </a:t>
            </a:r>
            <a:r>
              <a:rPr lang="de-DE" sz="1200" b="1" i="0" u="none" strike="noStrike" cap="none" dirty="0" err="1">
                <a:solidFill>
                  <a:schemeClr val="dk1"/>
                </a:solidFill>
                <a:latin typeface="Calibri"/>
                <a:ea typeface="Calibri"/>
                <a:cs typeface="Calibri"/>
                <a:sym typeface="Calibri"/>
              </a:rPr>
              <a:t>Eğitim</a:t>
            </a:r>
            <a:r>
              <a:rPr lang="de-DE" sz="1200" b="1" i="0" u="none" strike="noStrike" cap="none" dirty="0">
                <a:solidFill>
                  <a:schemeClr val="dk1"/>
                </a:solidFill>
                <a:latin typeface="Calibri"/>
                <a:ea typeface="Calibri"/>
                <a:cs typeface="Calibri"/>
                <a:sym typeface="Calibri"/>
              </a:rPr>
              <a:t> </a:t>
            </a:r>
            <a:r>
              <a:rPr lang="de-DE" sz="1200" b="1" i="0" u="none" strike="noStrike" cap="none" dirty="0" err="1">
                <a:solidFill>
                  <a:schemeClr val="dk1"/>
                </a:solidFill>
                <a:latin typeface="Calibri"/>
                <a:ea typeface="Calibri"/>
                <a:cs typeface="Calibri"/>
                <a:sym typeface="Calibri"/>
              </a:rPr>
              <a:t>Müdürlüğü</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err="1">
                <a:solidFill>
                  <a:schemeClr val="dk1"/>
                </a:solidFill>
                <a:latin typeface="Calibri"/>
                <a:ea typeface="Calibri"/>
                <a:cs typeface="Calibri"/>
                <a:sym typeface="Calibri"/>
              </a:rPr>
              <a:t>Telephone</a:t>
            </a:r>
            <a:r>
              <a:rPr lang="de-DE" sz="1200" b="0" i="0" u="none" strike="noStrike" cap="none" dirty="0">
                <a:solidFill>
                  <a:schemeClr val="dk1"/>
                </a:solidFill>
                <a:latin typeface="Calibri"/>
                <a:ea typeface="Calibri"/>
                <a:cs typeface="Calibri"/>
                <a:sym typeface="Calibri"/>
              </a:rPr>
              <a:t> +905072336660</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a:solidFill>
                  <a:schemeClr val="dk1"/>
                </a:solidFill>
                <a:latin typeface="Calibri"/>
                <a:ea typeface="Calibri"/>
                <a:cs typeface="Calibri"/>
                <a:sym typeface="Calibri"/>
              </a:rPr>
              <a:t>E-Mail agurgah@hotmail.com</a:t>
            </a: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dirty="0">
              <a:solidFill>
                <a:schemeClr val="dk1"/>
              </a:solidFill>
              <a:latin typeface="Calibri"/>
              <a:ea typeface="Calibri"/>
              <a:cs typeface="Calibri"/>
              <a:sym typeface="Calibri"/>
            </a:endParaRPr>
          </a:p>
        </p:txBody>
      </p:sp>
      <p:pic>
        <p:nvPicPr>
          <p:cNvPr id="261" name="Google Shape;261;p11" descr="cukurova mem logo+"/>
          <p:cNvPicPr preferRelativeResize="0"/>
          <p:nvPr/>
        </p:nvPicPr>
        <p:blipFill rotWithShape="1">
          <a:blip r:embed="rId3">
            <a:alphaModFix/>
          </a:blip>
          <a:srcRect/>
          <a:stretch/>
        </p:blipFill>
        <p:spPr>
          <a:xfrm>
            <a:off x="983432" y="1700808"/>
            <a:ext cx="1368152" cy="1152128"/>
          </a:xfrm>
          <a:prstGeom prst="rect">
            <a:avLst/>
          </a:prstGeom>
          <a:noFill/>
          <a:ln>
            <a:noFill/>
          </a:ln>
        </p:spPr>
      </p:pic>
      <p:sp>
        <p:nvSpPr>
          <p:cNvPr id="262" name="Google Shape;262;p11"/>
          <p:cNvSpPr/>
          <p:nvPr/>
        </p:nvSpPr>
        <p:spPr>
          <a:xfrm>
            <a:off x="4439816" y="3369459"/>
            <a:ext cx="3194088" cy="145420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dirty="0" err="1">
                <a:solidFill>
                  <a:schemeClr val="dk1"/>
                </a:solidFill>
                <a:latin typeface="Calibri"/>
                <a:ea typeface="Calibri"/>
                <a:cs typeface="Calibri"/>
                <a:sym typeface="Calibri"/>
              </a:rPr>
              <a:t>Rezzan</a:t>
            </a:r>
            <a:r>
              <a:rPr lang="de-DE" sz="1800" b="1" i="0" u="none" strike="noStrike" cap="none" dirty="0">
                <a:solidFill>
                  <a:schemeClr val="dk1"/>
                </a:solidFill>
                <a:latin typeface="Calibri"/>
                <a:ea typeface="Calibri"/>
                <a:cs typeface="Calibri"/>
                <a:sym typeface="Calibri"/>
              </a:rPr>
              <a:t> GIZIR</a:t>
            </a:r>
            <a:endParaRPr sz="105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de-DE" sz="1200" b="0" i="0" u="none" strike="noStrike" cap="none" dirty="0">
                <a:solidFill>
                  <a:schemeClr val="dk1"/>
                </a:solidFill>
                <a:latin typeface="Calibri"/>
                <a:ea typeface="Calibri"/>
                <a:cs typeface="Calibri"/>
                <a:sym typeface="Calibri"/>
              </a:rPr>
              <a:t>Projektkoordinatorin</a:t>
            </a: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e-DE" sz="1200" b="1" i="0" u="none" strike="noStrike" cap="none" dirty="0" err="1">
                <a:solidFill>
                  <a:schemeClr val="dk1"/>
                </a:solidFill>
                <a:latin typeface="Calibri"/>
                <a:ea typeface="Calibri"/>
                <a:cs typeface="Calibri"/>
                <a:sym typeface="Calibri"/>
              </a:rPr>
              <a:t>Çukurova</a:t>
            </a:r>
            <a:r>
              <a:rPr lang="de-DE" sz="1200" b="1" i="0" u="none" strike="noStrike" cap="none" dirty="0">
                <a:solidFill>
                  <a:schemeClr val="dk1"/>
                </a:solidFill>
                <a:latin typeface="Calibri"/>
                <a:ea typeface="Calibri"/>
                <a:cs typeface="Calibri"/>
                <a:sym typeface="Calibri"/>
              </a:rPr>
              <a:t> </a:t>
            </a:r>
            <a:r>
              <a:rPr lang="de-DE" sz="1200" b="1" i="0" u="none" strike="noStrike" cap="none" dirty="0" err="1">
                <a:solidFill>
                  <a:schemeClr val="dk1"/>
                </a:solidFill>
                <a:latin typeface="Calibri"/>
                <a:ea typeface="Calibri"/>
                <a:cs typeface="Calibri"/>
                <a:sym typeface="Calibri"/>
              </a:rPr>
              <a:t>İlçe</a:t>
            </a:r>
            <a:r>
              <a:rPr lang="de-DE" sz="1200" b="1" i="0" u="none" strike="noStrike" cap="none" dirty="0">
                <a:solidFill>
                  <a:schemeClr val="dk1"/>
                </a:solidFill>
                <a:latin typeface="Calibri"/>
                <a:ea typeface="Calibri"/>
                <a:cs typeface="Calibri"/>
                <a:sym typeface="Calibri"/>
              </a:rPr>
              <a:t> Milli </a:t>
            </a:r>
            <a:r>
              <a:rPr lang="de-DE" sz="1200" b="1" i="0" u="none" strike="noStrike" cap="none" dirty="0" err="1">
                <a:solidFill>
                  <a:schemeClr val="dk1"/>
                </a:solidFill>
                <a:latin typeface="Calibri"/>
                <a:ea typeface="Calibri"/>
                <a:cs typeface="Calibri"/>
                <a:sym typeface="Calibri"/>
              </a:rPr>
              <a:t>Eğitim</a:t>
            </a:r>
            <a:r>
              <a:rPr lang="de-DE" sz="1200" b="1" i="0" u="none" strike="noStrike" cap="none" dirty="0">
                <a:solidFill>
                  <a:schemeClr val="dk1"/>
                </a:solidFill>
                <a:latin typeface="Calibri"/>
                <a:ea typeface="Calibri"/>
                <a:cs typeface="Calibri"/>
                <a:sym typeface="Calibri"/>
              </a:rPr>
              <a:t> </a:t>
            </a:r>
            <a:r>
              <a:rPr lang="de-DE" sz="1200" b="1" i="0" u="none" strike="noStrike" cap="none" dirty="0" err="1">
                <a:solidFill>
                  <a:schemeClr val="dk1"/>
                </a:solidFill>
                <a:latin typeface="Calibri"/>
                <a:ea typeface="Calibri"/>
                <a:cs typeface="Calibri"/>
                <a:sym typeface="Calibri"/>
              </a:rPr>
              <a:t>Müdürlüğü</a:t>
            </a:r>
            <a:endParaRPr sz="12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err="1">
                <a:solidFill>
                  <a:schemeClr val="dk1"/>
                </a:solidFill>
                <a:latin typeface="Calibri"/>
                <a:ea typeface="Calibri"/>
                <a:cs typeface="Calibri"/>
                <a:sym typeface="Calibri"/>
              </a:rPr>
              <a:t>Telephone</a:t>
            </a:r>
            <a:r>
              <a:rPr lang="de-DE" sz="1200" b="0" i="0" u="none" strike="noStrike" cap="none" dirty="0">
                <a:solidFill>
                  <a:schemeClr val="dk1"/>
                </a:solidFill>
                <a:latin typeface="Calibri"/>
                <a:ea typeface="Calibri"/>
                <a:cs typeface="Calibri"/>
                <a:sym typeface="Calibri"/>
              </a:rPr>
              <a:t> +905072336660</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a:solidFill>
                  <a:schemeClr val="dk1"/>
                </a:solidFill>
                <a:latin typeface="Calibri"/>
                <a:ea typeface="Calibri"/>
                <a:cs typeface="Calibri"/>
                <a:sym typeface="Calibri"/>
              </a:rPr>
              <a:t>E-Mail rezzanbalcilar@gmail.com</a:t>
            </a: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dirty="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2064</Words>
  <Application>Microsoft Office PowerPoint</Application>
  <PresentationFormat>Breitbild</PresentationFormat>
  <Paragraphs>139</Paragraphs>
  <Slides>17</Slides>
  <Notes>17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17</vt:i4>
      </vt:variant>
    </vt:vector>
  </HeadingPairs>
  <TitlesOfParts>
    <vt:vector size="24" baseType="lpstr">
      <vt:lpstr>Calibri</vt:lpstr>
      <vt:lpstr>Arial</vt:lpstr>
      <vt:lpstr>Poppins</vt:lpstr>
      <vt:lpstr>Quattrocento Sans</vt:lpstr>
      <vt:lpstr>Arial</vt:lpstr>
      <vt:lpstr>Noto Sans Symbols</vt:lpstr>
      <vt:lpstr>Office</vt:lpstr>
      <vt:lpstr>Dyscalculia  WP2: Dyskalkulie-Lehrplan und  -Kursmaterial  Çukurova  İlçe Milli Eğitim Müdürlüğü </vt:lpstr>
      <vt:lpstr>Dyscalculia        Modul 2: Diagnoseprozesse bei dyskalkulischen Individuen in normalen Bildungsumgebungen  Çukurova  İlçe Milli Eğitim Müdürlüğü  </vt:lpstr>
      <vt:lpstr>In diesem Modul werden diagnostische Prozesse bei dyskalkulischen Personen in normalen Bildungsumgebungen erörtert. Sie erhalten Informationen über die professionellen Fähigkeiten, die Lehrende bei diagnostischen Prozessen haben sollten.</vt:lpstr>
      <vt:lpstr>Modul 2: Diagnoseprozesse bei dyskalkulischen Individuen in normalen Bildungsumgebungen </vt:lpstr>
      <vt:lpstr>Modul 2: Diagnoseprozesse bei dyskalkulischen Individuen in normalen Bildungsumgebungen  1. Einführung in das Modul</vt:lpstr>
      <vt:lpstr>Modul 2: Diagnoseprozesse bei dyskalkulischen Individuen in normalen Bildungsumgebungen  1. Einführung in das Modul</vt:lpstr>
      <vt:lpstr>Modul 2: Diagnoseprozesse bei dyskalkulischen Individuen in normalen Bildungsumgebungen  1. Einführung in das Modul</vt:lpstr>
      <vt:lpstr>Modul 2: Diagnoseprozesse bei dyskalkulischen Individuen in normalen Bildungsumgebungen  2. Inhalt des Moduls</vt:lpstr>
      <vt:lpstr>PowerPoint-Präsentation</vt:lpstr>
      <vt:lpstr>PowerPoint-Präsentation</vt:lpstr>
      <vt:lpstr>Modul 2: Diagnoseprozesse bei dyskalkulischen Individuen in normalen Bildungsumgebungen 2. Es gibt vier wichtige Elemente bei der Definition von Dyskalkulie</vt:lpstr>
      <vt:lpstr>Modul 2: Diagnoseprozesse bei dyskalkulischen Individuen in normalen Bildungsumgebungen 2. Methoden für die Diagnose von Dyskalkulie</vt:lpstr>
      <vt:lpstr>Modul 2: Diagnoseprozesse bei dyskalkulischen Individuen in normalen Bildungsumgebungen 3. Link zu zusätzlichem Text</vt:lpstr>
      <vt:lpstr>Modul 2: Diagnoseprozesse bei dyskalkulischen Individuen in normalen Bildungsumgebungen 4. Link zu zusätzlichem Video</vt:lpstr>
      <vt:lpstr>Modul 2: Diagnoseprozesse bei dyskalkulischen Individuen in normalen Bildungsumgebungen 5. Quiz</vt:lpstr>
      <vt:lpstr>6. Quellen</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Dyskalkulie-Lehrplan und  -Kursmaterial  Çukurova  İlçe Milli Eğitim Müdürlüğü </dc:title>
  <dc:creator>Helene Lindenthal</dc:creator>
  <cp:lastModifiedBy>Helene Maja Lindenthal</cp:lastModifiedBy>
  <cp:revision>5</cp:revision>
  <dcterms:created xsi:type="dcterms:W3CDTF">2023-09-04T09:53:46Z</dcterms:created>
  <dcterms:modified xsi:type="dcterms:W3CDTF">2024-07-02T07:21:45Z</dcterms:modified>
</cp:coreProperties>
</file>